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418" r:id="rId2"/>
    <p:sldId id="411" r:id="rId3"/>
    <p:sldId id="420" r:id="rId4"/>
    <p:sldId id="421" r:id="rId5"/>
    <p:sldId id="422" r:id="rId6"/>
    <p:sldId id="423" r:id="rId7"/>
    <p:sldId id="332" r:id="rId8"/>
    <p:sldId id="424" r:id="rId9"/>
    <p:sldId id="425" r:id="rId10"/>
    <p:sldId id="426" r:id="rId11"/>
    <p:sldId id="381" r:id="rId12"/>
    <p:sldId id="437" r:id="rId13"/>
    <p:sldId id="427" r:id="rId14"/>
    <p:sldId id="428" r:id="rId15"/>
    <p:sldId id="438" r:id="rId16"/>
    <p:sldId id="413" r:id="rId17"/>
    <p:sldId id="439" r:id="rId18"/>
    <p:sldId id="429" r:id="rId19"/>
    <p:sldId id="430" r:id="rId20"/>
    <p:sldId id="440" r:id="rId21"/>
    <p:sldId id="414" r:id="rId22"/>
    <p:sldId id="441" r:id="rId23"/>
    <p:sldId id="431" r:id="rId24"/>
    <p:sldId id="432" r:id="rId25"/>
    <p:sldId id="442" r:id="rId26"/>
    <p:sldId id="415" r:id="rId27"/>
    <p:sldId id="443" r:id="rId28"/>
    <p:sldId id="444" r:id="rId29"/>
    <p:sldId id="433" r:id="rId30"/>
    <p:sldId id="434" r:id="rId31"/>
    <p:sldId id="419" r:id="rId32"/>
    <p:sldId id="445" r:id="rId33"/>
    <p:sldId id="435" r:id="rId34"/>
    <p:sldId id="436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94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ags" Target="../tags/tag1.xml"/><Relationship Id="rId50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5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7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8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9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0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1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5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16" name="同侧圆角矩形 15">
            <a:hlinkClick r:id="rId54" action="ppaction://hlinksldjump" tooltip="点击进入"/>
          </p:cNvPr>
          <p:cNvSpPr/>
          <p:nvPr userDrawn="1"/>
        </p:nvSpPr>
        <p:spPr>
          <a:xfrm>
            <a:off x="6476030" y="608694"/>
            <a:ext cx="1623372" cy="291629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高频考点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0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1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2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3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4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Relationship Id="rId9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5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9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30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16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17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3.xml"/><Relationship Id="rId1" Type="http://schemas.openxmlformats.org/officeDocument/2006/relationships/vmlDrawing" Target="../drawings/vmlDrawing18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9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3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5.xml"/><Relationship Id="rId1" Type="http://schemas.openxmlformats.org/officeDocument/2006/relationships/vmlDrawing" Target="../drawings/vmlDrawing20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24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6.xml"/><Relationship Id="rId1" Type="http://schemas.openxmlformats.org/officeDocument/2006/relationships/vmlDrawing" Target="../drawings/vmlDrawing21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2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23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39.xml"/><Relationship Id="rId1" Type="http://schemas.openxmlformats.org/officeDocument/2006/relationships/vmlDrawing" Target="../drawings/vmlDrawing24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0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25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30.docx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2.xml"/><Relationship Id="rId1" Type="http://schemas.openxmlformats.org/officeDocument/2006/relationships/vmlDrawing" Target="../drawings/vmlDrawing26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3.xml"/><Relationship Id="rId1" Type="http://schemas.openxmlformats.org/officeDocument/2006/relationships/vmlDrawing" Target="../drawings/vmlDrawing27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4.xml"/><Relationship Id="rId1" Type="http://schemas.openxmlformats.org/officeDocument/2006/relationships/vmlDrawing" Target="../drawings/vmlDrawing28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slide" Target="slide11.xml"/><Relationship Id="rId7" Type="http://schemas.openxmlformats.org/officeDocument/2006/relationships/slide" Target="slide31.xml"/><Relationship Id="rId2" Type="http://schemas.openxmlformats.org/officeDocument/2006/relationships/slideLayout" Target="../slideLayouts/slideLayout45.xml"/><Relationship Id="rId1" Type="http://schemas.openxmlformats.org/officeDocument/2006/relationships/vmlDrawing" Target="../drawings/vmlDrawing29.vml"/><Relationship Id="rId6" Type="http://schemas.openxmlformats.org/officeDocument/2006/relationships/slide" Target="slide26.xml"/><Relationship Id="rId5" Type="http://schemas.openxmlformats.org/officeDocument/2006/relationships/slide" Target="slide21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35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Relationship Id="rId4" Type="http://schemas.openxmlformats.org/officeDocument/2006/relationships/package" Target="../embeddings/Microsoft_Office_Word___4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Microsoft_Office_Word___5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Microsoft_Office_Word___7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10.docx"/><Relationship Id="rId4" Type="http://schemas.openxmlformats.org/officeDocument/2006/relationships/package" Target="../embeddings/Microsoft_Office_Word___9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28728" y="2770537"/>
            <a:ext cx="7668890" cy="1166054"/>
          </a:xfrm>
        </p:spPr>
        <p:txBody>
          <a:bodyPr/>
          <a:lstStyle/>
          <a:p>
            <a:r>
              <a:rPr lang="en-US" altLang="zh-CN" sz="3200" dirty="0"/>
              <a:t>9</a:t>
            </a:r>
            <a:r>
              <a:rPr lang="en-US" altLang="zh-CN" sz="3200" i="1" dirty="0"/>
              <a:t>.</a:t>
            </a:r>
            <a:r>
              <a:rPr lang="en-US" altLang="zh-CN" sz="3200" dirty="0"/>
              <a:t>1</a:t>
            </a:r>
            <a:r>
              <a:rPr lang="zh-CN" altLang="zh-CN" sz="3200" i="1" dirty="0"/>
              <a:t>　</a:t>
            </a:r>
            <a:r>
              <a:rPr lang="zh-CN" altLang="zh-CN" sz="3200" dirty="0"/>
              <a:t>坐标系与参数方程</a:t>
            </a:r>
            <a:r>
              <a:rPr lang="en-US" altLang="zh-CN" sz="3200" dirty="0"/>
              <a:t>(</a:t>
            </a:r>
            <a:r>
              <a:rPr lang="zh-CN" altLang="zh-CN" sz="3200" dirty="0"/>
              <a:t>选修</a:t>
            </a:r>
            <a:r>
              <a:rPr lang="en-US" altLang="zh-CN" sz="3200" dirty="0"/>
              <a:t>4—4)</a:t>
            </a:r>
            <a:endParaRPr lang="zh-CN" altLang="zh-CN" sz="3200" dirty="0"/>
          </a:p>
        </p:txBody>
      </p:sp>
      <p:pic>
        <p:nvPicPr>
          <p:cNvPr id="3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929066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2301928"/>
          <a:ext cx="8128000" cy="2508145"/>
        </p:xfrm>
        <a:graphic>
          <a:graphicData uri="http://schemas.openxmlformats.org/presentationml/2006/ole">
            <p:oleObj spid="_x0000_s63489" name="文档" r:id="rId3" imgW="3847376" imgH="118751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4223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曲线方程的三种形式间的转化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在直角坐标系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的参数方程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上的点到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距离的最小值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2593225"/>
          <a:ext cx="8128000" cy="1555855"/>
        </p:xfrm>
        <a:graphic>
          <a:graphicData uri="http://schemas.openxmlformats.org/presentationml/2006/ole">
            <p:oleObj spid="_x0000_s64513" name="文档" r:id="rId8" imgW="3847376" imgH="73590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1" name="对象 10"/>
          <p:cNvGraphicFramePr>
            <a:graphicFrameLocks/>
          </p:cNvGraphicFramePr>
          <p:nvPr/>
        </p:nvGraphicFramePr>
        <p:xfrm>
          <a:off x="511175" y="1448965"/>
          <a:ext cx="8110538" cy="4932363"/>
        </p:xfrm>
        <a:graphic>
          <a:graphicData uri="http://schemas.openxmlformats.org/presentationml/2006/ole">
            <p:oleObj spid="_x0000_s65537" name="文档" r:id="rId8" imgW="3847376" imgH="233113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易错警示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本题解答的易错点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的参数方程为直角坐标方程时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易忽视未知数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消去参数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由于参数方程较为复杂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找不到消参的方法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无论是将参数方程化为极坐标方程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还是将极坐标方程化为参数方程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都要先化为直角坐标方程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再由直角坐标方程化为需要的方程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求解与极坐标方程有关的问题时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可以转化为熟悉的直角坐标方程求解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若最终结果要求用极坐标表示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则需将直角坐标转化为极坐标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060463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山西晋城高三第三次模拟考试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已知平面直角坐标系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的参数方程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以坐标原点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轴正半轴为极轴建立极坐标系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1647405" y="2449085"/>
          <a:ext cx="7389091" cy="563935"/>
        </p:xfrm>
        <a:graphic>
          <a:graphicData uri="http://schemas.openxmlformats.org/presentationml/2006/ole">
            <p:oleObj spid="_x0000_s66561" name="文档" r:id="rId8" imgW="3847376" imgH="29400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考向一</a:t>
            </a: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1" name="对象 10"/>
          <p:cNvGraphicFramePr>
            <a:graphicFrameLocks/>
          </p:cNvGraphicFramePr>
          <p:nvPr/>
        </p:nvGraphicFramePr>
        <p:xfrm>
          <a:off x="508000" y="1556792"/>
          <a:ext cx="8128000" cy="4684329"/>
        </p:xfrm>
        <a:graphic>
          <a:graphicData uri="http://schemas.openxmlformats.org/presentationml/2006/ole">
            <p:oleObj spid="_x0000_s68609" name="文档" r:id="rId8" imgW="3847376" imgH="221706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6996" y="155488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极坐标方程的应用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511175" y="2416175"/>
          <a:ext cx="8110538" cy="2874963"/>
        </p:xfrm>
        <a:graphic>
          <a:graphicData uri="http://schemas.openxmlformats.org/presentationml/2006/ole">
            <p:oleObj spid="_x0000_s69633" name="文档" r:id="rId8" imgW="3847376" imgH="1361687" progId="Word.Document.12">
              <p:embed/>
            </p:oleObj>
          </a:graphicData>
        </a:graphic>
      </p:graphicFrame>
      <p:pic>
        <p:nvPicPr>
          <p:cNvPr id="13" name="19AQG319.eps" descr="id:2147491615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938085" y="3578707"/>
            <a:ext cx="2206159" cy="1146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/>
          </p:cNvGraphicFramePr>
          <p:nvPr/>
        </p:nvGraphicFramePr>
        <p:xfrm>
          <a:off x="508000" y="1670849"/>
          <a:ext cx="8128000" cy="4134415"/>
        </p:xfrm>
        <a:graphic>
          <a:graphicData uri="http://schemas.openxmlformats.org/presentationml/2006/ole">
            <p:oleObj spid="_x0000_s70657" name="文档" r:id="rId8" imgW="3847376" imgH="195688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关键点拨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写弧的极坐标方程时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注意标明定义域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|OP|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即为曲线上的点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到极点的距离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实质为点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直线与曲线相交的交点间的长度在极坐标系中易表达且形式简单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当然求解与极坐标方程有关的问题时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可以转化为熟悉的直角坐标方程求解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若最终结果要求用极坐标表示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则需将直角坐标转化为极坐标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辽宁葫芦岛高三第二次模拟考试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在直角坐标系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(2,0),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轴的正半轴建立极坐标系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在第一象限的点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当四边形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OAPB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的面积最大时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的直角坐标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580787"/>
          <a:ext cx="8128000" cy="3950426"/>
        </p:xfrm>
        <a:graphic>
          <a:graphicData uri="http://schemas.openxmlformats.org/presentationml/2006/ole">
            <p:oleObj spid="_x0000_s1031" name="文档" r:id="rId4" imgW="3918831" imgH="190506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考向二</a:t>
            </a: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588275"/>
          <a:ext cx="8128000" cy="4577029"/>
        </p:xfrm>
        <a:graphic>
          <a:graphicData uri="http://schemas.openxmlformats.org/presentationml/2006/ole">
            <p:oleObj spid="_x0000_s71681" name="文档" r:id="rId8" imgW="3847376" imgH="216596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26359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参数方程的应用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河南洛阳高二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月质量检测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的参数方程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的普通方程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620464" y="3212976"/>
          <a:ext cx="8128000" cy="623683"/>
        </p:xfrm>
        <a:graphic>
          <a:graphicData uri="http://schemas.openxmlformats.org/presentationml/2006/ole">
            <p:oleObj spid="_x0000_s74753" name="文档" r:id="rId8" imgW="3847376" imgH="29544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11175" y="1412776"/>
          <a:ext cx="8121650" cy="5051425"/>
        </p:xfrm>
        <a:graphic>
          <a:graphicData uri="http://schemas.openxmlformats.org/presentationml/2006/ole">
            <p:oleObj spid="_x0000_s75777" name="文档" r:id="rId8" imgW="3847376" imgH="2387630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633023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在过定点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的直线的参数方程中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的几何意义是定点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到直线上的点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的数量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若直线与曲线交于两点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|=|t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的中点对应的参数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898966" y="3408586"/>
          <a:ext cx="596478" cy="596478"/>
        </p:xfrm>
        <a:graphic>
          <a:graphicData uri="http://schemas.openxmlformats.org/presentationml/2006/ole">
            <p:oleObj spid="_x0000_s76801" name="文档" r:id="rId8" imgW="400219" imgH="39835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330769"/>
          <a:ext cx="8128000" cy="3527498"/>
        </p:xfrm>
        <a:graphic>
          <a:graphicData uri="http://schemas.openxmlformats.org/presentationml/2006/ole">
            <p:oleObj spid="_x0000_s77826" name="文档" r:id="rId8" imgW="3847376" imgH="166972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4809104"/>
          <a:ext cx="8128000" cy="1891168"/>
        </p:xfrm>
        <a:graphic>
          <a:graphicData uri="http://schemas.openxmlformats.org/presentationml/2006/ole">
            <p:oleObj spid="_x0000_s77825" name="文档" r:id="rId9" imgW="3847376" imgH="89495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考向三</a:t>
            </a: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08000" y="1501262"/>
          <a:ext cx="8128000" cy="4520026"/>
        </p:xfrm>
        <a:graphic>
          <a:graphicData uri="http://schemas.openxmlformats.org/presentationml/2006/ole">
            <p:oleObj spid="_x0000_s78849" name="文档" r:id="rId8" imgW="3847376" imgH="214005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24374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求动点轨迹的参数方程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的轨迹的参数方程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548456" y="2708920"/>
          <a:ext cx="8128000" cy="1126653"/>
        </p:xfrm>
        <a:graphic>
          <a:graphicData uri="http://schemas.openxmlformats.org/presentationml/2006/ole">
            <p:oleObj spid="_x0000_s79873" name="文档" r:id="rId8" imgW="3847376" imgH="533303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08000" y="1901227"/>
          <a:ext cx="8128000" cy="3309546"/>
        </p:xfrm>
        <a:graphic>
          <a:graphicData uri="http://schemas.openxmlformats.org/presentationml/2006/ole">
            <p:oleObj spid="_x0000_s80897" name="文档" r:id="rId8" imgW="3847376" imgH="156680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412776"/>
          <a:ext cx="8128000" cy="5086705"/>
        </p:xfrm>
        <a:graphic>
          <a:graphicData uri="http://schemas.openxmlformats.org/presentationml/2006/ole">
            <p:oleObj spid="_x0000_s81921" name="文档" r:id="rId8" imgW="3847376" imgH="240814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3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求动点轨迹的参数方程就是用参数表示出动点的横坐标和纵坐标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注意参数的取值范围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043293"/>
          <a:ext cx="8128000" cy="6037567"/>
        </p:xfrm>
        <a:graphic>
          <a:graphicData uri="http://schemas.openxmlformats.org/presentationml/2006/ole">
            <p:oleObj spid="_x0000_s51201" name="文档" r:id="rId4" imgW="3918831" imgH="291193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E75E22"/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向五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6116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已知动点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对应参数分别为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的轨迹的参数方程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到坐标原点的距离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并判断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的轨迹是否过坐标原点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2051720" y="1383650"/>
          <a:ext cx="7389091" cy="563935"/>
        </p:xfrm>
        <a:graphic>
          <a:graphicData uri="http://schemas.openxmlformats.org/presentationml/2006/ole">
            <p:oleObj spid="_x0000_s82946" name="文档" r:id="rId8" imgW="3847376" imgH="294001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648200" y="3578696"/>
          <a:ext cx="8110538" cy="2514600"/>
        </p:xfrm>
        <a:graphic>
          <a:graphicData uri="http://schemas.openxmlformats.org/presentationml/2006/ole">
            <p:oleObj spid="_x0000_s82945" name="文档" r:id="rId9" imgW="3847376" imgH="119003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考向五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44624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求动点轨迹的极坐标方程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在极坐标系中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在曲线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4sin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(4,0)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垂足为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的极坐标方程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上运动且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点轨迹的极坐标方程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91680" y="3675846"/>
          <a:ext cx="555597" cy="438318"/>
        </p:xfrm>
        <a:graphic>
          <a:graphicData uri="http://schemas.openxmlformats.org/presentationml/2006/ole">
            <p:oleObj spid="_x0000_s84993" name="文档" r:id="rId8" imgW="359910" imgH="27944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考向五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/>
          </p:cNvGraphicFramePr>
          <p:nvPr/>
        </p:nvGraphicFramePr>
        <p:xfrm>
          <a:off x="508000" y="1422255"/>
          <a:ext cx="8128000" cy="4969347"/>
        </p:xfrm>
        <a:graphic>
          <a:graphicData uri="http://schemas.openxmlformats.org/presentationml/2006/ole">
            <p:oleObj spid="_x0000_s86017" name="文档" r:id="rId8" imgW="3847376" imgH="2352724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考向五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8281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关键点拨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取直线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外任意一点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OPQ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|OQ|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=|OP|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即得直线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的极坐标方程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注意验证点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/>
          </p:cNvGraphicFramePr>
          <p:nvPr/>
        </p:nvGraphicFramePr>
        <p:xfrm>
          <a:off x="620464" y="2780928"/>
          <a:ext cx="8128000" cy="1227248"/>
        </p:xfrm>
        <a:graphic>
          <a:graphicData uri="http://schemas.openxmlformats.org/presentationml/2006/ole">
            <p:oleObj spid="_x0000_s87041" name="文档" r:id="rId8" imgW="3847376" imgH="58116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03401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解题心得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在求动点轨迹方程时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如果题目有明确要求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求轨迹的参数方程或求轨迹的极坐标方程或求轨迹的直角坐标方程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那么就按要求做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如果没有明确的要求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那么三种形式的方程写出哪种都可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哪种形式的容易求就写哪种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400802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考向一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77101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考向二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5340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考向三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6" action="ppaction://hlinksldjump"/>
          </p:cNvPr>
          <p:cNvSpPr/>
          <p:nvPr/>
        </p:nvSpPr>
        <p:spPr>
          <a:xfrm>
            <a:off x="3333080" y="1052512"/>
            <a:ext cx="94528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考向四</a:t>
            </a: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4312760" y="1052512"/>
            <a:ext cx="94528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E75E22"/>
                </a:solidFill>
                <a:latin typeface="+mj-ea"/>
                <a:ea typeface="+mj-ea"/>
              </a:rPr>
              <a:t>考向五</a:t>
            </a:r>
            <a:endParaRPr lang="zh-CN" altLang="en-US" sz="14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508000" y="1340768"/>
          <a:ext cx="8128000" cy="2011881"/>
        </p:xfrm>
        <a:graphic>
          <a:graphicData uri="http://schemas.openxmlformats.org/presentationml/2006/ole">
            <p:oleObj spid="_x0000_s88066" name="文档" r:id="rId8" imgW="3847376" imgH="952533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/>
          </p:cNvGraphicFramePr>
          <p:nvPr/>
        </p:nvGraphicFramePr>
        <p:xfrm>
          <a:off x="508000" y="3326170"/>
          <a:ext cx="8128000" cy="3400079"/>
        </p:xfrm>
        <a:graphic>
          <a:graphicData uri="http://schemas.openxmlformats.org/presentationml/2006/ole">
            <p:oleObj spid="_x0000_s88065" name="文档" r:id="rId9" imgW="3847376" imgH="160962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207486"/>
          <a:ext cx="8128000" cy="5626064"/>
        </p:xfrm>
        <a:graphic>
          <a:graphicData uri="http://schemas.openxmlformats.org/presentationml/2006/ole">
            <p:oleObj spid="_x0000_s53249" name="文档" r:id="rId4" imgW="3918831" imgH="271293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070086"/>
          <a:ext cx="8128000" cy="6031322"/>
        </p:xfrm>
        <a:graphic>
          <a:graphicData uri="http://schemas.openxmlformats.org/presentationml/2006/ole">
            <p:oleObj spid="_x0000_s55297" name="文档" r:id="rId4" imgW="3933266" imgH="2908339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000029"/>
          <a:ext cx="8128000" cy="6152839"/>
        </p:xfrm>
        <a:graphic>
          <a:graphicData uri="http://schemas.openxmlformats.org/presentationml/2006/ole">
            <p:oleObj spid="_x0000_s57345" name="文档" r:id="rId4" imgW="3933266" imgH="2966995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468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极坐标与直角坐标的互化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把直角坐标系的原点作为极点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轴的非负半轴作为极轴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并在两种坐标系中取相同的长度单位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是平面内任意一点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它的直角坐标是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极坐标为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则它们之间的关系为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另一种关系为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,tan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直线的极坐标方程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且此直线与极轴所成的角为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则它的方程为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几个特殊位置的直线的极坐标方程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直线过极点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且垂直于极轴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79747" y="2740768"/>
          <a:ext cx="339657" cy="472208"/>
        </p:xfrm>
        <a:graphic>
          <a:graphicData uri="http://schemas.openxmlformats.org/presentationml/2006/ole">
            <p:oleObj spid="_x0000_s59394" name="文档" r:id="rId3" imgW="229161" imgH="317391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332432" y="5568692"/>
          <a:ext cx="8128000" cy="559975"/>
        </p:xfrm>
        <a:graphic>
          <a:graphicData uri="http://schemas.openxmlformats.org/presentationml/2006/ole">
            <p:oleObj spid="_x0000_s59393" name="文档" r:id="rId4" imgW="3847376" imgH="26557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30893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圆的极坐标方程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若圆心为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则圆的方程为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 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几个特殊位置的圆的极坐标方程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圆心位于极点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圆心位于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半径为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曲线的参数方程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如果曲线上任意一点的坐标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都是某个变量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的每一个允许值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上式所确定的点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都在这条曲线上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则称上式为该曲线的参数方程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其中变量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称为参数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311884" y="3449548"/>
          <a:ext cx="8128000" cy="559975"/>
        </p:xfrm>
        <a:graphic>
          <a:graphicData uri="http://schemas.openxmlformats.org/presentationml/2006/ole">
            <p:oleObj spid="_x0000_s61443" name="文档" r:id="rId3" imgW="3847376" imgH="265572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-180528" y="4653136"/>
          <a:ext cx="6717355" cy="534838"/>
        </p:xfrm>
        <a:graphic>
          <a:graphicData uri="http://schemas.openxmlformats.org/presentationml/2006/ole">
            <p:oleObj spid="_x0000_s61442" name="文档" r:id="rId4" imgW="3847376" imgH="306236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54863" y="1451480"/>
          <a:ext cx="617537" cy="411163"/>
        </p:xfrm>
        <a:graphic>
          <a:graphicData uri="http://schemas.openxmlformats.org/presentationml/2006/ole">
            <p:oleObj spid="_x0000_s61441" name="文档" r:id="rId5" imgW="299894" imgH="193601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08000" y="1341255"/>
          <a:ext cx="8128000" cy="4429491"/>
        </p:xfrm>
        <a:graphic>
          <a:graphicData uri="http://schemas.openxmlformats.org/presentationml/2006/ole">
            <p:oleObj spid="_x0000_s62465" name="文档" r:id="rId3" imgW="3847376" imgH="2096508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0</TotalTime>
  <Words>1660</Words>
  <Application>WPS 演示</Application>
  <PresentationFormat>全屏显示(4:3)</PresentationFormat>
  <Paragraphs>218</Paragraphs>
  <Slides>34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123</vt:lpstr>
      <vt:lpstr>文档</vt:lpstr>
      <vt:lpstr>9.1　坐标系与参数方程(选修4—4)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115</cp:revision>
  <dcterms:created xsi:type="dcterms:W3CDTF">2014-12-26T02:01:00Z</dcterms:created>
  <dcterms:modified xsi:type="dcterms:W3CDTF">2020-02-12T12:12:55Z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