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Default Extension="vml" ContentType="application/vnd.openxmlformats-officedocument.vmlDrawing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98" r:id="rId2"/>
    <p:sldId id="349" r:id="rId3"/>
    <p:sldId id="411" r:id="rId4"/>
    <p:sldId id="332" r:id="rId5"/>
    <p:sldId id="412" r:id="rId6"/>
    <p:sldId id="413" r:id="rId7"/>
    <p:sldId id="395" r:id="rId8"/>
    <p:sldId id="414" r:id="rId9"/>
    <p:sldId id="415" r:id="rId10"/>
    <p:sldId id="407" r:id="rId11"/>
    <p:sldId id="419" r:id="rId12"/>
    <p:sldId id="416" r:id="rId13"/>
    <p:sldId id="420" r:id="rId14"/>
    <p:sldId id="381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494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2020/2/13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" Type="http://schemas.openxmlformats.org/officeDocument/2006/relationships/tags" Target="../tags/tag8.xml"/><Relationship Id="rId16" Type="http://schemas.openxmlformats.org/officeDocument/2006/relationships/image" Target="../media/image6.png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15" Type="http://schemas.openxmlformats.org/officeDocument/2006/relationships/image" Target="../media/image5.png"/><Relationship Id="rId10" Type="http://schemas.openxmlformats.org/officeDocument/2006/relationships/tags" Target="../tags/tag16.xml"/><Relationship Id="rId19" Type="http://schemas.openxmlformats.org/officeDocument/2006/relationships/image" Target="../media/image9.png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6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image" Target="../media/image2.jpe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71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8000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5000625" y="4614350"/>
            <a:ext cx="4076700" cy="1053581"/>
          </a:xfrm>
          <a:noFill/>
        </p:spPr>
        <p:txBody>
          <a:bodyPr anchor="b">
            <a:normAutofit/>
          </a:bodyPr>
          <a:lstStyle>
            <a:lvl1pPr algn="r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000625" y="5739996"/>
            <a:ext cx="4076700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094345" y="2852936"/>
            <a:ext cx="1656184" cy="1656184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2118" y="919230"/>
            <a:ext cx="2232248" cy="649050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>
            <a:off x="2901635" y="2852936"/>
            <a:ext cx="1656184" cy="1656184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4708925" y="2852936"/>
            <a:ext cx="1656184" cy="1656184"/>
          </a:xfrm>
          <a:prstGeom prst="rect">
            <a:avLst/>
          </a:prstGeom>
          <a:solidFill>
            <a:srgbClr val="DEB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6516216" y="2852936"/>
            <a:ext cx="1656184" cy="1656184"/>
          </a:xfrm>
          <a:prstGeom prst="rect">
            <a:avLst/>
          </a:prstGeom>
          <a:solidFill>
            <a:srgbClr val="5FBA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427" y="3138183"/>
            <a:ext cx="796021" cy="7893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0433" y="3140967"/>
            <a:ext cx="799519" cy="79285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00559" y="3128787"/>
            <a:ext cx="825857" cy="80503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2342" y="3167897"/>
            <a:ext cx="751520" cy="738995"/>
          </a:xfrm>
          <a:prstGeom prst="rect">
            <a:avLst/>
          </a:prstGeom>
        </p:spPr>
      </p:pic>
      <p:sp>
        <p:nvSpPr>
          <p:cNvPr id="21" name="TextBox 16"/>
          <p:cNvSpPr txBox="1"/>
          <p:nvPr userDrawn="1"/>
        </p:nvSpPr>
        <p:spPr>
          <a:xfrm>
            <a:off x="129149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课堂教学流程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完美展示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7"/>
          <p:cNvSpPr txBox="1"/>
          <p:nvPr userDrawn="1"/>
        </p:nvSpPr>
        <p:spPr>
          <a:xfrm>
            <a:off x="309878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全书优质试题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随意编辑 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8"/>
          <p:cNvSpPr txBox="1"/>
          <p:nvPr userDrawn="1"/>
        </p:nvSpPr>
        <p:spPr>
          <a:xfrm>
            <a:off x="4906075" y="394573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独家研发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错题组卷系统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19"/>
          <p:cNvSpPr txBox="1"/>
          <p:nvPr userDrawn="1"/>
        </p:nvSpPr>
        <p:spPr>
          <a:xfrm>
            <a:off x="6892903" y="394573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志鸿优化</a:t>
            </a: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永远更新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0" y="-27384"/>
            <a:ext cx="9143999" cy="7200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>
            <a:off x="0" y="6731788"/>
            <a:ext cx="9144000" cy="126212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658382" y="1823052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黑体" panose="02010609060101010101" pitchFamily="2" charset="-122"/>
                <a:ea typeface="黑体" panose="02010609060101010101" pitchFamily="2" charset="-122"/>
              </a:rPr>
              <a:t>高中总复习用书课件光盘</a:t>
            </a:r>
            <a:endParaRPr lang="zh-CN" altLang="en-US" sz="40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8881" y="5229200"/>
            <a:ext cx="2421511" cy="10215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130" y="404664"/>
            <a:ext cx="2232248" cy="649050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 userDrawn="1"/>
        </p:nvSpPr>
        <p:spPr>
          <a:xfrm>
            <a:off x="2137115" y="1351653"/>
            <a:ext cx="7020272" cy="4105333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16"/>
          <p:cNvSpPr txBox="1"/>
          <p:nvPr userDrawn="1"/>
        </p:nvSpPr>
        <p:spPr>
          <a:xfrm>
            <a:off x="226603" y="2750722"/>
            <a:ext cx="15985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17"/>
          <p:cNvSpPr txBox="1"/>
          <p:nvPr userDrawn="1"/>
        </p:nvSpPr>
        <p:spPr>
          <a:xfrm>
            <a:off x="256739" y="3471391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CONTENTS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9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20412" y="3041503"/>
            <a:ext cx="737932" cy="725633"/>
          </a:xfrm>
          <a:prstGeom prst="rect">
            <a:avLst/>
          </a:prstGeom>
        </p:spPr>
      </p:pic>
      <p:cxnSp>
        <p:nvCxnSpPr>
          <p:cNvPr id="35" name="直接连接符 34"/>
          <p:cNvCxnSpPr/>
          <p:nvPr userDrawn="1"/>
        </p:nvCxnSpPr>
        <p:spPr>
          <a:xfrm>
            <a:off x="6012160" y="1604319"/>
            <a:ext cx="0" cy="3600000"/>
          </a:xfrm>
          <a:prstGeom prst="line">
            <a:avLst/>
          </a:prstGeom>
          <a:ln w="19050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21" grpId="0"/>
      <p:bldP spid="22" grpId="0"/>
      <p:bldP spid="23" grpId="0"/>
      <p:bldP spid="24" grpId="0"/>
      <p:bldP spid="27" grpId="0"/>
    </p:bld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502448" y="952508"/>
            <a:ext cx="8139178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914399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5637213"/>
            <a:ext cx="914400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3"/>
            </p:custDataLst>
          </p:nvPr>
        </p:nvSpPr>
        <p:spPr>
          <a:xfrm rot="5400000" flipV="1">
            <a:off x="3140273" y="-1146968"/>
            <a:ext cx="2863453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4"/>
            </p:custDataLst>
          </p:nvPr>
        </p:nvSpPr>
        <p:spPr>
          <a:xfrm>
            <a:off x="0" y="3621088"/>
            <a:ext cx="914400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5"/>
            </p:custDataLst>
          </p:nvPr>
        </p:nvSpPr>
        <p:spPr>
          <a:xfrm flipH="1">
            <a:off x="0" y="3044825"/>
            <a:ext cx="914400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572125" y="4290060"/>
            <a:ext cx="3319463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495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7"/>
            </p:custDataLst>
          </p:nvPr>
        </p:nvSpPr>
        <p:spPr>
          <a:xfrm>
            <a:off x="5572124" y="5540698"/>
            <a:ext cx="3319358" cy="691347"/>
          </a:xfrm>
        </p:spPr>
        <p:txBody>
          <a:bodyPr>
            <a:normAutofit/>
          </a:bodyPr>
          <a:lstStyle>
            <a:lvl1pPr marL="0" indent="0" algn="r">
              <a:buNone/>
              <a:defRPr sz="2400"/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952508"/>
            <a:ext cx="8139178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3879850"/>
            <a:ext cx="3744516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22885" y="4400550"/>
            <a:ext cx="7021115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4" tIns="45717" rIns="91434" bIns="45717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35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440656" y="2790825"/>
            <a:ext cx="3914775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425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56801" y="3503613"/>
            <a:ext cx="4098630" cy="1058408"/>
          </a:xfrm>
        </p:spPr>
        <p:txBody>
          <a:bodyPr rIns="63500">
            <a:noAutofit/>
          </a:bodyPr>
          <a:lstStyle>
            <a:lvl1pPr algn="r">
              <a:defRPr sz="3600" u="none" strike="noStrike" kern="1200" cap="none" spc="30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1256801" y="2856230"/>
            <a:ext cx="4098630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1256831" y="2383625"/>
            <a:ext cx="4098600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952508"/>
            <a:ext cx="3962432" cy="5388907"/>
          </a:xfrm>
        </p:spPr>
        <p:txBody>
          <a:bodyPr>
            <a:noAutofit/>
          </a:bodyPr>
          <a:lstStyle>
            <a:lvl1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02448" y="952508"/>
            <a:ext cx="396243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406525"/>
            <a:ext cx="3962400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76813" y="952508"/>
            <a:ext cx="396243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406525"/>
            <a:ext cx="3962432" cy="4934752"/>
          </a:xfrm>
        </p:spPr>
        <p:txBody>
          <a:bodyPr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  <a:p>
            <a:pPr lvl="1"/>
            <a:r>
              <a:rPr lang="zh-CN" altLang="en-US" noProof="1">
                <a:sym typeface="+mn-ea"/>
              </a:rPr>
              <a:t>第二级</a:t>
            </a:r>
          </a:p>
          <a:p>
            <a:pPr lvl="2"/>
            <a:r>
              <a:rPr lang="zh-CN" altLang="en-US" noProof="1">
                <a:sym typeface="+mn-ea"/>
              </a:rPr>
              <a:t>第三级</a:t>
            </a:r>
          </a:p>
          <a:p>
            <a:pPr lvl="3"/>
            <a:r>
              <a:rPr lang="zh-CN" altLang="en-US" noProof="1">
                <a:sym typeface="+mn-ea"/>
              </a:rPr>
              <a:t>第四级</a:t>
            </a: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443234"/>
            <a:ext cx="8139178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52508"/>
            <a:ext cx="396243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52508"/>
            <a:ext cx="3962432" cy="5388907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952508"/>
            <a:ext cx="713238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952500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" Target="../slides/slide1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6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ags" Target="../tags/tag1.xml"/><Relationship Id="rId30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3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27"/>
            </p:custDataLst>
          </p:nvPr>
        </p:nvSpPr>
        <p:spPr bwMode="auto">
          <a:xfrm>
            <a:off x="502444" y="442913"/>
            <a:ext cx="8139113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28"/>
            </p:custDataLst>
          </p:nvPr>
        </p:nvSpPr>
        <p:spPr bwMode="auto">
          <a:xfrm>
            <a:off x="502444" y="952500"/>
            <a:ext cx="8139113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9"/>
            </p:custDataLst>
          </p:nvPr>
        </p:nvSpPr>
        <p:spPr>
          <a:xfrm>
            <a:off x="659606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0"/>
            </p:custDataLst>
          </p:nvPr>
        </p:nvSpPr>
        <p:spPr>
          <a:xfrm>
            <a:off x="3087291" y="6350000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1"/>
            </p:custDataLst>
          </p:nvPr>
        </p:nvSpPr>
        <p:spPr>
          <a:xfrm>
            <a:off x="6457950" y="6350000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4BF17FCF-D4DA-449D-A468-DDB7E43619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3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  <p:sp>
        <p:nvSpPr>
          <p:cNvPr id="16" name="同侧圆角矩形 15">
            <a:hlinkClick r:id="rId34" action="ppaction://hlinksldjump" tooltip="点击进入"/>
          </p:cNvPr>
          <p:cNvSpPr/>
          <p:nvPr userDrawn="1"/>
        </p:nvSpPr>
        <p:spPr>
          <a:xfrm>
            <a:off x="6476030" y="608694"/>
            <a:ext cx="1623372" cy="291629"/>
          </a:xfrm>
          <a:prstGeom prst="round2SameRect">
            <a:avLst/>
          </a:prstGeom>
          <a:gradFill flip="none" rotWithShape="1">
            <a:gsLst>
              <a:gs pos="0">
                <a:srgbClr val="FF8534"/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应用方法归纳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1800" b="1" kern="1200" spc="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143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8572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2001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543050" indent="-17145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kern="1200" spc="1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15.docx"/><Relationship Id="rId4" Type="http://schemas.openxmlformats.org/officeDocument/2006/relationships/package" Target="../embeddings/Microsoft_Office_Word___14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7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18.docx"/><Relationship Id="rId4" Type="http://schemas.openxmlformats.org/officeDocument/2006/relationships/package" Target="../embeddings/Microsoft_Office_Word___17.docx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4.docx"/><Relationship Id="rId4" Type="http://schemas.openxmlformats.org/officeDocument/2006/relationships/package" Target="../embeddings/Microsoft_Office_Word___3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4" Type="http://schemas.openxmlformats.org/officeDocument/2006/relationships/package" Target="../embeddings/Microsoft_Office_Word___6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9.docx"/><Relationship Id="rId4" Type="http://schemas.openxmlformats.org/officeDocument/2006/relationships/package" Target="../embeddings/Microsoft_Office_Word___8.docx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12.docx"/><Relationship Id="rId4" Type="http://schemas.openxmlformats.org/officeDocument/2006/relationships/package" Target="../embeddings/Microsoft_Office_Word___11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656968" y="3005117"/>
            <a:ext cx="5898760" cy="650794"/>
          </a:xfrm>
        </p:spPr>
        <p:txBody>
          <a:bodyPr/>
          <a:lstStyle/>
          <a:p>
            <a:r>
              <a:rPr lang="zh-CN" altLang="zh-CN" dirty="0"/>
              <a:t>二、数形结合思想</a:t>
            </a:r>
          </a:p>
        </p:txBody>
      </p:sp>
      <p:pic>
        <p:nvPicPr>
          <p:cNvPr id="4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714752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7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应用三</a:t>
            </a:r>
            <a:r>
              <a:rPr lang="zh-CN" altLang="zh-CN" sz="22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数形结合思想在解析几何中的应用</a:t>
            </a:r>
            <a:r>
              <a:rPr lang="en-US" altLang="zh-CN" sz="2200" b="1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zh-CN" sz="2200" b="1" u="dotted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620464" y="1808696"/>
          <a:ext cx="8128000" cy="2306957"/>
        </p:xfrm>
        <a:graphic>
          <a:graphicData uri="http://schemas.openxmlformats.org/presentationml/2006/ole">
            <p:oleObj spid="_x0000_s39939" name="文档" r:id="rId3" imgW="3847376" imgH="1091797" progId="Word.Document.12">
              <p:embed/>
            </p:oleObj>
          </a:graphicData>
        </a:graphic>
      </p:graphicFrame>
      <p:sp>
        <p:nvSpPr>
          <p:cNvPr id="5" name="五边形 4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6" name="五边形 5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51520" y="1955716"/>
            <a:ext cx="8640960" cy="4713644"/>
            <a:chOff x="251520" y="803588"/>
            <a:chExt cx="8640960" cy="4713644"/>
          </a:xfrm>
        </p:grpSpPr>
        <p:grpSp>
          <p:nvGrpSpPr>
            <p:cNvPr id="8" name="组合 7"/>
            <p:cNvGrpSpPr/>
            <p:nvPr/>
          </p:nvGrpSpPr>
          <p:grpSpPr>
            <a:xfrm>
              <a:off x="251520" y="803588"/>
              <a:ext cx="8640960" cy="4713644"/>
              <a:chOff x="251520" y="-1755479"/>
              <a:chExt cx="8640960" cy="4713644"/>
            </a:xfrm>
          </p:grpSpPr>
          <p:sp>
            <p:nvSpPr>
              <p:cNvPr id="10" name="五边形 9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1" name="燕尾形 1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251520" y="-1755479"/>
                <a:ext cx="8640960" cy="4399358"/>
                <a:chOff x="251520" y="-1755479"/>
                <a:chExt cx="8640960" cy="4399358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251520" y="-1755479"/>
                  <a:ext cx="8640960" cy="439935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TextBox 22"/>
                <p:cNvSpPr txBox="1"/>
                <p:nvPr/>
              </p:nvSpPr>
              <p:spPr>
                <a:xfrm>
                  <a:off x="8360077" y="-171208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22288" y="846986"/>
            <a:ext cx="8066087" cy="4322763"/>
          </p:xfrm>
          <a:graphic>
            <a:graphicData uri="http://schemas.openxmlformats.org/presentationml/2006/ole">
              <p:oleObj spid="_x0000_s39938" name="文档" r:id="rId4" imgW="3847376" imgH="2057644" progId="Word.Document.12">
                <p:embed/>
              </p:oleObj>
            </a:graphicData>
          </a:graphic>
        </p:graphicFrame>
      </p:grpSp>
      <p:grpSp>
        <p:nvGrpSpPr>
          <p:cNvPr id="15" name="组合 14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6" name="组合 15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19" name="五边形 1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39937" name="文档" r:id="rId5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04472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思维升华</a:t>
            </a:r>
            <a:r>
              <a:rPr lang="zh-CN" altLang="zh-CN" sz="2200" b="1">
                <a:solidFill>
                  <a:srgbClr val="000000"/>
                </a:solidFill>
                <a:effectLst/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如果等式、代数式的结构蕴含着明显的几何特征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那么就要考虑用数形结合的思想方法来解题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即用几何法求解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比较常见的有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解析几何中的一些范围及最值问题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常结合几何图形的性质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使问题得到简便快捷地解决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836488" y="2898837"/>
          <a:ext cx="8128000" cy="1425081"/>
        </p:xfrm>
        <a:graphic>
          <a:graphicData uri="http://schemas.openxmlformats.org/presentationml/2006/ole">
            <p:oleObj spid="_x0000_s40961" name="文档" r:id="rId3" imgW="3847376" imgH="674726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17364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对点训练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四川绵阳高三三诊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已知抛物线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的焦点为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且斜率为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的直线与抛物线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若在以线段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为直径的圆上存在两点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x+y+a=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上存在一点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MQN=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A.[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13,3]	B.[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3,1]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C.[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3,13]	D.[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13,13]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5576" y="4265403"/>
            <a:ext cx="106240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>
                <a:solidFill>
                  <a:srgbClr val="FF0000"/>
                </a:solidFill>
                <a:ea typeface="Times New Roman" panose="02020603050405020304" pitchFamily="18" charset="0"/>
              </a:rPr>
              <a:t>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</a:rPr>
              <a:t>A </a:t>
            </a:r>
            <a:endParaRPr lang="zh-CN" altLang="en-US" sz="2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06992"/>
            <a:ext cx="824046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FF0000"/>
                </a:solidFill>
                <a:effectLst/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过点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(1,0)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且斜率为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的直线方程为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的中点坐标为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(3,2),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|AB|=x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所以以线段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为直径的圆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圆心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(3,2),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半径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因为在圆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上存在两点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上存在一点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使得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MQN=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90°,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所以在直线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上存在一点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(3,2)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的距离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等于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H64.eps" descr="id:214750516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5724128" y="1423050"/>
            <a:ext cx="2262890" cy="2016224"/>
          </a:xfrm>
          <a:prstGeom prst="rect">
            <a:avLst/>
          </a:prstGeom>
        </p:spPr>
      </p:pic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611560" y="1423050"/>
          <a:ext cx="8128000" cy="848342"/>
        </p:xfrm>
        <a:graphic>
          <a:graphicData uri="http://schemas.openxmlformats.org/presentationml/2006/ole">
            <p:oleObj spid="_x0000_s41986" name="文档" r:id="rId4" imgW="3847376" imgH="400877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620464" y="5085184"/>
          <a:ext cx="8128000" cy="1498853"/>
        </p:xfrm>
        <a:graphic>
          <a:graphicData uri="http://schemas.openxmlformats.org/presentationml/2006/ole">
            <p:oleObj spid="_x0000_s41985" name="文档" r:id="rId5" imgW="3847376" imgH="709272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方程思想在解题中的应用主要表现在四个方面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解方程或解不等式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含参数的方程或不等式的讨论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常涉及一元二次方程的判别式、根与系数的关系、区间根、区间上恒成立等知识的应用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需要转化为方程的讨论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如曲线的位置关系等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构造方程或不等式求解问题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数形结合思想是解答高考数学试题的一种常用方法与技巧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在高考试题中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数形结合思想主要用于解选择题和填空题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有直观、简单、快捷等特点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而在解答题中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考虑到推理论证的严密性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图形只是辅助手段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最终要用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写出完整的解答过程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dirty="0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508000" y="1826466"/>
          <a:ext cx="8128000" cy="3459067"/>
        </p:xfrm>
        <a:graphic>
          <a:graphicData uri="http://schemas.openxmlformats.org/presentationml/2006/ole">
            <p:oleObj spid="_x0000_s1057" name="文档" r:id="rId4" imgW="4009773" imgH="1706427" progId="Word.Document.12">
              <p:embed/>
            </p:oleObj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12776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应用一</a:t>
            </a:r>
            <a:r>
              <a:rPr lang="zh-CN" altLang="zh-CN" sz="22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利用数形结合求与方程有关的问题</a:t>
            </a:r>
            <a:r>
              <a:rPr lang="en-US" altLang="zh-CN" sz="2200" b="1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山西太原高三二模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	B.4	C.5	D.6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/>
          </p:cNvGraphicFramePr>
          <p:nvPr/>
        </p:nvGraphicFramePr>
        <p:xfrm>
          <a:off x="611560" y="2300348"/>
          <a:ext cx="8128000" cy="1119947"/>
        </p:xfrm>
        <a:graphic>
          <a:graphicData uri="http://schemas.openxmlformats.org/presentationml/2006/ole">
            <p:oleObj spid="_x0000_s32771" name="文档" r:id="rId3" imgW="3847376" imgH="529705" progId="Word.Document.12">
              <p:embed/>
            </p:oleObj>
          </a:graphicData>
        </a:graphic>
      </p:graphicFrame>
      <p:sp>
        <p:nvSpPr>
          <p:cNvPr id="5" name="五边形 4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6" name="五边形 5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51520" y="1772816"/>
            <a:ext cx="8640960" cy="4896544"/>
            <a:chOff x="251520" y="620688"/>
            <a:chExt cx="8640960" cy="4896544"/>
          </a:xfrm>
        </p:grpSpPr>
        <p:grpSp>
          <p:nvGrpSpPr>
            <p:cNvPr id="9" name="组合 8"/>
            <p:cNvGrpSpPr/>
            <p:nvPr/>
          </p:nvGrpSpPr>
          <p:grpSpPr>
            <a:xfrm>
              <a:off x="251520" y="620688"/>
              <a:ext cx="8640960" cy="4896544"/>
              <a:chOff x="251520" y="-1938379"/>
              <a:chExt cx="8640960" cy="4896544"/>
            </a:xfrm>
          </p:grpSpPr>
          <p:sp>
            <p:nvSpPr>
              <p:cNvPr id="11" name="五边形 10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251520" y="-1938379"/>
                <a:ext cx="8640960" cy="4582257"/>
                <a:chOff x="251520" y="-1938379"/>
                <a:chExt cx="8640960" cy="4582257"/>
              </a:xfrm>
            </p:grpSpPr>
            <p:sp>
              <p:nvSpPr>
                <p:cNvPr id="14" name="矩形 13"/>
                <p:cNvSpPr/>
                <p:nvPr/>
              </p:nvSpPr>
              <p:spPr>
                <a:xfrm>
                  <a:off x="251520" y="-1938379"/>
                  <a:ext cx="8640960" cy="45822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TextBox 22"/>
                <p:cNvSpPr txBox="1"/>
                <p:nvPr/>
              </p:nvSpPr>
              <p:spPr>
                <a:xfrm>
                  <a:off x="8360077" y="-174256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22288" y="970454"/>
            <a:ext cx="8023225" cy="4148137"/>
          </p:xfrm>
          <a:graphic>
            <a:graphicData uri="http://schemas.openxmlformats.org/presentationml/2006/ole">
              <p:oleObj spid="_x0000_s32770" name="文档" r:id="rId4" imgW="3847376" imgH="1889952" progId="Word.Document.12">
                <p:embed/>
              </p:oleObj>
            </a:graphicData>
          </a:graphic>
        </p:graphicFrame>
      </p:grpSp>
      <p:grpSp>
        <p:nvGrpSpPr>
          <p:cNvPr id="16" name="组合 15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20" name="五边形 1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65150" y="5715447"/>
            <a:ext cx="8002588" cy="439737"/>
          </p:xfrm>
          <a:graphic>
            <a:graphicData uri="http://schemas.openxmlformats.org/presentationml/2006/ole">
              <p:oleObj spid="_x0000_s32769" name="文档" r:id="rId5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思维升华</a:t>
            </a:r>
            <a:r>
              <a:rPr lang="zh-CN" altLang="zh-CN" sz="2200" b="1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讨论方程的解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或函数的零点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的个数一般可构造两个函数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转化为讨论两曲线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或曲线与直线等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的交点个数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其基本步骤是先把方程两边的代数式看作是两个熟悉函数的表达式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不熟悉时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需要作适当变形转化为两个熟悉的函数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再在同一平面直角坐标系中作出两个函数的图象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图象的交点个数即为方程解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或函数零点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的个数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8478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对点训练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湖南衡阳八中高三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上的偶函数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=|x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x|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)]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b+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1)[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)]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Cambria Math" panose="02040503050406030204" pitchFamily="18" charset="0"/>
                <a:cs typeface="宋体" panose="02010600030101010101" pitchFamily="2" charset="-122"/>
              </a:rPr>
              <a:t>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则函数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的零点的个数是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A.10	B.11	C.12	D.13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6" name="五边形 5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51520" y="1772816"/>
            <a:ext cx="8640960" cy="4896544"/>
            <a:chOff x="251520" y="620688"/>
            <a:chExt cx="8640960" cy="4896544"/>
          </a:xfrm>
        </p:grpSpPr>
        <p:grpSp>
          <p:nvGrpSpPr>
            <p:cNvPr id="8" name="组合 7"/>
            <p:cNvGrpSpPr/>
            <p:nvPr/>
          </p:nvGrpSpPr>
          <p:grpSpPr>
            <a:xfrm>
              <a:off x="251520" y="620688"/>
              <a:ext cx="8640960" cy="4896544"/>
              <a:chOff x="251520" y="-1938379"/>
              <a:chExt cx="8640960" cy="4896544"/>
            </a:xfrm>
          </p:grpSpPr>
          <p:sp>
            <p:nvSpPr>
              <p:cNvPr id="10" name="五边形 9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1" name="燕尾形 1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251520" y="-1938379"/>
                <a:ext cx="8640960" cy="4582257"/>
                <a:chOff x="251520" y="-1938379"/>
                <a:chExt cx="8640960" cy="4582257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251520" y="-1938379"/>
                  <a:ext cx="8640960" cy="458225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TextBox 22"/>
                <p:cNvSpPr txBox="1"/>
                <p:nvPr/>
              </p:nvSpPr>
              <p:spPr>
                <a:xfrm>
                  <a:off x="8360077" y="-174256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22288" y="970360"/>
            <a:ext cx="8023225" cy="3951287"/>
          </p:xfrm>
          <a:graphic>
            <a:graphicData uri="http://schemas.openxmlformats.org/presentationml/2006/ole">
              <p:oleObj spid="_x0000_s34818" name="文档" r:id="rId3" imgW="3847376" imgH="1889952" progId="Word.Document.12">
                <p:embed/>
              </p:oleObj>
            </a:graphicData>
          </a:graphic>
        </p:graphicFrame>
      </p:grpSp>
      <p:grpSp>
        <p:nvGrpSpPr>
          <p:cNvPr id="15" name="组合 14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6" name="组合 15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19" name="五边形 1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565150" y="5715447"/>
            <a:ext cx="8002588" cy="439737"/>
          </p:xfrm>
          <a:graphic>
            <a:graphicData uri="http://schemas.openxmlformats.org/presentationml/2006/ole">
              <p:oleObj spid="_x0000_s34817" name="文档" r:id="rId4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68305"/>
            <a:ext cx="8128000" cy="18528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应用二</a:t>
            </a:r>
            <a:r>
              <a:rPr lang="zh-CN" altLang="zh-CN" sz="2200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b="1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利用数形结合思想求参数的范围或解不等式</a:t>
            </a:r>
            <a:r>
              <a:rPr lang="en-US" altLang="zh-CN" sz="2200" b="1" u="dotted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2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函数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不等式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Cambria Math" panose="02040503050406030204" pitchFamily="18" charset="0"/>
                <a:cs typeface="Times New Roman" panose="02020603050405020304" pitchFamily="18" charset="0"/>
              </a:rPr>
              <a:t>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恒成立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i="1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-99616" y="1556792"/>
          <a:ext cx="8128000" cy="704158"/>
        </p:xfrm>
        <a:graphic>
          <a:graphicData uri="http://schemas.openxmlformats.org/presentationml/2006/ole">
            <p:oleObj spid="_x0000_s36867" name="文档" r:id="rId3" imgW="3847376" imgH="333225" progId="Word.Document.12">
              <p:embed/>
            </p:oleObj>
          </a:graphicData>
        </a:graphic>
      </p:graphicFrame>
      <p:sp>
        <p:nvSpPr>
          <p:cNvPr id="5" name="五边形 4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6" name="五边形 5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51520" y="1955716"/>
            <a:ext cx="8640960" cy="4713644"/>
            <a:chOff x="251520" y="803588"/>
            <a:chExt cx="8640960" cy="4713644"/>
          </a:xfrm>
        </p:grpSpPr>
        <p:grpSp>
          <p:nvGrpSpPr>
            <p:cNvPr id="8" name="组合 7"/>
            <p:cNvGrpSpPr/>
            <p:nvPr/>
          </p:nvGrpSpPr>
          <p:grpSpPr>
            <a:xfrm>
              <a:off x="251520" y="803588"/>
              <a:ext cx="8640960" cy="4713644"/>
              <a:chOff x="251520" y="-1755479"/>
              <a:chExt cx="8640960" cy="4713644"/>
            </a:xfrm>
          </p:grpSpPr>
          <p:sp>
            <p:nvSpPr>
              <p:cNvPr id="10" name="五边形 9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1" name="燕尾形 1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251520" y="-1755479"/>
                <a:ext cx="8640960" cy="4399358"/>
                <a:chOff x="251520" y="-1755479"/>
                <a:chExt cx="8640960" cy="4399358"/>
              </a:xfrm>
            </p:grpSpPr>
            <p:sp>
              <p:nvSpPr>
                <p:cNvPr id="13" name="矩形 12"/>
                <p:cNvSpPr/>
                <p:nvPr/>
              </p:nvSpPr>
              <p:spPr>
                <a:xfrm>
                  <a:off x="251520" y="-1755479"/>
                  <a:ext cx="8640960" cy="439935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TextBox 22"/>
                <p:cNvSpPr txBox="1"/>
                <p:nvPr/>
              </p:nvSpPr>
              <p:spPr>
                <a:xfrm>
                  <a:off x="8360077" y="-171208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22288" y="1111647"/>
            <a:ext cx="8066087" cy="3722688"/>
          </p:xfrm>
          <a:graphic>
            <a:graphicData uri="http://schemas.openxmlformats.org/presentationml/2006/ole">
              <p:oleObj spid="_x0000_s36866" name="文档" r:id="rId4" imgW="3847376" imgH="1774079" progId="Word.Document.12">
                <p:embed/>
              </p:oleObj>
            </a:graphicData>
          </a:graphic>
        </p:graphicFrame>
      </p:grpSp>
      <p:grpSp>
        <p:nvGrpSpPr>
          <p:cNvPr id="15" name="组合 14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6" name="组合 15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19" name="五边形 1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566738" y="5589238"/>
            <a:ext cx="7989887" cy="511175"/>
          </p:xfrm>
          <a:graphic>
            <a:graphicData uri="http://schemas.openxmlformats.org/presentationml/2006/ole">
              <p:oleObj spid="_x0000_s36865" name="文档" r:id="rId5" imgW="3872277" imgH="249379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思维升华</a:t>
            </a:r>
            <a:r>
              <a:rPr lang="zh-CN" altLang="zh-CN" sz="2200" b="1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在解含有参数的不等式时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由于涉及参数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往往需要讨论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导致演算过程烦琐冗长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如果题设与几何图形有联系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那么利用数形结合的方法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问题将会简练地得到解决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508000" y="1484784"/>
          <a:ext cx="8128000" cy="2233188"/>
        </p:xfrm>
        <a:graphic>
          <a:graphicData uri="http://schemas.openxmlformats.org/presentationml/2006/ole">
            <p:oleObj spid="_x0000_s37891" name="文档" r:id="rId3" imgW="3847376" imgH="1057610" progId="Word.Document.12">
              <p:embed/>
            </p:oleObj>
          </a:graphicData>
        </a:graphic>
      </p:graphicFrame>
      <p:sp>
        <p:nvSpPr>
          <p:cNvPr id="4" name="五边形 3"/>
          <p:cNvSpPr/>
          <p:nvPr/>
        </p:nvSpPr>
        <p:spPr>
          <a:xfrm>
            <a:off x="7812360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  答案</a:t>
            </a:r>
          </a:p>
        </p:txBody>
      </p:sp>
      <p:sp>
        <p:nvSpPr>
          <p:cNvPr id="5" name="五边形 4"/>
          <p:cNvSpPr/>
          <p:nvPr/>
        </p:nvSpPr>
        <p:spPr>
          <a:xfrm>
            <a:off x="6916239" y="638132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51520" y="1955716"/>
            <a:ext cx="8640960" cy="4713644"/>
            <a:chOff x="251520" y="803588"/>
            <a:chExt cx="8640960" cy="4713644"/>
          </a:xfrm>
        </p:grpSpPr>
        <p:grpSp>
          <p:nvGrpSpPr>
            <p:cNvPr id="7" name="组合 6"/>
            <p:cNvGrpSpPr/>
            <p:nvPr/>
          </p:nvGrpSpPr>
          <p:grpSpPr>
            <a:xfrm>
              <a:off x="251520" y="803588"/>
              <a:ext cx="8640960" cy="4713644"/>
              <a:chOff x="251520" y="-1755479"/>
              <a:chExt cx="8640960" cy="4713644"/>
            </a:xfrm>
          </p:grpSpPr>
          <p:sp>
            <p:nvSpPr>
              <p:cNvPr id="9" name="五边形 8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0" name="燕尾形 9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251520" y="-1755479"/>
                <a:ext cx="8640960" cy="4399358"/>
                <a:chOff x="251520" y="-1755479"/>
                <a:chExt cx="8640960" cy="4399358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251520" y="-1755479"/>
                  <a:ext cx="8640960" cy="439935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TextBox 22"/>
                <p:cNvSpPr txBox="1"/>
                <p:nvPr/>
              </p:nvSpPr>
              <p:spPr>
                <a:xfrm>
                  <a:off x="8360077" y="-171208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/>
                    <a:t>关闭</a:t>
                  </a:r>
                </a:p>
              </p:txBody>
            </p:sp>
          </p:grpSp>
        </p:grp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522288" y="960180"/>
            <a:ext cx="8066087" cy="4179888"/>
          </p:xfrm>
          <a:graphic>
            <a:graphicData uri="http://schemas.openxmlformats.org/presentationml/2006/ole">
              <p:oleObj spid="_x0000_s37890" name="文档" r:id="rId4" imgW="3847376" imgH="1990352" progId="Word.Document.12">
                <p:embed/>
              </p:oleObj>
            </a:graphicData>
          </a:graphic>
        </p:graphicFrame>
      </p:grpSp>
      <p:grpSp>
        <p:nvGrpSpPr>
          <p:cNvPr id="14" name="组合 13"/>
          <p:cNvGrpSpPr/>
          <p:nvPr/>
        </p:nvGrpSpPr>
        <p:grpSpPr>
          <a:xfrm>
            <a:off x="251520" y="5482185"/>
            <a:ext cx="8640960" cy="1187177"/>
            <a:chOff x="251520" y="5338167"/>
            <a:chExt cx="8640960" cy="1187177"/>
          </a:xfrm>
        </p:grpSpPr>
        <p:grpSp>
          <p:nvGrpSpPr>
            <p:cNvPr id="15" name="组合 14"/>
            <p:cNvGrpSpPr/>
            <p:nvPr/>
          </p:nvGrpSpPr>
          <p:grpSpPr>
            <a:xfrm>
              <a:off x="251520" y="5338167"/>
              <a:ext cx="8640960" cy="1187177"/>
              <a:chOff x="251520" y="3720420"/>
              <a:chExt cx="8640960" cy="1187177"/>
            </a:xfrm>
          </p:grpSpPr>
          <p:sp>
            <p:nvSpPr>
              <p:cNvPr id="17" name="五边形 1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  答案</a:t>
                </a:r>
              </a:p>
            </p:txBody>
          </p:sp>
          <p:sp>
            <p:nvSpPr>
              <p:cNvPr id="18" name="五边形 1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51520" y="3720420"/>
                <a:ext cx="8640960" cy="8717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30"/>
              <p:cNvSpPr txBox="1"/>
              <p:nvPr/>
            </p:nvSpPr>
            <p:spPr>
              <a:xfrm>
                <a:off x="8388424" y="3792428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/>
                  <a:t>关闭</a:t>
                </a:r>
              </a:p>
            </p:txBody>
          </p:sp>
        </p:grpSp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561975" y="5717034"/>
            <a:ext cx="8031163" cy="441325"/>
          </p:xfrm>
          <a:graphic>
            <a:graphicData uri="http://schemas.openxmlformats.org/presentationml/2006/ole">
              <p:oleObj spid="_x0000_s37889" name="文档" r:id="rId5" imgW="3872277" imgH="215912" progId="Word.Document.12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heme/theme1.xml><?xml version="1.0" encoding="utf-8"?>
<a:theme xmlns:a="http://schemas.openxmlformats.org/drawingml/2006/main" name="123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1</TotalTime>
  <Words>714</Words>
  <Application>WPS 演示</Application>
  <PresentationFormat>全屏显示(4:3)</PresentationFormat>
  <Paragraphs>89</Paragraphs>
  <Slides>14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123</vt:lpstr>
      <vt:lpstr>文档</vt:lpstr>
      <vt:lpstr>二、数形结合思想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104</cp:revision>
  <dcterms:created xsi:type="dcterms:W3CDTF">2014-12-26T02:01:00Z</dcterms:created>
  <dcterms:modified xsi:type="dcterms:W3CDTF">2020-02-13T13:11:21Z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