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98" r:id="rId2"/>
    <p:sldId id="349" r:id="rId3"/>
    <p:sldId id="402" r:id="rId4"/>
    <p:sldId id="403" r:id="rId5"/>
    <p:sldId id="404" r:id="rId6"/>
    <p:sldId id="332" r:id="rId7"/>
    <p:sldId id="405" r:id="rId8"/>
    <p:sldId id="406" r:id="rId9"/>
    <p:sldId id="407" r:id="rId10"/>
    <p:sldId id="408" r:id="rId11"/>
    <p:sldId id="409" r:id="rId12"/>
    <p:sldId id="410" r:id="rId13"/>
    <p:sldId id="411" r:id="rId14"/>
    <p:sldId id="412" r:id="rId15"/>
    <p:sldId id="413" r:id="rId16"/>
    <p:sldId id="414" r:id="rId17"/>
    <p:sldId id="416" r:id="rId18"/>
    <p:sldId id="401" r:id="rId19"/>
    <p:sldId id="417" r:id="rId20"/>
    <p:sldId id="418" r:id="rId21"/>
    <p:sldId id="419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image" Target="../media/image5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2020/2/13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" Type="http://schemas.openxmlformats.org/officeDocument/2006/relationships/tags" Target="../tags/tag8.xml"/><Relationship Id="rId16" Type="http://schemas.openxmlformats.org/officeDocument/2006/relationships/image" Target="../media/image6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15" Type="http://schemas.openxmlformats.org/officeDocument/2006/relationships/image" Target="../media/image5.png"/><Relationship Id="rId10" Type="http://schemas.openxmlformats.org/officeDocument/2006/relationships/tags" Target="../tags/tag16.xml"/><Relationship Id="rId19" Type="http://schemas.openxmlformats.org/officeDocument/2006/relationships/image" Target="../media/image9.png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../media/image2.jpe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8000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5000625" y="4614350"/>
            <a:ext cx="4076700" cy="1053581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00625" y="5739996"/>
            <a:ext cx="40767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21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高中总复习用书课件光盘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9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35" name="直接连接符 34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21" grpId="0"/>
      <p:bldP spid="22" grpId="0"/>
      <p:bldP spid="23" grpId="0"/>
      <p:bldP spid="24" grpId="0"/>
      <p:bldP spid="27" grpId="0"/>
    </p:bld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4825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72125" y="4290060"/>
            <a:ext cx="3319463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5572124" y="5540698"/>
            <a:ext cx="3319358" cy="691347"/>
          </a:xfrm>
        </p:spPr>
        <p:txBody>
          <a:bodyPr>
            <a:normAutofit/>
          </a:bodyPr>
          <a:lstStyle>
            <a:lvl1pPr marL="0" indent="0" algn="r">
              <a:buNone/>
              <a:defRPr sz="2400"/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952508"/>
            <a:ext cx="8139178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879850"/>
            <a:ext cx="3744516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2885" y="4400550"/>
            <a:ext cx="7021115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440656" y="2790825"/>
            <a:ext cx="3914775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56801" y="3503613"/>
            <a:ext cx="4098630" cy="1058408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1256801" y="2856230"/>
            <a:ext cx="409863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256831" y="2383625"/>
            <a:ext cx="40986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8" y="952508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406525"/>
            <a:ext cx="3962400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76813" y="952508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406525"/>
            <a:ext cx="3962432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52508"/>
            <a:ext cx="3962432" cy="5388907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38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ags" Target="../tags/tag4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4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34"/>
            </p:custDataLst>
          </p:nvPr>
        </p:nvSpPr>
        <p:spPr bwMode="auto">
          <a:xfrm>
            <a:off x="502444" y="442913"/>
            <a:ext cx="81391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35"/>
            </p:custDataLst>
          </p:nvPr>
        </p:nvSpPr>
        <p:spPr bwMode="auto">
          <a:xfrm>
            <a:off x="502444" y="952500"/>
            <a:ext cx="8139113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6"/>
            </p:custDataLst>
          </p:nvPr>
        </p:nvSpPr>
        <p:spPr>
          <a:xfrm>
            <a:off x="659606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7"/>
            </p:custDataLst>
          </p:nvPr>
        </p:nvSpPr>
        <p:spPr>
          <a:xfrm>
            <a:off x="3087291" y="6350000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8"/>
            </p:custDataLst>
          </p:nvPr>
        </p:nvSpPr>
        <p:spPr>
          <a:xfrm>
            <a:off x="6457950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3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12.docx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15.docx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8.docx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21.docx"/><Relationship Id="rId5" Type="http://schemas.openxmlformats.org/officeDocument/2006/relationships/package" Target="../embeddings/Microsoft_Office_Word___20.docx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24.docx"/><Relationship Id="rId5" Type="http://schemas.openxmlformats.org/officeDocument/2006/relationships/package" Target="../embeddings/Microsoft_Office_Word___23.docx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27.docx"/><Relationship Id="rId5" Type="http://schemas.openxmlformats.org/officeDocument/2006/relationships/package" Target="../embeddings/Microsoft_Office_Word___26.docx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30.docx"/><Relationship Id="rId5" Type="http://schemas.openxmlformats.org/officeDocument/2006/relationships/package" Target="../embeddings/Microsoft_Office_Word___29.docx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33.docx"/><Relationship Id="rId5" Type="http://schemas.openxmlformats.org/officeDocument/2006/relationships/package" Target="../embeddings/Microsoft_Office_Word___32.docx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30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36.docx"/><Relationship Id="rId5" Type="http://schemas.openxmlformats.org/officeDocument/2006/relationships/package" Target="../embeddings/Microsoft_Office_Word___35.docx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31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39.docx"/><Relationship Id="rId5" Type="http://schemas.openxmlformats.org/officeDocument/2006/relationships/package" Target="../embeddings/Microsoft_Office_Word___38.docx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32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Office_Word___42.docx"/><Relationship Id="rId5" Type="http://schemas.openxmlformats.org/officeDocument/2006/relationships/package" Target="../embeddings/Microsoft_Office_Word___41.docx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__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Microsoft_Office_Word___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5.docx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9.docx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59036" y="2983026"/>
            <a:ext cx="7137500" cy="725633"/>
          </a:xfrm>
        </p:spPr>
        <p:txBody>
          <a:bodyPr/>
          <a:lstStyle/>
          <a:p>
            <a:r>
              <a:rPr lang="en-US" altLang="zh-CN" sz="3200"/>
              <a:t>2</a:t>
            </a:r>
            <a:r>
              <a:rPr lang="en-US" altLang="zh-CN" sz="3200" i="1"/>
              <a:t>.</a:t>
            </a:r>
            <a:r>
              <a:rPr lang="en-US" altLang="zh-CN" sz="3200"/>
              <a:t>1</a:t>
            </a:r>
            <a:r>
              <a:rPr lang="zh-CN" altLang="zh-CN" sz="3200" i="1"/>
              <a:t>　</a:t>
            </a:r>
            <a:r>
              <a:rPr lang="zh-CN" altLang="zh-CN" sz="3200"/>
              <a:t>函数概念、性质、图象专项练</a:t>
            </a:r>
          </a:p>
        </p:txBody>
      </p:sp>
      <p:pic>
        <p:nvPicPr>
          <p:cNvPr id="3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714752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407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新疆乌鲁木齐二模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下列函数中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其图象关于原点对称且在定义域内单调递增的是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558929" y="2935218"/>
          <a:ext cx="339657" cy="472208"/>
        </p:xfrm>
        <a:graphic>
          <a:graphicData uri="http://schemas.openxmlformats.org/presentationml/2006/ole">
            <p:oleObj spid="_x0000_s48131" name="文档" r:id="rId5" imgW="229161" imgH="317031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2780928"/>
            <a:ext cx="8066087" cy="2373312"/>
          </p:xfrm>
          <a:graphic>
            <a:graphicData uri="http://schemas.openxmlformats.org/presentationml/2006/ole">
              <p:oleObj spid="_x0000_s48130" name="文档" r:id="rId6" imgW="3847376" imgH="1131380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8129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484784"/>
          <a:ext cx="8128000" cy="2139300"/>
        </p:xfrm>
        <a:graphic>
          <a:graphicData uri="http://schemas.openxmlformats.org/presentationml/2006/ole">
            <p:oleObj spid="_x0000_s50179" name="文档" r:id="rId5" imgW="3847376" imgH="1012989" progId="Word.Document.12">
              <p:embed/>
            </p:oleObj>
          </a:graphicData>
        </a:graphic>
      </p:graphicFrame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22288" y="2780928"/>
            <a:ext cx="8066087" cy="2373312"/>
          </p:xfrm>
          <a:graphic>
            <a:graphicData uri="http://schemas.openxmlformats.org/presentationml/2006/ole">
              <p:oleObj spid="_x0000_s50178" name="文档" r:id="rId6" imgW="3847376" imgH="1131380" progId="Word.Document.12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50177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340767"/>
          <a:ext cx="8128000" cy="5167180"/>
        </p:xfrm>
        <a:graphic>
          <a:graphicData uri="http://schemas.openxmlformats.org/presentationml/2006/ole">
            <p:oleObj spid="_x0000_s51203" name="文档" r:id="rId5" imgW="3847376" imgH="2447006" progId="Word.Document.12">
              <p:embed/>
            </p:oleObj>
          </a:graphicData>
        </a:graphic>
      </p:graphicFrame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2708920"/>
            <a:ext cx="8640960" cy="3960440"/>
            <a:chOff x="251520" y="1556792"/>
            <a:chExt cx="8640960" cy="3960440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1556792"/>
              <a:ext cx="8640960" cy="3960440"/>
              <a:chOff x="251520" y="-1002275"/>
              <a:chExt cx="8640960" cy="3960440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1002275"/>
                <a:ext cx="8640960" cy="3646153"/>
                <a:chOff x="251520" y="-1002275"/>
                <a:chExt cx="8640960" cy="3646153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1002275"/>
                  <a:ext cx="8640960" cy="36461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2"/>
                <p:cNvSpPr txBox="1"/>
                <p:nvPr/>
              </p:nvSpPr>
              <p:spPr>
                <a:xfrm>
                  <a:off x="8360077" y="-8362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22288" y="1741994"/>
            <a:ext cx="8066087" cy="3406775"/>
          </p:xfrm>
          <a:graphic>
            <a:graphicData uri="http://schemas.openxmlformats.org/presentationml/2006/ole">
              <p:oleObj spid="_x0000_s51202" name="文档" r:id="rId6" imgW="3847376" imgH="1621501" progId="Word.Document.12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51201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399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是定义域为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的偶函数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单调递减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611560" y="2205982"/>
          <a:ext cx="8128000" cy="2488026"/>
        </p:xfrm>
        <a:graphic>
          <a:graphicData uri="http://schemas.openxmlformats.org/presentationml/2006/ole">
            <p:oleObj spid="_x0000_s52227" name="文档" r:id="rId5" imgW="3847376" imgH="1178521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2708920"/>
            <a:ext cx="8640960" cy="3960440"/>
            <a:chOff x="251520" y="1556792"/>
            <a:chExt cx="8640960" cy="3960440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556792"/>
              <a:ext cx="8640960" cy="3960440"/>
              <a:chOff x="251520" y="-1002275"/>
              <a:chExt cx="8640960" cy="3960440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1002275"/>
                <a:ext cx="8640960" cy="3646153"/>
                <a:chOff x="251520" y="-1002275"/>
                <a:chExt cx="8640960" cy="3646153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1002275"/>
                  <a:ext cx="8640960" cy="36461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8362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1741994"/>
            <a:ext cx="8066087" cy="3406775"/>
          </p:xfrm>
          <a:graphic>
            <a:graphicData uri="http://schemas.openxmlformats.org/presentationml/2006/ole">
              <p:oleObj spid="_x0000_s52226" name="文档" r:id="rId6" imgW="3847376" imgH="1734136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52225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4076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河南名校联盟压轴卷四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的图象关于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3472035"/>
            <a:ext cx="8640960" cy="3197327"/>
            <a:chOff x="251520" y="1268760"/>
            <a:chExt cx="8640960" cy="3197327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1268760"/>
              <a:ext cx="8640960" cy="3197327"/>
              <a:chOff x="251520" y="-776439"/>
              <a:chExt cx="8640960" cy="3197327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776439"/>
                <a:ext cx="8640960" cy="2880320"/>
                <a:chOff x="251520" y="-776439"/>
                <a:chExt cx="8640960" cy="288032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776439"/>
                  <a:ext cx="8640960" cy="288032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8"/>
                <p:cNvSpPr txBox="1"/>
                <p:nvPr/>
              </p:nvSpPr>
              <p:spPr>
                <a:xfrm>
                  <a:off x="8371094" y="-76542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508000" y="1578826"/>
              <a:ext cx="8128000" cy="14189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/>
                <a:t>将函数</a:t>
              </a:r>
              <a:r>
                <a:rPr lang="en-US" altLang="zh-CN" sz="2000" i="1"/>
                <a:t>y=f</a:t>
              </a:r>
              <a:r>
                <a:rPr lang="en-US" altLang="zh-CN" sz="2000"/>
                <a:t>(</a:t>
              </a:r>
              <a:r>
                <a:rPr lang="en-US" altLang="zh-CN" sz="2000" i="1"/>
                <a:t>-</a:t>
              </a:r>
              <a:r>
                <a:rPr lang="en-US" altLang="zh-CN" sz="2000"/>
                <a:t>2</a:t>
              </a:r>
              <a:r>
                <a:rPr lang="en-US" altLang="zh-CN" sz="2000" i="1"/>
                <a:t>-x</a:t>
              </a:r>
              <a:r>
                <a:rPr lang="en-US" altLang="zh-CN" sz="2000"/>
                <a:t>)</a:t>
              </a:r>
              <a:r>
                <a:rPr lang="zh-CN" altLang="zh-CN" sz="2000"/>
                <a:t>与</a:t>
              </a:r>
              <a:r>
                <a:rPr lang="en-US" altLang="zh-CN" sz="2000" i="1"/>
                <a:t>y=f</a:t>
              </a:r>
              <a:r>
                <a:rPr lang="en-US" altLang="zh-CN" sz="2000"/>
                <a:t>(</a:t>
              </a:r>
              <a:r>
                <a:rPr lang="en-US" altLang="zh-CN" sz="2000" i="1"/>
                <a:t>x+</a:t>
              </a:r>
              <a:r>
                <a:rPr lang="en-US" altLang="zh-CN" sz="2000"/>
                <a:t>2)</a:t>
              </a:r>
              <a:r>
                <a:rPr lang="zh-CN" altLang="zh-CN" sz="2000"/>
                <a:t>的图象向右平移</a:t>
              </a:r>
              <a:r>
                <a:rPr lang="en-US" altLang="zh-CN" sz="2000"/>
                <a:t>2</a:t>
              </a:r>
              <a:r>
                <a:rPr lang="zh-CN" altLang="zh-CN" sz="2000"/>
                <a:t>个单位长度后</a:t>
              </a:r>
              <a:r>
                <a:rPr lang="en-US" altLang="zh-CN" sz="2000"/>
                <a:t>,</a:t>
              </a:r>
              <a:r>
                <a:rPr lang="zh-CN" altLang="zh-CN" sz="2000"/>
                <a:t>得到的图象对应的函数分别为</a:t>
              </a:r>
              <a:r>
                <a:rPr lang="en-US" altLang="zh-CN" sz="2000" i="1"/>
                <a:t>y=f</a:t>
              </a:r>
              <a:r>
                <a:rPr lang="en-US" altLang="zh-CN" sz="2000"/>
                <a:t>(</a:t>
              </a:r>
              <a:r>
                <a:rPr lang="en-US" altLang="zh-CN" sz="2000" i="1"/>
                <a:t>-x</a:t>
              </a:r>
              <a:r>
                <a:rPr lang="en-US" altLang="zh-CN" sz="2000"/>
                <a:t>)</a:t>
              </a:r>
              <a:r>
                <a:rPr lang="zh-CN" altLang="zh-CN" sz="2000"/>
                <a:t>与</a:t>
              </a:r>
              <a:r>
                <a:rPr lang="en-US" altLang="zh-CN" sz="2000" i="1"/>
                <a:t>y=f</a:t>
              </a:r>
              <a:r>
                <a:rPr lang="en-US" altLang="zh-CN" sz="2000"/>
                <a:t>(</a:t>
              </a:r>
              <a:r>
                <a:rPr lang="en-US" altLang="zh-CN" sz="2000" i="1"/>
                <a:t>x</a:t>
              </a:r>
              <a:r>
                <a:rPr lang="en-US" altLang="zh-CN" sz="2000"/>
                <a:t>),</a:t>
              </a:r>
              <a:r>
                <a:rPr lang="zh-CN" altLang="zh-CN" sz="2000"/>
                <a:t>而这两个函数的图象关于</a:t>
              </a:r>
              <a:r>
                <a:rPr lang="en-US" altLang="zh-CN" sz="2000" i="1"/>
                <a:t>y</a:t>
              </a:r>
              <a:r>
                <a:rPr lang="zh-CN" altLang="zh-CN" sz="2000"/>
                <a:t>轴即直线</a:t>
              </a:r>
              <a:r>
                <a:rPr lang="en-US" altLang="zh-CN" sz="2000" i="1"/>
                <a:t>x=</a:t>
              </a:r>
              <a:r>
                <a:rPr lang="en-US" altLang="zh-CN" sz="2000"/>
                <a:t>0</a:t>
              </a:r>
              <a:r>
                <a:rPr lang="zh-CN" altLang="zh-CN" sz="2000"/>
                <a:t>对称</a:t>
              </a:r>
              <a:r>
                <a:rPr lang="en-US" altLang="zh-CN" sz="2000"/>
                <a:t>,</a:t>
              </a:r>
              <a:r>
                <a:rPr lang="zh-CN" altLang="zh-CN" sz="2000"/>
                <a:t>所以函数</a:t>
              </a:r>
              <a:r>
                <a:rPr lang="en-US" altLang="zh-CN" sz="2000" i="1"/>
                <a:t>y=f</a:t>
              </a:r>
              <a:r>
                <a:rPr lang="en-US" altLang="zh-CN" sz="2000"/>
                <a:t>(</a:t>
              </a:r>
              <a:r>
                <a:rPr lang="en-US" altLang="zh-CN" sz="2000" i="1"/>
                <a:t>-</a:t>
              </a:r>
              <a:r>
                <a:rPr lang="en-US" altLang="zh-CN" sz="2000"/>
                <a:t>2</a:t>
              </a:r>
              <a:r>
                <a:rPr lang="en-US" altLang="zh-CN" sz="2000" i="1"/>
                <a:t>-x</a:t>
              </a:r>
              <a:r>
                <a:rPr lang="en-US" altLang="zh-CN" sz="2000"/>
                <a:t>)</a:t>
              </a:r>
              <a:r>
                <a:rPr lang="zh-CN" altLang="zh-CN" sz="2000"/>
                <a:t>与</a:t>
              </a:r>
              <a:r>
                <a:rPr lang="en-US" altLang="zh-CN" sz="2000" i="1"/>
                <a:t>y=f</a:t>
              </a:r>
              <a:r>
                <a:rPr lang="en-US" altLang="zh-CN" sz="2000"/>
                <a:t>(</a:t>
              </a:r>
              <a:r>
                <a:rPr lang="en-US" altLang="zh-CN" sz="2000" i="1"/>
                <a:t>x+</a:t>
              </a:r>
              <a:r>
                <a:rPr lang="en-US" altLang="zh-CN" sz="2000"/>
                <a:t>2)</a:t>
              </a:r>
              <a:r>
                <a:rPr lang="zh-CN" altLang="zh-CN" sz="2000"/>
                <a:t>的图象关于直线</a:t>
              </a:r>
              <a:r>
                <a:rPr lang="en-US" altLang="zh-CN" sz="2000" i="1"/>
                <a:t>x=-</a:t>
              </a:r>
              <a:r>
                <a:rPr lang="en-US" altLang="zh-CN" sz="2000"/>
                <a:t>2</a:t>
              </a:r>
              <a:r>
                <a:rPr lang="zh-CN" altLang="zh-CN" sz="2000"/>
                <a:t>对称</a:t>
              </a:r>
              <a:r>
                <a:rPr lang="en-US" altLang="zh-CN" sz="2000" i="1"/>
                <a:t>.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1520" y="5517232"/>
            <a:ext cx="8640960" cy="1152128"/>
            <a:chOff x="251520" y="4752548"/>
            <a:chExt cx="8640960" cy="1152128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539552" y="5009401"/>
              <a:ext cx="8064896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4811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安徽安庆二模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已知正数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则下列结论不可能成立的是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611560" y="2221473"/>
          <a:ext cx="8128000" cy="1016001"/>
        </p:xfrm>
        <a:graphic>
          <a:graphicData uri="http://schemas.openxmlformats.org/presentationml/2006/ole">
            <p:oleObj spid="_x0000_s53251" name="文档" r:id="rId5" imgW="3847376" imgH="480405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2708920"/>
            <a:ext cx="8640960" cy="3960440"/>
            <a:chOff x="251520" y="1556792"/>
            <a:chExt cx="8640960" cy="3960440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556792"/>
              <a:ext cx="8640960" cy="3960440"/>
              <a:chOff x="251520" y="-1002275"/>
              <a:chExt cx="8640960" cy="3960440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1002275"/>
                <a:ext cx="8640960" cy="3646153"/>
                <a:chOff x="251520" y="-1002275"/>
                <a:chExt cx="8640960" cy="3646153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1002275"/>
                  <a:ext cx="8640960" cy="36461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8362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1947143"/>
            <a:ext cx="8066087" cy="2994025"/>
          </p:xfrm>
          <a:graphic>
            <a:graphicData uri="http://schemas.openxmlformats.org/presentationml/2006/ole">
              <p:oleObj spid="_x0000_s53250" name="文档" r:id="rId6" imgW="3847376" imgH="1422862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53249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5812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湖北荆州二模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2,2]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上的偶函数且在区间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2,0]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上单调递增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则不等式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解集为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A.[0,1)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99826" y="2665998"/>
          <a:ext cx="8128000" cy="613625"/>
        </p:xfrm>
        <a:graphic>
          <a:graphicData uri="http://schemas.openxmlformats.org/presentationml/2006/ole">
            <p:oleObj spid="_x0000_s55299" name="文档" r:id="rId5" imgW="3847376" imgH="290762" progId="Word.Document.12">
              <p:embed/>
            </p:oleObj>
          </a:graphicData>
        </a:graphic>
      </p:graphicFrame>
      <p:sp>
        <p:nvSpPr>
          <p:cNvPr id="9" name="五边形 8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0" name="五边形 9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51520" y="2708920"/>
            <a:ext cx="8640960" cy="3960440"/>
            <a:chOff x="251520" y="1556792"/>
            <a:chExt cx="8640960" cy="3960440"/>
          </a:xfrm>
        </p:grpSpPr>
        <p:grpSp>
          <p:nvGrpSpPr>
            <p:cNvPr id="12" name="组合 11"/>
            <p:cNvGrpSpPr/>
            <p:nvPr/>
          </p:nvGrpSpPr>
          <p:grpSpPr>
            <a:xfrm>
              <a:off x="251520" y="1556792"/>
              <a:ext cx="8640960" cy="3960440"/>
              <a:chOff x="251520" y="-1002275"/>
              <a:chExt cx="8640960" cy="3960440"/>
            </a:xfrm>
          </p:grpSpPr>
          <p:sp>
            <p:nvSpPr>
              <p:cNvPr id="14" name="五边形 1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5" name="燕尾形 14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251520" y="-1002275"/>
                <a:ext cx="8640960" cy="3646153"/>
                <a:chOff x="251520" y="-1002275"/>
                <a:chExt cx="8640960" cy="3646153"/>
              </a:xfrm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251520" y="-1002275"/>
                  <a:ext cx="8640960" cy="36461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TextBox 22"/>
                <p:cNvSpPr txBox="1"/>
                <p:nvPr/>
              </p:nvSpPr>
              <p:spPr>
                <a:xfrm>
                  <a:off x="8360077" y="-8362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22288" y="1947143"/>
            <a:ext cx="8066087" cy="2994025"/>
          </p:xfrm>
          <a:graphic>
            <a:graphicData uri="http://schemas.openxmlformats.org/presentationml/2006/ole">
              <p:oleObj spid="_x0000_s55298" name="文档" r:id="rId6" imgW="3847376" imgH="1421783" progId="Word.Document.12">
                <p:embed/>
              </p:oleObj>
            </a:graphicData>
          </a:graphic>
        </p:graphicFrame>
      </p:grpSp>
      <p:grpSp>
        <p:nvGrpSpPr>
          <p:cNvPr id="19" name="组合 18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20" name="组合 19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55297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40767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安徽安庆二模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的定义域与值域都是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m&lt;n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	B.(e,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C.(1,e)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.(1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024168" y="2556508"/>
          <a:ext cx="410985" cy="571372"/>
        </p:xfrm>
        <a:graphic>
          <a:graphicData uri="http://schemas.openxmlformats.org/presentationml/2006/ole">
            <p:oleObj spid="_x0000_s56323" name="文档" r:id="rId5" imgW="229161" imgH="317391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1700808"/>
            <a:ext cx="8640960" cy="4968552"/>
            <a:chOff x="251520" y="548680"/>
            <a:chExt cx="8640960" cy="4968552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548680"/>
              <a:ext cx="8640960" cy="4968552"/>
              <a:chOff x="251520" y="-2010387"/>
              <a:chExt cx="8640960" cy="4968552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2010387"/>
                <a:ext cx="8640960" cy="4654265"/>
                <a:chOff x="251520" y="-2010387"/>
                <a:chExt cx="8640960" cy="4654265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2010387"/>
                  <a:ext cx="8640960" cy="465426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179088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995213"/>
            <a:ext cx="8066087" cy="4017963"/>
          </p:xfrm>
          <a:graphic>
            <a:graphicData uri="http://schemas.openxmlformats.org/presentationml/2006/ole">
              <p:oleObj spid="_x0000_s56322" name="文档" r:id="rId6" imgW="3847376" imgH="1913703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56321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1368754"/>
          <a:ext cx="8128000" cy="1398256"/>
        </p:xfrm>
        <a:graphic>
          <a:graphicData uri="http://schemas.openxmlformats.org/presentationml/2006/ole">
            <p:oleObj spid="_x0000_s57347" name="文档" r:id="rId5" imgW="3847376" imgH="662491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2708920"/>
            <a:ext cx="8640960" cy="3960440"/>
            <a:chOff x="251520" y="1556792"/>
            <a:chExt cx="8640960" cy="3960440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556792"/>
              <a:ext cx="8640960" cy="3960440"/>
              <a:chOff x="251520" y="-1002275"/>
              <a:chExt cx="8640960" cy="3960440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1002275"/>
                <a:ext cx="8640960" cy="3646153"/>
                <a:chOff x="251520" y="-1002275"/>
                <a:chExt cx="8640960" cy="3646153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1002275"/>
                  <a:ext cx="8640960" cy="36461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8362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1949847"/>
            <a:ext cx="8066087" cy="2982913"/>
          </p:xfrm>
          <a:graphic>
            <a:graphicData uri="http://schemas.openxmlformats.org/presentationml/2006/ole">
              <p:oleObj spid="_x0000_s57346" name="文档" r:id="rId6" imgW="3847376" imgH="1421783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57345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508000" y="1412776"/>
          <a:ext cx="8128000" cy="1032766"/>
        </p:xfrm>
        <a:graphic>
          <a:graphicData uri="http://schemas.openxmlformats.org/presentationml/2006/ole">
            <p:oleObj spid="_x0000_s58371" name="文档" r:id="rId5" imgW="3847376" imgH="489401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2708920"/>
            <a:ext cx="8640960" cy="3960440"/>
            <a:chOff x="251520" y="1556792"/>
            <a:chExt cx="8640960" cy="3960440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556792"/>
              <a:ext cx="8640960" cy="3960440"/>
              <a:chOff x="251520" y="-1002275"/>
              <a:chExt cx="8640960" cy="3960440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1002275"/>
                <a:ext cx="8640960" cy="3646153"/>
                <a:chOff x="251520" y="-1002275"/>
                <a:chExt cx="8640960" cy="3646153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1002275"/>
                  <a:ext cx="8640960" cy="36461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8362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1949847"/>
            <a:ext cx="8066087" cy="2982913"/>
          </p:xfrm>
          <a:graphic>
            <a:graphicData uri="http://schemas.openxmlformats.org/presentationml/2006/ole">
              <p:oleObj spid="_x0000_s58370" name="文档" r:id="rId6" imgW="3847376" imgH="1421783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58369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函数的概念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求函数的定义域的方法是依据含自变量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的代数式有意义来列出相应的不等式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求解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求函数值域要优先考虑定义域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配方法、分离常数法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分式函数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、换元法、单调性法、基本不等式法、数形结合法、有界函数法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含有指、对数函数或正、余弦函数的式子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1412776"/>
          <a:ext cx="8128000" cy="1093122"/>
        </p:xfrm>
        <a:graphic>
          <a:graphicData uri="http://schemas.openxmlformats.org/presentationml/2006/ole">
            <p:oleObj spid="_x0000_s59395" name="文档" r:id="rId5" imgW="3847376" imgH="517470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2708920"/>
            <a:ext cx="8640960" cy="3960440"/>
            <a:chOff x="251520" y="1556792"/>
            <a:chExt cx="8640960" cy="3960440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556792"/>
              <a:ext cx="8640960" cy="3960440"/>
              <a:chOff x="251520" y="-1002275"/>
              <a:chExt cx="8640960" cy="3960440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1002275"/>
                <a:ext cx="8640960" cy="3646153"/>
                <a:chOff x="251520" y="-1002275"/>
                <a:chExt cx="8640960" cy="3646153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1002275"/>
                  <a:ext cx="8640960" cy="36461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8362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1949847"/>
            <a:ext cx="8066087" cy="2982913"/>
          </p:xfrm>
          <a:graphic>
            <a:graphicData uri="http://schemas.openxmlformats.org/presentationml/2006/ole">
              <p:oleObj spid="_x0000_s59394" name="文档" r:id="rId6" imgW="3847376" imgH="1421783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6738" y="5517230"/>
            <a:ext cx="7989887" cy="544512"/>
          </p:xfrm>
          <a:graphic>
            <a:graphicData uri="http://schemas.openxmlformats.org/presentationml/2006/ole">
              <p:oleObj spid="_x0000_s59393" name="文档" r:id="rId7" imgW="3872277" imgH="26485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若存在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smtClean="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≤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的最大值是</a:t>
            </a:r>
            <a:r>
              <a:rPr lang="zh-CN" altLang="zh-CN" sz="2200" i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991894" y="1844824"/>
          <a:ext cx="339657" cy="472208"/>
        </p:xfrm>
        <a:graphic>
          <a:graphicData uri="http://schemas.openxmlformats.org/presentationml/2006/ole">
            <p:oleObj spid="_x0000_s60419" name="文档" r:id="rId5" imgW="229161" imgH="317391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2708920"/>
            <a:ext cx="8640960" cy="3960440"/>
            <a:chOff x="251520" y="1556792"/>
            <a:chExt cx="8640960" cy="3960440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1556792"/>
              <a:ext cx="8640960" cy="3960440"/>
              <a:chOff x="251520" y="-1002275"/>
              <a:chExt cx="8640960" cy="3960440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1002275"/>
                <a:ext cx="8640960" cy="3646153"/>
                <a:chOff x="251520" y="-1002275"/>
                <a:chExt cx="8640960" cy="3646153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1002275"/>
                  <a:ext cx="8640960" cy="36461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2"/>
                <p:cNvSpPr txBox="1"/>
                <p:nvPr/>
              </p:nvSpPr>
              <p:spPr>
                <a:xfrm>
                  <a:off x="8360077" y="-8362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22288" y="1949847"/>
            <a:ext cx="8066087" cy="2982913"/>
          </p:xfrm>
          <a:graphic>
            <a:graphicData uri="http://schemas.openxmlformats.org/presentationml/2006/ole">
              <p:oleObj spid="_x0000_s60418" name="文档" r:id="rId6" imgW="3847376" imgH="1421783" progId="Word.Document.12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66738" y="5517230"/>
            <a:ext cx="7989887" cy="544512"/>
          </p:xfrm>
          <a:graphic>
            <a:graphicData uri="http://schemas.openxmlformats.org/presentationml/2006/ole">
              <p:oleObj spid="_x0000_s60417" name="文档" r:id="rId7" imgW="3872277" imgH="26485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74354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函数的性质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函数奇偶性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若函数的定义域关于原点对称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是偶函数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|x|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是奇函数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定义法、图象法、奇偶函数性质法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如奇函数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奇函数是偶函数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函数单调性判断方法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定义法、图象法、导数法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函数周期性的常用结论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±   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T=a+b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的图象有两条对称轴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|b-a|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的图象有两个对称中心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|b-a|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类比正、余弦函数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092280" y="3912642"/>
          <a:ext cx="596478" cy="596478"/>
        </p:xfrm>
        <a:graphic>
          <a:graphicData uri="http://schemas.openxmlformats.org/presentationml/2006/ole">
            <p:oleObj spid="_x0000_s1028" name="文档" r:id="rId4" imgW="400219" imgH="39835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2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函数的图象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函数图象的判断方法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找特殊点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根据函数性质判断图象的位置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变化趋势等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看变换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看函数是由基本初等函数经过怎样的变换得到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610190" y="3356992"/>
          <a:ext cx="8128000" cy="2015233"/>
        </p:xfrm>
        <a:graphic>
          <a:graphicData uri="http://schemas.openxmlformats.org/presentationml/2006/ole">
            <p:oleObj spid="_x0000_s39937" name="文档" r:id="rId4" imgW="3847376" imgH="95433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222109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两个函数图象的对称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的图象关于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轴对称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将这两个函数图象平移得到的函数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b+x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的图象关于直线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的图象关于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轴对称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的图象关于原点对称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利用图象可解决函数的最值、方程与不等式的解以及求参数范围问题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187624" y="2962045"/>
          <a:ext cx="596478" cy="596478"/>
        </p:xfrm>
        <a:graphic>
          <a:graphicData uri="http://schemas.openxmlformats.org/presentationml/2006/ole">
            <p:oleObj spid="_x0000_s41985" name="文档" r:id="rId4" imgW="400219" imgH="39835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47406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江西新余一中一模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的定义域为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,3)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(2,3]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(2,3)	D.(3,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364088" y="1268760"/>
          <a:ext cx="1938338" cy="652462"/>
        </p:xfrm>
        <a:graphic>
          <a:graphicData uri="http://schemas.openxmlformats.org/presentationml/2006/ole">
            <p:oleObj spid="_x0000_s44035" name="文档" r:id="rId5" imgW="925665" imgH="308395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2780928"/>
            <a:ext cx="8066087" cy="2373312"/>
          </p:xfrm>
          <a:graphic>
            <a:graphicData uri="http://schemas.openxmlformats.org/presentationml/2006/ole">
              <p:oleObj spid="_x0000_s44034" name="文档" r:id="rId6" imgW="3847376" imgH="1131380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4033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348028"/>
          <a:ext cx="8128000" cy="2105769"/>
        </p:xfrm>
        <a:graphic>
          <a:graphicData uri="http://schemas.openxmlformats.org/presentationml/2006/ole">
            <p:oleObj spid="_x0000_s46081" name="文档" r:id="rId5" imgW="3847376" imgH="997155" progId="Word.Document.12">
              <p:embed/>
            </p:oleObj>
          </a:graphicData>
        </a:graphic>
      </p:graphicFrame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3933057"/>
            <a:ext cx="8640960" cy="2736305"/>
            <a:chOff x="251520" y="1729782"/>
            <a:chExt cx="8640960" cy="2736305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1729782"/>
              <a:ext cx="8640960" cy="2736305"/>
              <a:chOff x="251520" y="-315417"/>
              <a:chExt cx="8640960" cy="2736305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315417"/>
                <a:ext cx="8640960" cy="2419297"/>
                <a:chOff x="251520" y="-315417"/>
                <a:chExt cx="8640960" cy="2419297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315417"/>
                  <a:ext cx="8640960" cy="241929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8"/>
                <p:cNvSpPr txBox="1"/>
                <p:nvPr/>
              </p:nvSpPr>
              <p:spPr>
                <a:xfrm>
                  <a:off x="8371094" y="-18935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508000" y="2154280"/>
              <a:ext cx="8128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zh-CN" sz="2000"/>
                <a:t>由题意</a:t>
              </a:r>
              <a:r>
                <a:rPr lang="en-US" altLang="zh-CN" sz="2000"/>
                <a:t>,</a:t>
              </a:r>
              <a:r>
                <a:rPr lang="en-US" altLang="zh-CN" sz="2000" i="1"/>
                <a:t>f</a:t>
              </a:r>
              <a:r>
                <a:rPr lang="en-US" altLang="zh-CN" sz="2000"/>
                <a:t>(</a:t>
              </a:r>
              <a:r>
                <a:rPr lang="en-US" altLang="zh-CN" sz="2000" i="1"/>
                <a:t>f</a:t>
              </a:r>
              <a:r>
                <a:rPr lang="en-US" altLang="zh-CN" sz="2000"/>
                <a:t>(10))</a:t>
              </a:r>
              <a:r>
                <a:rPr lang="en-US" altLang="zh-CN" sz="2000" i="1"/>
                <a:t>=f</a:t>
              </a:r>
              <a:r>
                <a:rPr lang="en-US" altLang="zh-CN" sz="2000"/>
                <a:t>(lg 10)</a:t>
              </a:r>
              <a:r>
                <a:rPr lang="en-US" altLang="zh-CN" sz="2000" i="1"/>
                <a:t>=f</a:t>
              </a:r>
              <a:r>
                <a:rPr lang="en-US" altLang="zh-CN" sz="2000"/>
                <a:t>(1)</a:t>
              </a:r>
              <a:r>
                <a:rPr lang="en-US" altLang="zh-CN" sz="2000" i="1"/>
                <a:t>=</a:t>
              </a:r>
              <a:r>
                <a:rPr lang="en-US" altLang="zh-CN" sz="2000"/>
                <a:t>10</a:t>
              </a:r>
              <a:r>
                <a:rPr lang="en-US" altLang="zh-CN" sz="2000" baseline="30000"/>
                <a:t>0</a:t>
              </a:r>
              <a:r>
                <a:rPr lang="en-US" altLang="zh-CN" sz="2000" i="1"/>
                <a:t>=</a:t>
              </a:r>
              <a:r>
                <a:rPr lang="en-US" altLang="zh-CN" sz="2000"/>
                <a:t>1</a:t>
              </a:r>
              <a:r>
                <a:rPr lang="en-US" altLang="zh-CN" sz="2000" i="1"/>
                <a:t>.</a:t>
              </a:r>
              <a:endParaRPr lang="zh-CN" altLang="zh-CN" sz="20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1520" y="5517232"/>
            <a:ext cx="8640960" cy="1152128"/>
            <a:chOff x="251520" y="4752548"/>
            <a:chExt cx="8640960" cy="1152128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539552" y="5009401"/>
              <a:ext cx="8064896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12776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河北武邑中学调研二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下列函数中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其定义域和值域分别与函数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的定义域和值域相同的是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B.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69004" y="2682656"/>
          <a:ext cx="8128000" cy="573387"/>
        </p:xfrm>
        <a:graphic>
          <a:graphicData uri="http://schemas.openxmlformats.org/presentationml/2006/ole">
            <p:oleObj spid="_x0000_s47107" name="文档" r:id="rId5" imgW="3847376" imgH="272050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2780928"/>
            <a:ext cx="8066087" cy="2373312"/>
          </p:xfrm>
          <a:graphic>
            <a:graphicData uri="http://schemas.openxmlformats.org/presentationml/2006/ole">
              <p:oleObj spid="_x0000_s47106" name="文档" r:id="rId6" imgW="3847376" imgH="1131380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7105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68399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山西晋城二模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是定义在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上的偶函数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(766)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	B.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C.2	D.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3933057"/>
            <a:ext cx="8640960" cy="2736305"/>
            <a:chOff x="251520" y="1729782"/>
            <a:chExt cx="8640960" cy="2736305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1729782"/>
              <a:ext cx="8640960" cy="2736305"/>
              <a:chOff x="251520" y="-315417"/>
              <a:chExt cx="8640960" cy="2736305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315417"/>
                <a:ext cx="8640960" cy="2419297"/>
                <a:chOff x="251520" y="-315417"/>
                <a:chExt cx="8640960" cy="2419297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315417"/>
                  <a:ext cx="8640960" cy="241929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8"/>
                <p:cNvSpPr txBox="1"/>
                <p:nvPr/>
              </p:nvSpPr>
              <p:spPr>
                <a:xfrm>
                  <a:off x="8371094" y="-18935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508000" y="2154280"/>
              <a:ext cx="8128000" cy="10156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/>
                <a:t>由</a:t>
              </a:r>
              <a:r>
                <a:rPr lang="en-US" altLang="zh-CN" sz="2000" i="1"/>
                <a:t>f</a:t>
              </a:r>
              <a:r>
                <a:rPr lang="en-US" altLang="zh-CN" sz="2000"/>
                <a:t>(</a:t>
              </a:r>
              <a:r>
                <a:rPr lang="en-US" altLang="zh-CN" sz="2000" i="1"/>
                <a:t>x+</a:t>
              </a:r>
              <a:r>
                <a:rPr lang="en-US" altLang="zh-CN" sz="2000"/>
                <a:t>5)</a:t>
              </a:r>
              <a:r>
                <a:rPr lang="en-US" altLang="zh-CN" sz="2000" i="1"/>
                <a:t>=f</a:t>
              </a:r>
              <a:r>
                <a:rPr lang="en-US" altLang="zh-CN" sz="2000"/>
                <a:t>(</a:t>
              </a:r>
              <a:r>
                <a:rPr lang="en-US" altLang="zh-CN" sz="2000" i="1"/>
                <a:t>x-</a:t>
              </a:r>
              <a:r>
                <a:rPr lang="en-US" altLang="zh-CN" sz="2000"/>
                <a:t>3),</a:t>
              </a:r>
              <a:r>
                <a:rPr lang="zh-CN" altLang="zh-CN" sz="2000"/>
                <a:t>得</a:t>
              </a:r>
              <a:r>
                <a:rPr lang="en-US" altLang="zh-CN" sz="2000" i="1"/>
                <a:t>f</a:t>
              </a:r>
              <a:r>
                <a:rPr lang="en-US" altLang="zh-CN" sz="2000"/>
                <a:t>(</a:t>
              </a:r>
              <a:r>
                <a:rPr lang="en-US" altLang="zh-CN" sz="2000" i="1"/>
                <a:t>x+</a:t>
              </a:r>
              <a:r>
                <a:rPr lang="en-US" altLang="zh-CN" sz="2000"/>
                <a:t>8)</a:t>
              </a:r>
              <a:r>
                <a:rPr lang="en-US" altLang="zh-CN" sz="2000" i="1"/>
                <a:t>=f</a:t>
              </a:r>
              <a:r>
                <a:rPr lang="en-US" altLang="zh-CN" sz="2000"/>
                <a:t>(</a:t>
              </a:r>
              <a:r>
                <a:rPr lang="en-US" altLang="zh-CN" sz="2000" i="1"/>
                <a:t>x</a:t>
              </a:r>
              <a:r>
                <a:rPr lang="en-US" altLang="zh-CN" sz="2000"/>
                <a:t>),</a:t>
              </a:r>
              <a:r>
                <a:rPr lang="zh-CN" altLang="zh-CN" sz="2000"/>
                <a:t>所以</a:t>
              </a:r>
              <a:r>
                <a:rPr lang="en-US" altLang="zh-CN" sz="2000" i="1"/>
                <a:t>f</a:t>
              </a:r>
              <a:r>
                <a:rPr lang="en-US" altLang="zh-CN" sz="2000"/>
                <a:t>(</a:t>
              </a:r>
              <a:r>
                <a:rPr lang="en-US" altLang="zh-CN" sz="2000" i="1"/>
                <a:t>x</a:t>
              </a:r>
              <a:r>
                <a:rPr lang="en-US" altLang="zh-CN" sz="2000"/>
                <a:t>)</a:t>
              </a:r>
              <a:r>
                <a:rPr lang="zh-CN" altLang="zh-CN" sz="2000"/>
                <a:t>是周期为</a:t>
              </a:r>
              <a:r>
                <a:rPr lang="en-US" altLang="zh-CN" sz="2000"/>
                <a:t>8</a:t>
              </a:r>
              <a:r>
                <a:rPr lang="zh-CN" altLang="zh-CN" sz="2000"/>
                <a:t>的周期函数</a:t>
              </a:r>
              <a:r>
                <a:rPr lang="en-US" altLang="zh-CN" sz="2000"/>
                <a:t>,</a:t>
              </a:r>
              <a:r>
                <a:rPr lang="en-US" altLang="zh-CN" sz="2000" i="1"/>
                <a:t>f</a:t>
              </a:r>
              <a:r>
                <a:rPr lang="en-US" altLang="zh-CN" sz="2000"/>
                <a:t>(766)</a:t>
              </a:r>
              <a:r>
                <a:rPr lang="en-US" altLang="zh-CN" sz="2000" i="1"/>
                <a:t>=f</a:t>
              </a:r>
              <a:r>
                <a:rPr lang="en-US" altLang="zh-CN" sz="2000"/>
                <a:t>(96</a:t>
              </a:r>
              <a:r>
                <a:rPr lang="en-US" altLang="zh-CN" sz="2000" i="1"/>
                <a:t>×</a:t>
              </a:r>
              <a:r>
                <a:rPr lang="en-US" altLang="zh-CN" sz="2000"/>
                <a:t>8</a:t>
              </a:r>
              <a:r>
                <a:rPr lang="en-US" altLang="zh-CN" sz="2000" i="1"/>
                <a:t>-</a:t>
              </a:r>
              <a:r>
                <a:rPr lang="en-US" altLang="zh-CN" sz="2000"/>
                <a:t>2)</a:t>
              </a:r>
              <a:r>
                <a:rPr lang="en-US" altLang="zh-CN" sz="2000" i="1"/>
                <a:t>=f</a:t>
              </a:r>
              <a:r>
                <a:rPr lang="en-US" altLang="zh-CN" sz="2000"/>
                <a:t>(</a:t>
              </a:r>
              <a:r>
                <a:rPr lang="en-US" altLang="zh-CN" sz="2000" i="1"/>
                <a:t>-</a:t>
              </a:r>
              <a:r>
                <a:rPr lang="en-US" altLang="zh-CN" sz="2000"/>
                <a:t>2),</a:t>
              </a:r>
              <a:r>
                <a:rPr lang="en-US" altLang="zh-CN" sz="2000" i="1"/>
                <a:t>f</a:t>
              </a:r>
              <a:r>
                <a:rPr lang="en-US" altLang="zh-CN" sz="2000"/>
                <a:t>(</a:t>
              </a:r>
              <a:r>
                <a:rPr lang="en-US" altLang="zh-CN" sz="2000" i="1"/>
                <a:t>-</a:t>
              </a:r>
              <a:r>
                <a:rPr lang="en-US" altLang="zh-CN" sz="2000"/>
                <a:t>2)</a:t>
              </a:r>
              <a:r>
                <a:rPr lang="en-US" altLang="zh-CN" sz="2000" i="1"/>
                <a:t>=f</a:t>
              </a:r>
              <a:r>
                <a:rPr lang="en-US" altLang="zh-CN" sz="2000"/>
                <a:t>(2)</a:t>
              </a:r>
              <a:r>
                <a:rPr lang="en-US" altLang="zh-CN" sz="2000" i="1"/>
                <a:t>=</a:t>
              </a:r>
              <a:r>
                <a:rPr lang="en-US" altLang="zh-CN" sz="2000"/>
                <a:t>log</a:t>
              </a:r>
              <a:r>
                <a:rPr lang="en-US" altLang="zh-CN" sz="2000" baseline="-25000"/>
                <a:t>2</a:t>
              </a:r>
              <a:r>
                <a:rPr lang="en-US" altLang="zh-CN" sz="2000"/>
                <a:t>4</a:t>
              </a:r>
              <a:r>
                <a:rPr lang="en-US" altLang="zh-CN" sz="2000" i="1"/>
                <a:t>=</a:t>
              </a:r>
              <a:r>
                <a:rPr lang="en-US" altLang="zh-CN" sz="2000"/>
                <a:t>2</a:t>
              </a:r>
              <a:r>
                <a:rPr lang="en-US" altLang="zh-CN" sz="2000" i="1"/>
                <a:t>.</a:t>
              </a:r>
              <a:endParaRPr lang="zh-CN" altLang="zh-CN" sz="20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1520" y="5517232"/>
            <a:ext cx="8640960" cy="1152128"/>
            <a:chOff x="251520" y="4752548"/>
            <a:chExt cx="8640960" cy="1152128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539552" y="5009401"/>
              <a:ext cx="8064896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9</TotalTime>
  <Words>1184</Words>
  <Application>WPS 演示</Application>
  <PresentationFormat>全屏显示(4:3)</PresentationFormat>
  <Paragraphs>212</Paragraphs>
  <Slides>21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123</vt:lpstr>
      <vt:lpstr>文档</vt:lpstr>
      <vt:lpstr>2.1　函数概念、性质、图象专项练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96</cp:revision>
  <dcterms:created xsi:type="dcterms:W3CDTF">2014-12-26T02:01:00Z</dcterms:created>
  <dcterms:modified xsi:type="dcterms:W3CDTF">2020-02-13T13:18:48Z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