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52.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tags/tag70.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5.xml" ContentType="application/vnd.openxmlformats-officedocument.presentationml.tag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57.xml" ContentType="application/vnd.openxmlformats-officedocument.presentationml.tags+xml"/>
  <Override PartName="/ppt/tags/tag75.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64.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53.xml" ContentType="application/vnd.openxmlformats-officedocument.presentationml.tags+xml"/>
  <Override PartName="/ppt/tags/tag71.xml" ContentType="application/vnd.openxmlformats-officedocument.presentationml.tags+xml"/>
  <Default Extension="vml" ContentType="application/vnd.openxmlformats-officedocument.vmlDrawing"/>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ags/tag7.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Default Extension="jpeg" ContentType="image/jpeg"/>
  <Override PartName="/ppt/tags/tag59.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7"/>
  </p:notesMasterIdLst>
  <p:sldIdLst>
    <p:sldId id="418" r:id="rId2"/>
    <p:sldId id="411" r:id="rId3"/>
    <p:sldId id="425" r:id="rId4"/>
    <p:sldId id="420" r:id="rId5"/>
    <p:sldId id="421" r:id="rId6"/>
    <p:sldId id="422" r:id="rId7"/>
    <p:sldId id="423" r:id="rId8"/>
    <p:sldId id="332" r:id="rId9"/>
    <p:sldId id="426" r:id="rId10"/>
    <p:sldId id="427" r:id="rId11"/>
    <p:sldId id="428" r:id="rId12"/>
    <p:sldId id="429" r:id="rId13"/>
    <p:sldId id="430" r:id="rId14"/>
    <p:sldId id="431" r:id="rId15"/>
    <p:sldId id="432" r:id="rId16"/>
    <p:sldId id="433" r:id="rId17"/>
    <p:sldId id="434" r:id="rId18"/>
    <p:sldId id="435" r:id="rId19"/>
    <p:sldId id="436" r:id="rId20"/>
    <p:sldId id="437" r:id="rId21"/>
    <p:sldId id="438" r:id="rId22"/>
    <p:sldId id="439" r:id="rId23"/>
    <p:sldId id="449" r:id="rId24"/>
    <p:sldId id="381" r:id="rId25"/>
    <p:sldId id="440" r:id="rId26"/>
    <p:sldId id="441" r:id="rId27"/>
    <p:sldId id="450" r:id="rId28"/>
    <p:sldId id="442" r:id="rId29"/>
    <p:sldId id="443" r:id="rId30"/>
    <p:sldId id="444" r:id="rId31"/>
    <p:sldId id="451" r:id="rId32"/>
    <p:sldId id="413" r:id="rId33"/>
    <p:sldId id="452" r:id="rId34"/>
    <p:sldId id="445" r:id="rId35"/>
    <p:sldId id="446" r:id="rId36"/>
    <p:sldId id="453" r:id="rId37"/>
    <p:sldId id="454" r:id="rId38"/>
    <p:sldId id="455" r:id="rId39"/>
    <p:sldId id="414" r:id="rId40"/>
    <p:sldId id="457" r:id="rId41"/>
    <p:sldId id="447" r:id="rId42"/>
    <p:sldId id="448" r:id="rId43"/>
    <p:sldId id="458" r:id="rId44"/>
    <p:sldId id="459" r:id="rId45"/>
    <p:sldId id="460" r:id="rId4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494" autoAdjust="0"/>
  </p:normalViewPr>
  <p:slideViewPr>
    <p:cSldViewPr>
      <p:cViewPr varScale="1">
        <p:scale>
          <a:sx n="89" d="100"/>
          <a:sy n="89" d="100"/>
        </p:scale>
        <p:origin x="-1434" y="-96"/>
      </p:cViewPr>
      <p:guideLst>
        <p:guide orient="horz" pos="845"/>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image" Target="../media/image41.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2020/2/13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image" Target="../media/image3.png"/><Relationship Id="rId18" Type="http://schemas.openxmlformats.org/officeDocument/2006/relationships/image" Target="../media/image8.png"/><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image" Target="../media/image2.jpeg"/><Relationship Id="rId17" Type="http://schemas.openxmlformats.org/officeDocument/2006/relationships/image" Target="../media/image7.png"/><Relationship Id="rId2" Type="http://schemas.openxmlformats.org/officeDocument/2006/relationships/tags" Target="../tags/tag8.xml"/><Relationship Id="rId16" Type="http://schemas.openxmlformats.org/officeDocument/2006/relationships/image" Target="../media/image6.png"/><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slideMaster" Target="../slideMasters/slideMaster1.xml"/><Relationship Id="rId5" Type="http://schemas.openxmlformats.org/officeDocument/2006/relationships/tags" Target="../tags/tag11.xml"/><Relationship Id="rId15" Type="http://schemas.openxmlformats.org/officeDocument/2006/relationships/image" Target="../media/image5.png"/><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slideMaster" Target="../slideMasters/slideMaster1.xml"/><Relationship Id="rId4" Type="http://schemas.openxmlformats.org/officeDocument/2006/relationships/tags" Target="../tags/tag66.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74.xml"/><Relationship Id="rId3" Type="http://schemas.openxmlformats.org/officeDocument/2006/relationships/tags" Target="../tags/tag69.xml"/><Relationship Id="rId7" Type="http://schemas.openxmlformats.org/officeDocument/2006/relationships/tags" Target="../tags/tag73.xml"/><Relationship Id="rId12" Type="http://schemas.openxmlformats.org/officeDocument/2006/relationships/image" Target="../media/image2.jpeg"/><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11" Type="http://schemas.openxmlformats.org/officeDocument/2006/relationships/slideMaster" Target="../slideMasters/slideMaster1.xml"/><Relationship Id="rId5" Type="http://schemas.openxmlformats.org/officeDocument/2006/relationships/tags" Target="../tags/tag71.xml"/><Relationship Id="rId10" Type="http://schemas.openxmlformats.org/officeDocument/2006/relationships/tags" Target="../tags/tag76.xml"/><Relationship Id="rId4" Type="http://schemas.openxmlformats.org/officeDocument/2006/relationships/tags" Target="../tags/tag70.xml"/><Relationship Id="rId9" Type="http://schemas.openxmlformats.org/officeDocument/2006/relationships/tags" Target="../tags/tag7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29.xml"/><Relationship Id="rId3" Type="http://schemas.openxmlformats.org/officeDocument/2006/relationships/tags" Target="../tags/tag24.xml"/><Relationship Id="rId7" Type="http://schemas.openxmlformats.org/officeDocument/2006/relationships/tags" Target="../tags/tag28.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10" Type="http://schemas.openxmlformats.org/officeDocument/2006/relationships/slideMaster" Target="../slideMasters/slideMaster1.xml"/><Relationship Id="rId4" Type="http://schemas.openxmlformats.org/officeDocument/2006/relationships/tags" Target="../tags/tag25.xml"/><Relationship Id="rId9" Type="http://schemas.openxmlformats.org/officeDocument/2006/relationships/tags" Target="../tags/tag30.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slideMaster" Target="../slideMasters/slideMaster1.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slideMaster" Target="../slideMasters/slideMaster1.xml"/><Relationship Id="rId4" Type="http://schemas.openxmlformats.org/officeDocument/2006/relationships/tags" Target="../tags/tag48.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54.xml"/><Relationship Id="rId7" Type="http://schemas.openxmlformats.org/officeDocument/2006/relationships/slideMaster" Target="../slideMasters/slideMaster1.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p:custDataLst>
              <p:tags r:id="rId1"/>
            </p:custDataLst>
          </p:nvPr>
        </p:nvPicPr>
        <p:blipFill rotWithShape="1">
          <a:blip r:embed="rId12">
            <a:extLst>
              <a:ext uri="{28A0092B-C50C-407E-A947-70E740481C1C}">
                <a14:useLocalDpi xmlns:a14="http://schemas.microsoft.com/office/drawing/2010/main" xmlns="" val="0"/>
              </a:ext>
            </a:extLst>
          </a:blip>
          <a:srcRect t="9387" b="34447"/>
          <a:stretch>
            <a:fillRect/>
          </a:stretch>
        </p:blipFill>
        <p:spPr>
          <a:xfrm>
            <a:off x="1" y="-2"/>
            <a:ext cx="9143999" cy="4542287"/>
          </a:xfrm>
          <a:prstGeom prst="rect">
            <a:avLst/>
          </a:prstGeom>
        </p:spPr>
      </p:pic>
      <p:sp>
        <p:nvSpPr>
          <p:cNvPr id="5" name="矩形 4"/>
          <p:cNvSpPr/>
          <p:nvPr>
            <p:custDataLst>
              <p:tags r:id="rId2"/>
            </p:custDataLst>
          </p:nvPr>
        </p:nvSpPr>
        <p:spPr>
          <a:xfrm>
            <a:off x="0" y="5637213"/>
            <a:ext cx="914400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6" name="等腰三角形 5"/>
          <p:cNvSpPr/>
          <p:nvPr>
            <p:custDataLst>
              <p:tags r:id="rId3"/>
            </p:custDataLst>
          </p:nvPr>
        </p:nvSpPr>
        <p:spPr>
          <a:xfrm rot="5400000" flipV="1">
            <a:off x="3140273" y="-1146968"/>
            <a:ext cx="2863453"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7" name="直角三角形 6"/>
          <p:cNvSpPr/>
          <p:nvPr>
            <p:custDataLst>
              <p:tags r:id="rId4"/>
            </p:custDataLst>
          </p:nvPr>
        </p:nvSpPr>
        <p:spPr>
          <a:xfrm>
            <a:off x="0" y="3621088"/>
            <a:ext cx="914400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8" name="直角三角形 7"/>
          <p:cNvSpPr/>
          <p:nvPr>
            <p:custDataLst>
              <p:tags r:id="rId5"/>
            </p:custDataLst>
          </p:nvPr>
        </p:nvSpPr>
        <p:spPr>
          <a:xfrm flipH="1">
            <a:off x="0" y="3048000"/>
            <a:ext cx="914400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2" name="标题 1"/>
          <p:cNvSpPr>
            <a:spLocks noGrp="1"/>
          </p:cNvSpPr>
          <p:nvPr>
            <p:ph type="ctrTitle" hasCustomPrompt="1"/>
            <p:custDataLst>
              <p:tags r:id="rId6"/>
            </p:custDataLst>
          </p:nvPr>
        </p:nvSpPr>
        <p:spPr>
          <a:xfrm>
            <a:off x="5000625" y="4614350"/>
            <a:ext cx="4076700" cy="1053581"/>
          </a:xfrm>
          <a:noFill/>
        </p:spPr>
        <p:txBody>
          <a:bodyPr anchor="b">
            <a:normAutofit/>
          </a:bodyPr>
          <a:lstStyle>
            <a:lvl1pPr algn="r">
              <a:defRPr sz="3600" b="1">
                <a:solidFill>
                  <a:schemeClr val="tx1"/>
                </a:solidFill>
              </a:defRPr>
            </a:lvl1pPr>
          </a:lstStyle>
          <a:p>
            <a:r>
              <a:rPr lang="zh-CN" altLang="en-US" noProof="1"/>
              <a:t>单击此处编辑标题</a:t>
            </a:r>
          </a:p>
        </p:txBody>
      </p:sp>
      <p:sp>
        <p:nvSpPr>
          <p:cNvPr id="3" name="副标题 2"/>
          <p:cNvSpPr>
            <a:spLocks noGrp="1"/>
          </p:cNvSpPr>
          <p:nvPr>
            <p:ph type="subTitle" idx="1"/>
            <p:custDataLst>
              <p:tags r:id="rId7"/>
            </p:custDataLst>
          </p:nvPr>
        </p:nvSpPr>
        <p:spPr>
          <a:xfrm>
            <a:off x="5000625" y="5739996"/>
            <a:ext cx="4076700" cy="504000"/>
          </a:xfrm>
          <a:noFill/>
        </p:spPr>
        <p:txBody>
          <a:bodyPr>
            <a:normAutofit/>
          </a:bodyPr>
          <a:lstStyle>
            <a:lvl1pPr marL="0" indent="0" algn="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9" name="日期占位符 3"/>
          <p:cNvSpPr>
            <a:spLocks noGrp="1"/>
          </p:cNvSpPr>
          <p:nvPr>
            <p:ph type="dt" sz="half" idx="10"/>
            <p:custDataLst>
              <p:tags r:id="rId8"/>
            </p:custDataLst>
          </p:nvPr>
        </p:nvSpPr>
        <p:spPr/>
        <p:txBody>
          <a:bodyPr/>
          <a:lstStyle>
            <a:lvl1pPr>
              <a:defRPr/>
            </a:lvl1pPr>
          </a:lstStyle>
          <a:p>
            <a:pPr>
              <a:defRPr/>
            </a:pPr>
            <a:endParaRPr lang="zh-CN" altLang="en-US"/>
          </a:p>
        </p:txBody>
      </p:sp>
      <p:sp>
        <p:nvSpPr>
          <p:cNvPr id="10" name="页脚占位符 4"/>
          <p:cNvSpPr>
            <a:spLocks noGrp="1"/>
          </p:cNvSpPr>
          <p:nvPr>
            <p:ph type="ftr" sz="quarter" idx="11"/>
            <p:custDataLst>
              <p:tags r:id="rId9"/>
            </p:custDataLst>
          </p:nvPr>
        </p:nvSpPr>
        <p:spPr/>
        <p:txBody>
          <a:bodyPr/>
          <a:lstStyle>
            <a:lvl1pPr>
              <a:defRPr/>
            </a:lvl1pPr>
          </a:lstStyle>
          <a:p>
            <a:pPr>
              <a:defRPr/>
            </a:pPr>
            <a:endParaRPr lang="zh-CN" altLang="en-US"/>
          </a:p>
        </p:txBody>
      </p:sp>
      <p:sp>
        <p:nvSpPr>
          <p:cNvPr id="11" name="灯片编号占位符 5"/>
          <p:cNvSpPr>
            <a:spLocks noGrp="1"/>
          </p:cNvSpPr>
          <p:nvPr>
            <p:ph type="sldNum" sz="quarter" idx="12"/>
            <p:custDataLst>
              <p:tags r:id="rId10"/>
            </p:custDataLst>
          </p:nvPr>
        </p:nvSpPr>
        <p:spPr/>
        <p:txBody>
          <a:bodyPr/>
          <a:lstStyle>
            <a:lvl1pPr>
              <a:defRPr/>
            </a:lvl1pPr>
          </a:lstStyle>
          <a:p>
            <a:pPr>
              <a:defRPr/>
            </a:pPr>
            <a:fld id="{8772FFEC-5704-4A3E-837E-93B721BC27BB}" type="slidenum">
              <a:rPr lang="zh-CN" altLang="en-US"/>
              <a:pPr>
                <a:defRPr/>
              </a:pPr>
              <a:t>‹#›</a:t>
            </a:fld>
            <a:endParaRPr lang="zh-CN" altLang="en-US"/>
          </a:p>
        </p:txBody>
      </p:sp>
      <p:sp>
        <p:nvSpPr>
          <p:cNvPr id="4" name="矩形 3"/>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2" name="图片 11"/>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14" name="矩形 13"/>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userDrawn="1"/>
        </p:nvPicPr>
        <p:blipFill>
          <a:blip r:embed="rId14">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8" name="图片 17"/>
          <p:cNvPicPr>
            <a:picLocks noChangeAspect="1"/>
          </p:cNvPicPr>
          <p:nvPr userDrawn="1"/>
        </p:nvPicPr>
        <p:blipFill>
          <a:blip r:embed="rId15">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9" name="图片 18"/>
          <p:cNvPicPr>
            <a:picLocks noChangeAspect="1"/>
          </p:cNvPicPr>
          <p:nvPr userDrawn="1"/>
        </p:nvPicPr>
        <p:blipFill>
          <a:blip r:embed="rId16">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20" name="图片 19"/>
          <p:cNvPicPr>
            <a:picLocks noChangeAspect="1"/>
          </p:cNvPicPr>
          <p:nvPr userDrawn="1"/>
        </p:nvPicPr>
        <p:blipFill>
          <a:blip r:embed="rId17">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21"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2"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9060101010101" pitchFamily="2" charset="-122"/>
                <a:ea typeface="黑体" panose="02010609060101010101" pitchFamily="2" charset="-122"/>
              </a:rPr>
              <a:t>高中总复习用书课件光盘</a:t>
            </a:r>
            <a:endParaRPr lang="zh-CN" altLang="en-US" sz="4000" dirty="0">
              <a:latin typeface="黑体" panose="02010609060101010101" pitchFamily="2" charset="-122"/>
              <a:ea typeface="黑体" panose="02010609060101010101" pitchFamily="2" charset="-122"/>
            </a:endParaRPr>
          </a:p>
        </p:txBody>
      </p:sp>
      <p:pic>
        <p:nvPicPr>
          <p:cNvPr id="28" name="图片 27"/>
          <p:cNvPicPr>
            <a:picLocks noChangeAspect="1"/>
          </p:cNvPicPr>
          <p:nvPr userDrawn="1"/>
        </p:nvPicPr>
        <p:blipFill>
          <a:blip r:embed="rId18">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pic>
        <p:nvPicPr>
          <p:cNvPr id="29" name="图片 28"/>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30" name="矩形 29"/>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33"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cxnSp>
        <p:nvCxnSpPr>
          <p:cNvPr id="34" name="直接连接符 33"/>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dissolve">
                                      <p:cBhvr>
                                        <p:cTn id="14" dur="500"/>
                                        <p:tgtEl>
                                          <p:spTgt spid="14"/>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dissolve">
                                      <p:cBhvr>
                                        <p:cTn id="20" dur="500"/>
                                        <p:tgtEl>
                                          <p:spTgt spid="16"/>
                                        </p:tgtEl>
                                      </p:cBhvr>
                                    </p:animEffect>
                                  </p:childTnLst>
                                </p:cTn>
                              </p:par>
                              <p:par>
                                <p:cTn id="21" presetID="9"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dissolve">
                                      <p:cBhvr>
                                        <p:cTn id="23" dur="500"/>
                                        <p:tgtEl>
                                          <p:spTgt spid="17"/>
                                        </p:tgtEl>
                                      </p:cBhvr>
                                    </p:animEffect>
                                  </p:childTnLst>
                                </p:cTn>
                              </p:par>
                              <p:par>
                                <p:cTn id="24" presetID="9" presetClass="entr" presetSubtype="0"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dissolve">
                                      <p:cBhvr>
                                        <p:cTn id="26" dur="500"/>
                                        <p:tgtEl>
                                          <p:spTgt spid="18"/>
                                        </p:tgtEl>
                                      </p:cBhvr>
                                    </p:animEffect>
                                  </p:childTnLst>
                                </p:cTn>
                              </p:par>
                              <p:par>
                                <p:cTn id="27" presetID="9"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dissolve">
                                      <p:cBhvr>
                                        <p:cTn id="29" dur="500"/>
                                        <p:tgtEl>
                                          <p:spTgt spid="19"/>
                                        </p:tgtEl>
                                      </p:cBhvr>
                                    </p:animEffect>
                                  </p:childTnLst>
                                </p:cTn>
                              </p:par>
                              <p:par>
                                <p:cTn id="30" presetID="9"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dissolve">
                                      <p:cBhvr>
                                        <p:cTn id="32" dur="500"/>
                                        <p:tgtEl>
                                          <p:spTgt spid="20"/>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dissolve">
                                      <p:cBhvr>
                                        <p:cTn id="35" dur="500"/>
                                        <p:tgtEl>
                                          <p:spTgt spid="21"/>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dissolve">
                                      <p:cBhvr>
                                        <p:cTn id="38" dur="500"/>
                                        <p:tgtEl>
                                          <p:spTgt spid="22"/>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dissolve">
                                      <p:cBhvr>
                                        <p:cTn id="41" dur="500"/>
                                        <p:tgtEl>
                                          <p:spTgt spid="23"/>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dissolve">
                                      <p:cBhvr>
                                        <p:cTn id="44" dur="500"/>
                                        <p:tgtEl>
                                          <p:spTgt spid="24"/>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15" grpId="0" animBg="1"/>
      <p:bldP spid="16" grpId="0" animBg="1"/>
      <p:bldP spid="21" grpId="0"/>
      <p:bldP spid="22" grpId="0"/>
      <p:bldP spid="23" grpId="0"/>
      <p:bldP spid="24" grpId="0"/>
      <p:bldP spid="27" grpId="0"/>
    </p:bldLst>
  </p:timing>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1"/>
            </p:custDataLst>
          </p:nvPr>
        </p:nvSpPr>
        <p:spPr>
          <a:xfrm>
            <a:off x="502448" y="952508"/>
            <a:ext cx="8139178" cy="5388907"/>
          </a:xfrm>
        </p:spPr>
        <p:txBody>
          <a:bodyPr/>
          <a:lstStyle>
            <a:lvl1pPr>
              <a:defRPr/>
            </a:lvl1pPr>
          </a:lstStyle>
          <a:p>
            <a:pPr lvl="0"/>
            <a:r>
              <a:rPr lang="zh-CN" altLang="en-US" noProof="1">
                <a:sym typeface="+mn-ea"/>
              </a:rPr>
              <a:t>单击此处</a:t>
            </a:r>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4"/>
            <p:custDataLst>
              <p:tags r:id="rId2"/>
            </p:custDataLst>
          </p:nvPr>
        </p:nvSpPr>
        <p:spPr/>
        <p:txBody>
          <a:bodyPr/>
          <a:lstStyle>
            <a:lvl1pPr>
              <a:defRPr/>
            </a:lvl1pPr>
          </a:lstStyle>
          <a:p>
            <a:pPr>
              <a:defRPr/>
            </a:pPr>
            <a:endParaRPr lang="zh-CN" altLang="en-US"/>
          </a:p>
        </p:txBody>
      </p:sp>
      <p:sp>
        <p:nvSpPr>
          <p:cNvPr id="4" name="页脚占位符 4"/>
          <p:cNvSpPr>
            <a:spLocks noGrp="1"/>
          </p:cNvSpPr>
          <p:nvPr>
            <p:ph type="ftr" sz="quarter" idx="15"/>
            <p:custDataLst>
              <p:tags r:id="rId3"/>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4"/>
            </p:custDataLst>
          </p:nvPr>
        </p:nvSpPr>
        <p:spPr/>
        <p:txBody>
          <a:bodyPr/>
          <a:lstStyle>
            <a:lvl1pPr>
              <a:defRPr/>
            </a:lvl1pPr>
          </a:lstStyle>
          <a:p>
            <a:pPr>
              <a:defRPr/>
            </a:pPr>
            <a:fld id="{5E5EBB0C-5A13-436A-8D2C-3DC1B1265DA7}" type="slidenum">
              <a:rPr lang="zh-CN" altLang="en-US"/>
              <a:pPr>
                <a:defRPr/>
              </a:pPr>
              <a:t>‹#›</a:t>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13" name="图片 12"/>
          <p:cNvPicPr>
            <a:picLocks noChangeAspect="1"/>
          </p:cNvPicPr>
          <p:nvPr>
            <p:custDataLst>
              <p:tags r:id="rId1"/>
            </p:custDataLst>
          </p:nvPr>
        </p:nvPicPr>
        <p:blipFill rotWithShape="1">
          <a:blip r:embed="rId12">
            <a:extLst>
              <a:ext uri="{28A0092B-C50C-407E-A947-70E740481C1C}">
                <a14:useLocalDpi xmlns:a14="http://schemas.microsoft.com/office/drawing/2010/main" xmlns="" val="0"/>
              </a:ext>
            </a:extLst>
          </a:blip>
          <a:srcRect t="9387" b="34447"/>
          <a:stretch>
            <a:fillRect/>
          </a:stretch>
        </p:blipFill>
        <p:spPr>
          <a:xfrm>
            <a:off x="1" y="-2"/>
            <a:ext cx="9143999" cy="4542287"/>
          </a:xfrm>
          <a:prstGeom prst="rect">
            <a:avLst/>
          </a:prstGeom>
        </p:spPr>
      </p:pic>
      <p:sp>
        <p:nvSpPr>
          <p:cNvPr id="5" name="矩形 4"/>
          <p:cNvSpPr/>
          <p:nvPr>
            <p:custDataLst>
              <p:tags r:id="rId2"/>
            </p:custDataLst>
          </p:nvPr>
        </p:nvSpPr>
        <p:spPr>
          <a:xfrm>
            <a:off x="0" y="5637213"/>
            <a:ext cx="914400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6" name="等腰三角形 5"/>
          <p:cNvSpPr/>
          <p:nvPr>
            <p:custDataLst>
              <p:tags r:id="rId3"/>
            </p:custDataLst>
          </p:nvPr>
        </p:nvSpPr>
        <p:spPr>
          <a:xfrm rot="5400000" flipV="1">
            <a:off x="3140273" y="-1146968"/>
            <a:ext cx="2863453"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7" name="直角三角形 6"/>
          <p:cNvSpPr/>
          <p:nvPr>
            <p:custDataLst>
              <p:tags r:id="rId4"/>
            </p:custDataLst>
          </p:nvPr>
        </p:nvSpPr>
        <p:spPr>
          <a:xfrm>
            <a:off x="0" y="3621088"/>
            <a:ext cx="914400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8" name="直角三角形 7"/>
          <p:cNvSpPr/>
          <p:nvPr>
            <p:custDataLst>
              <p:tags r:id="rId5"/>
            </p:custDataLst>
          </p:nvPr>
        </p:nvSpPr>
        <p:spPr>
          <a:xfrm flipH="1">
            <a:off x="0" y="3044825"/>
            <a:ext cx="914400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2" name="标题 1"/>
          <p:cNvSpPr>
            <a:spLocks noGrp="1"/>
          </p:cNvSpPr>
          <p:nvPr>
            <p:ph type="title" hasCustomPrompt="1"/>
            <p:custDataLst>
              <p:tags r:id="rId6"/>
            </p:custDataLst>
          </p:nvPr>
        </p:nvSpPr>
        <p:spPr>
          <a:xfrm>
            <a:off x="5572125" y="4290060"/>
            <a:ext cx="3319463" cy="1175385"/>
          </a:xfrm>
        </p:spPr>
        <p:txBody>
          <a:bodyPr rIns="25400" rtlCol="0" anchor="b">
            <a:noAutofit/>
          </a:bodyPr>
          <a:lstStyle>
            <a:lvl1pPr marL="0" marR="0" algn="r" defTabSz="914400" rtl="0" eaLnBrk="1" fontAlgn="auto" latinLnBrk="0" hangingPunct="1">
              <a:lnSpc>
                <a:spcPct val="100000"/>
              </a:lnSpc>
              <a:buNone/>
              <a:defRPr kumimoji="0" lang="zh-CN" altLang="en-US" sz="495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编辑标题</a:t>
            </a:r>
            <a:endParaRPr noProof="1">
              <a:sym typeface="+mn-ea"/>
            </a:endParaRPr>
          </a:p>
        </p:txBody>
      </p:sp>
      <p:sp>
        <p:nvSpPr>
          <p:cNvPr id="14" name="文本占位符 13"/>
          <p:cNvSpPr>
            <a:spLocks noGrp="1"/>
          </p:cNvSpPr>
          <p:nvPr>
            <p:ph type="body" sz="quarter" idx="14" hasCustomPrompt="1"/>
            <p:custDataLst>
              <p:tags r:id="rId7"/>
            </p:custDataLst>
          </p:nvPr>
        </p:nvSpPr>
        <p:spPr>
          <a:xfrm>
            <a:off x="5572124" y="5540698"/>
            <a:ext cx="3319358" cy="691347"/>
          </a:xfrm>
        </p:spPr>
        <p:txBody>
          <a:bodyPr>
            <a:normAutofit/>
          </a:bodyPr>
          <a:lstStyle>
            <a:lvl1pPr marL="0" indent="0" algn="r">
              <a:buNone/>
              <a:defRPr sz="2400"/>
            </a:lvl1pPr>
            <a:lvl2pPr marL="342900" indent="0">
              <a:buNone/>
              <a:defRPr/>
            </a:lvl2pPr>
          </a:lstStyle>
          <a:p>
            <a:pPr lvl="0"/>
            <a:r>
              <a:rPr lang="zh-CN" altLang="en-US" noProof="1"/>
              <a:t>编辑文本</a:t>
            </a:r>
          </a:p>
        </p:txBody>
      </p:sp>
      <p:sp>
        <p:nvSpPr>
          <p:cNvPr id="9" name="日期占位符 2"/>
          <p:cNvSpPr>
            <a:spLocks noGrp="1"/>
          </p:cNvSpPr>
          <p:nvPr>
            <p:ph type="dt" sz="half" idx="15"/>
            <p:custDataLst>
              <p:tags r:id="rId8"/>
            </p:custDataLst>
          </p:nvPr>
        </p:nvSpPr>
        <p:spPr/>
        <p:txBody>
          <a:bodyPr/>
          <a:lstStyle>
            <a:lvl1pPr>
              <a:defRPr/>
            </a:lvl1pPr>
          </a:lstStyle>
          <a:p>
            <a:pPr>
              <a:defRPr/>
            </a:pPr>
            <a:endParaRPr lang="zh-CN" altLang="en-US"/>
          </a:p>
        </p:txBody>
      </p:sp>
      <p:sp>
        <p:nvSpPr>
          <p:cNvPr id="10" name="页脚占位符 3"/>
          <p:cNvSpPr>
            <a:spLocks noGrp="1"/>
          </p:cNvSpPr>
          <p:nvPr>
            <p:ph type="ftr" sz="quarter" idx="16"/>
            <p:custDataLst>
              <p:tags r:id="rId9"/>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7"/>
            <p:custDataLst>
              <p:tags r:id="rId10"/>
            </p:custDataLst>
          </p:nvPr>
        </p:nvSpPr>
        <p:spPr/>
        <p:txBody>
          <a:bodyPr/>
          <a:lstStyle>
            <a:lvl1pPr>
              <a:defRPr/>
            </a:lvl1pPr>
          </a:lstStyle>
          <a:p>
            <a:pPr>
              <a:defRPr/>
            </a:pPr>
            <a:fld id="{4FC38A87-77AC-48C7-9F0B-A360E0E07000}" type="slidenum">
              <a:rPr lang="zh-CN" altLang="en-US"/>
              <a:pPr>
                <a:defRPr/>
              </a:pPr>
              <a:t>‹#›</a:t>
            </a:fld>
            <a:endParaRPr lang="zh-CN" alt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2"/>
            </p:custDataLst>
          </p:nvPr>
        </p:nvSpPr>
        <p:spPr>
          <a:xfrm>
            <a:off x="502412" y="952508"/>
            <a:ext cx="8139178"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pPr>
              <a:defRPr/>
            </a:pPr>
            <a:fld id="{74FEF436-D7EA-4EF9-B5EE-0F0508D00828}" type="slidenum">
              <a:rPr lang="zh-CN" altLang="en-US"/>
              <a:pPr>
                <a:defRPr/>
              </a:pPr>
              <a:t>‹#›</a:t>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5" name="Freeform 6"/>
          <p:cNvSpPr>
            <a:spLocks noChangeArrowheads="1"/>
          </p:cNvSpPr>
          <p:nvPr>
            <p:custDataLst>
              <p:tags r:id="rId1"/>
            </p:custDataLst>
          </p:nvPr>
        </p:nvSpPr>
        <p:spPr bwMode="auto">
          <a:xfrm>
            <a:off x="0" y="3879850"/>
            <a:ext cx="3744516" cy="2978150"/>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350"/>
          </a:p>
        </p:txBody>
      </p:sp>
      <p:sp>
        <p:nvSpPr>
          <p:cNvPr id="6" name="Freeform 7"/>
          <p:cNvSpPr>
            <a:spLocks noChangeArrowheads="1"/>
          </p:cNvSpPr>
          <p:nvPr>
            <p:custDataLst>
              <p:tags r:id="rId2"/>
            </p:custDataLst>
          </p:nvPr>
        </p:nvSpPr>
        <p:spPr bwMode="auto">
          <a:xfrm>
            <a:off x="2122885" y="4400550"/>
            <a:ext cx="7021115" cy="245745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tx2"/>
          </a:solidFill>
          <a:ln>
            <a:noFill/>
          </a:ln>
          <a:extLst>
            <a:ext uri="{91240B29-F687-4F45-9708-019B960494DF}">
              <a14:hiddenLine xmlns:a14="http://schemas.microsoft.com/office/drawing/2010/main" xmlns=""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350"/>
          </a:p>
        </p:txBody>
      </p:sp>
      <p:sp>
        <p:nvSpPr>
          <p:cNvPr id="7" name="直接连接符 11"/>
          <p:cNvSpPr>
            <a:spLocks noChangeShapeType="1"/>
          </p:cNvSpPr>
          <p:nvPr>
            <p:custDataLst>
              <p:tags r:id="rId3"/>
            </p:custDataLst>
          </p:nvPr>
        </p:nvSpPr>
        <p:spPr bwMode="auto">
          <a:xfrm>
            <a:off x="1440656" y="2790825"/>
            <a:ext cx="3914775" cy="1588"/>
          </a:xfrm>
          <a:prstGeom prst="line">
            <a:avLst/>
          </a:prstGeom>
          <a:noFill/>
          <a:ln w="6350">
            <a:solidFill>
              <a:schemeClr val="accent1"/>
            </a:solidFill>
            <a:bevel/>
          </a:ln>
          <a:extLst>
            <a:ext uri="{909E8E84-426E-40DD-AFC4-6F175D3DCCD1}">
              <a14:hiddenFill xmlns:a14="http://schemas.microsoft.com/office/drawing/2010/main" xmlns="">
                <a:noFill/>
              </a14:hiddenFill>
            </a:ext>
          </a:extLst>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425">
              <a:solidFill>
                <a:schemeClr val="accent1"/>
              </a:solidFill>
              <a:sym typeface="Arial" panose="020B0604020202020204" pitchFamily="34" charset="0"/>
            </a:endParaRPr>
          </a:p>
        </p:txBody>
      </p:sp>
      <p:sp>
        <p:nvSpPr>
          <p:cNvPr id="2" name="标题 1"/>
          <p:cNvSpPr>
            <a:spLocks noGrp="1"/>
          </p:cNvSpPr>
          <p:nvPr>
            <p:ph type="title" hasCustomPrompt="1"/>
            <p:custDataLst>
              <p:tags r:id="rId4"/>
            </p:custDataLst>
          </p:nvPr>
        </p:nvSpPr>
        <p:spPr>
          <a:xfrm>
            <a:off x="1256801" y="3503613"/>
            <a:ext cx="4098630" cy="1058408"/>
          </a:xfrm>
        </p:spPr>
        <p:txBody>
          <a:bodyPr rIns="63500">
            <a:noAutofit/>
          </a:bodyPr>
          <a:lstStyle>
            <a:lvl1pPr algn="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noProof="1"/>
              <a:t>单击此处编辑标题</a:t>
            </a:r>
          </a:p>
        </p:txBody>
      </p:sp>
      <p:sp>
        <p:nvSpPr>
          <p:cNvPr id="3" name="文本占位符 2"/>
          <p:cNvSpPr>
            <a:spLocks noGrp="1"/>
          </p:cNvSpPr>
          <p:nvPr>
            <p:ph type="body" idx="1" hasCustomPrompt="1"/>
            <p:custDataLst>
              <p:tags r:id="rId5"/>
            </p:custDataLst>
          </p:nvPr>
        </p:nvSpPr>
        <p:spPr>
          <a:xfrm>
            <a:off x="1256801" y="2856230"/>
            <a:ext cx="4098630" cy="586804"/>
          </a:xfrm>
        </p:spPr>
        <p:txBody>
          <a:bodyPr tIns="38100" rIns="76200" bIns="38100" anchor="ctr">
            <a:noAutofit/>
          </a:bodyPr>
          <a:lstStyle>
            <a:lvl1pPr marL="0" indent="0" algn="r" eaLnBrk="1" fontAlgn="base" latinLnBrk="0" hangingPunct="1">
              <a:buNone/>
              <a:defRPr kumimoji="0" lang="zh-CN" altLang="en-US" sz="24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编辑文本</a:t>
            </a:r>
          </a:p>
        </p:txBody>
      </p:sp>
      <p:sp>
        <p:nvSpPr>
          <p:cNvPr id="12" name="文本占位符 11"/>
          <p:cNvSpPr>
            <a:spLocks noGrp="1"/>
          </p:cNvSpPr>
          <p:nvPr>
            <p:ph type="body" sz="quarter" idx="13" hasCustomPrompt="1"/>
            <p:custDataLst>
              <p:tags r:id="rId6"/>
            </p:custDataLst>
          </p:nvPr>
        </p:nvSpPr>
        <p:spPr>
          <a:xfrm>
            <a:off x="1256831" y="2383625"/>
            <a:ext cx="4098600" cy="356400"/>
          </a:xfrm>
        </p:spPr>
        <p:txBody>
          <a:bodyPr anchor="b"/>
          <a:lstStyle>
            <a:lvl1pPr marL="0" indent="0" algn="r">
              <a:buNone/>
              <a:defRPr>
                <a:solidFill>
                  <a:schemeClr val="tx1"/>
                </a:solidFill>
              </a:defRPr>
            </a:lvl1pPr>
            <a:lvl2pPr marL="342900" indent="0">
              <a:buNone/>
              <a:defRPr/>
            </a:lvl2pPr>
          </a:lstStyle>
          <a:p>
            <a:pPr lvl="0"/>
            <a:r>
              <a:rPr lang="zh-CN" altLang="en-US" noProof="1"/>
              <a:t>编辑文本</a:t>
            </a:r>
          </a:p>
        </p:txBody>
      </p:sp>
      <p:sp>
        <p:nvSpPr>
          <p:cNvPr id="8" name="日期占位符 3"/>
          <p:cNvSpPr>
            <a:spLocks noGrp="1"/>
          </p:cNvSpPr>
          <p:nvPr>
            <p:ph type="dt" sz="half" idx="14"/>
            <p:custDataLst>
              <p:tags r:id="rId7"/>
            </p:custDataLst>
          </p:nvPr>
        </p:nvSpPr>
        <p:spPr/>
        <p:txBody>
          <a:bodyPr/>
          <a:lstStyle>
            <a:lvl1pPr>
              <a:defRPr/>
            </a:lvl1pPr>
          </a:lstStyle>
          <a:p>
            <a:pPr>
              <a:defRPr/>
            </a:pPr>
            <a:endParaRPr lang="zh-CN" altLang="en-US"/>
          </a:p>
        </p:txBody>
      </p:sp>
      <p:sp>
        <p:nvSpPr>
          <p:cNvPr id="9" name="页脚占位符 4"/>
          <p:cNvSpPr>
            <a:spLocks noGrp="1"/>
          </p:cNvSpPr>
          <p:nvPr>
            <p:ph type="ftr" sz="quarter" idx="15"/>
            <p:custDataLst>
              <p:tags r:id="rId8"/>
            </p:custDataLst>
          </p:nvPr>
        </p:nvSpPr>
        <p:spPr/>
        <p:txBody>
          <a:bodyPr/>
          <a:lstStyle>
            <a:lvl1pPr>
              <a:defRPr/>
            </a:lvl1pPr>
          </a:lstStyle>
          <a:p>
            <a:pPr>
              <a:defRPr/>
            </a:pPr>
            <a:endParaRPr lang="zh-CN" altLang="en-US"/>
          </a:p>
        </p:txBody>
      </p:sp>
      <p:sp>
        <p:nvSpPr>
          <p:cNvPr id="10" name="灯片编号占位符 5"/>
          <p:cNvSpPr>
            <a:spLocks noGrp="1"/>
          </p:cNvSpPr>
          <p:nvPr>
            <p:ph type="sldNum" sz="quarter" idx="16"/>
            <p:custDataLst>
              <p:tags r:id="rId9"/>
            </p:custDataLst>
          </p:nvPr>
        </p:nvSpPr>
        <p:spPr/>
        <p:txBody>
          <a:bodyPr/>
          <a:lstStyle>
            <a:lvl1pPr>
              <a:defRPr/>
            </a:lvl1pPr>
          </a:lstStyle>
          <a:p>
            <a:pPr>
              <a:defRPr/>
            </a:pPr>
            <a:fld id="{DD47DC10-9F80-47CA-9BB0-03FC4730FA43}" type="slidenum">
              <a:rPr lang="zh-CN" altLang="en-US"/>
              <a:pPr>
                <a:defRPr/>
              </a:pPr>
              <a:t>‹#›</a:t>
            </a:fld>
            <a:endParaRPr lang="zh-CN" altLang="en-US"/>
          </a:p>
        </p:txBody>
      </p:sp>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2"/>
            </p:custDataLst>
          </p:nvPr>
        </p:nvSpPr>
        <p:spPr>
          <a:xfrm>
            <a:off x="502448" y="952508"/>
            <a:ext cx="3962432"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3"/>
            </p:custDataLst>
          </p:nvPr>
        </p:nvSpPr>
        <p:spPr>
          <a:xfrm>
            <a:off x="4679158" y="952508"/>
            <a:ext cx="3962432" cy="5388907"/>
          </a:xfrm>
        </p:spPr>
        <p:txBody>
          <a:bodyPr>
            <a:noAutofit/>
          </a:bodyPr>
          <a:lstStyle>
            <a:lvl1pPr>
              <a:defRPr sz="1200">
                <a:latin typeface="微软雅黑" panose="020B0503020204020204" pitchFamily="34" charset="-122"/>
                <a:ea typeface="微软雅黑" panose="020B0503020204020204" pitchFamily="34" charset="-122"/>
              </a:defRPr>
            </a:lvl1pPr>
            <a:lvl2pPr>
              <a:defRPr sz="1200">
                <a:latin typeface="微软雅黑" panose="020B0503020204020204" pitchFamily="34" charset="-122"/>
                <a:ea typeface="微软雅黑" panose="020B0503020204020204" pitchFamily="34" charset="-122"/>
              </a:defRPr>
            </a:lvl2pPr>
            <a:lvl3pPr>
              <a:defRPr sz="12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200">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6"/>
            </p:custDataLst>
          </p:nvPr>
        </p:nvSpPr>
        <p:spPr/>
        <p:txBody>
          <a:bodyPr/>
          <a:lstStyle>
            <a:lvl1pPr>
              <a:defRPr/>
            </a:lvl1pPr>
          </a:lstStyle>
          <a:p>
            <a:pPr>
              <a:defRPr/>
            </a:pPr>
            <a:fld id="{BDAEE2AC-368D-4ED2-A387-F07EC13D6107}" type="slidenum">
              <a:rPr lang="zh-CN" altLang="en-US"/>
              <a:pPr>
                <a:defRPr/>
              </a:pPr>
              <a:t>‹#›</a:t>
            </a:fld>
            <a:endParaRPr lang="zh-CN" altLang="en-US"/>
          </a:p>
        </p:txBody>
      </p:sp>
    </p:spTree>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2"/>
            </p:custDataLst>
          </p:nvPr>
        </p:nvSpPr>
        <p:spPr>
          <a:xfrm>
            <a:off x="502448" y="952508"/>
            <a:ext cx="3962432" cy="381003"/>
          </a:xfrm>
        </p:spPr>
        <p:txBody>
          <a:bodyPr tIns="38100" rIns="76200" bIns="3810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a:t>
            </a:r>
            <a:r>
              <a:rPr lang="zh-CN" altLang="en-US" noProof="1"/>
              <a:t>编辑母版文本样式</a:t>
            </a:r>
          </a:p>
        </p:txBody>
      </p:sp>
      <p:sp>
        <p:nvSpPr>
          <p:cNvPr id="4" name="内容占位符 3"/>
          <p:cNvSpPr>
            <a:spLocks noGrp="1"/>
          </p:cNvSpPr>
          <p:nvPr>
            <p:ph sz="half" idx="2"/>
            <p:custDataLst>
              <p:tags r:id="rId3"/>
            </p:custDataLst>
          </p:nvPr>
        </p:nvSpPr>
        <p:spPr>
          <a:xfrm>
            <a:off x="502444" y="1406525"/>
            <a:ext cx="3962400"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4"/>
            </p:custDataLst>
          </p:nvPr>
        </p:nvSpPr>
        <p:spPr>
          <a:xfrm>
            <a:off x="4676813" y="952508"/>
            <a:ext cx="396243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单击此处编辑母版文本样式</a:t>
            </a:r>
          </a:p>
        </p:txBody>
      </p:sp>
      <p:sp>
        <p:nvSpPr>
          <p:cNvPr id="6" name="内容占位符 5"/>
          <p:cNvSpPr>
            <a:spLocks noGrp="1"/>
          </p:cNvSpPr>
          <p:nvPr>
            <p:ph sz="quarter" idx="4"/>
            <p:custDataLst>
              <p:tags r:id="rId5"/>
            </p:custDataLst>
          </p:nvPr>
        </p:nvSpPr>
        <p:spPr>
          <a:xfrm>
            <a:off x="4676813" y="1406525"/>
            <a:ext cx="3962432"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6"/>
            </p:custDataLst>
          </p:nvPr>
        </p:nvSpPr>
        <p:spPr/>
        <p:txBody>
          <a:bodyPr/>
          <a:lstStyle>
            <a:lvl1pPr>
              <a:defRPr/>
            </a:lvl1pPr>
          </a:lstStyle>
          <a:p>
            <a:pPr>
              <a:defRPr/>
            </a:pPr>
            <a:endParaRPr lang="zh-CN" altLang="en-US"/>
          </a:p>
        </p:txBody>
      </p:sp>
      <p:sp>
        <p:nvSpPr>
          <p:cNvPr id="8" name="页脚占位符 4"/>
          <p:cNvSpPr>
            <a:spLocks noGrp="1"/>
          </p:cNvSpPr>
          <p:nvPr>
            <p:ph type="ftr" sz="quarter" idx="11"/>
            <p:custDataLst>
              <p:tags r:id="rId7"/>
            </p:custDataLst>
          </p:nvPr>
        </p:nvSpPr>
        <p:spPr/>
        <p:txBody>
          <a:bodyPr/>
          <a:lstStyle>
            <a:lvl1pPr>
              <a:defRPr/>
            </a:lvl1pPr>
          </a:lstStyle>
          <a:p>
            <a:pPr>
              <a:defRPr/>
            </a:pPr>
            <a:endParaRPr lang="zh-CN" altLang="en-US"/>
          </a:p>
        </p:txBody>
      </p:sp>
      <p:sp>
        <p:nvSpPr>
          <p:cNvPr id="9" name="灯片编号占位符 5"/>
          <p:cNvSpPr>
            <a:spLocks noGrp="1"/>
          </p:cNvSpPr>
          <p:nvPr>
            <p:ph type="sldNum" sz="quarter" idx="12"/>
            <p:custDataLst>
              <p:tags r:id="rId8"/>
            </p:custDataLst>
          </p:nvPr>
        </p:nvSpPr>
        <p:spPr/>
        <p:txBody>
          <a:bodyPr/>
          <a:lstStyle>
            <a:lvl1pPr>
              <a:defRPr/>
            </a:lvl1pPr>
          </a:lstStyle>
          <a:p>
            <a:pPr>
              <a:defRPr/>
            </a:pPr>
            <a:fld id="{69B27451-B61D-4EBD-9E20-9C423E26C623}" type="slidenum">
              <a:rPr lang="zh-CN" altLang="en-US"/>
              <a:pPr>
                <a:defRPr/>
              </a:pPr>
              <a:t>‹#›</a:t>
            </a:fld>
            <a:endParaRPr lang="zh-CN" altLang="en-US"/>
          </a:p>
        </p:txBody>
      </p:sp>
    </p:spTree>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2"/>
            </p:custDataLst>
          </p:nvPr>
        </p:nvSpPr>
        <p:spPr/>
        <p:txBody>
          <a:bodyPr/>
          <a:lstStyle>
            <a:lvl1pPr>
              <a:defRPr/>
            </a:lvl1pPr>
          </a:lstStyle>
          <a:p>
            <a:pPr>
              <a:defRPr/>
            </a:pPr>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pPr>
              <a:defRPr/>
            </a:pPr>
            <a:fld id="{49BB12C0-236C-47D9-B21E-53704C811C44}" type="slidenum">
              <a:rPr lang="zh-CN" altLang="en-US"/>
              <a:pPr>
                <a:defRPr/>
              </a:pPr>
              <a:t>‹#›</a:t>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1"/>
            </p:custDataLst>
          </p:nvPr>
        </p:nvSpPr>
        <p:spPr/>
        <p:txBody>
          <a:bodyPr/>
          <a:lstStyle>
            <a:lvl1pPr>
              <a:defRPr/>
            </a:lvl1pPr>
          </a:lstStyle>
          <a:p>
            <a:pPr>
              <a:defRPr/>
            </a:pPr>
            <a:endParaRPr lang="zh-CN" altLang="en-US"/>
          </a:p>
        </p:txBody>
      </p:sp>
      <p:sp>
        <p:nvSpPr>
          <p:cNvPr id="3"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3"/>
            </p:custDataLst>
          </p:nvPr>
        </p:nvSpPr>
        <p:spPr/>
        <p:txBody>
          <a:bodyPr/>
          <a:lstStyle>
            <a:lvl1pPr>
              <a:defRPr/>
            </a:lvl1pPr>
          </a:lstStyle>
          <a:p>
            <a:pPr algn="ctr"/>
            <a:r>
              <a:rPr lang="en-US" altLang="zh-CN" dirty="0" smtClean="0"/>
              <a:t>-</a:t>
            </a:r>
            <a:fld id="{4BF17FCF-D4DA-449D-A468-DDB7E43619E6}" type="slidenum">
              <a:rPr lang="zh-CN" altLang="en-US" dirty="0" smtClean="0"/>
              <a:pPr algn="ctr"/>
              <a:t>‹#›</a:t>
            </a:fld>
            <a:r>
              <a:rPr lang="en-US" altLang="zh-CN" dirty="0" smtClean="0"/>
              <a:t>-</a:t>
            </a:r>
            <a:endParaRPr lang="zh-CN" altLang="en-US" dirty="0"/>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48"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2"/>
            </p:custDataLst>
          </p:nvPr>
        </p:nvSpPr>
        <p:spPr>
          <a:xfrm>
            <a:off x="502448" y="952508"/>
            <a:ext cx="396243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p>
        </p:txBody>
      </p:sp>
      <p:sp>
        <p:nvSpPr>
          <p:cNvPr id="4" name="文本占位符 3"/>
          <p:cNvSpPr>
            <a:spLocks noGrp="1"/>
          </p:cNvSpPr>
          <p:nvPr>
            <p:ph type="body" sz="half" idx="2"/>
            <p:custDataLst>
              <p:tags r:id="rId3"/>
            </p:custDataLst>
          </p:nvPr>
        </p:nvSpPr>
        <p:spPr>
          <a:xfrm>
            <a:off x="4679194" y="952508"/>
            <a:ext cx="3962432" cy="5388907"/>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lang="zh-CN" altLang="en-US" noProof="1">
                <a:sym typeface="+mn-ea"/>
              </a:rPr>
              <a:t>单击此处编辑母版文本样式</a:t>
            </a:r>
          </a:p>
        </p:txBody>
      </p:sp>
      <p:sp>
        <p:nvSpPr>
          <p:cNvPr id="5"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6"/>
            </p:custDataLst>
          </p:nvPr>
        </p:nvSpPr>
        <p:spPr/>
        <p:txBody>
          <a:bodyPr/>
          <a:lstStyle>
            <a:lvl1pPr>
              <a:defRPr/>
            </a:lvl1pPr>
          </a:lstStyle>
          <a:p>
            <a:pPr>
              <a:defRPr/>
            </a:pPr>
            <a:fld id="{C67445A4-C0BB-452B-A7F3-D7AA9591C7EA}" type="slidenum">
              <a:rPr lang="zh-CN" altLang="en-US"/>
              <a:pPr>
                <a:defRPr/>
              </a:pPr>
              <a:t>‹#›</a:t>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7928351" y="952508"/>
            <a:ext cx="713238"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2"/>
            </p:custDataLst>
          </p:nvPr>
        </p:nvSpPr>
        <p:spPr>
          <a:xfrm>
            <a:off x="502444" y="952500"/>
            <a:ext cx="7371076"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pPr>
              <a:defRPr/>
            </a:pPr>
            <a:fld id="{19DE868F-D697-40DF-890C-3E7AE3034BAC}" type="slidenum">
              <a:rPr lang="zh-CN" altLang="en-US"/>
              <a:pPr>
                <a:defRPr/>
              </a:pPr>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image" Target="../media/image1.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tags" Target="../tags/tag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tags" Target="../tags/tag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tags" Target="../tags/tag1.xml"/><Relationship Id="rId61"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64" Type="http://schemas.openxmlformats.org/officeDocument/2006/relationships/slide" Target="../slides/slide2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63">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57"/>
            </p:custDataLst>
          </p:nvPr>
        </p:nvSpPr>
        <p:spPr bwMode="auto">
          <a:xfrm>
            <a:off x="502444" y="442913"/>
            <a:ext cx="8139113" cy="442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p>
        </p:txBody>
      </p:sp>
      <p:sp>
        <p:nvSpPr>
          <p:cNvPr id="1027" name="文本占位符 2"/>
          <p:cNvSpPr>
            <a:spLocks noGrp="1" noChangeArrowheads="1"/>
          </p:cNvSpPr>
          <p:nvPr>
            <p:ph type="body" idx="9"/>
            <p:custDataLst>
              <p:tags r:id="rId58"/>
            </p:custDataLst>
          </p:nvPr>
        </p:nvSpPr>
        <p:spPr bwMode="auto">
          <a:xfrm>
            <a:off x="502444" y="952500"/>
            <a:ext cx="8139113" cy="5389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59"/>
            </p:custDataLst>
          </p:nvPr>
        </p:nvSpPr>
        <p:spPr>
          <a:xfrm>
            <a:off x="659606" y="6350000"/>
            <a:ext cx="2025254" cy="315913"/>
          </a:xfrm>
          <a:prstGeom prst="rect">
            <a:avLst/>
          </a:prstGeom>
        </p:spPr>
        <p:txBody>
          <a:bodyPr vert="horz" lIns="91440" tIns="45720" rIns="91440" bIns="45720" rtlCol="0" anchor="ctr">
            <a:normAutofit/>
          </a:bodyPr>
          <a:lstStyle>
            <a:lvl1pPr algn="l">
              <a:defRPr sz="900" noProof="1">
                <a:solidFill>
                  <a:schemeClr val="tx1">
                    <a:tint val="75000"/>
                  </a:schemeClr>
                </a:solidFill>
                <a:ea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custDataLst>
              <p:tags r:id="rId60"/>
            </p:custDataLst>
          </p:nvPr>
        </p:nvSpPr>
        <p:spPr>
          <a:xfrm>
            <a:off x="3087291" y="6350000"/>
            <a:ext cx="2969419" cy="315913"/>
          </a:xfrm>
          <a:prstGeom prst="rect">
            <a:avLst/>
          </a:prstGeom>
        </p:spPr>
        <p:txBody>
          <a:bodyPr vert="horz" lIns="91440" tIns="45720" rIns="91440" bIns="45720" rtlCol="0" anchor="ctr">
            <a:normAutofit/>
          </a:bodyPr>
          <a:lstStyle>
            <a:lvl1pPr algn="ctr">
              <a:defRPr sz="9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custDataLst>
              <p:tags r:id="rId61"/>
            </p:custDataLst>
          </p:nvPr>
        </p:nvSpPr>
        <p:spPr>
          <a:xfrm>
            <a:off x="6457950" y="6350000"/>
            <a:ext cx="2025254" cy="315913"/>
          </a:xfrm>
          <a:prstGeom prst="rect">
            <a:avLst/>
          </a:prstGeom>
        </p:spPr>
        <p:txBody>
          <a:bodyPr vert="horz" lIns="91440" tIns="45720" rIns="91440" bIns="45720" rtlCol="0" anchor="ctr">
            <a:normAutofit/>
          </a:bodyPr>
          <a:lstStyle>
            <a:lvl1pPr algn="r">
              <a:defRPr sz="900" noProof="1">
                <a:solidFill>
                  <a:schemeClr val="tx1">
                    <a:tint val="75000"/>
                  </a:schemeClr>
                </a:solidFill>
                <a:ea typeface="微软雅黑" panose="020B0503020204020204" pitchFamily="34" charset="-122"/>
              </a:defRPr>
            </a:lvl1pPr>
          </a:lstStyle>
          <a:p>
            <a:fld id="{4BF17FCF-D4DA-449D-A468-DDB7E43619E6}" type="slidenum">
              <a:rPr lang="zh-CN" altLang="en-US" smtClean="0"/>
              <a:pPr/>
              <a:t>‹#›</a:t>
            </a:fld>
            <a:endParaRPr lang="zh-CN" altLang="en-US" dirty="0"/>
          </a:p>
        </p:txBody>
      </p:sp>
      <p:sp>
        <p:nvSpPr>
          <p:cNvPr id="2" name="KSO_TEMPLATE" hidden="1"/>
          <p:cNvSpPr/>
          <p:nvPr>
            <p:custDataLst>
              <p:tags r:id="rId6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noProof="1"/>
          </a:p>
        </p:txBody>
      </p:sp>
      <p:sp>
        <p:nvSpPr>
          <p:cNvPr id="16" name="同侧圆角矩形 15">
            <a:hlinkClick r:id="rId64" action="ppaction://hlinksldjump" tooltip="点击进入"/>
          </p:cNvPr>
          <p:cNvSpPr/>
          <p:nvPr userDrawn="1"/>
        </p:nvSpPr>
        <p:spPr>
          <a:xfrm>
            <a:off x="6476030" y="608694"/>
            <a:ext cx="1623372" cy="291629"/>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C00000"/>
                </a:solidFill>
                <a:latin typeface="微软雅黑" panose="020B0503020204020204" pitchFamily="34" charset="-122"/>
                <a:ea typeface="微软雅黑" panose="020B0503020204020204" pitchFamily="34" charset="-122"/>
              </a:rPr>
              <a:t>高频考点</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Lst>
  <p:hf hdr="0" ftr="0" dt="0"/>
  <p:txStyles>
    <p:titleStyle>
      <a:lvl1pPr algn="l" rtl="0" eaLnBrk="1" fontAlgn="base" hangingPunct="1">
        <a:spcBef>
          <a:spcPct val="0"/>
        </a:spcBef>
        <a:spcAft>
          <a:spcPct val="0"/>
        </a:spcAft>
        <a:defRPr sz="1800" b="1" kern="1200" spc="200">
          <a:solidFill>
            <a:schemeClr val="tx1"/>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171450" indent="-171450" algn="l" rtl="0" eaLnBrk="1" fontAlgn="base" hangingPunct="1">
        <a:lnSpc>
          <a:spcPct val="130000"/>
        </a:lnSpc>
        <a:spcBef>
          <a:spcPct val="0"/>
        </a:spcBef>
        <a:spcAft>
          <a:spcPts val="1000"/>
        </a:spcAft>
        <a:buFont typeface="Arial" panose="020B0604020202020204" pitchFamily="34" charset="0"/>
        <a:buChar char="•"/>
        <a:defRPr sz="1200" kern="1200" spc="150">
          <a:solidFill>
            <a:schemeClr val="tx1"/>
          </a:solidFill>
          <a:latin typeface="微软雅黑" panose="020B0503020204020204" pitchFamily="34" charset="-122"/>
          <a:ea typeface="微软雅黑" panose="020B0503020204020204" pitchFamily="34" charset="-122"/>
          <a:cs typeface="+mn-cs"/>
        </a:defRPr>
      </a:lvl1pPr>
      <a:lvl2pPr marL="5143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2pPr>
      <a:lvl3pPr marL="8572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3pPr>
      <a:lvl4pPr marL="12001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4pPr>
      <a:lvl5pPr marL="15430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mzwhzx.cn/" TargetMode="Externa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21.xml"/><Relationship Id="rId1" Type="http://schemas.openxmlformats.org/officeDocument/2006/relationships/vmlDrawing" Target="../drawings/vmlDrawing7.vml"/><Relationship Id="rId4" Type="http://schemas.openxmlformats.org/officeDocument/2006/relationships/package" Target="../embeddings/Microsoft_Office_Word___8.docx"/></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22.xml"/><Relationship Id="rId1" Type="http://schemas.openxmlformats.org/officeDocument/2006/relationships/vmlDrawing" Target="../drawings/vmlDrawing8.v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Office_Word___10.docx"/><Relationship Id="rId2" Type="http://schemas.openxmlformats.org/officeDocument/2006/relationships/slideLayout" Target="../slideLayouts/slideLayout23.xml"/><Relationship Id="rId1" Type="http://schemas.openxmlformats.org/officeDocument/2006/relationships/vmlDrawing" Target="../drawings/vmlDrawing9.v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Office_Word___11.docx"/><Relationship Id="rId2" Type="http://schemas.openxmlformats.org/officeDocument/2006/relationships/slideLayout" Target="../slideLayouts/slideLayout24.xml"/><Relationship Id="rId1" Type="http://schemas.openxmlformats.org/officeDocument/2006/relationships/vmlDrawing" Target="../drawings/vmlDrawing10.v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Office_Word___12.docx"/><Relationship Id="rId2" Type="http://schemas.openxmlformats.org/officeDocument/2006/relationships/slideLayout" Target="../slideLayouts/slideLayout25.xml"/><Relationship Id="rId1" Type="http://schemas.openxmlformats.org/officeDocument/2006/relationships/vmlDrawing" Target="../drawings/vmlDrawing11.v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Office_Word___13.docx"/><Relationship Id="rId2" Type="http://schemas.openxmlformats.org/officeDocument/2006/relationships/slideLayout" Target="../slideLayouts/slideLayout26.xml"/><Relationship Id="rId1" Type="http://schemas.openxmlformats.org/officeDocument/2006/relationships/vmlDrawing" Target="../drawings/vmlDrawing12.v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Office_Word___14.docx"/><Relationship Id="rId2" Type="http://schemas.openxmlformats.org/officeDocument/2006/relationships/slideLayout" Target="../slideLayouts/slideLayout31.xml"/><Relationship Id="rId1" Type="http://schemas.openxmlformats.org/officeDocument/2006/relationships/vmlDrawing" Target="../drawings/vmlDrawing13.v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7" Type="http://schemas.openxmlformats.org/officeDocument/2006/relationships/package" Target="../embeddings/Microsoft_Office_Word___16.docx"/><Relationship Id="rId2" Type="http://schemas.openxmlformats.org/officeDocument/2006/relationships/slideLayout" Target="../slideLayouts/slideLayout34.xml"/><Relationship Id="rId1" Type="http://schemas.openxmlformats.org/officeDocument/2006/relationships/vmlDrawing" Target="../drawings/vmlDrawing14.vml"/><Relationship Id="rId6" Type="http://schemas.openxmlformats.org/officeDocument/2006/relationships/package" Target="../embeddings/Microsoft_Office_Word___15.docx"/><Relationship Id="rId5" Type="http://schemas.openxmlformats.org/officeDocument/2006/relationships/slide" Target="slide39.xml"/><Relationship Id="rId4" Type="http://schemas.openxmlformats.org/officeDocument/2006/relationships/slide" Target="slide32.xml"/></Relationships>
</file>

<file path=ppt/slides/_rels/slide25.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35.xml"/><Relationship Id="rId4" Type="http://schemas.openxmlformats.org/officeDocument/2006/relationships/slide" Target="slide39.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7" Type="http://schemas.openxmlformats.org/officeDocument/2006/relationships/package" Target="../embeddings/Microsoft_Office_Word___18.docx"/><Relationship Id="rId2" Type="http://schemas.openxmlformats.org/officeDocument/2006/relationships/slideLayout" Target="../slideLayouts/slideLayout36.xml"/><Relationship Id="rId1" Type="http://schemas.openxmlformats.org/officeDocument/2006/relationships/vmlDrawing" Target="../drawings/vmlDrawing15.vml"/><Relationship Id="rId6" Type="http://schemas.openxmlformats.org/officeDocument/2006/relationships/package" Target="../embeddings/Microsoft_Office_Word___17.docx"/><Relationship Id="rId5" Type="http://schemas.openxmlformats.org/officeDocument/2006/relationships/slide" Target="slide39.xml"/><Relationship Id="rId4" Type="http://schemas.openxmlformats.org/officeDocument/2006/relationships/slide" Target="slide32.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37.xml"/><Relationship Id="rId1" Type="http://schemas.openxmlformats.org/officeDocument/2006/relationships/vmlDrawing" Target="../drawings/vmlDrawing16.vml"/><Relationship Id="rId6" Type="http://schemas.openxmlformats.org/officeDocument/2006/relationships/package" Target="../embeddings/Microsoft_Office_Word___19.docx"/><Relationship Id="rId5" Type="http://schemas.openxmlformats.org/officeDocument/2006/relationships/slide" Target="slide39.xml"/><Relationship Id="rId4" Type="http://schemas.openxmlformats.org/officeDocument/2006/relationships/slide" Target="slide32.xml"/></Relationships>
</file>

<file path=ppt/slides/_rels/slide2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38.xml"/><Relationship Id="rId1" Type="http://schemas.openxmlformats.org/officeDocument/2006/relationships/vmlDrawing" Target="../drawings/vmlDrawing17.vml"/><Relationship Id="rId6" Type="http://schemas.openxmlformats.org/officeDocument/2006/relationships/package" Target="../embeddings/Microsoft_Office_Word___20.docx"/><Relationship Id="rId5" Type="http://schemas.openxmlformats.org/officeDocument/2006/relationships/slide" Target="slide39.xml"/><Relationship Id="rId4" Type="http://schemas.openxmlformats.org/officeDocument/2006/relationships/slide" Target="slide32.xml"/></Relationships>
</file>

<file path=ppt/slides/_rels/slide29.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39.xml"/><Relationship Id="rId4" Type="http://schemas.openxmlformats.org/officeDocument/2006/relationships/slide" Target="slide3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vmlDrawing" Target="../drawings/vmlDrawing2.vml"/><Relationship Id="rId4" Type="http://schemas.openxmlformats.org/officeDocument/2006/relationships/package" Target="../embeddings/Microsoft_Office_Word___2.docx"/></Relationships>
</file>

<file path=ppt/slides/_rels/slide3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0.xml"/><Relationship Id="rId1" Type="http://schemas.openxmlformats.org/officeDocument/2006/relationships/vmlDrawing" Target="../drawings/vmlDrawing18.vml"/><Relationship Id="rId6" Type="http://schemas.openxmlformats.org/officeDocument/2006/relationships/package" Target="../embeddings/Microsoft_Office_Word___21.docx"/><Relationship Id="rId5" Type="http://schemas.openxmlformats.org/officeDocument/2006/relationships/slide" Target="slide39.xml"/><Relationship Id="rId4" Type="http://schemas.openxmlformats.org/officeDocument/2006/relationships/slide" Target="slide32.xml"/></Relationships>
</file>

<file path=ppt/slides/_rels/slide3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1.xml"/><Relationship Id="rId1" Type="http://schemas.openxmlformats.org/officeDocument/2006/relationships/vmlDrawing" Target="../drawings/vmlDrawing19.vml"/><Relationship Id="rId6" Type="http://schemas.openxmlformats.org/officeDocument/2006/relationships/package" Target="../embeddings/Microsoft_Office_Word___22.docx"/><Relationship Id="rId5" Type="http://schemas.openxmlformats.org/officeDocument/2006/relationships/slide" Target="slide39.xml"/><Relationship Id="rId4" Type="http://schemas.openxmlformats.org/officeDocument/2006/relationships/slide" Target="slide32.xml"/></Relationships>
</file>

<file path=ppt/slides/_rels/slide3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42.xml"/><Relationship Id="rId4" Type="http://schemas.openxmlformats.org/officeDocument/2006/relationships/slide" Target="slide39.xml"/></Relationships>
</file>

<file path=ppt/slides/_rels/slide3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3.xml"/><Relationship Id="rId1" Type="http://schemas.openxmlformats.org/officeDocument/2006/relationships/vmlDrawing" Target="../drawings/vmlDrawing20.vml"/><Relationship Id="rId6" Type="http://schemas.openxmlformats.org/officeDocument/2006/relationships/package" Target="../embeddings/Microsoft_Office_Word___23.docx"/><Relationship Id="rId5" Type="http://schemas.openxmlformats.org/officeDocument/2006/relationships/slide" Target="slide39.xml"/><Relationship Id="rId4" Type="http://schemas.openxmlformats.org/officeDocument/2006/relationships/slide" Target="slide32.xml"/></Relationships>
</file>

<file path=ppt/slides/_rels/slide3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44.xml"/><Relationship Id="rId4" Type="http://schemas.openxmlformats.org/officeDocument/2006/relationships/slide" Target="slide39.xml"/></Relationships>
</file>

<file path=ppt/slides/_rels/slide35.xml.rels><?xml version="1.0" encoding="UTF-8" standalone="yes"?>
<Relationships xmlns="http://schemas.openxmlformats.org/package/2006/relationships"><Relationship Id="rId3" Type="http://schemas.openxmlformats.org/officeDocument/2006/relationships/slide" Target="slide24.xml"/><Relationship Id="rId7" Type="http://schemas.openxmlformats.org/officeDocument/2006/relationships/package" Target="../embeddings/Microsoft_Office_Word___24.docx"/><Relationship Id="rId2" Type="http://schemas.openxmlformats.org/officeDocument/2006/relationships/slideLayout" Target="../slideLayouts/slideLayout45.xml"/><Relationship Id="rId1" Type="http://schemas.openxmlformats.org/officeDocument/2006/relationships/vmlDrawing" Target="../drawings/vmlDrawing21.vml"/><Relationship Id="rId6" Type="http://schemas.openxmlformats.org/officeDocument/2006/relationships/image" Target="../media/image35.jpeg"/><Relationship Id="rId5" Type="http://schemas.openxmlformats.org/officeDocument/2006/relationships/slide" Target="slide39.xml"/><Relationship Id="rId4" Type="http://schemas.openxmlformats.org/officeDocument/2006/relationships/slide" Target="slide32.xml"/></Relationships>
</file>

<file path=ppt/slides/_rels/slide3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6.xml"/><Relationship Id="rId1" Type="http://schemas.openxmlformats.org/officeDocument/2006/relationships/vmlDrawing" Target="../drawings/vmlDrawing22.vml"/><Relationship Id="rId6" Type="http://schemas.openxmlformats.org/officeDocument/2006/relationships/package" Target="../embeddings/Microsoft_Office_Word___25.docx"/><Relationship Id="rId5" Type="http://schemas.openxmlformats.org/officeDocument/2006/relationships/slide" Target="slide39.xml"/><Relationship Id="rId4" Type="http://schemas.openxmlformats.org/officeDocument/2006/relationships/slide" Target="slide32.xml"/></Relationships>
</file>

<file path=ppt/slides/_rels/slide3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7.xml"/><Relationship Id="rId1" Type="http://schemas.openxmlformats.org/officeDocument/2006/relationships/vmlDrawing" Target="../drawings/vmlDrawing23.vml"/><Relationship Id="rId6" Type="http://schemas.openxmlformats.org/officeDocument/2006/relationships/package" Target="../embeddings/Microsoft_Office_Word___26.docx"/><Relationship Id="rId5" Type="http://schemas.openxmlformats.org/officeDocument/2006/relationships/slide" Target="slide39.xml"/><Relationship Id="rId4" Type="http://schemas.openxmlformats.org/officeDocument/2006/relationships/slide" Target="slide32.xml"/></Relationships>
</file>

<file path=ppt/slides/_rels/slide3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8.xml"/><Relationship Id="rId1" Type="http://schemas.openxmlformats.org/officeDocument/2006/relationships/vmlDrawing" Target="../drawings/vmlDrawing24.vml"/><Relationship Id="rId6" Type="http://schemas.openxmlformats.org/officeDocument/2006/relationships/package" Target="../embeddings/Microsoft_Office_Word___27.docx"/><Relationship Id="rId5" Type="http://schemas.openxmlformats.org/officeDocument/2006/relationships/slide" Target="slide39.xml"/><Relationship Id="rId4" Type="http://schemas.openxmlformats.org/officeDocument/2006/relationships/slide" Target="slide32.xml"/></Relationships>
</file>

<file path=ppt/slides/_rels/slide3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9.xml"/><Relationship Id="rId1" Type="http://schemas.openxmlformats.org/officeDocument/2006/relationships/vmlDrawing" Target="../drawings/vmlDrawing25.vml"/><Relationship Id="rId6" Type="http://schemas.openxmlformats.org/officeDocument/2006/relationships/package" Target="../embeddings/Microsoft_Office_Word___28.docx"/><Relationship Id="rId5" Type="http://schemas.openxmlformats.org/officeDocument/2006/relationships/slide" Target="slide39.xml"/><Relationship Id="rId4" Type="http://schemas.openxmlformats.org/officeDocument/2006/relationships/slide" Target="slide3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5.xml"/><Relationship Id="rId1" Type="http://schemas.openxmlformats.org/officeDocument/2006/relationships/vmlDrawing" Target="../drawings/vmlDrawing3.vml"/><Relationship Id="rId4" Type="http://schemas.openxmlformats.org/officeDocument/2006/relationships/package" Target="../embeddings/Microsoft_Office_Word___3.docx"/></Relationships>
</file>

<file path=ppt/slides/_rels/slide4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50.xml"/><Relationship Id="rId1" Type="http://schemas.openxmlformats.org/officeDocument/2006/relationships/vmlDrawing" Target="../drawings/vmlDrawing26.vml"/><Relationship Id="rId6" Type="http://schemas.openxmlformats.org/officeDocument/2006/relationships/package" Target="../embeddings/Microsoft_Office_Word___29.docx"/><Relationship Id="rId5" Type="http://schemas.openxmlformats.org/officeDocument/2006/relationships/slide" Target="slide39.xml"/><Relationship Id="rId4" Type="http://schemas.openxmlformats.org/officeDocument/2006/relationships/slide" Target="slide32.xml"/></Relationships>
</file>

<file path=ppt/slides/_rels/slide4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51.xml"/><Relationship Id="rId4" Type="http://schemas.openxmlformats.org/officeDocument/2006/relationships/slide" Target="slide39.xml"/></Relationships>
</file>

<file path=ppt/slides/_rels/slide42.xml.rels><?xml version="1.0" encoding="UTF-8" standalone="yes"?>
<Relationships xmlns="http://schemas.openxmlformats.org/package/2006/relationships"><Relationship Id="rId3" Type="http://schemas.openxmlformats.org/officeDocument/2006/relationships/slide" Target="slide24.xml"/><Relationship Id="rId7" Type="http://schemas.openxmlformats.org/officeDocument/2006/relationships/package" Target="../embeddings/Microsoft_Office_Word___31.docx"/><Relationship Id="rId2" Type="http://schemas.openxmlformats.org/officeDocument/2006/relationships/slideLayout" Target="../slideLayouts/slideLayout52.xml"/><Relationship Id="rId1" Type="http://schemas.openxmlformats.org/officeDocument/2006/relationships/vmlDrawing" Target="../drawings/vmlDrawing27.vml"/><Relationship Id="rId6" Type="http://schemas.openxmlformats.org/officeDocument/2006/relationships/package" Target="../embeddings/Microsoft_Office_Word___30.docx"/><Relationship Id="rId5" Type="http://schemas.openxmlformats.org/officeDocument/2006/relationships/slide" Target="slide39.xml"/><Relationship Id="rId4" Type="http://schemas.openxmlformats.org/officeDocument/2006/relationships/slide" Target="slide32.xml"/></Relationships>
</file>

<file path=ppt/slides/_rels/slide4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53.xml"/><Relationship Id="rId1" Type="http://schemas.openxmlformats.org/officeDocument/2006/relationships/vmlDrawing" Target="../drawings/vmlDrawing28.vml"/><Relationship Id="rId6" Type="http://schemas.openxmlformats.org/officeDocument/2006/relationships/package" Target="../embeddings/Microsoft_Office_Word___32.docx"/><Relationship Id="rId5" Type="http://schemas.openxmlformats.org/officeDocument/2006/relationships/slide" Target="slide39.xml"/><Relationship Id="rId4" Type="http://schemas.openxmlformats.org/officeDocument/2006/relationships/slide" Target="slide32.xml"/></Relationships>
</file>

<file path=ppt/slides/_rels/slide4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54.xml"/><Relationship Id="rId1" Type="http://schemas.openxmlformats.org/officeDocument/2006/relationships/vmlDrawing" Target="../drawings/vmlDrawing29.vml"/><Relationship Id="rId6" Type="http://schemas.openxmlformats.org/officeDocument/2006/relationships/package" Target="../embeddings/Microsoft_Office_Word___33.docx"/><Relationship Id="rId5" Type="http://schemas.openxmlformats.org/officeDocument/2006/relationships/slide" Target="slide39.xml"/><Relationship Id="rId4" Type="http://schemas.openxmlformats.org/officeDocument/2006/relationships/slide" Target="slide32.xml"/></Relationships>
</file>

<file path=ppt/slides/_rels/slide4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55.xml"/><Relationship Id="rId1" Type="http://schemas.openxmlformats.org/officeDocument/2006/relationships/vmlDrawing" Target="../drawings/vmlDrawing30.vml"/><Relationship Id="rId6" Type="http://schemas.openxmlformats.org/officeDocument/2006/relationships/package" Target="../embeddings/Microsoft_Office_Word___34.docx"/><Relationship Id="rId5" Type="http://schemas.openxmlformats.org/officeDocument/2006/relationships/slide" Target="slide39.xml"/><Relationship Id="rId4" Type="http://schemas.openxmlformats.org/officeDocument/2006/relationships/slide" Target="slide3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6.xml"/><Relationship Id="rId1" Type="http://schemas.openxmlformats.org/officeDocument/2006/relationships/vmlDrawing" Target="../drawings/vmlDrawing4.vml"/><Relationship Id="rId4" Type="http://schemas.openxmlformats.org/officeDocument/2006/relationships/package" Target="../embeddings/Microsoft_Office_Word___4.docx"/></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7.xml"/><Relationship Id="rId1" Type="http://schemas.openxmlformats.org/officeDocument/2006/relationships/vmlDrawing" Target="../drawings/vmlDrawing5.vml"/><Relationship Id="rId4" Type="http://schemas.openxmlformats.org/officeDocument/2006/relationships/package" Target="../embeddings/Microsoft_Office_Word___5.docx"/></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8.xml"/><Relationship Id="rId1" Type="http://schemas.openxmlformats.org/officeDocument/2006/relationships/vmlDrawing" Target="../drawings/vmlDrawing6.vml"/><Relationship Id="rId4" Type="http://schemas.openxmlformats.org/officeDocument/2006/relationships/package" Target="../embeddings/Microsoft_Office_Word___6.docx"/></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nvPr>
        </p:nvSpPr>
        <p:spPr>
          <a:xfrm>
            <a:off x="2411760" y="2770537"/>
            <a:ext cx="6685858" cy="1166054"/>
          </a:xfrm>
        </p:spPr>
        <p:txBody>
          <a:bodyPr/>
          <a:lstStyle/>
          <a:p>
            <a:r>
              <a:rPr lang="en-US" altLang="zh-CN" sz="2900"/>
              <a:t>7</a:t>
            </a:r>
            <a:r>
              <a:rPr lang="en-US" altLang="zh-CN" sz="2900" i="1"/>
              <a:t>.</a:t>
            </a:r>
            <a:r>
              <a:rPr lang="en-US" altLang="zh-CN" sz="2900"/>
              <a:t>4</a:t>
            </a:r>
            <a:r>
              <a:rPr lang="zh-CN" altLang="zh-CN" sz="2900" i="1"/>
              <a:t>　</a:t>
            </a:r>
            <a:r>
              <a:rPr lang="en-US" altLang="zh-CN" sz="2900"/>
              <a:t>[</a:t>
            </a:r>
            <a:r>
              <a:rPr lang="zh-CN" altLang="zh-CN" sz="2900"/>
              <a:t>压轴大题</a:t>
            </a:r>
            <a:r>
              <a:rPr lang="en-US" altLang="zh-CN" sz="2900"/>
              <a:t>2]</a:t>
            </a:r>
            <a:r>
              <a:rPr lang="zh-CN" altLang="zh-CN" sz="2900" i="1"/>
              <a:t>　</a:t>
            </a:r>
            <a:r>
              <a:rPr lang="zh-CN" altLang="zh-CN" sz="2900"/>
              <a:t>直线与圆锥曲线</a:t>
            </a:r>
          </a:p>
        </p:txBody>
      </p:sp>
      <p:pic>
        <p:nvPicPr>
          <p:cNvPr id="3" name="Picture 1">
            <a:hlinkClick r:id="rId2"/>
          </p:cNvPr>
          <p:cNvPicPr>
            <a:picLocks noChangeAspect="1" noChangeArrowheads="1"/>
          </p:cNvPicPr>
          <p:nvPr/>
        </p:nvPicPr>
        <p:blipFill>
          <a:blip r:embed="rId3"/>
          <a:srcRect/>
          <a:stretch>
            <a:fillRect/>
          </a:stretch>
        </p:blipFill>
        <p:spPr bwMode="auto">
          <a:xfrm>
            <a:off x="857224" y="3714752"/>
            <a:ext cx="7621588" cy="2400300"/>
          </a:xfrm>
          <a:prstGeom prst="rect">
            <a:avLst/>
          </a:prstGeom>
          <a:noFill/>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矩形 2"/>
          <p:cNvSpPr>
            <a:spLocks noChangeAspect="1"/>
          </p:cNvSpPr>
          <p:nvPr/>
        </p:nvSpPr>
        <p:spPr>
          <a:xfrm>
            <a:off x="508000" y="1268760"/>
            <a:ext cx="8128000" cy="252992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二、圆锥曲线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椭圆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双曲线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巧设双曲线</a:t>
            </a:r>
            <a:r>
              <a:rPr lang="zh-CN" altLang="zh-CN" sz="2200" smtClean="0">
                <a:solidFill>
                  <a:srgbClr val="000000"/>
                </a:solidFill>
                <a:latin typeface="Times New Roman" panose="02020603050405020304" pitchFamily="18" charset="0"/>
                <a:cs typeface="Times New Roman" panose="02020603050405020304" pitchFamily="18" charset="0"/>
              </a:rPr>
              <a:t>方程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p:cNvGraphicFramePr>
          <p:nvPr/>
        </p:nvGraphicFramePr>
        <p:xfrm>
          <a:off x="311884" y="2318375"/>
          <a:ext cx="8128000" cy="509677"/>
        </p:xfrm>
        <a:graphic>
          <a:graphicData uri="http://schemas.openxmlformats.org/presentationml/2006/ole">
            <p:oleObj spid="_x0000_s71682" name="文档" r:id="rId3" imgW="3847376" imgH="241822" progId="Word.Document.12">
              <p:embed/>
            </p:oleObj>
          </a:graphicData>
        </a:graphic>
      </p:graphicFrame>
      <p:graphicFrame>
        <p:nvGraphicFramePr>
          <p:cNvPr id="5" name="对象 4"/>
          <p:cNvGraphicFramePr>
            <a:graphicFrameLocks/>
          </p:cNvGraphicFramePr>
          <p:nvPr/>
        </p:nvGraphicFramePr>
        <p:xfrm>
          <a:off x="548456" y="3755683"/>
          <a:ext cx="8128000" cy="1901229"/>
        </p:xfrm>
        <a:graphic>
          <a:graphicData uri="http://schemas.openxmlformats.org/presentationml/2006/ole">
            <p:oleObj spid="_x0000_s71681" name="文档" r:id="rId4" imgW="3847376" imgH="899635"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3" name="矩形 2"/>
          <p:cNvSpPr>
            <a:spLocks noChangeAspect="1"/>
          </p:cNvSpPr>
          <p:nvPr/>
        </p:nvSpPr>
        <p:spPr>
          <a:xfrm>
            <a:off x="508000" y="991002"/>
            <a:ext cx="8128000" cy="578004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抛物线</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得结论</a:t>
            </a:r>
            <a:r>
              <a:rPr lang="zh-CN" altLang="zh-CN" sz="2200" i="1">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如下图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直线</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cs typeface="Times New Roman" panose="02020603050405020304" pitchFamily="18" charset="0"/>
              </a:rPr>
              <a:t>过焦点</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AMF+</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MAB+</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BNF+</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NBA=</a:t>
            </a:r>
            <a:r>
              <a:rPr lang="en-US" altLang="zh-CN" sz="2200">
                <a:solidFill>
                  <a:srgbClr val="000000"/>
                </a:solidFill>
                <a:latin typeface="Times New Roman" panose="02020603050405020304" pitchFamily="18" charset="0"/>
                <a:cs typeface="Times New Roman" panose="02020603050405020304" pitchFamily="18" charset="0"/>
              </a:rPr>
              <a:t>360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又</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MAB+</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NBA=</a:t>
            </a:r>
            <a:r>
              <a:rPr lang="en-US" altLang="zh-CN" sz="2200">
                <a:solidFill>
                  <a:srgbClr val="000000"/>
                </a:solidFill>
                <a:latin typeface="Times New Roman" panose="02020603050405020304" pitchFamily="18" charset="0"/>
                <a:cs typeface="Times New Roman" panose="02020603050405020304" pitchFamily="18" charset="0"/>
              </a:rPr>
              <a:t>180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AMF+</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BNF=</a:t>
            </a:r>
            <a:r>
              <a:rPr lang="en-US" altLang="zh-CN" sz="2200">
                <a:solidFill>
                  <a:srgbClr val="000000"/>
                </a:solidFill>
                <a:latin typeface="Times New Roman" panose="02020603050405020304" pitchFamily="18" charset="0"/>
                <a:cs typeface="Times New Roman" panose="02020603050405020304" pitchFamily="18" charset="0"/>
              </a:rPr>
              <a:t>90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MFN=</a:t>
            </a:r>
            <a:r>
              <a:rPr lang="en-US" altLang="zh-CN" sz="2200">
                <a:solidFill>
                  <a:srgbClr val="000000"/>
                </a:solidFill>
                <a:latin typeface="Times New Roman" panose="02020603050405020304" pitchFamily="18" charset="0"/>
                <a:cs typeface="Times New Roman" panose="02020603050405020304" pitchFamily="18" charset="0"/>
              </a:rPr>
              <a:t>90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得结论</a:t>
            </a:r>
            <a:r>
              <a:rPr lang="zh-CN" altLang="zh-CN" sz="2200" i="1">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MFN=</a:t>
            </a:r>
            <a:r>
              <a:rPr lang="en-US" altLang="zh-CN" sz="2200">
                <a:solidFill>
                  <a:srgbClr val="000000"/>
                </a:solidFill>
                <a:latin typeface="Times New Roman" panose="02020603050405020304" pitchFamily="18" charset="0"/>
                <a:cs typeface="Times New Roman" panose="02020603050405020304" pitchFamily="18" charset="0"/>
              </a:rPr>
              <a:t>90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在以</a:t>
            </a:r>
            <a:r>
              <a:rPr lang="en-US" altLang="zh-CN" sz="2200" i="1">
                <a:solidFill>
                  <a:srgbClr val="000000"/>
                </a:solidFill>
                <a:latin typeface="Times New Roman" panose="02020603050405020304" pitchFamily="18" charset="0"/>
                <a:cs typeface="Times New Roman" panose="02020603050405020304" pitchFamily="18" charset="0"/>
              </a:rPr>
              <a:t>MN</a:t>
            </a:r>
            <a:r>
              <a:rPr lang="zh-CN" altLang="zh-CN" sz="2200">
                <a:solidFill>
                  <a:srgbClr val="000000"/>
                </a:solidFill>
                <a:latin typeface="Times New Roman" panose="02020603050405020304" pitchFamily="18" charset="0"/>
                <a:cs typeface="Times New Roman" panose="02020603050405020304" pitchFamily="18" charset="0"/>
              </a:rPr>
              <a:t>为直径的圆上</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p:cNvGraphicFramePr>
          <p:nvPr/>
        </p:nvGraphicFramePr>
        <p:xfrm>
          <a:off x="692472" y="1386061"/>
          <a:ext cx="8128000" cy="2504793"/>
        </p:xfrm>
        <a:graphic>
          <a:graphicData uri="http://schemas.openxmlformats.org/presentationml/2006/ole">
            <p:oleObj spid="_x0000_s75777" name="文档" r:id="rId3" imgW="3847376" imgH="1185718" progId="Word.Document.12">
              <p:embed/>
            </p:oleObj>
          </a:graphicData>
        </a:graphic>
      </p:graphicFrame>
      <p:pic>
        <p:nvPicPr>
          <p:cNvPr id="5" name="M94.eps" descr="id:2147491205;FounderCES"/>
          <p:cNvPicPr/>
          <p:nvPr/>
        </p:nvPicPr>
        <p:blipFill>
          <a:blip r:embed="rId4"/>
          <a:stretch>
            <a:fillRect/>
          </a:stretch>
        </p:blipFill>
        <p:spPr>
          <a:xfrm>
            <a:off x="6559863" y="3881024"/>
            <a:ext cx="2076137" cy="1813168"/>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graphicFrame>
        <p:nvGraphicFramePr>
          <p:cNvPr id="4" name="对象 3"/>
          <p:cNvGraphicFramePr>
            <a:graphicFrameLocks/>
          </p:cNvGraphicFramePr>
          <p:nvPr/>
        </p:nvGraphicFramePr>
        <p:xfrm>
          <a:off x="508000" y="2291868"/>
          <a:ext cx="8128000" cy="2528264"/>
        </p:xfrm>
        <a:graphic>
          <a:graphicData uri="http://schemas.openxmlformats.org/presentationml/2006/ole">
            <p:oleObj spid="_x0000_s76801" name="文档" r:id="rId3" imgW="3847376" imgH="1197234"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6" name="矩形 5"/>
          <p:cNvSpPr>
            <a:spLocks noChangeAspect="1"/>
          </p:cNvSpPr>
          <p:nvPr/>
        </p:nvSpPr>
        <p:spPr>
          <a:xfrm>
            <a:off x="508000" y="1144684"/>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圆锥曲线的弦长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直线方程的设法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已知直线过定点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设直线方程为</a:t>
            </a:r>
            <a:r>
              <a:rPr lang="en-US" altLang="zh-CN" sz="2200" i="1">
                <a:solidFill>
                  <a:srgbClr val="000000"/>
                </a:solidFill>
                <a:latin typeface="Times New Roman" panose="02020603050405020304" pitchFamily="18" charset="0"/>
                <a:cs typeface="Times New Roman" panose="02020603050405020304" pitchFamily="18" charset="0"/>
              </a:rPr>
              <a:t>y-y</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=k</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x-x</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若已知直线的纵截距为</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设直线方程为</a:t>
            </a:r>
            <a:r>
              <a:rPr lang="en-US" altLang="zh-CN" sz="2200" i="1">
                <a:solidFill>
                  <a:srgbClr val="000000"/>
                </a:solidFill>
                <a:latin typeface="Times New Roman" panose="02020603050405020304" pitchFamily="18" charset="0"/>
                <a:cs typeface="Times New Roman" panose="02020603050405020304" pitchFamily="18" charset="0"/>
              </a:rPr>
              <a:t>y=kx+b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若已知直线的横截距为</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cs typeface="Times New Roman" panose="02020603050405020304" pitchFamily="18" charset="0"/>
              </a:rPr>
              <a:t>设直线方程为</a:t>
            </a:r>
            <a:r>
              <a:rPr lang="en-US" altLang="zh-CN" sz="2200" i="1">
                <a:solidFill>
                  <a:srgbClr val="000000"/>
                </a:solidFill>
                <a:latin typeface="Times New Roman" panose="02020603050405020304" pitchFamily="18" charset="0"/>
                <a:cs typeface="Times New Roman" panose="02020603050405020304" pitchFamily="18" charset="0"/>
              </a:rPr>
              <a:t>x=ty+a</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弦长公式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斜率为</a:t>
            </a:r>
            <a:r>
              <a:rPr lang="en-US" altLang="zh-CN" sz="2200" i="1">
                <a:solidFill>
                  <a:srgbClr val="000000"/>
                </a:solidFill>
                <a:latin typeface="Times New Roman" panose="02020603050405020304" pitchFamily="18" charset="0"/>
                <a:cs typeface="Times New Roman" panose="02020603050405020304" pitchFamily="18" charset="0"/>
              </a:rPr>
              <a:t>k</a:t>
            </a:r>
            <a:r>
              <a:rPr lang="zh-CN" altLang="zh-CN" sz="2200">
                <a:solidFill>
                  <a:srgbClr val="000000"/>
                </a:solidFill>
                <a:latin typeface="Times New Roman" panose="02020603050405020304" pitchFamily="18" charset="0"/>
                <a:cs typeface="Times New Roman" panose="02020603050405020304" pitchFamily="18" charset="0"/>
              </a:rPr>
              <a:t>的直线与圆锥曲线交于点</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p:cNvGraphicFramePr>
          <p:nvPr/>
        </p:nvGraphicFramePr>
        <p:xfrm>
          <a:off x="332432" y="3246485"/>
          <a:ext cx="8128000" cy="2846811"/>
        </p:xfrm>
        <a:graphic>
          <a:graphicData uri="http://schemas.openxmlformats.org/presentationml/2006/ole">
            <p:oleObj spid="_x0000_s77825" name="文档" r:id="rId3" imgW="3847376" imgH="1348012"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graphicFrame>
        <p:nvGraphicFramePr>
          <p:cNvPr id="3" name="对象 2"/>
          <p:cNvGraphicFramePr>
            <a:graphicFrameLocks/>
          </p:cNvGraphicFramePr>
          <p:nvPr/>
        </p:nvGraphicFramePr>
        <p:xfrm>
          <a:off x="508000" y="1433465"/>
          <a:ext cx="8128000" cy="4245069"/>
        </p:xfrm>
        <a:graphic>
          <a:graphicData uri="http://schemas.openxmlformats.org/presentationml/2006/ole">
            <p:oleObj spid="_x0000_s78849" name="文档" r:id="rId3" imgW="3847376" imgH="2010144"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graphicFrame>
        <p:nvGraphicFramePr>
          <p:cNvPr id="3" name="对象 2"/>
          <p:cNvGraphicFramePr>
            <a:graphicFrameLocks/>
          </p:cNvGraphicFramePr>
          <p:nvPr/>
        </p:nvGraphicFramePr>
        <p:xfrm>
          <a:off x="508000" y="1284250"/>
          <a:ext cx="8128000" cy="4543499"/>
        </p:xfrm>
        <a:graphic>
          <a:graphicData uri="http://schemas.openxmlformats.org/presentationml/2006/ole">
            <p:oleObj spid="_x0000_s79873" name="文档" r:id="rId3" imgW="3847376" imgH="2151566"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4" name="矩形 3"/>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过一点的直线与圆锥曲线的位置关系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过椭圆外一点总有两条直线与椭圆相切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过椭圆上一点有且只有一条直线与椭圆相切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过椭圆内一点的直线与椭圆相交</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过抛物线外一点总有三条直线和抛物线有且只有一个公共点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两条切线和另一条与对称轴平行或重合的直线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过抛物线上一点总有两条直线与抛物线有且只有一个公共点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一条切线和另一条与对称轴平行或重合的直线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过抛物线内一点只有一条直线与抛物线有且只有一个公共点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一条与对称轴平行或重合的直线</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过双曲线外不在渐近线上的一点总有四条直线与双曲线有且只有一个交点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两条切线和另两条与渐近线平行的直线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过双曲线上一点总有三条直线与双曲线有且只有一个交点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一条切线和另两条与渐近线平行的直线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过双曲线内一点总有两条直线与双曲线有且只有一个交点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两条与渐近线平行的直线</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三、圆锥曲线中常见的最值、范围、证明问题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求解范围问题的方法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求范围问题的关键是建立求解关于某个变量的目标函数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通过求这个函数的值域确定目标的范围</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在建立函数的过程中要根据题目的其他已知条件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把需要的量都用我们选用的变量表示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有时为了运算的方便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在建立关系的过程中也可以采用多个变量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只要在最后结果中把多变量归结为单变量即可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同时要特别注意变量的取值范围</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圆锥曲线中常见的最值问题及解题方法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两类最值问题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涉及距离、面积的最值以及与之相关的一些问题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求直线或圆锥曲线中几何元素的最值以及这些元素存在最值时与之相关的一些问题</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两种常见解法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几何法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若题目的条件和结论能明显体现几何特征及意义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则考虑利用图形性质来解决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代数法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若题目的条件和结论能体现一种明确的函数关系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则可先建立起目标函数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再求这个函数的最值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最值常用基本不等式法、配方法或导数法解决</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dirty="0" smtClean="0"/>
              <a:pPr algn="ctr"/>
              <a:t>2</a:t>
            </a:fld>
            <a:r>
              <a:rPr lang="en-US" altLang="zh-CN" dirty="0" smtClean="0"/>
              <a:t>-</a:t>
            </a:r>
            <a:endParaRPr lang="zh-CN" altLang="en-US" dirty="0"/>
          </a:p>
        </p:txBody>
      </p:sp>
      <p:graphicFrame>
        <p:nvGraphicFramePr>
          <p:cNvPr id="4" name="对象 3"/>
          <p:cNvGraphicFramePr>
            <a:graphicFrameLocks/>
          </p:cNvGraphicFramePr>
          <p:nvPr/>
        </p:nvGraphicFramePr>
        <p:xfrm>
          <a:off x="508000" y="1580787"/>
          <a:ext cx="8128000" cy="3950426"/>
        </p:xfrm>
        <a:graphic>
          <a:graphicData uri="http://schemas.openxmlformats.org/presentationml/2006/ole">
            <p:oleObj spid="_x0000_s1037" name="文档" r:id="rId4" imgW="3918831" imgH="1905066"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3" name="矩形 2"/>
          <p:cNvSpPr>
            <a:spLocks noChangeAspect="1"/>
          </p:cNvSpPr>
          <p:nvPr/>
        </p:nvSpPr>
        <p:spPr>
          <a:xfrm>
            <a:off x="508000" y="1242802"/>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圆锥曲线中的证明问题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主要有两类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一类是证明点、直线、曲线等几何元素中的位置关系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某点在某直线上、某直线经过某个点、某两条直线平行或垂直等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另一类是证明直线与圆锥曲线中的一些数量关系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相等或不等</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解决证明问题时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主要根据直线、圆锥曲线的性质、直线与圆锥曲线的位置关系等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通过相关的性质应用、代数式的恒等变形以及必要的数值计算等进行证明</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常用的证明方法有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证</a:t>
            </a:r>
            <a:r>
              <a:rPr lang="en-US" altLang="zh-CN" sz="2200" i="1">
                <a:solidFill>
                  <a:srgbClr val="000000"/>
                </a:solidFill>
                <a:latin typeface="Times New Roman" panose="02020603050405020304" pitchFamily="18" charset="0"/>
                <a:cs typeface="Times New Roman" panose="02020603050405020304" pitchFamily="18" charset="0"/>
              </a:rPr>
              <a:t>|AB|=|AC|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可证</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点在线段</a:t>
            </a:r>
            <a:r>
              <a:rPr lang="en-US" altLang="zh-CN" sz="2200" i="1">
                <a:solidFill>
                  <a:srgbClr val="000000"/>
                </a:solidFill>
                <a:latin typeface="Times New Roman" panose="02020603050405020304" pitchFamily="18" charset="0"/>
                <a:cs typeface="Times New Roman" panose="02020603050405020304" pitchFamily="18" charset="0"/>
              </a:rPr>
              <a:t>BC</a:t>
            </a:r>
            <a:r>
              <a:rPr lang="zh-CN" altLang="zh-CN" sz="2200">
                <a:solidFill>
                  <a:srgbClr val="000000"/>
                </a:solidFill>
                <a:latin typeface="Times New Roman" panose="02020603050405020304" pitchFamily="18" charset="0"/>
                <a:cs typeface="Times New Roman" panose="02020603050405020304" pitchFamily="18" charset="0"/>
              </a:rPr>
              <a:t>的垂直平分线上</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p:cNvGraphicFramePr>
          <p:nvPr/>
        </p:nvGraphicFramePr>
        <p:xfrm>
          <a:off x="302980" y="4433603"/>
          <a:ext cx="8128000" cy="908701"/>
        </p:xfrm>
        <a:graphic>
          <a:graphicData uri="http://schemas.openxmlformats.org/presentationml/2006/ole">
            <p:oleObj spid="_x0000_s80897" name="文档" r:id="rId3" imgW="3847376" imgH="430385"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3" name="矩形 2"/>
          <p:cNvSpPr>
            <a:spLocks noChangeAspect="1"/>
          </p:cNvSpPr>
          <p:nvPr/>
        </p:nvSpPr>
        <p:spPr>
          <a:xfrm>
            <a:off x="508000" y="1046406"/>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四、圆锥曲线中的定点、定值、存在探索性问题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圆锥曲线中定点问题的两种解法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引进参数法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引进动点的坐标或动线中系数为参数表示变化量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再研究变化的量与参数何时没有关系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找到定点</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特殊到一般法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根据动点或动线的特殊情况探索出定点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再证明该定点与变量无关</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圆锥曲线中的定值问题的常见类型及解题策略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求代数式为定值</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依题意设条件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得出与代数式参数有关的等式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代入代数式、化简即可得出定值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求点到直线的距离为定值</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利用点到直线的距离公式得出距离的解析式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再利用题设条件化简、变形求得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求某线段长度为定值</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利用长度公式求得解析式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再依据条件对解析式进行化简、变形即可求得</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解决存在探索性问题的注意事项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探索性问题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先假设存在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推证满足条件的结论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若结论正确则存在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若结论不正确则不存在</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当条件和结论不唯一时要分类讨论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当给出结论而要推导出存在的条件时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先假设成立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再推出条件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当条件和结论都不知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按常规方法解题很难时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要开放思维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采取另外合适的方法</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nvPr>
        </p:nvSpPr>
        <p:spPr>
          <a:xfrm>
            <a:off x="2411760" y="2770537"/>
            <a:ext cx="6685858" cy="1166054"/>
          </a:xfrm>
        </p:spPr>
        <p:txBody>
          <a:bodyPr/>
          <a:lstStyle/>
          <a:p>
            <a:r>
              <a:rPr lang="en-US" altLang="zh-CN" sz="3200"/>
              <a:t>7.4.1</a:t>
            </a:r>
            <a:r>
              <a:rPr lang="zh-CN" altLang="zh-CN" sz="3200"/>
              <a:t>　直线与圆及圆锥曲线</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3" name="圆角矩形 2">
            <a:hlinkClick r:id="rId3" action="ppaction://hlinksldjump"/>
          </p:cNvPr>
          <p:cNvSpPr/>
          <p:nvPr/>
        </p:nvSpPr>
        <p:spPr>
          <a:xfrm>
            <a:off x="400802" y="1052512"/>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考向一</a:t>
            </a:r>
          </a:p>
        </p:txBody>
      </p:sp>
      <p:sp>
        <p:nvSpPr>
          <p:cNvPr id="4" name="圆角矩形 3">
            <a:hlinkClick r:id="rId4" action="ppaction://hlinksldjump"/>
          </p:cNvPr>
          <p:cNvSpPr/>
          <p:nvPr/>
        </p:nvSpPr>
        <p:spPr>
          <a:xfrm>
            <a:off x="1377101"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53400"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8" name="矩形 7"/>
          <p:cNvSpPr>
            <a:spLocks noChangeAspect="1"/>
          </p:cNvSpPr>
          <p:nvPr/>
        </p:nvSpPr>
        <p:spPr>
          <a:xfrm>
            <a:off x="508000" y="1916832"/>
            <a:ext cx="8128000" cy="2123658"/>
          </a:xfrm>
          <a:prstGeom prst="rect">
            <a:avLst/>
          </a:prstGeom>
        </p:spPr>
        <p:txBody>
          <a:bodyPr>
            <a:spAutoFit/>
          </a:bodyPr>
          <a:lstStyle/>
          <a:p>
            <a:pPr indent="3556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微软雅黑" panose="020B0503020204020204" pitchFamily="34" charset="-122"/>
                <a:cs typeface="Times New Roman" panose="02020603050405020304" pitchFamily="18" charset="0"/>
              </a:rPr>
              <a:t>求轨迹方程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已知点</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动点</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满足直线</a:t>
            </a:r>
            <a:r>
              <a:rPr lang="en-US" altLang="zh-CN" sz="2200" i="1">
                <a:solidFill>
                  <a:srgbClr val="000000"/>
                </a:solidFill>
                <a:latin typeface="Times New Roman" panose="02020603050405020304" pitchFamily="18" charset="0"/>
                <a:cs typeface="Times New Roman" panose="02020603050405020304" pitchFamily="18" charset="0"/>
              </a:rPr>
              <a:t>AM</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i="1">
                <a:solidFill>
                  <a:srgbClr val="000000"/>
                </a:solidFill>
                <a:latin typeface="Times New Roman" panose="02020603050405020304" pitchFamily="18" charset="0"/>
                <a:cs typeface="Times New Roman" panose="02020603050405020304" pitchFamily="18" charset="0"/>
              </a:rPr>
              <a:t>BM</a:t>
            </a:r>
            <a:r>
              <a:rPr lang="zh-CN" altLang="zh-CN" sz="2200">
                <a:solidFill>
                  <a:srgbClr val="000000"/>
                </a:solidFill>
                <a:latin typeface="Times New Roman" panose="02020603050405020304" pitchFamily="18" charset="0"/>
                <a:cs typeface="Times New Roman" panose="02020603050405020304" pitchFamily="18" charset="0"/>
              </a:rPr>
              <a:t>的斜率之积为</a:t>
            </a:r>
            <a:r>
              <a:rPr lang="en-US" altLang="zh-CN" sz="2200" i="1"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记</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的轨迹为曲线</a:t>
            </a:r>
            <a:r>
              <a:rPr lang="en-US" altLang="zh-CN" sz="2200" i="1">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的方程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并说明</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是什么曲线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略</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nvGraphicFramePr>
        <p:xfrm>
          <a:off x="3841646" y="2717809"/>
          <a:ext cx="542253" cy="542253"/>
        </p:xfrm>
        <a:graphic>
          <a:graphicData uri="http://schemas.openxmlformats.org/presentationml/2006/ole">
            <p:oleObj spid="_x0000_s86018" name="文档" r:id="rId6" imgW="400219" imgH="398358" progId="Word.Document.12">
              <p:embed/>
            </p:oleObj>
          </a:graphicData>
        </a:graphic>
      </p:graphicFrame>
      <p:graphicFrame>
        <p:nvGraphicFramePr>
          <p:cNvPr id="7" name="对象 6"/>
          <p:cNvGraphicFramePr>
            <a:graphicFrameLocks/>
          </p:cNvGraphicFramePr>
          <p:nvPr/>
        </p:nvGraphicFramePr>
        <p:xfrm>
          <a:off x="558730" y="3996062"/>
          <a:ext cx="8128000" cy="1458615"/>
        </p:xfrm>
        <a:graphic>
          <a:graphicData uri="http://schemas.openxmlformats.org/presentationml/2006/ole">
            <p:oleObj spid="_x0000_s86017" name="文档" r:id="rId7" imgW="3847376" imgH="689840"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3" name="圆角矩形 2">
            <a:hlinkClick r:id="rId2" action="ppaction://hlinksldjump"/>
          </p:cNvPr>
          <p:cNvSpPr/>
          <p:nvPr/>
        </p:nvSpPr>
        <p:spPr>
          <a:xfrm>
            <a:off x="400802" y="1052512"/>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考向一</a:t>
            </a:r>
          </a:p>
        </p:txBody>
      </p:sp>
      <p:sp>
        <p:nvSpPr>
          <p:cNvPr id="4" name="圆角矩形 3">
            <a:hlinkClick r:id="rId3" action="ppaction://hlinksldjump"/>
          </p:cNvPr>
          <p:cNvSpPr/>
          <p:nvPr/>
        </p:nvSpPr>
        <p:spPr>
          <a:xfrm>
            <a:off x="1377101"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353400"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6" name="矩形 5"/>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解题心得</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如果动点运动的条件就是一些几何量的等量关系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设出动点坐标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直接利用等量关系建立</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之间的关系</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就得到轨迹方程</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若动点的轨迹符合某已知曲线的定义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可直接设出相应的曲线方程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用待定系数法或题中所给几何条件确定相应系数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从而求出轨迹方程</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3" name="圆角矩形 2">
            <a:hlinkClick r:id="rId3" action="ppaction://hlinksldjump"/>
          </p:cNvPr>
          <p:cNvSpPr/>
          <p:nvPr/>
        </p:nvSpPr>
        <p:spPr>
          <a:xfrm>
            <a:off x="400802" y="1052512"/>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考向一</a:t>
            </a:r>
          </a:p>
        </p:txBody>
      </p:sp>
      <p:sp>
        <p:nvSpPr>
          <p:cNvPr id="4" name="圆角矩形 3">
            <a:hlinkClick r:id="rId4" action="ppaction://hlinksldjump"/>
          </p:cNvPr>
          <p:cNvSpPr/>
          <p:nvPr/>
        </p:nvSpPr>
        <p:spPr>
          <a:xfrm>
            <a:off x="1377101"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53400"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graphicFrame>
        <p:nvGraphicFramePr>
          <p:cNvPr id="6" name="对象 5"/>
          <p:cNvGraphicFramePr>
            <a:graphicFrameLocks/>
          </p:cNvGraphicFramePr>
          <p:nvPr/>
        </p:nvGraphicFramePr>
        <p:xfrm>
          <a:off x="508000" y="2181974"/>
          <a:ext cx="8128000" cy="1451907"/>
        </p:xfrm>
        <a:graphic>
          <a:graphicData uri="http://schemas.openxmlformats.org/presentationml/2006/ole">
            <p:oleObj spid="_x0000_s90114" name="文档" r:id="rId6" imgW="3847376" imgH="688041" progId="Word.Document.12">
              <p:embed/>
            </p:oleObj>
          </a:graphicData>
        </a:graphic>
      </p:graphicFrame>
      <p:graphicFrame>
        <p:nvGraphicFramePr>
          <p:cNvPr id="7" name="对象 6"/>
          <p:cNvGraphicFramePr>
            <a:graphicFrameLocks/>
          </p:cNvGraphicFramePr>
          <p:nvPr/>
        </p:nvGraphicFramePr>
        <p:xfrm>
          <a:off x="508000" y="3645024"/>
          <a:ext cx="8128000" cy="1223893"/>
        </p:xfrm>
        <a:graphic>
          <a:graphicData uri="http://schemas.openxmlformats.org/presentationml/2006/ole">
            <p:oleObj spid="_x0000_s90113" name="文档" r:id="rId7" imgW="3847376" imgH="579005"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3" name="圆角矩形 2">
            <a:hlinkClick r:id="rId3" action="ppaction://hlinksldjump"/>
          </p:cNvPr>
          <p:cNvSpPr/>
          <p:nvPr/>
        </p:nvSpPr>
        <p:spPr>
          <a:xfrm>
            <a:off x="400802" y="1052512"/>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考向一</a:t>
            </a:r>
          </a:p>
        </p:txBody>
      </p:sp>
      <p:sp>
        <p:nvSpPr>
          <p:cNvPr id="4" name="圆角矩形 3">
            <a:hlinkClick r:id="rId4" action="ppaction://hlinksldjump"/>
          </p:cNvPr>
          <p:cNvSpPr/>
          <p:nvPr/>
        </p:nvSpPr>
        <p:spPr>
          <a:xfrm>
            <a:off x="1377101"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53400"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6" name="矩形 5"/>
          <p:cNvSpPr>
            <a:spLocks noChangeAspect="1"/>
          </p:cNvSpPr>
          <p:nvPr/>
        </p:nvSpPr>
        <p:spPr>
          <a:xfrm>
            <a:off x="508000" y="143347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西南名校联盟重庆第八中学高三</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月月考六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设抛物线</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的方程为</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cs typeface="Times New Roman" panose="02020603050405020304" pitchFamily="18" charset="0"/>
              </a:rPr>
              <a:t>在抛物线</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cs typeface="Times New Roman" panose="02020603050405020304" pitchFamily="18" charset="0"/>
              </a:rPr>
              <a:t>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作抛物线</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的切线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切点分别为</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圆</a:t>
            </a:r>
            <a:r>
              <a:rPr lang="en-US" altLang="zh-CN" sz="2200" i="1">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是以线段</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cs typeface="Times New Roman" panose="02020603050405020304" pitchFamily="18" charset="0"/>
              </a:rPr>
              <a:t>为直径的圆</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若点</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的坐标为</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求此时圆</a:t>
            </a:r>
            <a:r>
              <a:rPr lang="en-US" altLang="zh-CN" sz="2200" i="1">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的半径长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当</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cs typeface="Times New Roman" panose="02020603050405020304" pitchFamily="18" charset="0"/>
              </a:rPr>
              <a:t>上运动时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求圆心</a:t>
            </a:r>
            <a:r>
              <a:rPr lang="en-US" altLang="zh-CN" sz="2200" i="1">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的轨迹方程</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p:cNvGraphicFramePr>
          <p:nvPr/>
        </p:nvGraphicFramePr>
        <p:xfrm>
          <a:off x="827584" y="3439274"/>
          <a:ext cx="8128000" cy="2863578"/>
        </p:xfrm>
        <a:graphic>
          <a:graphicData uri="http://schemas.openxmlformats.org/presentationml/2006/ole">
            <p:oleObj spid="_x0000_s92161" name="文档" r:id="rId6" imgW="3847376" imgH="1355210"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3" name="圆角矩形 2">
            <a:hlinkClick r:id="rId3" action="ppaction://hlinksldjump"/>
          </p:cNvPr>
          <p:cNvSpPr/>
          <p:nvPr/>
        </p:nvSpPr>
        <p:spPr>
          <a:xfrm>
            <a:off x="400802" y="1052512"/>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考向一</a:t>
            </a:r>
          </a:p>
        </p:txBody>
      </p:sp>
      <p:sp>
        <p:nvSpPr>
          <p:cNvPr id="4" name="圆角矩形 3">
            <a:hlinkClick r:id="rId4" action="ppaction://hlinksldjump"/>
          </p:cNvPr>
          <p:cNvSpPr/>
          <p:nvPr/>
        </p:nvSpPr>
        <p:spPr>
          <a:xfrm>
            <a:off x="1377101"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53400"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graphicFrame>
        <p:nvGraphicFramePr>
          <p:cNvPr id="8" name="对象 7"/>
          <p:cNvGraphicFramePr>
            <a:graphicFrameLocks/>
          </p:cNvGraphicFramePr>
          <p:nvPr/>
        </p:nvGraphicFramePr>
        <p:xfrm>
          <a:off x="508000" y="1772816"/>
          <a:ext cx="8128000" cy="4003644"/>
        </p:xfrm>
        <a:graphic>
          <a:graphicData uri="http://schemas.openxmlformats.org/presentationml/2006/ole">
            <p:oleObj spid="_x0000_s93185" name="文档" r:id="rId6" imgW="3847376" imgH="1896070"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3" name="圆角矩形 2">
            <a:hlinkClick r:id="rId2" action="ppaction://hlinksldjump"/>
          </p:cNvPr>
          <p:cNvSpPr/>
          <p:nvPr/>
        </p:nvSpPr>
        <p:spPr>
          <a:xfrm>
            <a:off x="400802" y="1052512"/>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考向一</a:t>
            </a:r>
          </a:p>
        </p:txBody>
      </p:sp>
      <p:sp>
        <p:nvSpPr>
          <p:cNvPr id="4" name="圆角矩形 3">
            <a:hlinkClick r:id="rId3" action="ppaction://hlinksldjump"/>
          </p:cNvPr>
          <p:cNvSpPr/>
          <p:nvPr/>
        </p:nvSpPr>
        <p:spPr>
          <a:xfrm>
            <a:off x="1377101"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353400"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7" name="矩形 6"/>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解题心得</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如果动点</a:t>
            </a:r>
            <a:r>
              <a:rPr lang="en-US" altLang="zh-CN" sz="2200" i="1">
                <a:solidFill>
                  <a:srgbClr val="000000"/>
                </a:solidFill>
                <a:latin typeface="Times New Roman" panose="02020603050405020304" pitchFamily="18" charset="0"/>
                <a:cs typeface="Times New Roman" panose="02020603050405020304" pitchFamily="18" charset="0"/>
              </a:rPr>
              <a:t>P</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的运动是由另外某一点</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的运动引发的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而该点坐标满足某已知曲线方程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则可以设出</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表示出相关点</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的坐标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然后把</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的坐标代入已知曲线方程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即可得到动点</a:t>
            </a:r>
            <a:r>
              <a:rPr lang="en-US" altLang="zh-CN" sz="2200" i="1">
                <a:solidFill>
                  <a:srgbClr val="000000"/>
                </a:solidFill>
                <a:latin typeface="Times New Roman" panose="02020603050405020304" pitchFamily="18" charset="0"/>
                <a:cs typeface="Times New Roman" panose="02020603050405020304" pitchFamily="18" charset="0"/>
              </a:rPr>
              <a:t>P</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的轨迹方程</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dirty="0" smtClean="0"/>
              <a:pPr algn="ctr"/>
              <a:t>3</a:t>
            </a:fld>
            <a:r>
              <a:rPr lang="en-US" altLang="zh-CN" dirty="0" smtClean="0"/>
              <a:t>-</a:t>
            </a:r>
            <a:endParaRPr lang="zh-CN" altLang="en-US" dirty="0"/>
          </a:p>
        </p:txBody>
      </p:sp>
      <p:graphicFrame>
        <p:nvGraphicFramePr>
          <p:cNvPr id="2" name="对象 1"/>
          <p:cNvGraphicFramePr>
            <a:graphicFrameLocks/>
          </p:cNvGraphicFramePr>
          <p:nvPr/>
        </p:nvGraphicFramePr>
        <p:xfrm>
          <a:off x="508000" y="1124744"/>
          <a:ext cx="8128000" cy="5626064"/>
        </p:xfrm>
        <a:graphic>
          <a:graphicData uri="http://schemas.openxmlformats.org/presentationml/2006/ole">
            <p:oleObj spid="_x0000_s61441" name="文档" r:id="rId4" imgW="3918831" imgH="2712938"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3" name="圆角矩形 2">
            <a:hlinkClick r:id="rId3" action="ppaction://hlinksldjump"/>
          </p:cNvPr>
          <p:cNvSpPr/>
          <p:nvPr/>
        </p:nvSpPr>
        <p:spPr>
          <a:xfrm>
            <a:off x="400802" y="1052512"/>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考向一</a:t>
            </a:r>
          </a:p>
        </p:txBody>
      </p:sp>
      <p:sp>
        <p:nvSpPr>
          <p:cNvPr id="4" name="圆角矩形 3">
            <a:hlinkClick r:id="rId4" action="ppaction://hlinksldjump"/>
          </p:cNvPr>
          <p:cNvSpPr/>
          <p:nvPr/>
        </p:nvSpPr>
        <p:spPr>
          <a:xfrm>
            <a:off x="1377101"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53400"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6" name="矩形 5"/>
          <p:cNvSpPr>
            <a:spLocks noChangeAspect="1"/>
          </p:cNvSpPr>
          <p:nvPr/>
        </p:nvSpPr>
        <p:spPr>
          <a:xfrm>
            <a:off x="508000" y="2287255"/>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对点训练</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福建龙岩高三</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月月考节选</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双曲线</a:t>
            </a:r>
            <a:r>
              <a:rPr lang="en-US" altLang="zh-CN" sz="2200" i="1">
                <a:solidFill>
                  <a:srgbClr val="000000"/>
                </a:solidFill>
                <a:latin typeface="Times New Roman" panose="02020603050405020304" pitchFamily="18" charset="0"/>
                <a:cs typeface="Times New Roman" panose="02020603050405020304" pitchFamily="18" charset="0"/>
              </a:rPr>
              <a:t>Γ</a:t>
            </a:r>
            <a:r>
              <a:rPr lang="en-US" altLang="zh-CN" sz="220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zh-CN" sz="2200">
                <a:solidFill>
                  <a:srgbClr val="000000"/>
                </a:solidFill>
                <a:latin typeface="Times New Roman" panose="02020603050405020304" pitchFamily="18" charset="0"/>
                <a:cs typeface="Times New Roman" panose="02020603050405020304" pitchFamily="18" charset="0"/>
              </a:rPr>
              <a:t>左、右顶点分别为</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动直线</a:t>
            </a:r>
            <a:r>
              <a:rPr lang="en-US" altLang="zh-CN" sz="2200" i="1">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latin typeface="Times New Roman" panose="02020603050405020304" pitchFamily="18" charset="0"/>
                <a:cs typeface="Times New Roman" panose="02020603050405020304" pitchFamily="18" charset="0"/>
              </a:rPr>
              <a:t>垂直</a:t>
            </a:r>
            <a:r>
              <a:rPr lang="en-US" altLang="zh-CN" sz="2200" i="1">
                <a:solidFill>
                  <a:srgbClr val="000000"/>
                </a:solidFill>
                <a:latin typeface="Times New Roman" panose="02020603050405020304" pitchFamily="18" charset="0"/>
                <a:cs typeface="Times New Roman" panose="02020603050405020304" pitchFamily="18" charset="0"/>
              </a:rPr>
              <a:t>Γ</a:t>
            </a:r>
            <a:r>
              <a:rPr lang="zh-CN" altLang="zh-CN" sz="2200">
                <a:solidFill>
                  <a:srgbClr val="000000"/>
                </a:solidFill>
                <a:latin typeface="Times New Roman" panose="02020603050405020304" pitchFamily="18" charset="0"/>
                <a:cs typeface="Times New Roman" panose="02020603050405020304" pitchFamily="18" charset="0"/>
              </a:rPr>
              <a:t>的实轴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且交</a:t>
            </a:r>
            <a:r>
              <a:rPr lang="en-US" altLang="zh-CN" sz="2200" i="1">
                <a:solidFill>
                  <a:srgbClr val="000000"/>
                </a:solidFill>
                <a:latin typeface="Times New Roman" panose="02020603050405020304" pitchFamily="18" charset="0"/>
                <a:cs typeface="Times New Roman" panose="02020603050405020304" pitchFamily="18" charset="0"/>
              </a:rPr>
              <a:t>Γ</a:t>
            </a:r>
            <a:r>
              <a:rPr lang="zh-CN" altLang="zh-CN" sz="2200">
                <a:solidFill>
                  <a:srgbClr val="000000"/>
                </a:solidFill>
                <a:latin typeface="Times New Roman" panose="02020603050405020304" pitchFamily="18" charset="0"/>
                <a:cs typeface="Times New Roman" panose="02020603050405020304" pitchFamily="18" charset="0"/>
              </a:rPr>
              <a:t>于不同的两点</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直线</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与直线</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的交点为</a:t>
            </a:r>
            <a:r>
              <a:rPr lang="en-US" altLang="zh-CN" sz="2200" i="1">
                <a:solidFill>
                  <a:srgbClr val="000000"/>
                </a:solidFill>
                <a:latin typeface="Times New Roman" panose="02020603050405020304" pitchFamily="18" charset="0"/>
                <a:cs typeface="Times New Roman" panose="02020603050405020304" pitchFamily="18" charset="0"/>
              </a:rPr>
              <a:t>P.</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求点</a:t>
            </a:r>
            <a:r>
              <a:rPr lang="en-US" altLang="zh-CN" sz="2200" i="1">
                <a:solidFill>
                  <a:srgbClr val="000000"/>
                </a:solidFill>
                <a:latin typeface="Times New Roman" panose="02020603050405020304" pitchFamily="18" charset="0"/>
                <a:cs typeface="Times New Roman" panose="02020603050405020304" pitchFamily="18" charset="0"/>
              </a:rPr>
              <a:t>P</a:t>
            </a:r>
            <a:r>
              <a:rPr lang="zh-CN" altLang="zh-CN" sz="2200">
                <a:solidFill>
                  <a:srgbClr val="000000"/>
                </a:solidFill>
                <a:latin typeface="Times New Roman" panose="02020603050405020304" pitchFamily="18" charset="0"/>
                <a:cs typeface="Times New Roman" panose="02020603050405020304" pitchFamily="18" charset="0"/>
              </a:rPr>
              <a:t>的轨迹</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的方程</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略</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p:cNvGraphicFramePr>
          <p:nvPr/>
        </p:nvGraphicFramePr>
        <p:xfrm>
          <a:off x="683568" y="2661908"/>
          <a:ext cx="7389091" cy="499922"/>
        </p:xfrm>
        <a:graphic>
          <a:graphicData uri="http://schemas.openxmlformats.org/presentationml/2006/ole">
            <p:oleObj spid="_x0000_s94209" name="文档" r:id="rId6" imgW="3847376" imgH="260174"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3" name="圆角矩形 2">
            <a:hlinkClick r:id="rId3" action="ppaction://hlinksldjump"/>
          </p:cNvPr>
          <p:cNvSpPr/>
          <p:nvPr/>
        </p:nvSpPr>
        <p:spPr>
          <a:xfrm>
            <a:off x="400802" y="1052512"/>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考向一</a:t>
            </a:r>
          </a:p>
        </p:txBody>
      </p:sp>
      <p:sp>
        <p:nvSpPr>
          <p:cNvPr id="4" name="圆角矩形 3">
            <a:hlinkClick r:id="rId4" action="ppaction://hlinksldjump"/>
          </p:cNvPr>
          <p:cNvSpPr/>
          <p:nvPr/>
        </p:nvSpPr>
        <p:spPr>
          <a:xfrm>
            <a:off x="1377101"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53400"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graphicFrame>
        <p:nvGraphicFramePr>
          <p:cNvPr id="8" name="对象 7"/>
          <p:cNvGraphicFramePr>
            <a:graphicFrameLocks/>
          </p:cNvGraphicFramePr>
          <p:nvPr/>
        </p:nvGraphicFramePr>
        <p:xfrm>
          <a:off x="508000" y="1484784"/>
          <a:ext cx="8128000" cy="4815102"/>
        </p:xfrm>
        <a:graphic>
          <a:graphicData uri="http://schemas.openxmlformats.org/presentationml/2006/ole">
            <p:oleObj spid="_x0000_s96257" name="文档" r:id="rId6" imgW="3847376" imgH="2280394"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9" name="圆角矩形 8">
            <a:hlinkClick r:id="rId2" action="ppaction://hlinksldjump"/>
          </p:cNvPr>
          <p:cNvSpPr/>
          <p:nvPr/>
        </p:nvSpPr>
        <p:spPr>
          <a:xfrm>
            <a:off x="400802"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1377101" y="1052512"/>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考向二</a:t>
            </a:r>
          </a:p>
        </p:txBody>
      </p:sp>
      <p:sp>
        <p:nvSpPr>
          <p:cNvPr id="11" name="圆角矩形 10">
            <a:hlinkClick r:id="rId4" action="ppaction://hlinksldjump"/>
          </p:cNvPr>
          <p:cNvSpPr/>
          <p:nvPr/>
        </p:nvSpPr>
        <p:spPr>
          <a:xfrm>
            <a:off x="2353400"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3556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微软雅黑" panose="020B0503020204020204" pitchFamily="34" charset="-122"/>
                <a:cs typeface="Times New Roman" panose="02020603050405020304" pitchFamily="18" charset="0"/>
              </a:rPr>
              <a:t>直线与圆的综合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设抛物线</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的焦点为</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且斜率为</a:t>
            </a:r>
            <a:r>
              <a:rPr lang="en-US" altLang="zh-CN" sz="2200" i="1">
                <a:solidFill>
                  <a:srgbClr val="000000"/>
                </a:solidFill>
                <a:latin typeface="Times New Roman" panose="02020603050405020304" pitchFamily="18" charset="0"/>
                <a:cs typeface="Times New Roman" panose="02020603050405020304" pitchFamily="18" charset="0"/>
              </a:rPr>
              <a:t>k</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k&gt;</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cs typeface="Times New Roman" panose="02020603050405020304" pitchFamily="18" charset="0"/>
              </a:rPr>
              <a:t>的直线</a:t>
            </a:r>
            <a:r>
              <a:rPr lang="en-US" altLang="zh-CN" sz="2200" i="1">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交于</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两点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latin typeface="Times New Roman" panose="02020603050405020304" pitchFamily="18" charset="0"/>
                <a:cs typeface="Times New Roman" panose="02020603050405020304" pitchFamily="18" charset="0"/>
              </a:rPr>
              <a:t>的方程</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求过点</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且与</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的准线相切的圆的方程</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9" name="圆角矩形 8">
            <a:hlinkClick r:id="rId3" action="ppaction://hlinksldjump"/>
          </p:cNvPr>
          <p:cNvSpPr/>
          <p:nvPr/>
        </p:nvSpPr>
        <p:spPr>
          <a:xfrm>
            <a:off x="400802"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10" name="圆角矩形 9">
            <a:hlinkClick r:id="rId4" action="ppaction://hlinksldjump"/>
          </p:cNvPr>
          <p:cNvSpPr/>
          <p:nvPr/>
        </p:nvSpPr>
        <p:spPr>
          <a:xfrm>
            <a:off x="1377101" y="1052512"/>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考向二</a:t>
            </a:r>
          </a:p>
        </p:txBody>
      </p:sp>
      <p:sp>
        <p:nvSpPr>
          <p:cNvPr id="11" name="圆角矩形 10">
            <a:hlinkClick r:id="rId5" action="ppaction://hlinksldjump"/>
          </p:cNvPr>
          <p:cNvSpPr/>
          <p:nvPr/>
        </p:nvSpPr>
        <p:spPr>
          <a:xfrm>
            <a:off x="2353400"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graphicFrame>
        <p:nvGraphicFramePr>
          <p:cNvPr id="5" name="对象 4"/>
          <p:cNvGraphicFramePr>
            <a:graphicFrameLocks/>
          </p:cNvGraphicFramePr>
          <p:nvPr/>
        </p:nvGraphicFramePr>
        <p:xfrm>
          <a:off x="508000" y="1603447"/>
          <a:ext cx="8128000" cy="4489849"/>
        </p:xfrm>
        <a:graphic>
          <a:graphicData uri="http://schemas.openxmlformats.org/presentationml/2006/ole">
            <p:oleObj spid="_x0000_s97281" name="文档" r:id="rId6" imgW="3847376" imgH="2126376"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9" name="圆角矩形 8">
            <a:hlinkClick r:id="rId2" action="ppaction://hlinksldjump"/>
          </p:cNvPr>
          <p:cNvSpPr/>
          <p:nvPr/>
        </p:nvSpPr>
        <p:spPr>
          <a:xfrm>
            <a:off x="400802"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1377101" y="1052512"/>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考向二</a:t>
            </a:r>
          </a:p>
        </p:txBody>
      </p:sp>
      <p:sp>
        <p:nvSpPr>
          <p:cNvPr id="11" name="圆角矩形 10">
            <a:hlinkClick r:id="rId4" action="ppaction://hlinksldjump"/>
          </p:cNvPr>
          <p:cNvSpPr/>
          <p:nvPr/>
        </p:nvSpPr>
        <p:spPr>
          <a:xfrm>
            <a:off x="2353400"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解题心得</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处理直线与圆的综合问题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要特别注意圆心、半径及平面几何知识的应用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如经常用到弦心距、半径、弦长的一半构成的直角三角形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利用圆的一些特殊几何性质解题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往往使问题简化</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9" name="圆角矩形 8">
            <a:hlinkClick r:id="rId3" action="ppaction://hlinksldjump"/>
          </p:cNvPr>
          <p:cNvSpPr/>
          <p:nvPr/>
        </p:nvSpPr>
        <p:spPr>
          <a:xfrm>
            <a:off x="400802"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10" name="圆角矩形 9">
            <a:hlinkClick r:id="rId4" action="ppaction://hlinksldjump"/>
          </p:cNvPr>
          <p:cNvSpPr/>
          <p:nvPr/>
        </p:nvSpPr>
        <p:spPr>
          <a:xfrm>
            <a:off x="1377101" y="1052512"/>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考向二</a:t>
            </a:r>
          </a:p>
        </p:txBody>
      </p:sp>
      <p:sp>
        <p:nvSpPr>
          <p:cNvPr id="11" name="圆角矩形 10">
            <a:hlinkClick r:id="rId5" action="ppaction://hlinksldjump"/>
          </p:cNvPr>
          <p:cNvSpPr/>
          <p:nvPr/>
        </p:nvSpPr>
        <p:spPr>
          <a:xfrm>
            <a:off x="2353400"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3" name="矩形 2"/>
          <p:cNvSpPr>
            <a:spLocks noChangeAspect="1"/>
          </p:cNvSpPr>
          <p:nvPr/>
        </p:nvSpPr>
        <p:spPr>
          <a:xfrm>
            <a:off x="508000" y="1556792"/>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对点训练</a:t>
            </a:r>
            <a:r>
              <a:rPr lang="en-US" altLang="zh-CN" sz="2200" b="1">
                <a:solidFill>
                  <a:srgbClr val="000000"/>
                </a:solidFill>
                <a:latin typeface="Times New Roman" panose="02020603050405020304" pitchFamily="18" charset="0"/>
                <a:cs typeface="Times New Roman" panose="02020603050405020304" pitchFamily="18" charset="0"/>
              </a:rPr>
              <a:t>3</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江苏高三第二学期联合调研测试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在平面直角坐标系</a:t>
            </a:r>
            <a:r>
              <a:rPr lang="en-US" altLang="zh-CN" sz="2200" i="1">
                <a:solidFill>
                  <a:srgbClr val="000000"/>
                </a:solidFill>
                <a:latin typeface="Times New Roman" panose="02020603050405020304" pitchFamily="18" charset="0"/>
                <a:cs typeface="Times New Roman" panose="02020603050405020304" pitchFamily="18" charset="0"/>
              </a:rPr>
              <a:t>xOy</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过点</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(0,1)</a:t>
            </a:r>
            <a:r>
              <a:rPr lang="zh-CN" altLang="zh-CN" sz="2200">
                <a:solidFill>
                  <a:srgbClr val="000000"/>
                </a:solidFill>
                <a:latin typeface="Times New Roman" panose="02020603050405020304" pitchFamily="18" charset="0"/>
                <a:cs typeface="Times New Roman" panose="02020603050405020304" pitchFamily="18" charset="0"/>
              </a:rPr>
              <a:t>且互相垂直的两条直线分别与圆</a:t>
            </a:r>
            <a:r>
              <a:rPr lang="en-US" altLang="zh-CN" sz="2200" i="1">
                <a:solidFill>
                  <a:srgbClr val="000000"/>
                </a:solidFill>
                <a:latin typeface="Times New Roman" panose="02020603050405020304" pitchFamily="18" charset="0"/>
                <a:cs typeface="Times New Roman" panose="02020603050405020304" pitchFamily="18" charset="0"/>
              </a:rPr>
              <a:t>O</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交于点</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与圆</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交于点</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a:t>
            </a:r>
            <a:r>
              <a:rPr lang="en-US" altLang="zh-CN" sz="2200" i="1"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i="1">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若</a:t>
            </a:r>
            <a:r>
              <a:rPr lang="en-US" altLang="zh-CN" sz="2200" i="1">
                <a:solidFill>
                  <a:srgbClr val="000000"/>
                </a:solidFill>
                <a:latin typeface="Times New Roman" panose="02020603050405020304" pitchFamily="18" charset="0"/>
                <a:cs typeface="Times New Roman" panose="02020603050405020304" pitchFamily="18" charset="0"/>
              </a:rPr>
              <a:t>|AB</a:t>
            </a:r>
            <a:r>
              <a:rPr lang="en-US" altLang="zh-CN" sz="2200" i="1" smtClean="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latin typeface="Times New Roman" panose="02020603050405020304" pitchFamily="18" charset="0"/>
                <a:cs typeface="Times New Roman" panose="02020603050405020304" pitchFamily="18" charset="0"/>
              </a:rPr>
              <a:t>CD</a:t>
            </a:r>
            <a:r>
              <a:rPr lang="zh-CN" altLang="zh-CN" sz="2200">
                <a:solidFill>
                  <a:srgbClr val="000000"/>
                </a:solidFill>
                <a:latin typeface="Times New Roman" panose="02020603050405020304" pitchFamily="18" charset="0"/>
                <a:cs typeface="Times New Roman" panose="02020603050405020304" pitchFamily="18" charset="0"/>
              </a:rPr>
              <a:t>的长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若</a:t>
            </a:r>
            <a:r>
              <a:rPr lang="en-US" altLang="zh-CN" sz="2200" i="1">
                <a:solidFill>
                  <a:srgbClr val="000000"/>
                </a:solidFill>
                <a:latin typeface="Times New Roman" panose="02020603050405020304" pitchFamily="18" charset="0"/>
                <a:cs typeface="Times New Roman" panose="02020603050405020304" pitchFamily="18" charset="0"/>
              </a:rPr>
              <a:t>CD</a:t>
            </a:r>
            <a:r>
              <a:rPr lang="zh-CN" altLang="zh-CN" sz="2200">
                <a:solidFill>
                  <a:srgbClr val="000000"/>
                </a:solidFill>
                <a:latin typeface="Times New Roman" panose="02020603050405020304" pitchFamily="18" charset="0"/>
                <a:cs typeface="Times New Roman" panose="02020603050405020304" pitchFamily="18" charset="0"/>
              </a:rPr>
              <a:t>中点为</a:t>
            </a:r>
            <a:r>
              <a:rPr lang="en-US" altLang="zh-CN" sz="2200" i="1">
                <a:solidFill>
                  <a:srgbClr val="000000"/>
                </a:solidFill>
                <a:latin typeface="Times New Roman" panose="02020603050405020304" pitchFamily="18" charset="0"/>
                <a:cs typeface="Times New Roman" panose="02020603050405020304" pitchFamily="18" charset="0"/>
              </a:rPr>
              <a:t>E</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a:solidFill>
                  <a:srgbClr val="000000"/>
                </a:solidFill>
                <a:latin typeface="Cambria Math" panose="02040503050406030204" pitchFamily="18" charset="0"/>
                <a:cs typeface="Cambria Math" panose="020405030504060302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ABE</a:t>
            </a:r>
            <a:r>
              <a:rPr lang="zh-CN" altLang="zh-CN" sz="2200">
                <a:solidFill>
                  <a:srgbClr val="000000"/>
                </a:solidFill>
                <a:latin typeface="Times New Roman" panose="02020603050405020304" pitchFamily="18" charset="0"/>
                <a:cs typeface="Times New Roman" panose="02020603050405020304" pitchFamily="18" charset="0"/>
              </a:rPr>
              <a:t>面积的取值范围</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M15.eps" descr="id:2147491283;FounderCES"/>
          <p:cNvPicPr/>
          <p:nvPr/>
        </p:nvPicPr>
        <p:blipFill>
          <a:blip r:embed="rId6"/>
          <a:stretch>
            <a:fillRect/>
          </a:stretch>
        </p:blipFill>
        <p:spPr>
          <a:xfrm>
            <a:off x="4139952" y="3191499"/>
            <a:ext cx="1656184" cy="1656184"/>
          </a:xfrm>
          <a:prstGeom prst="rect">
            <a:avLst/>
          </a:prstGeom>
        </p:spPr>
      </p:pic>
      <p:graphicFrame>
        <p:nvGraphicFramePr>
          <p:cNvPr id="8" name="对象 7"/>
          <p:cNvGraphicFramePr>
            <a:graphicFrameLocks noChangeAspect="1"/>
          </p:cNvGraphicFramePr>
          <p:nvPr/>
        </p:nvGraphicFramePr>
        <p:xfrm>
          <a:off x="2123728" y="4272682"/>
          <a:ext cx="596478" cy="596478"/>
        </p:xfrm>
        <a:graphic>
          <a:graphicData uri="http://schemas.openxmlformats.org/presentationml/2006/ole">
            <p:oleObj spid="_x0000_s99329" name="文档" r:id="rId7" imgW="400219" imgH="398358"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9" name="圆角矩形 8">
            <a:hlinkClick r:id="rId3" action="ppaction://hlinksldjump"/>
          </p:cNvPr>
          <p:cNvSpPr/>
          <p:nvPr/>
        </p:nvSpPr>
        <p:spPr>
          <a:xfrm>
            <a:off x="400802"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10" name="圆角矩形 9">
            <a:hlinkClick r:id="rId4" action="ppaction://hlinksldjump"/>
          </p:cNvPr>
          <p:cNvSpPr/>
          <p:nvPr/>
        </p:nvSpPr>
        <p:spPr>
          <a:xfrm>
            <a:off x="1377101" y="1052512"/>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考向二</a:t>
            </a:r>
          </a:p>
        </p:txBody>
      </p:sp>
      <p:sp>
        <p:nvSpPr>
          <p:cNvPr id="11" name="圆角矩形 10">
            <a:hlinkClick r:id="rId5" action="ppaction://hlinksldjump"/>
          </p:cNvPr>
          <p:cNvSpPr/>
          <p:nvPr/>
        </p:nvSpPr>
        <p:spPr>
          <a:xfrm>
            <a:off x="2353400"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graphicFrame>
        <p:nvGraphicFramePr>
          <p:cNvPr id="4" name="对象 3"/>
          <p:cNvGraphicFramePr>
            <a:graphicFrameLocks/>
          </p:cNvGraphicFramePr>
          <p:nvPr/>
        </p:nvGraphicFramePr>
        <p:xfrm>
          <a:off x="508000" y="1484784"/>
          <a:ext cx="8128000" cy="4784925"/>
        </p:xfrm>
        <a:graphic>
          <a:graphicData uri="http://schemas.openxmlformats.org/presentationml/2006/ole">
            <p:oleObj spid="_x0000_s101377" name="文档" r:id="rId6" imgW="3847376" imgH="2266000"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9" name="圆角矩形 8">
            <a:hlinkClick r:id="rId3" action="ppaction://hlinksldjump"/>
          </p:cNvPr>
          <p:cNvSpPr/>
          <p:nvPr/>
        </p:nvSpPr>
        <p:spPr>
          <a:xfrm>
            <a:off x="400802"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10" name="圆角矩形 9">
            <a:hlinkClick r:id="rId4" action="ppaction://hlinksldjump"/>
          </p:cNvPr>
          <p:cNvSpPr/>
          <p:nvPr/>
        </p:nvSpPr>
        <p:spPr>
          <a:xfrm>
            <a:off x="1377101" y="1052512"/>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考向二</a:t>
            </a:r>
          </a:p>
        </p:txBody>
      </p:sp>
      <p:sp>
        <p:nvSpPr>
          <p:cNvPr id="11" name="圆角矩形 10">
            <a:hlinkClick r:id="rId5" action="ppaction://hlinksldjump"/>
          </p:cNvPr>
          <p:cNvSpPr/>
          <p:nvPr/>
        </p:nvSpPr>
        <p:spPr>
          <a:xfrm>
            <a:off x="2353400"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graphicFrame>
        <p:nvGraphicFramePr>
          <p:cNvPr id="3" name="对象 2"/>
          <p:cNvGraphicFramePr>
            <a:graphicFrameLocks/>
          </p:cNvGraphicFramePr>
          <p:nvPr/>
        </p:nvGraphicFramePr>
        <p:xfrm>
          <a:off x="508000" y="1460291"/>
          <a:ext cx="8128000" cy="4191419"/>
        </p:xfrm>
        <a:graphic>
          <a:graphicData uri="http://schemas.openxmlformats.org/presentationml/2006/ole">
            <p:oleObj spid="_x0000_s102401" name="文档" r:id="rId6" imgW="3847376" imgH="1984954"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9" name="圆角矩形 8">
            <a:hlinkClick r:id="rId3" action="ppaction://hlinksldjump"/>
          </p:cNvPr>
          <p:cNvSpPr/>
          <p:nvPr/>
        </p:nvSpPr>
        <p:spPr>
          <a:xfrm>
            <a:off x="400802"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10" name="圆角矩形 9">
            <a:hlinkClick r:id="rId4" action="ppaction://hlinksldjump"/>
          </p:cNvPr>
          <p:cNvSpPr/>
          <p:nvPr/>
        </p:nvSpPr>
        <p:spPr>
          <a:xfrm>
            <a:off x="1377101" y="1052512"/>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考向二</a:t>
            </a:r>
          </a:p>
        </p:txBody>
      </p:sp>
      <p:sp>
        <p:nvSpPr>
          <p:cNvPr id="11" name="圆角矩形 10">
            <a:hlinkClick r:id="rId5" action="ppaction://hlinksldjump"/>
          </p:cNvPr>
          <p:cNvSpPr/>
          <p:nvPr/>
        </p:nvSpPr>
        <p:spPr>
          <a:xfrm>
            <a:off x="2353400"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graphicFrame>
        <p:nvGraphicFramePr>
          <p:cNvPr id="4" name="对象 3"/>
          <p:cNvGraphicFramePr>
            <a:graphicFrameLocks/>
          </p:cNvGraphicFramePr>
          <p:nvPr/>
        </p:nvGraphicFramePr>
        <p:xfrm>
          <a:off x="508000" y="1465319"/>
          <a:ext cx="8128000" cy="4181361"/>
        </p:xfrm>
        <a:graphic>
          <a:graphicData uri="http://schemas.openxmlformats.org/presentationml/2006/ole">
            <p:oleObj spid="_x0000_s103425" name="文档" r:id="rId6" imgW="3847376" imgH="1979916"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3" name="圆角矩形 2">
            <a:hlinkClick r:id="rId3" action="ppaction://hlinksldjump"/>
          </p:cNvPr>
          <p:cNvSpPr/>
          <p:nvPr/>
        </p:nvSpPr>
        <p:spPr>
          <a:xfrm>
            <a:off x="400802"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77101"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53400" y="1052512"/>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考向三</a:t>
            </a:r>
          </a:p>
        </p:txBody>
      </p:sp>
      <p:sp>
        <p:nvSpPr>
          <p:cNvPr id="8" name="矩形 7"/>
          <p:cNvSpPr>
            <a:spLocks noChangeAspect="1"/>
          </p:cNvSpPr>
          <p:nvPr/>
        </p:nvSpPr>
        <p:spPr>
          <a:xfrm>
            <a:off x="508000" y="1870988"/>
            <a:ext cx="8128000" cy="3342453"/>
          </a:xfrm>
          <a:prstGeom prst="rect">
            <a:avLst/>
          </a:prstGeom>
        </p:spPr>
        <p:txBody>
          <a:bodyPr>
            <a:spAutoFit/>
          </a:bodyPr>
          <a:lstStyle/>
          <a:p>
            <a:pPr indent="3556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微软雅黑" panose="020B0503020204020204" pitchFamily="34" charset="-122"/>
                <a:cs typeface="Times New Roman" panose="02020603050405020304" pitchFamily="18" charset="0"/>
              </a:rPr>
              <a:t>直线与圆锥曲线的综合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求椭圆的方程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设点</a:t>
            </a:r>
            <a:r>
              <a:rPr lang="en-US" altLang="zh-CN" sz="2200" i="1">
                <a:solidFill>
                  <a:srgbClr val="000000"/>
                </a:solidFill>
                <a:latin typeface="Times New Roman" panose="02020603050405020304" pitchFamily="18" charset="0"/>
                <a:cs typeface="Times New Roman" panose="02020603050405020304" pitchFamily="18" charset="0"/>
              </a:rPr>
              <a:t>P</a:t>
            </a:r>
            <a:r>
              <a:rPr lang="zh-CN" altLang="zh-CN" sz="2200">
                <a:solidFill>
                  <a:srgbClr val="000000"/>
                </a:solidFill>
                <a:latin typeface="Times New Roman" panose="02020603050405020304" pitchFamily="18" charset="0"/>
                <a:cs typeface="Times New Roman" panose="02020603050405020304" pitchFamily="18" charset="0"/>
              </a:rPr>
              <a:t>在椭圆上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且异于椭圆的上、下顶点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为直线</a:t>
            </a:r>
            <a:r>
              <a:rPr lang="en-US" altLang="zh-CN" sz="2200" i="1">
                <a:solidFill>
                  <a:srgbClr val="000000"/>
                </a:solidFill>
                <a:latin typeface="Times New Roman" panose="02020603050405020304" pitchFamily="18" charset="0"/>
                <a:cs typeface="Times New Roman" panose="02020603050405020304" pitchFamily="18" charset="0"/>
              </a:rPr>
              <a:t>PB</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i="1">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轴的交点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a:t>
            </a:r>
            <a:r>
              <a:rPr lang="en-US" altLang="zh-CN" sz="2200" i="1">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cs typeface="Times New Roman" panose="02020603050405020304" pitchFamily="18" charset="0"/>
              </a:rPr>
              <a:t>轴的负半轴上</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a:t>
            </a:r>
            <a:r>
              <a:rPr lang="en-US" altLang="zh-CN" sz="2200" i="1">
                <a:solidFill>
                  <a:srgbClr val="000000"/>
                </a:solidFill>
                <a:latin typeface="Times New Roman" panose="02020603050405020304" pitchFamily="18" charset="0"/>
                <a:cs typeface="Times New Roman" panose="02020603050405020304" pitchFamily="18" charset="0"/>
              </a:rPr>
              <a:t>|ON|=|OF|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O</a:t>
            </a:r>
            <a:r>
              <a:rPr lang="zh-CN" altLang="zh-CN" sz="2200">
                <a:solidFill>
                  <a:srgbClr val="000000"/>
                </a:solidFill>
                <a:latin typeface="Times New Roman" panose="02020603050405020304" pitchFamily="18" charset="0"/>
                <a:cs typeface="Times New Roman" panose="02020603050405020304" pitchFamily="18" charset="0"/>
              </a:rPr>
              <a:t>为原点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a:t>
            </a:r>
            <a:r>
              <a:rPr lang="en-US" altLang="zh-CN" sz="2200" i="1">
                <a:solidFill>
                  <a:srgbClr val="000000"/>
                </a:solidFill>
                <a:latin typeface="Times New Roman" panose="02020603050405020304" pitchFamily="18" charset="0"/>
                <a:cs typeface="Times New Roman" panose="02020603050405020304" pitchFamily="18" charset="0"/>
              </a:rPr>
              <a:t>OP</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MN</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求直线</a:t>
            </a:r>
            <a:r>
              <a:rPr lang="en-US" altLang="zh-CN" sz="2200" i="1">
                <a:solidFill>
                  <a:srgbClr val="000000"/>
                </a:solidFill>
                <a:latin typeface="Times New Roman" panose="02020603050405020304" pitchFamily="18" charset="0"/>
                <a:cs typeface="Times New Roman" panose="02020603050405020304" pitchFamily="18" charset="0"/>
              </a:rPr>
              <a:t>PB</a:t>
            </a:r>
            <a:r>
              <a:rPr lang="zh-CN" altLang="zh-CN" sz="2200">
                <a:solidFill>
                  <a:srgbClr val="000000"/>
                </a:solidFill>
                <a:latin typeface="Times New Roman" panose="02020603050405020304" pitchFamily="18" charset="0"/>
                <a:cs typeface="Times New Roman" panose="02020603050405020304" pitchFamily="18" charset="0"/>
              </a:rPr>
              <a:t>的斜率</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p:cNvGraphicFramePr>
          <p:nvPr/>
        </p:nvGraphicFramePr>
        <p:xfrm>
          <a:off x="548456" y="2346445"/>
          <a:ext cx="8128000" cy="1257427"/>
        </p:xfrm>
        <a:graphic>
          <a:graphicData uri="http://schemas.openxmlformats.org/presentationml/2006/ole">
            <p:oleObj spid="_x0000_s104449" name="文档" r:id="rId6" imgW="3847376" imgH="594838"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dirty="0" smtClean="0"/>
              <a:pPr algn="ctr"/>
              <a:t>4</a:t>
            </a:fld>
            <a:r>
              <a:rPr lang="en-US" altLang="zh-CN" dirty="0" smtClean="0"/>
              <a:t>-</a:t>
            </a:r>
            <a:endParaRPr lang="zh-CN" altLang="en-US" dirty="0"/>
          </a:p>
        </p:txBody>
      </p:sp>
      <p:graphicFrame>
        <p:nvGraphicFramePr>
          <p:cNvPr id="2" name="对象 1"/>
          <p:cNvGraphicFramePr>
            <a:graphicFrameLocks/>
          </p:cNvGraphicFramePr>
          <p:nvPr/>
        </p:nvGraphicFramePr>
        <p:xfrm>
          <a:off x="508000" y="1196752"/>
          <a:ext cx="8128000" cy="5214562"/>
        </p:xfrm>
        <a:graphic>
          <a:graphicData uri="http://schemas.openxmlformats.org/presentationml/2006/ole">
            <p:oleObj spid="_x0000_s63489" name="文档" r:id="rId4" imgW="3918831" imgH="2514299"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3" name="圆角矩形 2">
            <a:hlinkClick r:id="rId3" action="ppaction://hlinksldjump"/>
          </p:cNvPr>
          <p:cNvSpPr/>
          <p:nvPr/>
        </p:nvSpPr>
        <p:spPr>
          <a:xfrm>
            <a:off x="400802"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77101"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53400" y="1052512"/>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考向三</a:t>
            </a:r>
          </a:p>
        </p:txBody>
      </p:sp>
      <p:graphicFrame>
        <p:nvGraphicFramePr>
          <p:cNvPr id="6" name="对象 5"/>
          <p:cNvGraphicFramePr>
            <a:graphicFrameLocks/>
          </p:cNvGraphicFramePr>
          <p:nvPr/>
        </p:nvGraphicFramePr>
        <p:xfrm>
          <a:off x="511175" y="1364595"/>
          <a:ext cx="8110538" cy="5356225"/>
        </p:xfrm>
        <a:graphic>
          <a:graphicData uri="http://schemas.openxmlformats.org/presentationml/2006/ole">
            <p:oleObj spid="_x0000_s105473" name="文档" r:id="rId6" imgW="3847376" imgH="2531932"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3" name="圆角矩形 2">
            <a:hlinkClick r:id="rId2" action="ppaction://hlinksldjump"/>
          </p:cNvPr>
          <p:cNvSpPr/>
          <p:nvPr/>
        </p:nvSpPr>
        <p:spPr>
          <a:xfrm>
            <a:off x="400802"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377101"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353400" y="1052512"/>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考向三</a:t>
            </a:r>
          </a:p>
        </p:txBody>
      </p:sp>
      <p:sp>
        <p:nvSpPr>
          <p:cNvPr id="6" name="矩形 5"/>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解题心得</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解答本题</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的关键是设出直线</a:t>
            </a:r>
            <a:r>
              <a:rPr lang="en-US" altLang="zh-CN" sz="2200" i="1">
                <a:solidFill>
                  <a:srgbClr val="000000"/>
                </a:solidFill>
                <a:latin typeface="Times New Roman" panose="02020603050405020304" pitchFamily="18" charset="0"/>
                <a:cs typeface="Times New Roman" panose="02020603050405020304" pitchFamily="18" charset="0"/>
              </a:rPr>
              <a:t>PB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的斜率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然后将直线</a:t>
            </a:r>
            <a:r>
              <a:rPr lang="en-US" altLang="zh-CN" sz="2200" i="1">
                <a:solidFill>
                  <a:srgbClr val="000000"/>
                </a:solidFill>
                <a:latin typeface="Times New Roman" panose="02020603050405020304" pitchFamily="18" charset="0"/>
                <a:cs typeface="Times New Roman" panose="02020603050405020304" pitchFamily="18" charset="0"/>
              </a:rPr>
              <a:t>PB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的方程与椭圆方程联立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得出点</a:t>
            </a:r>
            <a:r>
              <a:rPr lang="en-US" altLang="zh-CN" sz="2200" i="1">
                <a:solidFill>
                  <a:srgbClr val="000000"/>
                </a:solidFill>
                <a:latin typeface="Times New Roman" panose="02020603050405020304" pitchFamily="18" charset="0"/>
                <a:cs typeface="Times New Roman" panose="02020603050405020304" pitchFamily="18" charset="0"/>
              </a:rPr>
              <a:t>P</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的坐标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再得出点</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的坐标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利用两直线垂直的条件得关于</a:t>
            </a:r>
            <a:r>
              <a:rPr lang="en-US" altLang="zh-CN" sz="2200" i="1">
                <a:solidFill>
                  <a:srgbClr val="000000"/>
                </a:solidFill>
                <a:latin typeface="Times New Roman" panose="02020603050405020304" pitchFamily="18" charset="0"/>
                <a:cs typeface="Times New Roman" panose="02020603050405020304" pitchFamily="18" charset="0"/>
              </a:rPr>
              <a:t>k</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的方程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解方程即得</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3" name="圆角矩形 2">
            <a:hlinkClick r:id="rId3" action="ppaction://hlinksldjump"/>
          </p:cNvPr>
          <p:cNvSpPr/>
          <p:nvPr/>
        </p:nvSpPr>
        <p:spPr>
          <a:xfrm>
            <a:off x="400802"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77101"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53400" y="1052512"/>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考向三</a:t>
            </a:r>
          </a:p>
        </p:txBody>
      </p:sp>
      <p:sp>
        <p:nvSpPr>
          <p:cNvPr id="7" name="矩形 6"/>
          <p:cNvSpPr>
            <a:spLocks noChangeAspect="1"/>
          </p:cNvSpPr>
          <p:nvPr/>
        </p:nvSpPr>
        <p:spPr>
          <a:xfrm>
            <a:off x="508000" y="1327717"/>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对点训练</a:t>
            </a:r>
            <a:r>
              <a:rPr lang="en-US" altLang="zh-CN" sz="2200" b="1" smtClean="0">
                <a:solidFill>
                  <a:srgbClr val="000000"/>
                </a:solidFill>
                <a:latin typeface="Times New Roman" panose="02020603050405020304" pitchFamily="18" charset="0"/>
                <a:cs typeface="Times New Roman" panose="02020603050405020304" pitchFamily="18" charset="0"/>
              </a:rPr>
              <a:t>4</a:t>
            </a:r>
          </a:p>
          <a:p>
            <a:pPr indent="267970">
              <a:lnSpc>
                <a:spcPct val="120000"/>
              </a:lnSpc>
              <a:spcAft>
                <a:spcPts val="0"/>
              </a:spcAft>
              <a:tabLst>
                <a:tab pos="1029335" algn="l"/>
                <a:tab pos="1850390" algn="l"/>
                <a:tab pos="2538095" algn="l"/>
                <a:tab pos="3221990" algn="l"/>
              </a:tabLst>
            </a:pPr>
            <a:endParaRPr lang="en-US" altLang="zh-CN" sz="2200" b="1">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smtClean="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求椭圆</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及圆</a:t>
            </a:r>
            <a:r>
              <a:rPr lang="en-US" altLang="zh-CN" sz="2200" i="1">
                <a:solidFill>
                  <a:srgbClr val="000000"/>
                </a:solidFill>
                <a:latin typeface="Times New Roman" panose="02020603050405020304" pitchFamily="18" charset="0"/>
                <a:cs typeface="Times New Roman" panose="02020603050405020304" pitchFamily="18" charset="0"/>
              </a:rPr>
              <a:t>O</a:t>
            </a:r>
            <a:r>
              <a:rPr lang="zh-CN" altLang="zh-CN" sz="2200">
                <a:solidFill>
                  <a:srgbClr val="000000"/>
                </a:solidFill>
                <a:latin typeface="Times New Roman" panose="02020603050405020304" pitchFamily="18" charset="0"/>
                <a:cs typeface="Times New Roman" panose="02020603050405020304" pitchFamily="18" charset="0"/>
              </a:rPr>
              <a:t>的方程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设直线</a:t>
            </a:r>
            <a:r>
              <a:rPr lang="en-US" altLang="zh-CN" sz="2200" i="1">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latin typeface="Times New Roman" panose="02020603050405020304" pitchFamily="18" charset="0"/>
                <a:cs typeface="Times New Roman" panose="02020603050405020304" pitchFamily="18" charset="0"/>
              </a:rPr>
              <a:t>与圆</a:t>
            </a:r>
            <a:r>
              <a:rPr lang="en-US" altLang="zh-CN" sz="2200" i="1">
                <a:solidFill>
                  <a:srgbClr val="000000"/>
                </a:solidFill>
                <a:latin typeface="Times New Roman" panose="02020603050405020304" pitchFamily="18" charset="0"/>
                <a:cs typeface="Times New Roman" panose="02020603050405020304" pitchFamily="18" charset="0"/>
              </a:rPr>
              <a:t>O</a:t>
            </a:r>
            <a:r>
              <a:rPr lang="zh-CN" altLang="zh-CN" sz="2200">
                <a:solidFill>
                  <a:srgbClr val="000000"/>
                </a:solidFill>
                <a:latin typeface="Times New Roman" panose="02020603050405020304" pitchFamily="18" charset="0"/>
                <a:cs typeface="Times New Roman" panose="02020603050405020304" pitchFamily="18" charset="0"/>
              </a:rPr>
              <a:t>相切于第一象限内的点</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直线</a:t>
            </a:r>
            <a:r>
              <a:rPr lang="en-US" altLang="zh-CN" sz="2200" i="1">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latin typeface="Times New Roman" panose="02020603050405020304" pitchFamily="18" charset="0"/>
                <a:cs typeface="Times New Roman" panose="02020603050405020304" pitchFamily="18" charset="0"/>
              </a:rPr>
              <a:t>与椭圆</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交于</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两点</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a:t>
            </a:r>
            <a:r>
              <a:rPr lang="en-US" altLang="zh-CN" sz="2200">
                <a:solidFill>
                  <a:srgbClr val="000000"/>
                </a:solidFill>
                <a:latin typeface="Cambria Math" panose="02040503050406030204" pitchFamily="18" charset="0"/>
                <a:cs typeface="Cambria Math" panose="020405030504060302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OAB</a:t>
            </a:r>
            <a:r>
              <a:rPr lang="zh-CN" altLang="zh-CN" sz="2200">
                <a:solidFill>
                  <a:srgbClr val="000000"/>
                </a:solidFill>
                <a:latin typeface="Times New Roman" panose="02020603050405020304" pitchFamily="18" charset="0"/>
                <a:cs typeface="Times New Roman" panose="02020603050405020304" pitchFamily="18" charset="0"/>
              </a:rPr>
              <a:t>的面积</a:t>
            </a:r>
            <a:r>
              <a:rPr lang="zh-CN" altLang="zh-CN" sz="2200" smtClean="0">
                <a:solidFill>
                  <a:srgbClr val="000000"/>
                </a:solidFill>
                <a:latin typeface="Times New Roman" panose="02020603050405020304" pitchFamily="18" charset="0"/>
                <a:cs typeface="Times New Roman" panose="02020603050405020304" pitchFamily="18" charset="0"/>
              </a:rPr>
              <a:t>为</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求直线</a:t>
            </a:r>
            <a:r>
              <a:rPr lang="en-US" altLang="zh-CN" sz="2200" i="1">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latin typeface="Times New Roman" panose="02020603050405020304" pitchFamily="18" charset="0"/>
                <a:cs typeface="Times New Roman" panose="02020603050405020304" pitchFamily="18" charset="0"/>
              </a:rPr>
              <a:t>的方程</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p:cNvGraphicFramePr>
          <p:nvPr/>
        </p:nvGraphicFramePr>
        <p:xfrm>
          <a:off x="508000" y="1327717"/>
          <a:ext cx="8128000" cy="3698509"/>
        </p:xfrm>
        <a:graphic>
          <a:graphicData uri="http://schemas.openxmlformats.org/presentationml/2006/ole">
            <p:oleObj spid="_x0000_s106498" name="文档" r:id="rId6" imgW="3847376" imgH="1750329" progId="Word.Document.12">
              <p:embed/>
            </p:oleObj>
          </a:graphicData>
        </a:graphic>
      </p:graphicFrame>
      <p:graphicFrame>
        <p:nvGraphicFramePr>
          <p:cNvPr id="9" name="对象 8"/>
          <p:cNvGraphicFramePr>
            <a:graphicFrameLocks noChangeAspect="1"/>
          </p:cNvGraphicFramePr>
          <p:nvPr/>
        </p:nvGraphicFramePr>
        <p:xfrm>
          <a:off x="3347998" y="5698753"/>
          <a:ext cx="596478" cy="596478"/>
        </p:xfrm>
        <a:graphic>
          <a:graphicData uri="http://schemas.openxmlformats.org/presentationml/2006/ole">
            <p:oleObj spid="_x0000_s106497" name="文档" r:id="rId7" imgW="400219" imgH="398358"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3" name="圆角矩形 2">
            <a:hlinkClick r:id="rId3" action="ppaction://hlinksldjump"/>
          </p:cNvPr>
          <p:cNvSpPr/>
          <p:nvPr/>
        </p:nvSpPr>
        <p:spPr>
          <a:xfrm>
            <a:off x="400802"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77101"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53400" y="1052512"/>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考向三</a:t>
            </a:r>
          </a:p>
        </p:txBody>
      </p:sp>
      <p:graphicFrame>
        <p:nvGraphicFramePr>
          <p:cNvPr id="10" name="对象 9"/>
          <p:cNvGraphicFramePr>
            <a:graphicFrameLocks/>
          </p:cNvGraphicFramePr>
          <p:nvPr/>
        </p:nvGraphicFramePr>
        <p:xfrm>
          <a:off x="508000" y="1693333"/>
          <a:ext cx="8128000" cy="3725334"/>
        </p:xfrm>
        <a:graphic>
          <a:graphicData uri="http://schemas.openxmlformats.org/presentationml/2006/ole">
            <p:oleObj spid="_x0000_s108545" name="文档" r:id="rId6" imgW="3847376" imgH="1764363"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3" name="圆角矩形 2">
            <a:hlinkClick r:id="rId3" action="ppaction://hlinksldjump"/>
          </p:cNvPr>
          <p:cNvSpPr/>
          <p:nvPr/>
        </p:nvSpPr>
        <p:spPr>
          <a:xfrm>
            <a:off x="400802"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77101"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53400" y="1052512"/>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考向三</a:t>
            </a:r>
          </a:p>
        </p:txBody>
      </p:sp>
      <p:graphicFrame>
        <p:nvGraphicFramePr>
          <p:cNvPr id="6" name="对象 5"/>
          <p:cNvGraphicFramePr>
            <a:graphicFrameLocks/>
          </p:cNvGraphicFramePr>
          <p:nvPr/>
        </p:nvGraphicFramePr>
        <p:xfrm>
          <a:off x="508000" y="1378050"/>
          <a:ext cx="8128000" cy="5083353"/>
        </p:xfrm>
        <a:graphic>
          <a:graphicData uri="http://schemas.openxmlformats.org/presentationml/2006/ole">
            <p:oleObj spid="_x0000_s109569" name="文档" r:id="rId6" imgW="3847376" imgH="2407062"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3" name="圆角矩形 2">
            <a:hlinkClick r:id="rId3" action="ppaction://hlinksldjump"/>
          </p:cNvPr>
          <p:cNvSpPr/>
          <p:nvPr/>
        </p:nvSpPr>
        <p:spPr>
          <a:xfrm>
            <a:off x="400802"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77101" y="1052512"/>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53400" y="1052512"/>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考向三</a:t>
            </a:r>
          </a:p>
        </p:txBody>
      </p:sp>
      <p:graphicFrame>
        <p:nvGraphicFramePr>
          <p:cNvPr id="6" name="对象 5"/>
          <p:cNvGraphicFramePr>
            <a:graphicFrameLocks/>
          </p:cNvGraphicFramePr>
          <p:nvPr/>
        </p:nvGraphicFramePr>
        <p:xfrm>
          <a:off x="508000" y="2260014"/>
          <a:ext cx="8128000" cy="2591973"/>
        </p:xfrm>
        <a:graphic>
          <a:graphicData uri="http://schemas.openxmlformats.org/presentationml/2006/ole">
            <p:oleObj spid="_x0000_s110593" name="文档" r:id="rId6" imgW="3847376" imgH="1226742"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dirty="0" smtClean="0"/>
              <a:pPr algn="ctr"/>
              <a:t>5</a:t>
            </a:fld>
            <a:r>
              <a:rPr lang="en-US" altLang="zh-CN" dirty="0" smtClean="0"/>
              <a:t>-</a:t>
            </a:r>
            <a:endParaRPr lang="zh-CN" altLang="en-US" dirty="0"/>
          </a:p>
        </p:txBody>
      </p:sp>
      <p:graphicFrame>
        <p:nvGraphicFramePr>
          <p:cNvPr id="2" name="对象 1"/>
          <p:cNvGraphicFramePr>
            <a:graphicFrameLocks/>
          </p:cNvGraphicFramePr>
          <p:nvPr/>
        </p:nvGraphicFramePr>
        <p:xfrm>
          <a:off x="508000" y="1124744"/>
          <a:ext cx="8128000" cy="5626064"/>
        </p:xfrm>
        <a:graphic>
          <a:graphicData uri="http://schemas.openxmlformats.org/presentationml/2006/ole">
            <p:oleObj spid="_x0000_s65537" name="文档" r:id="rId4" imgW="3918831" imgH="2712938"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dirty="0" smtClean="0"/>
              <a:pPr algn="ctr"/>
              <a:t>6</a:t>
            </a:fld>
            <a:r>
              <a:rPr lang="en-US" altLang="zh-CN" dirty="0" smtClean="0"/>
              <a:t>-</a:t>
            </a:r>
            <a:endParaRPr lang="zh-CN" altLang="en-US" dirty="0"/>
          </a:p>
        </p:txBody>
      </p:sp>
      <p:graphicFrame>
        <p:nvGraphicFramePr>
          <p:cNvPr id="3" name="对象 2"/>
          <p:cNvGraphicFramePr>
            <a:graphicFrameLocks/>
          </p:cNvGraphicFramePr>
          <p:nvPr/>
        </p:nvGraphicFramePr>
        <p:xfrm>
          <a:off x="508000" y="1052736"/>
          <a:ext cx="8128000" cy="5599728"/>
        </p:xfrm>
        <a:graphic>
          <a:graphicData uri="http://schemas.openxmlformats.org/presentationml/2006/ole">
            <p:oleObj spid="_x0000_s67585" name="文档" r:id="rId4" imgW="3918831" imgH="2700343"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dirty="0" smtClean="0"/>
              <a:pPr algn="ctr"/>
              <a:t>7</a:t>
            </a:fld>
            <a:r>
              <a:rPr lang="en-US" altLang="zh-CN" dirty="0" smtClean="0"/>
              <a:t>-</a:t>
            </a:r>
            <a:endParaRPr lang="zh-CN" altLang="en-US" dirty="0"/>
          </a:p>
        </p:txBody>
      </p:sp>
      <p:graphicFrame>
        <p:nvGraphicFramePr>
          <p:cNvPr id="2" name="对象 1"/>
          <p:cNvGraphicFramePr>
            <a:graphicFrameLocks/>
          </p:cNvGraphicFramePr>
          <p:nvPr/>
        </p:nvGraphicFramePr>
        <p:xfrm>
          <a:off x="508000" y="1799706"/>
          <a:ext cx="8128000" cy="3512588"/>
        </p:xfrm>
        <a:graphic>
          <a:graphicData uri="http://schemas.openxmlformats.org/presentationml/2006/ole">
            <p:oleObj spid="_x0000_s69633" name="文档" r:id="rId4" imgW="3918831" imgH="1693472"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一、直线与圆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与直线</a:t>
            </a:r>
            <a:r>
              <a:rPr lang="en-US" altLang="zh-CN" sz="2200" i="1">
                <a:solidFill>
                  <a:srgbClr val="000000"/>
                </a:solidFill>
                <a:latin typeface="Times New Roman" panose="02020603050405020304" pitchFamily="18" charset="0"/>
                <a:cs typeface="Times New Roman" panose="02020603050405020304" pitchFamily="18" charset="0"/>
              </a:rPr>
              <a:t>Ax+By+C=</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cs typeface="Times New Roman" panose="02020603050405020304" pitchFamily="18" charset="0"/>
              </a:rPr>
              <a:t>平行的直线方程可设为</a:t>
            </a:r>
            <a:r>
              <a:rPr lang="en-US" altLang="zh-CN" sz="2200" i="1">
                <a:solidFill>
                  <a:srgbClr val="000000"/>
                </a:solidFill>
                <a:latin typeface="Times New Roman" panose="02020603050405020304" pitchFamily="18" charset="0"/>
                <a:cs typeface="Times New Roman" panose="02020603050405020304" pitchFamily="18" charset="0"/>
              </a:rPr>
              <a:t>Ax+By+m=</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cs typeface="Times New Roman" panose="02020603050405020304" pitchFamily="18" charset="0"/>
              </a:rPr>
              <a:t>与之垂直的直线方程可设为</a:t>
            </a:r>
            <a:r>
              <a:rPr lang="en-US" altLang="zh-CN" sz="2200" i="1">
                <a:solidFill>
                  <a:srgbClr val="000000"/>
                </a:solidFill>
                <a:latin typeface="Times New Roman" panose="02020603050405020304" pitchFamily="18" charset="0"/>
                <a:cs typeface="Times New Roman" panose="02020603050405020304" pitchFamily="18" charset="0"/>
              </a:rPr>
              <a:t>Bx-Ay+n=</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过直线</a:t>
            </a:r>
            <a:r>
              <a:rPr lang="en-US" altLang="zh-CN" sz="2200" i="1">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x+B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y+C</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i="1">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x+B</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y+C</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cs typeface="Times New Roman" panose="02020603050405020304" pitchFamily="18" charset="0"/>
              </a:rPr>
              <a:t>的交点的直线系方程为</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x+B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y+C</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x+B</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y+C</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zh-CN" altLang="zh-CN" sz="2200">
                <a:solidFill>
                  <a:srgbClr val="000000"/>
                </a:solidFill>
                <a:latin typeface="NEU-BZ-S92"/>
                <a:cs typeface="宋体" panose="02010600030101010101" pitchFamily="2" charset="-122"/>
              </a:rPr>
              <a:t>∈</a:t>
            </a:r>
            <a:r>
              <a:rPr lang="en-US" altLang="zh-CN" sz="2200" b="1">
                <a:solidFill>
                  <a:srgbClr val="000000"/>
                </a:solidFill>
                <a:latin typeface="Times New Roman" panose="02020603050405020304" pitchFamily="18" charset="0"/>
                <a:cs typeface="Times New Roman" panose="02020603050405020304" pitchFamily="18" charset="0"/>
              </a:rPr>
              <a:t>R</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但不包括</a:t>
            </a:r>
            <a:r>
              <a:rPr lang="en-US" altLang="zh-CN" sz="2200" i="1">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点到直线与两平行线间的距离的使用条件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求点到直线的距离时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应先化直线方程为一般式</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求两平行线之间的距离时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应先将方程化为一般式且</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cs typeface="Times New Roman" panose="02020603050405020304" pitchFamily="18" charset="0"/>
              </a:rPr>
              <a:t>的系数对应相等</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圆的切线方程常用结论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过圆</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上一点</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的圆的切线方程为</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x+y</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y=r</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过圆</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上一点</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的圆的切线方程为</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过圆</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外一点</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作圆的两条切线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则两切点所在的直线方程为</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x+y</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y=r</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圆与圆的位置关系的常用结论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两圆的位置关系与公切线的条数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内含</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cs typeface="Times New Roman" panose="02020603050405020304" pitchFamily="18" charset="0"/>
              </a:rPr>
              <a:t>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内切</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相交</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外切</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外离</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条</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当两圆相交时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两圆方程</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项系数相同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相减便可得公共弦所在直线的方程</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COMBINE_RELATE_SLIDE_ID" val="background20180947_1"/>
  <p:tag name="KSO_WM_TEMPLATE_CATEGORY" val="custom"/>
  <p:tag name="KSO_WM_TEMPLATE_INDEX" val="20196575"/>
  <p:tag name="KSO_WM_TEMPLATE_SUBCATEGORY" val="0"/>
  <p:tag name="KSO_WM_TEMPLATE_THUMBS_INDEX" val="1"/>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heme/theme1.xml><?xml version="1.0" encoding="utf-8"?>
<a:theme xmlns:a="http://schemas.openxmlformats.org/drawingml/2006/main" name="123">
  <a:themeElements>
    <a:clrScheme name="自定义 2">
      <a:dk1>
        <a:srgbClr val="466424"/>
      </a:dk1>
      <a:lt1>
        <a:srgbClr val="FFFFFF"/>
      </a:lt1>
      <a:dk2>
        <a:srgbClr val="7A9858"/>
      </a:dk2>
      <a:lt2>
        <a:srgbClr val="FFFFFF"/>
      </a:lt2>
      <a:accent1>
        <a:srgbClr val="3B561D"/>
      </a:accent1>
      <a:accent2>
        <a:srgbClr val="98CC77"/>
      </a:accent2>
      <a:accent3>
        <a:srgbClr val="779989"/>
      </a:accent3>
      <a:accent4>
        <a:srgbClr val="354B1B"/>
      </a:accent4>
      <a:accent5>
        <a:srgbClr val="466424"/>
      </a:accent5>
      <a:accent6>
        <a:srgbClr val="BED7CB"/>
      </a:accent6>
      <a:hlink>
        <a:srgbClr val="98CC77"/>
      </a:hlink>
      <a:folHlink>
        <a:srgbClr val="AABBCB"/>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2014高优二轮模板</Template>
  <TotalTime>3</TotalTime>
  <Words>2500</Words>
  <Application>WPS 演示</Application>
  <PresentationFormat>全屏显示(4:3)</PresentationFormat>
  <Paragraphs>232</Paragraphs>
  <Slides>45</Slides>
  <Notes>6</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45</vt:i4>
      </vt:variant>
    </vt:vector>
  </HeadingPairs>
  <TitlesOfParts>
    <vt:vector size="47" baseType="lpstr">
      <vt:lpstr>123</vt:lpstr>
      <vt:lpstr>文档</vt:lpstr>
      <vt:lpstr>7.4　[压轴大题2]　直线与圆锥曲线</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7.4.1　直线与圆及圆锥曲线</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120</cp:revision>
  <dcterms:created xsi:type="dcterms:W3CDTF">2014-12-26T02:01:00Z</dcterms:created>
  <dcterms:modified xsi:type="dcterms:W3CDTF">2020-02-13T13:12:51Z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2052-11.1.0.9175</vt:lpwstr>
  </property>
</Properties>
</file>