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98" r:id="rId2"/>
    <p:sldId id="349" r:id="rId3"/>
    <p:sldId id="332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01" r:id="rId16"/>
    <p:sldId id="419" r:id="rId17"/>
    <p:sldId id="420" r:id="rId18"/>
    <p:sldId id="42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4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1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2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6.docx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jpeg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6.jpeg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5.docx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27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9.docx"/><Relationship Id="rId5" Type="http://schemas.openxmlformats.org/officeDocument/2006/relationships/package" Target="../embeddings/Microsoft_Office_Word___28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31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32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34.docx"/><Relationship Id="rId5" Type="http://schemas.openxmlformats.org/officeDocument/2006/relationships/package" Target="../embeddings/Microsoft_Office_Word___33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2.docx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10.docx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en-US" altLang="zh-CN" i="1"/>
              <a:t>.</a:t>
            </a:r>
            <a:r>
              <a:rPr lang="en-US" altLang="zh-CN"/>
              <a:t>3</a:t>
            </a:r>
            <a:r>
              <a:rPr lang="zh-CN" altLang="zh-CN" i="1"/>
              <a:t>　</a:t>
            </a:r>
            <a:r>
              <a:rPr lang="zh-CN" altLang="zh-CN"/>
              <a:t>程序框图题专项练</a:t>
            </a: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21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重庆南开中学高三四模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|x|+|y|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的输出有序实数对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32108" y="2274171"/>
          <a:ext cx="8128000" cy="2306957"/>
        </p:xfrm>
        <a:graphic>
          <a:graphicData uri="http://schemas.openxmlformats.org/presentationml/2006/ole">
            <p:oleObj spid="_x0000_s43011" name="文档" r:id="rId5" imgW="3847376" imgH="1091797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3010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300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690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下面程序框图是为了求出满足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的最小偶数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n=n+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20464" y="1829987"/>
          <a:ext cx="8128000" cy="697452"/>
        </p:xfrm>
        <a:graphic>
          <a:graphicData uri="http://schemas.openxmlformats.org/presentationml/2006/ole">
            <p:oleObj spid="_x0000_s44035" name="文档" r:id="rId5" imgW="3847376" imgH="329626" progId="Word.Document.12">
              <p:embed/>
            </p:oleObj>
          </a:graphicData>
        </a:graphic>
      </p:graphicFrame>
      <p:pic>
        <p:nvPicPr>
          <p:cNvPr id="7" name="H252.eps" descr="id:214748840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594735" y="2570188"/>
            <a:ext cx="1841361" cy="3445822"/>
          </a:xfrm>
          <a:prstGeom prst="rect">
            <a:avLst/>
          </a:prstGeom>
        </p:spPr>
      </p:pic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4034" name="文档" r:id="rId7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4033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如果输出的函数值在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区间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则输入的实数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2]	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1,2]	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D.[2,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3098959" y="1484784"/>
          <a:ext cx="6106686" cy="564314"/>
        </p:xfrm>
        <a:graphic>
          <a:graphicData uri="http://schemas.openxmlformats.org/presentationml/2006/ole">
            <p:oleObj spid="_x0000_s45059" name="文档" r:id="rId5" imgW="3847376" imgH="355895" progId="Word.Document.12">
              <p:embed/>
            </p:oleObj>
          </a:graphicData>
        </a:graphic>
      </p:graphicFrame>
      <p:pic>
        <p:nvPicPr>
          <p:cNvPr id="7" name="H253.eps" descr="id:214748841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563888" y="2211942"/>
            <a:ext cx="2005444" cy="3161274"/>
          </a:xfrm>
          <a:prstGeom prst="rect">
            <a:avLst/>
          </a:prstGeom>
        </p:spPr>
      </p:pic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45058" name="文档" r:id="rId7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5057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5812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陕西汉中、留坝县中学、勉县二中等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执行如图所示的程序框图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B.5	C.7	D.9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2614672"/>
          <a:ext cx="8128000" cy="3262600"/>
        </p:xfrm>
        <a:graphic>
          <a:graphicData uri="http://schemas.openxmlformats.org/presentationml/2006/ole">
            <p:oleObj spid="_x0000_s46083" name="文档" r:id="rId5" imgW="3847376" imgH="1545212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1111647"/>
            <a:ext cx="8066087" cy="3810000"/>
          </p:xfrm>
          <a:graphic>
            <a:graphicData uri="http://schemas.openxmlformats.org/presentationml/2006/ole">
              <p:oleObj spid="_x0000_s46082" name="文档" r:id="rId6" imgW="3847376" imgH="1812584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608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黑龙江哈尔滨六中高三期末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下面的程序框图表示求式子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则判断框内可以填的条件为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90?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200?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194576"/>
          <a:ext cx="8128000" cy="4308778"/>
        </p:xfrm>
        <a:graphic>
          <a:graphicData uri="http://schemas.openxmlformats.org/presentationml/2006/ole">
            <p:oleObj spid="_x0000_s47105" name="文档" r:id="rId5" imgW="3847376" imgH="2040371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844824"/>
            <a:ext cx="8640960" cy="4824536"/>
            <a:chOff x="251520" y="-358449"/>
            <a:chExt cx="8640960" cy="4824536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-358449"/>
              <a:ext cx="8640960" cy="4824536"/>
              <a:chOff x="251520" y="-2403648"/>
              <a:chExt cx="8640960" cy="4824536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403648"/>
                <a:ext cx="8640960" cy="4507529"/>
                <a:chOff x="251520" y="-2403648"/>
                <a:chExt cx="8640960" cy="4507529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403648"/>
                  <a:ext cx="8640960" cy="45075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-23144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-53240"/>
              <a:ext cx="8128000" cy="37856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根据题意可知程序运行如下</a:t>
              </a:r>
              <a:r>
                <a:rPr lang="en-US" altLang="zh-CN" sz="2000"/>
                <a:t>:</a:t>
              </a:r>
              <a:r>
                <a:rPr lang="en-US" altLang="zh-CN" sz="2000" i="1"/>
                <a:t>S=</a:t>
              </a:r>
              <a:r>
                <a:rPr lang="en-US" altLang="zh-CN" sz="2000"/>
                <a:t>1,</a:t>
              </a:r>
              <a:r>
                <a:rPr lang="en-US" altLang="zh-CN" sz="2000" i="1"/>
                <a:t>i=</a:t>
              </a:r>
              <a:r>
                <a:rPr lang="en-US" altLang="zh-CN" sz="2000"/>
                <a:t>2;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1</a:t>
              </a:r>
              <a:r>
                <a:rPr lang="en-US" altLang="zh-CN" sz="2000" i="1"/>
                <a:t>×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5;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11;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23;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23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23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47;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23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47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47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95;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判断框成立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23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47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95</a:t>
              </a:r>
              <a:r>
                <a:rPr lang="en-US" altLang="zh-CN" sz="2000" baseline="30000"/>
                <a:t>3</a:t>
              </a:r>
              <a:r>
                <a:rPr lang="en-US" altLang="zh-CN" sz="2000"/>
                <a:t>,</a:t>
              </a:r>
              <a:r>
                <a:rPr lang="en-US" altLang="zh-CN" sz="2000" i="1"/>
                <a:t>i=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95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191;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判断框不成立</a:t>
              </a:r>
              <a:r>
                <a:rPr lang="en-US" altLang="zh-CN" sz="2000"/>
                <a:t>,</a:t>
              </a:r>
              <a:r>
                <a:rPr lang="zh-CN" altLang="zh-CN" sz="2000"/>
                <a:t>输出</a:t>
              </a:r>
              <a:r>
                <a:rPr lang="en-US" altLang="zh-CN" sz="2000" i="1"/>
                <a:t>S=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11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23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47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95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.</a:t>
              </a:r>
              <a:r>
                <a:rPr lang="zh-CN" altLang="zh-CN" sz="2000"/>
                <a:t>只有</a:t>
              </a:r>
              <a:r>
                <a:rPr lang="en-US" altLang="zh-CN" sz="2000"/>
                <a:t>B</a:t>
              </a:r>
              <a:r>
                <a:rPr lang="zh-CN" altLang="zh-CN" sz="2000"/>
                <a:t>满足题意</a:t>
              </a:r>
              <a:r>
                <a:rPr lang="en-US" altLang="zh-CN" sz="2000"/>
                <a:t>,</a:t>
              </a:r>
              <a:r>
                <a:rPr lang="zh-CN" altLang="zh-CN" sz="2000"/>
                <a:t>故选</a:t>
              </a:r>
              <a:r>
                <a:rPr lang="en-US" altLang="zh-CN" sz="2000"/>
                <a:t>B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5009401"/>
              <a:ext cx="80648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79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下图是一个算法流程图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844824"/>
          <a:ext cx="8128000" cy="3799101"/>
        </p:xfrm>
        <a:graphic>
          <a:graphicData uri="http://schemas.openxmlformats.org/presentationml/2006/ole">
            <p:oleObj spid="_x0000_s48131" name="文档" r:id="rId5" imgW="3847376" imgH="1798909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776933"/>
            <a:ext cx="8066087" cy="2373312"/>
          </p:xfrm>
          <a:graphic>
            <a:graphicData uri="http://schemas.openxmlformats.org/presentationml/2006/ole">
              <p:oleObj spid="_x0000_s48130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812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79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江苏徐州高三模拟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某算法框图如图所示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该程序运行后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若输出的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2276872"/>
          <a:ext cx="8128000" cy="3641505"/>
        </p:xfrm>
        <a:graphic>
          <a:graphicData uri="http://schemas.openxmlformats.org/presentationml/2006/ole">
            <p:oleObj spid="_x0000_s49153" name="文档" r:id="rId5" imgW="3847376" imgH="1723340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72035"/>
            <a:ext cx="8640960" cy="3197327"/>
            <a:chOff x="251520" y="1268760"/>
            <a:chExt cx="8640960" cy="3197327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268760"/>
              <a:ext cx="8640960" cy="3197327"/>
              <a:chOff x="251520" y="-776439"/>
              <a:chExt cx="8640960" cy="3197327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776439"/>
                <a:ext cx="8640960" cy="2880320"/>
                <a:chOff x="251520" y="-776439"/>
                <a:chExt cx="8640960" cy="2880320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776439"/>
                  <a:ext cx="8640960" cy="2880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76542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1578826"/>
              <a:ext cx="8128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执行第一次循环时</a:t>
              </a:r>
              <a:r>
                <a:rPr lang="en-US" altLang="zh-CN" sz="2000"/>
                <a:t>,</a:t>
              </a:r>
              <a:r>
                <a:rPr lang="zh-CN" altLang="zh-CN" sz="2000"/>
                <a:t>有</a:t>
              </a:r>
              <a:r>
                <a:rPr lang="en-US" altLang="zh-CN" sz="2000" i="1"/>
                <a:t>n=</a:t>
              </a:r>
              <a:r>
                <a:rPr lang="en-US" altLang="zh-CN" sz="2000"/>
                <a:t>1,</a:t>
              </a:r>
              <a:r>
                <a:rPr lang="en-US" altLang="zh-CN" sz="2000" i="1"/>
                <a:t>x=</a:t>
              </a:r>
              <a:r>
                <a:rPr lang="en-US" altLang="zh-CN" sz="2000"/>
                <a:t>2</a:t>
              </a:r>
              <a:r>
                <a:rPr lang="en-US" altLang="zh-CN" sz="2000" i="1"/>
                <a:t>a+</a:t>
              </a:r>
              <a:r>
                <a:rPr lang="en-US" altLang="zh-CN" sz="2000"/>
                <a:t>1;</a:t>
              </a:r>
              <a:r>
                <a:rPr lang="zh-CN" altLang="zh-CN" sz="2000"/>
                <a:t>执行第二次循环时</a:t>
              </a:r>
              <a:r>
                <a:rPr lang="en-US" altLang="zh-CN" sz="2000"/>
                <a:t>,</a:t>
              </a:r>
              <a:r>
                <a:rPr lang="zh-CN" altLang="zh-CN" sz="2000"/>
                <a:t>有</a:t>
              </a:r>
              <a:r>
                <a:rPr lang="en-US" altLang="zh-CN" sz="2000" i="1"/>
                <a:t>n=</a:t>
              </a:r>
              <a:r>
                <a:rPr lang="en-US" altLang="zh-CN" sz="2000"/>
                <a:t>2,</a:t>
              </a:r>
              <a:r>
                <a:rPr lang="en-US" altLang="zh-CN" sz="2000" i="1"/>
                <a:t>x=</a:t>
              </a:r>
              <a:r>
                <a:rPr lang="en-US" altLang="zh-CN" sz="2000"/>
                <a:t>4</a:t>
              </a:r>
              <a:r>
                <a:rPr lang="en-US" altLang="zh-CN" sz="2000" i="1"/>
                <a:t>a+</a:t>
              </a:r>
              <a:r>
                <a:rPr lang="en-US" altLang="zh-CN" sz="2000"/>
                <a:t>3;</a:t>
              </a:r>
              <a:r>
                <a:rPr lang="zh-CN" altLang="zh-CN" sz="2000"/>
                <a:t>执行第三次循环时</a:t>
              </a:r>
              <a:r>
                <a:rPr lang="en-US" altLang="zh-CN" sz="2000"/>
                <a:t>,</a:t>
              </a:r>
              <a:r>
                <a:rPr lang="zh-CN" altLang="zh-CN" sz="2000"/>
                <a:t>有</a:t>
              </a:r>
              <a:r>
                <a:rPr lang="en-US" altLang="zh-CN" sz="2000" i="1"/>
                <a:t>n=</a:t>
              </a:r>
              <a:r>
                <a:rPr lang="en-US" altLang="zh-CN" sz="2000"/>
                <a:t>3,</a:t>
              </a:r>
              <a:r>
                <a:rPr lang="en-US" altLang="zh-CN" sz="2000" i="1"/>
                <a:t>x=</a:t>
              </a:r>
              <a:r>
                <a:rPr lang="en-US" altLang="zh-CN" sz="2000"/>
                <a:t>8</a:t>
              </a:r>
              <a:r>
                <a:rPr lang="en-US" altLang="zh-CN" sz="2000" i="1"/>
                <a:t>a+</a:t>
              </a:r>
              <a:r>
                <a:rPr lang="en-US" altLang="zh-CN" sz="2000"/>
                <a:t>7,</a:t>
              </a:r>
              <a:r>
                <a:rPr lang="zh-CN" altLang="zh-CN" sz="2000"/>
                <a:t>执行第四次循环时</a:t>
              </a:r>
              <a:r>
                <a:rPr lang="en-US" altLang="zh-CN" sz="2000"/>
                <a:t>,</a:t>
              </a:r>
              <a:r>
                <a:rPr lang="zh-CN" altLang="zh-CN" sz="2000"/>
                <a:t>有</a:t>
              </a:r>
              <a:r>
                <a:rPr lang="en-US" altLang="zh-CN" sz="2000" i="1"/>
                <a:t>n=</a:t>
              </a:r>
              <a:r>
                <a:rPr lang="en-US" altLang="zh-CN" sz="2000"/>
                <a:t>4,</a:t>
              </a:r>
              <a:r>
                <a:rPr lang="zh-CN" altLang="zh-CN" sz="2000"/>
                <a:t>输出</a:t>
              </a:r>
              <a:r>
                <a:rPr lang="en-US" altLang="zh-CN" sz="2000" i="1"/>
                <a:t>x.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所以</a:t>
              </a:r>
              <a:r>
                <a:rPr lang="en-US" altLang="zh-CN" sz="2000"/>
                <a:t>8</a:t>
              </a:r>
              <a:r>
                <a:rPr lang="en-US" altLang="zh-CN" sz="2000" i="1"/>
                <a:t>a+</a:t>
              </a:r>
              <a:r>
                <a:rPr lang="en-US" altLang="zh-CN" sz="2000"/>
                <a:t>7</a:t>
              </a:r>
              <a:r>
                <a:rPr lang="en-US" altLang="zh-CN" sz="2000" i="1"/>
                <a:t>=</a:t>
              </a:r>
              <a:r>
                <a:rPr lang="en-US" altLang="zh-CN" sz="2000"/>
                <a:t>63,</a:t>
              </a:r>
              <a:r>
                <a:rPr lang="zh-CN" altLang="zh-CN" sz="2000"/>
                <a:t>故</a:t>
              </a:r>
              <a:r>
                <a:rPr lang="en-US" altLang="zh-CN" sz="2000" i="1"/>
                <a:t>a=</a:t>
              </a:r>
              <a:r>
                <a:rPr lang="en-US" altLang="zh-CN" sz="2000"/>
                <a:t>7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7</a:t>
              </a:r>
              <a:endParaRPr lang="zh-CN" altLang="en-US" sz="20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791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黑龙江大庆一中高三四模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若运行如图所示的程序框图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则输入的正整数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的所有可能取值的个数为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2204864"/>
          <a:ext cx="8128000" cy="3668330"/>
        </p:xfrm>
        <a:graphic>
          <a:graphicData uri="http://schemas.openxmlformats.org/presentationml/2006/ole">
            <p:oleObj spid="_x0000_s50177" name="文档" r:id="rId5" imgW="3847376" imgH="1736295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1844824"/>
            <a:ext cx="8640960" cy="4824536"/>
            <a:chOff x="251520" y="-358449"/>
            <a:chExt cx="8640960" cy="4824536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-358449"/>
              <a:ext cx="8640960" cy="4824536"/>
              <a:chOff x="251520" y="-2403648"/>
              <a:chExt cx="8640960" cy="4824536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403648"/>
                <a:ext cx="8640960" cy="4507529"/>
                <a:chOff x="251520" y="-2403648"/>
                <a:chExt cx="8640960" cy="4507529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403648"/>
                  <a:ext cx="8640960" cy="45075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23144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-53240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令</a:t>
              </a:r>
              <a:r>
                <a:rPr lang="en-US" altLang="zh-CN" sz="2000"/>
                <a:t>2</a:t>
              </a:r>
              <a:r>
                <a:rPr lang="en-US" altLang="zh-CN" sz="2000" i="1" baseline="30000"/>
                <a:t>n</a:t>
              </a:r>
              <a:r>
                <a:rPr lang="en-US" altLang="zh-CN" sz="2000" i="1"/>
                <a:t>-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127,</a:t>
              </a:r>
              <a:r>
                <a:rPr lang="zh-CN" altLang="zh-CN" sz="2000"/>
                <a:t>得</a:t>
              </a:r>
              <a:r>
                <a:rPr lang="en-US" altLang="zh-CN" sz="2000" i="1"/>
                <a:t>n=</a:t>
              </a:r>
              <a:r>
                <a:rPr lang="en-US" altLang="zh-CN" sz="2000"/>
                <a:t>7,</a:t>
              </a:r>
              <a:r>
                <a:rPr lang="zh-CN" altLang="zh-CN" sz="2000"/>
                <a:t>故输入</a:t>
              </a:r>
              <a:r>
                <a:rPr lang="en-US" altLang="zh-CN" sz="2000" i="1"/>
                <a:t>n=</a:t>
              </a:r>
              <a:r>
                <a:rPr lang="en-US" altLang="zh-CN" sz="2000"/>
                <a:t>7</a:t>
              </a:r>
              <a:r>
                <a:rPr lang="zh-CN" altLang="zh-CN" sz="2000"/>
                <a:t>符合题意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当输入的</a:t>
              </a:r>
              <a:r>
                <a:rPr lang="en-US" altLang="zh-CN" sz="2000" i="1"/>
                <a:t>n</a:t>
              </a:r>
              <a:r>
                <a:rPr lang="zh-CN" altLang="zh-CN" sz="2000"/>
                <a:t>满足</a:t>
              </a:r>
              <a:r>
                <a:rPr lang="en-US" altLang="zh-CN" sz="2000" i="1"/>
                <a:t>n&gt;</a:t>
              </a:r>
              <a:r>
                <a:rPr lang="en-US" altLang="zh-CN" sz="2000"/>
                <a:t>7</a:t>
              </a:r>
              <a:r>
                <a:rPr lang="zh-CN" altLang="zh-CN" sz="2000"/>
                <a:t>时</a:t>
              </a:r>
              <a:r>
                <a:rPr lang="en-US" altLang="zh-CN" sz="2000"/>
                <a:t>,</a:t>
              </a:r>
              <a:r>
                <a:rPr lang="zh-CN" altLang="zh-CN" sz="2000"/>
                <a:t>输出的结果总是大于</a:t>
              </a:r>
              <a:r>
                <a:rPr lang="en-US" altLang="zh-CN" sz="2000"/>
                <a:t>127,</a:t>
              </a:r>
              <a:r>
                <a:rPr lang="zh-CN" altLang="zh-CN" sz="2000"/>
                <a:t>不合题意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当输入</a:t>
              </a:r>
              <a:r>
                <a:rPr lang="en-US" altLang="zh-CN" sz="2000" i="1"/>
                <a:t>n=</a:t>
              </a:r>
              <a:r>
                <a:rPr lang="en-US" altLang="zh-CN" sz="2000"/>
                <a:t>6,5,4</a:t>
              </a:r>
              <a:r>
                <a:rPr lang="zh-CN" altLang="zh-CN" sz="2000"/>
                <a:t>的时候</a:t>
              </a:r>
              <a:r>
                <a:rPr lang="en-US" altLang="zh-CN" sz="2000"/>
                <a:t>,</a:t>
              </a:r>
              <a:r>
                <a:rPr lang="zh-CN" altLang="zh-CN" sz="2000"/>
                <a:t>输出的</a:t>
              </a:r>
              <a:r>
                <a:rPr lang="en-US" altLang="zh-CN" sz="2000" i="1"/>
                <a:t>n</a:t>
              </a:r>
              <a:r>
                <a:rPr lang="zh-CN" altLang="zh-CN" sz="2000"/>
                <a:t>的值分别为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63</a:t>
              </a:r>
              <a:r>
                <a:rPr lang="en-US" altLang="zh-CN" sz="2000" i="1"/>
                <a:t>-</a:t>
              </a:r>
              <a:r>
                <a:rPr lang="en-US" altLang="zh-CN" sz="2000"/>
                <a:t>1,2</a:t>
              </a:r>
              <a:r>
                <a:rPr lang="en-US" altLang="zh-CN" sz="2000" baseline="30000"/>
                <a:t>31</a:t>
              </a:r>
              <a:r>
                <a:rPr lang="en-US" altLang="zh-CN" sz="2000" i="1"/>
                <a:t>-</a:t>
              </a:r>
              <a:r>
                <a:rPr lang="en-US" altLang="zh-CN" sz="2000"/>
                <a:t>1,2</a:t>
              </a:r>
              <a:r>
                <a:rPr lang="en-US" altLang="zh-CN" sz="2000" baseline="30000"/>
                <a:t>15</a:t>
              </a:r>
              <a:r>
                <a:rPr lang="en-US" altLang="zh-CN" sz="2000" i="1"/>
                <a:t>-</a:t>
              </a:r>
              <a:r>
                <a:rPr lang="en-US" altLang="zh-CN" sz="2000"/>
                <a:t>1,</a:t>
              </a:r>
              <a:r>
                <a:rPr lang="zh-CN" altLang="zh-CN" sz="2000"/>
                <a:t>均不合题意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当输入</a:t>
              </a:r>
              <a:r>
                <a:rPr lang="en-US" altLang="zh-CN" sz="2000" i="1"/>
                <a:t>n=</a:t>
              </a:r>
              <a:r>
                <a:rPr lang="en-US" altLang="zh-CN" sz="2000"/>
                <a:t>3</a:t>
              </a:r>
              <a:r>
                <a:rPr lang="zh-CN" altLang="zh-CN" sz="2000"/>
                <a:t>或</a:t>
              </a:r>
              <a:r>
                <a:rPr lang="en-US" altLang="zh-CN" sz="2000" i="1"/>
                <a:t>n=</a:t>
              </a:r>
              <a:r>
                <a:rPr lang="en-US" altLang="zh-CN" sz="2000"/>
                <a:t>2</a:t>
              </a:r>
              <a:r>
                <a:rPr lang="zh-CN" altLang="zh-CN" sz="2000"/>
                <a:t>时</a:t>
              </a:r>
              <a:r>
                <a:rPr lang="en-US" altLang="zh-CN" sz="2000"/>
                <a:t>,</a:t>
              </a:r>
              <a:r>
                <a:rPr lang="zh-CN" altLang="zh-CN" sz="2000"/>
                <a:t>输出的</a:t>
              </a:r>
              <a:r>
                <a:rPr lang="en-US" altLang="zh-CN" sz="2000" i="1"/>
                <a:t>n=</a:t>
              </a:r>
              <a:r>
                <a:rPr lang="en-US" altLang="zh-CN" sz="2000"/>
                <a:t>127,</a:t>
              </a:r>
              <a:r>
                <a:rPr lang="zh-CN" altLang="zh-CN" sz="2000"/>
                <a:t>符合题意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当输入</a:t>
              </a:r>
              <a:r>
                <a:rPr lang="en-US" altLang="zh-CN" sz="2000" i="1"/>
                <a:t>n=</a:t>
              </a:r>
              <a:r>
                <a:rPr lang="en-US" altLang="zh-CN" sz="2000"/>
                <a:t>1</a:t>
              </a:r>
              <a:r>
                <a:rPr lang="zh-CN" altLang="zh-CN" sz="2000"/>
                <a:t>时</a:t>
              </a:r>
              <a:r>
                <a:rPr lang="en-US" altLang="zh-CN" sz="2000"/>
                <a:t>,</a:t>
              </a:r>
              <a:r>
                <a:rPr lang="zh-CN" altLang="zh-CN" sz="2000"/>
                <a:t>进入死循环</a:t>
              </a:r>
              <a:r>
                <a:rPr lang="en-US" altLang="zh-CN" sz="2000"/>
                <a:t>,</a:t>
              </a:r>
              <a:r>
                <a:rPr lang="zh-CN" altLang="zh-CN" sz="2000"/>
                <a:t>不合题意</a:t>
              </a:r>
              <a:r>
                <a:rPr lang="en-US" altLang="zh-CN" sz="2000" i="1"/>
                <a:t>.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故输入的正整数</a:t>
              </a:r>
              <a:r>
                <a:rPr lang="en-US" altLang="zh-CN" sz="2000" i="1"/>
                <a:t>n</a:t>
              </a:r>
              <a:r>
                <a:rPr lang="zh-CN" altLang="zh-CN" sz="2000"/>
                <a:t>的所有可能取值为</a:t>
              </a:r>
              <a:r>
                <a:rPr lang="en-US" altLang="zh-CN" sz="2000" i="1"/>
                <a:t>n=</a:t>
              </a:r>
              <a:r>
                <a:rPr lang="en-US" altLang="zh-CN" sz="2000"/>
                <a:t>2,3,7,</a:t>
              </a:r>
              <a:r>
                <a:rPr lang="zh-CN" altLang="zh-CN" sz="2000"/>
                <a:t>共</a:t>
              </a:r>
              <a:r>
                <a:rPr lang="en-US" altLang="zh-CN" sz="2000"/>
                <a:t>3</a:t>
              </a:r>
              <a:r>
                <a:rPr lang="zh-CN" altLang="zh-CN" sz="2000"/>
                <a:t>个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3</a:t>
              </a:r>
              <a:endParaRPr lang="zh-CN" altLang="en-US" sz="20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791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执行下图程序框图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若输入的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783090"/>
          <a:ext cx="8128000" cy="4603854"/>
        </p:xfrm>
        <a:graphic>
          <a:graphicData uri="http://schemas.openxmlformats.org/presentationml/2006/ole">
            <p:oleObj spid="_x0000_s51203" name="文档" r:id="rId5" imgW="3847376" imgH="2180354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76933"/>
            <a:ext cx="8066087" cy="2373312"/>
          </p:xfrm>
          <a:graphic>
            <a:graphicData uri="http://schemas.openxmlformats.org/presentationml/2006/ole">
              <p:oleObj spid="_x0000_s51202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5120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解答程序框图题的注意点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要读懂程序框图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就要熟练掌握程序框图的三种基本结构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特别是循环结构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准确把握控制循环的变量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变量的初值和循环条件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弄清在哪一步结束循环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弄清循环体和输入条件、输出结果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对于循环次数比较少的可逐步写出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对于循环次数较多的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可先依次列出前几次循环结果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找出规律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解答循环结构的程序框图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问题要注意输出循环次数的情况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防止多一次或少一次的错误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执行如图所示的程序框图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B.2	C.3	D.4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2246165"/>
          <a:ext cx="8128000" cy="3343075"/>
        </p:xfrm>
        <a:graphic>
          <a:graphicData uri="http://schemas.openxmlformats.org/presentationml/2006/ole">
            <p:oleObj spid="_x0000_s1029" name="文档" r:id="rId5" imgW="3847376" imgH="1583357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1030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103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执行下边的程序框图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如果输入的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则输出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989919" y="1844824"/>
          <a:ext cx="7389091" cy="4526732"/>
        </p:xfrm>
        <a:graphic>
          <a:graphicData uri="http://schemas.openxmlformats.org/presentationml/2006/ole">
            <p:oleObj spid="_x0000_s36868" name="文档" r:id="rId5" imgW="3847376" imgH="235812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620464" y="2276872"/>
          <a:ext cx="8128000" cy="1187010"/>
        </p:xfrm>
        <a:graphic>
          <a:graphicData uri="http://schemas.openxmlformats.org/presentationml/2006/ole">
            <p:oleObj spid="_x0000_s36867" name="文档" r:id="rId6" imgW="3847376" imgH="562092" progId="Word.Document.12">
              <p:embed/>
            </p:oleObj>
          </a:graphicData>
        </a:graphic>
      </p:graphicFrame>
      <p:sp>
        <p:nvSpPr>
          <p:cNvPr id="10" name="五边形 9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1" name="五边形 10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3" name="组合 12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5" name="五边形 1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36866" name="文档" r:id="rId7" imgW="3847376" imgH="1131380" progId="Word.Document.12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6865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某地区乘坐出租车收费办法如下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每车收燃油附加费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并且超过的里程每千米收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其他因素不考虑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计算收费标准的框图如图所示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处应填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2708920"/>
          <a:ext cx="8128000" cy="3480554"/>
        </p:xfrm>
        <a:graphic>
          <a:graphicData uri="http://schemas.openxmlformats.org/presentationml/2006/ole">
            <p:oleObj spid="_x0000_s37889" name="文档" r:id="rId5" imgW="3847376" imgH="1647411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933057"/>
            <a:ext cx="8640960" cy="2736305"/>
            <a:chOff x="251520" y="1729782"/>
            <a:chExt cx="8640960" cy="2736305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729782"/>
              <a:ext cx="8640960" cy="2736305"/>
              <a:chOff x="251520" y="-315417"/>
              <a:chExt cx="8640960" cy="2736305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315417"/>
                <a:ext cx="8640960" cy="2419297"/>
                <a:chOff x="251520" y="-315417"/>
                <a:chExt cx="8640960" cy="2419297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315417"/>
                  <a:ext cx="8640960" cy="241929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189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2154280"/>
              <a:ext cx="8128000" cy="141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/>
                <a:t>当满足条件</a:t>
              </a:r>
              <a:r>
                <a:rPr lang="en-US" altLang="zh-CN" sz="2000" i="1"/>
                <a:t>x&gt;</a:t>
              </a:r>
              <a:r>
                <a:rPr lang="en-US" altLang="zh-CN" sz="2000"/>
                <a:t>2</a:t>
              </a:r>
              <a:r>
                <a:rPr lang="zh-CN" altLang="zh-CN" sz="2000"/>
                <a:t>时</a:t>
              </a:r>
              <a:r>
                <a:rPr lang="en-US" altLang="zh-CN" sz="2000"/>
                <a:t>,</a:t>
              </a:r>
              <a:r>
                <a:rPr lang="zh-CN" altLang="zh-CN" sz="2000"/>
                <a:t>即里程超过</a:t>
              </a:r>
              <a:r>
                <a:rPr lang="en-US" altLang="zh-CN" sz="2000"/>
                <a:t>2</a:t>
              </a:r>
              <a:r>
                <a:rPr lang="zh-CN" altLang="zh-CN" sz="2000"/>
                <a:t>千米</a:t>
              </a:r>
              <a:r>
                <a:rPr lang="en-US" altLang="zh-CN" sz="2000"/>
                <a:t>,</a:t>
              </a:r>
              <a:r>
                <a:rPr lang="zh-CN" altLang="zh-CN" sz="2000"/>
                <a:t>超过</a:t>
              </a:r>
              <a:r>
                <a:rPr lang="en-US" altLang="zh-CN" sz="2000"/>
                <a:t>2</a:t>
              </a:r>
              <a:r>
                <a:rPr lang="zh-CN" altLang="zh-CN" sz="2000"/>
                <a:t>千米时</a:t>
              </a:r>
              <a:r>
                <a:rPr lang="en-US" altLang="zh-CN" sz="2000"/>
                <a:t>,</a:t>
              </a:r>
              <a:r>
                <a:rPr lang="zh-CN" altLang="zh-CN" sz="2000"/>
                <a:t>每车收燃油附加费</a:t>
              </a:r>
              <a:r>
                <a:rPr lang="en-US" altLang="zh-CN" sz="2000"/>
                <a:t>1</a:t>
              </a:r>
              <a:r>
                <a:rPr lang="zh-CN" altLang="zh-CN" sz="2000"/>
                <a:t>元</a:t>
              </a:r>
              <a:r>
                <a:rPr lang="en-US" altLang="zh-CN" sz="2000"/>
                <a:t>,</a:t>
              </a:r>
              <a:r>
                <a:rPr lang="zh-CN" altLang="zh-CN" sz="2000"/>
                <a:t>并且超过的里程每千米收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r>
                <a:rPr lang="en-US" altLang="zh-CN" sz="2000"/>
                <a:t>6</a:t>
              </a:r>
              <a:r>
                <a:rPr lang="zh-CN" altLang="zh-CN" sz="2000"/>
                <a:t>元</a:t>
              </a:r>
              <a:r>
                <a:rPr lang="en-US" altLang="zh-CN" sz="2000"/>
                <a:t>,</a:t>
              </a:r>
              <a:r>
                <a:rPr lang="zh-CN" altLang="zh-CN" sz="2000"/>
                <a:t>则</a:t>
              </a:r>
              <a:r>
                <a:rPr lang="en-US" altLang="zh-CN" sz="2000" i="1"/>
                <a:t>y=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r>
                <a:rPr lang="en-US" altLang="zh-CN" sz="2000"/>
                <a:t>6(</a:t>
              </a:r>
              <a:r>
                <a:rPr lang="en-US" altLang="zh-CN" sz="2000" i="1"/>
                <a:t>x-</a:t>
              </a:r>
              <a:r>
                <a:rPr lang="en-US" altLang="zh-CN" sz="2000"/>
                <a:t>2)</a:t>
              </a:r>
              <a:r>
                <a:rPr lang="en-US" altLang="zh-CN" sz="2000" i="1"/>
                <a:t>+</a:t>
              </a:r>
              <a:r>
                <a:rPr lang="en-US" altLang="zh-CN" sz="2000"/>
                <a:t>7</a:t>
              </a:r>
              <a:r>
                <a:rPr lang="en-US" altLang="zh-CN" sz="2000" i="1"/>
                <a:t>+</a:t>
              </a:r>
              <a:r>
                <a:rPr lang="en-US" altLang="zh-CN" sz="2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8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r>
                <a:rPr lang="en-US" altLang="zh-CN" sz="2000"/>
                <a:t>6(</a:t>
              </a:r>
              <a:r>
                <a:rPr lang="en-US" altLang="zh-CN" sz="2000" i="1"/>
                <a:t>x-</a:t>
              </a:r>
              <a:r>
                <a:rPr lang="en-US" altLang="zh-CN" sz="2000"/>
                <a:t>2),</a:t>
              </a:r>
              <a:r>
                <a:rPr lang="zh-CN" altLang="zh-CN" sz="2000"/>
                <a:t>即整理可得</a:t>
              </a:r>
              <a:r>
                <a:rPr lang="en-US" altLang="zh-CN" sz="2000" i="1"/>
                <a:t>y=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r>
                <a:rPr lang="en-US" altLang="zh-CN" sz="2000"/>
                <a:t>6</a:t>
              </a:r>
              <a:r>
                <a:rPr lang="en-US" altLang="zh-CN" sz="2000" i="1"/>
                <a:t>x+</a:t>
              </a:r>
              <a:r>
                <a:rPr lang="en-US" altLang="zh-CN" sz="2000"/>
                <a:t>2</a:t>
              </a:r>
              <a:r>
                <a:rPr lang="en-US" altLang="zh-CN" sz="2000" i="1"/>
                <a:t>.</a:t>
              </a:r>
              <a:r>
                <a:rPr lang="en-US" altLang="zh-CN" sz="2000"/>
                <a:t>8</a:t>
              </a:r>
              <a:r>
                <a:rPr lang="en-US" altLang="zh-CN" sz="2000" i="1"/>
                <a:t>.</a:t>
              </a:r>
              <a:endParaRPr lang="zh-CN" altLang="zh-CN" sz="20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44513" y="1371600"/>
          <a:ext cx="8108950" cy="3570288"/>
        </p:xfrm>
        <a:graphic>
          <a:graphicData uri="http://schemas.openxmlformats.org/presentationml/2006/ole">
            <p:oleObj spid="_x0000_s38916" name="文档" r:id="rId5" imgW="3847376" imgH="1693112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2420888"/>
          <a:ext cx="8128000" cy="3292779"/>
        </p:xfrm>
        <a:graphic>
          <a:graphicData uri="http://schemas.openxmlformats.org/presentationml/2006/ole">
            <p:oleObj spid="_x0000_s38915" name="文档" r:id="rId6" imgW="3847376" imgH="1559247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38914" name="文档" r:id="rId7" imgW="3847376" imgH="1131380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8913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6584280" cy="4116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辽宁沈阳二中高三二模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中国南宋数学家秦九韶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1268)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在《数书九章》中给出了求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次多项式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处的值的简捷算法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例如多项式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可改写为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再进行求值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右图是实现该算法的一个程序框图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该程序框图可计算的多项式为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H99.eps" descr="id:214748836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236296" y="1497936"/>
            <a:ext cx="1553531" cy="4032065"/>
          </a:xfrm>
          <a:prstGeom prst="rect">
            <a:avLst/>
          </a:prstGeom>
        </p:spPr>
      </p:pic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505647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505647"/>
              <a:ext cx="8640960" cy="3960440"/>
              <a:chOff x="251520" y="-1539552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539552"/>
                <a:ext cx="8640960" cy="3643433"/>
                <a:chOff x="251520" y="-1539552"/>
                <a:chExt cx="8640960" cy="364343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539552"/>
                  <a:ext cx="8640960" cy="36434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145651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804696"/>
              <a:ext cx="8128000" cy="33239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 依次运行程序可得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000" i="1"/>
                <a:t>①</a:t>
              </a:r>
              <a:r>
                <a:rPr lang="en-US" altLang="zh-CN" sz="2000" i="1"/>
                <a:t>i=</a:t>
              </a:r>
              <a:r>
                <a:rPr lang="en-US" altLang="zh-CN" sz="2000"/>
                <a:t>1,</a:t>
              </a:r>
              <a:r>
                <a:rPr lang="en-US" altLang="zh-CN" sz="2000" i="1"/>
                <a:t>P=x+</a:t>
              </a:r>
              <a:r>
                <a:rPr lang="en-US" altLang="zh-CN" sz="2000"/>
                <a:t>1,</a:t>
              </a:r>
              <a:r>
                <a:rPr lang="zh-CN" altLang="zh-CN" sz="2000"/>
                <a:t>满足条件</a:t>
              </a:r>
              <a:r>
                <a:rPr lang="en-US" altLang="zh-CN" sz="2000"/>
                <a:t>,</a:t>
              </a:r>
              <a:r>
                <a:rPr lang="zh-CN" altLang="zh-CN" sz="2000"/>
                <a:t>继续运行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 i="1"/>
                <a:t>②</a:t>
              </a:r>
              <a:r>
                <a:rPr lang="en-US" altLang="zh-CN" sz="2000" i="1"/>
                <a:t>i=</a:t>
              </a:r>
              <a:r>
                <a:rPr lang="en-US" altLang="zh-CN" sz="2000"/>
                <a:t>2,</a:t>
              </a:r>
              <a:r>
                <a:rPr lang="en-US" altLang="zh-CN" sz="2000" i="1"/>
                <a:t>P=</a:t>
              </a:r>
              <a:r>
                <a:rPr lang="en-US" altLang="zh-CN" sz="2000"/>
                <a:t>(</a:t>
              </a:r>
              <a:r>
                <a:rPr lang="en-US" altLang="zh-CN" sz="2000" i="1"/>
                <a:t>x+</a:t>
              </a:r>
              <a:r>
                <a:rPr lang="en-US" altLang="zh-CN" sz="2000"/>
                <a:t>1)</a:t>
              </a:r>
              <a:r>
                <a:rPr lang="en-US" altLang="zh-CN" sz="2000" i="1"/>
                <a:t>x+</a:t>
              </a:r>
              <a:r>
                <a:rPr lang="en-US" altLang="zh-CN" sz="2000"/>
                <a:t>2</a:t>
              </a:r>
              <a:r>
                <a:rPr lang="en-US" altLang="zh-CN" sz="2000" i="1"/>
                <a:t>=x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+x+</a:t>
              </a:r>
              <a:r>
                <a:rPr lang="en-US" altLang="zh-CN" sz="2000"/>
                <a:t>2,</a:t>
              </a:r>
              <a:r>
                <a:rPr lang="zh-CN" altLang="zh-CN" sz="2000"/>
                <a:t>满足条件</a:t>
              </a:r>
              <a:r>
                <a:rPr lang="en-US" altLang="zh-CN" sz="2000"/>
                <a:t>,</a:t>
              </a:r>
              <a:r>
                <a:rPr lang="zh-CN" altLang="zh-CN" sz="2000"/>
                <a:t>继续运行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 i="1"/>
                <a:t>③</a:t>
              </a:r>
              <a:r>
                <a:rPr lang="en-US" altLang="zh-CN" sz="2000" i="1"/>
                <a:t>i=</a:t>
              </a:r>
              <a:r>
                <a:rPr lang="en-US" altLang="zh-CN" sz="2000"/>
                <a:t>3,</a:t>
              </a:r>
              <a:r>
                <a:rPr lang="en-US" altLang="zh-CN" sz="2000" i="1"/>
                <a:t>P=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+x+</a:t>
              </a:r>
              <a:r>
                <a:rPr lang="en-US" altLang="zh-CN" sz="2000"/>
                <a:t>2)</a:t>
              </a:r>
              <a:r>
                <a:rPr lang="en-US" altLang="zh-CN" sz="2000" i="1"/>
                <a:t>x+</a:t>
              </a:r>
              <a:r>
                <a:rPr lang="en-US" altLang="zh-CN" sz="2000"/>
                <a:t>3</a:t>
              </a:r>
              <a:r>
                <a:rPr lang="en-US" altLang="zh-CN" sz="2000" i="1"/>
                <a:t>=x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x+</a:t>
              </a:r>
              <a:r>
                <a:rPr lang="en-US" altLang="zh-CN" sz="2000"/>
                <a:t>3,</a:t>
              </a:r>
              <a:r>
                <a:rPr lang="zh-CN" altLang="zh-CN" sz="2000"/>
                <a:t>满足条件</a:t>
              </a:r>
              <a:r>
                <a:rPr lang="en-US" altLang="zh-CN" sz="2000"/>
                <a:t>,</a:t>
              </a:r>
              <a:r>
                <a:rPr lang="zh-CN" altLang="zh-CN" sz="2000"/>
                <a:t>继续运行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 i="1"/>
                <a:t>④</a:t>
              </a:r>
              <a:r>
                <a:rPr lang="en-US" altLang="zh-CN" sz="2000" i="1"/>
                <a:t>i=</a:t>
              </a:r>
              <a:r>
                <a:rPr lang="en-US" altLang="zh-CN" sz="2000"/>
                <a:t>4,</a:t>
              </a:r>
              <a:r>
                <a:rPr lang="en-US" altLang="zh-CN" sz="2000" i="1"/>
                <a:t>P=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x+</a:t>
              </a:r>
              <a:r>
                <a:rPr lang="en-US" altLang="zh-CN" sz="2000"/>
                <a:t>3)</a:t>
              </a:r>
              <a:r>
                <a:rPr lang="en-US" altLang="zh-CN" sz="2000" i="1"/>
                <a:t>x+</a:t>
              </a:r>
              <a:r>
                <a:rPr lang="en-US" altLang="zh-CN" sz="2000"/>
                <a:t>4</a:t>
              </a:r>
              <a:r>
                <a:rPr lang="en-US" altLang="zh-CN" sz="2000" i="1"/>
                <a:t>=x</a:t>
              </a:r>
              <a:r>
                <a:rPr lang="en-US" altLang="zh-CN" sz="2000" baseline="30000"/>
                <a:t>4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3</a:t>
              </a:r>
              <a:r>
                <a:rPr lang="en-US" altLang="zh-CN" sz="2000" i="1"/>
                <a:t>x+</a:t>
              </a:r>
              <a:r>
                <a:rPr lang="en-US" altLang="zh-CN" sz="2000"/>
                <a:t>4,</a:t>
              </a:r>
              <a:r>
                <a:rPr lang="zh-CN" altLang="zh-CN" sz="2000"/>
                <a:t>满足条件</a:t>
              </a:r>
              <a:r>
                <a:rPr lang="en-US" altLang="zh-CN" sz="2000"/>
                <a:t>,</a:t>
              </a:r>
              <a:r>
                <a:rPr lang="zh-CN" altLang="zh-CN" sz="2000"/>
                <a:t>继续运行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 i="1"/>
                <a:t>⑤</a:t>
              </a:r>
              <a:r>
                <a:rPr lang="en-US" altLang="zh-CN" sz="2000" i="1"/>
                <a:t>i=</a:t>
              </a:r>
              <a:r>
                <a:rPr lang="en-US" altLang="zh-CN" sz="2000"/>
                <a:t>5,</a:t>
              </a:r>
              <a:r>
                <a:rPr lang="en-US" altLang="zh-CN" sz="2000" i="1"/>
                <a:t>P=</a:t>
              </a:r>
              <a:r>
                <a:rPr lang="en-US" altLang="zh-CN" sz="2000"/>
                <a:t>(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4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3</a:t>
              </a:r>
              <a:r>
                <a:rPr lang="en-US" altLang="zh-CN" sz="2000" i="1"/>
                <a:t>x+</a:t>
              </a:r>
              <a:r>
                <a:rPr lang="en-US" altLang="zh-CN" sz="2000"/>
                <a:t>4)</a:t>
              </a:r>
              <a:r>
                <a:rPr lang="en-US" altLang="zh-CN" sz="2000" i="1"/>
                <a:t>x+</a:t>
              </a:r>
              <a:r>
                <a:rPr lang="en-US" altLang="zh-CN" sz="2000"/>
                <a:t>5</a:t>
              </a:r>
              <a:r>
                <a:rPr lang="en-US" altLang="zh-CN" sz="2000" i="1"/>
                <a:t>=x</a:t>
              </a:r>
              <a:r>
                <a:rPr lang="en-US" altLang="zh-CN" sz="2000" baseline="30000"/>
                <a:t>5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4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</a:t>
              </a:r>
              <a:r>
                <a:rPr lang="en-US" altLang="zh-CN" sz="2000"/>
                <a:t>3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4</a:t>
              </a:r>
              <a:r>
                <a:rPr lang="en-US" altLang="zh-CN" sz="2000" i="1"/>
                <a:t>x+</a:t>
              </a:r>
              <a:r>
                <a:rPr lang="en-US" altLang="zh-CN" sz="2000"/>
                <a:t>5,</a:t>
              </a:r>
              <a:r>
                <a:rPr lang="zh-CN" altLang="zh-CN" sz="2000"/>
                <a:t>不满足条件</a:t>
              </a:r>
              <a:r>
                <a:rPr lang="en-US" altLang="zh-CN" sz="2000"/>
                <a:t>,</a:t>
              </a:r>
              <a:r>
                <a:rPr lang="zh-CN" altLang="zh-CN" sz="2000"/>
                <a:t>停止运行</a:t>
              </a:r>
              <a:r>
                <a:rPr lang="en-US" altLang="zh-CN" sz="2000"/>
                <a:t>,</a:t>
              </a:r>
              <a:r>
                <a:rPr lang="zh-CN" altLang="zh-CN" sz="2000"/>
                <a:t>输出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5</a:t>
              </a:r>
              <a:r>
                <a:rPr lang="en-US" altLang="zh-CN" sz="2000" i="1"/>
                <a:t>+x</a:t>
              </a:r>
              <a:r>
                <a:rPr lang="en-US" altLang="zh-CN" sz="2000" baseline="30000"/>
                <a:t>4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3</a:t>
              </a:r>
              <a:r>
                <a:rPr lang="en-US" altLang="zh-CN" sz="2000" i="1"/>
                <a:t>+</a:t>
              </a:r>
              <a:r>
                <a:rPr lang="en-US" altLang="zh-CN" sz="2000"/>
                <a:t>3</a:t>
              </a:r>
              <a:r>
                <a:rPr lang="en-US" altLang="zh-CN" sz="2000" i="1"/>
                <a:t>x</a:t>
              </a:r>
              <a:r>
                <a:rPr lang="en-US" altLang="zh-CN" sz="2000" baseline="30000"/>
                <a:t>2</a:t>
              </a:r>
              <a:r>
                <a:rPr lang="en-US" altLang="zh-CN" sz="2000" i="1"/>
                <a:t>+</a:t>
              </a:r>
              <a:r>
                <a:rPr lang="en-US" altLang="zh-CN" sz="2000"/>
                <a:t>4</a:t>
              </a:r>
              <a:r>
                <a:rPr lang="en-US" altLang="zh-CN" sz="2000" i="1"/>
                <a:t>x+</a:t>
              </a:r>
              <a:r>
                <a:rPr lang="en-US" altLang="zh-CN" sz="2000"/>
                <a:t>5</a:t>
              </a:r>
              <a:r>
                <a:rPr lang="en-US" altLang="zh-CN" sz="2000" i="1"/>
                <a:t>.</a:t>
              </a:r>
              <a:r>
                <a:rPr lang="zh-CN" altLang="zh-CN" sz="2000"/>
                <a:t>故选</a:t>
              </a:r>
              <a:r>
                <a:rPr lang="en-US" altLang="zh-CN" sz="2000"/>
                <a:t>C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 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江西上饶高三模拟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则运算多少次停止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	C.4	D.5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2348880"/>
          <a:ext cx="8128000" cy="958997"/>
        </p:xfrm>
        <a:graphic>
          <a:graphicData uri="http://schemas.openxmlformats.org/presentationml/2006/ole">
            <p:oleObj spid="_x0000_s39937" name="文档" r:id="rId5" imgW="3847376" imgH="454136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505647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505647"/>
              <a:ext cx="8640960" cy="3960440"/>
              <a:chOff x="251520" y="-1539552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539552"/>
                <a:ext cx="8640960" cy="3643433"/>
                <a:chOff x="251520" y="-1539552"/>
                <a:chExt cx="8640960" cy="364343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539552"/>
                  <a:ext cx="8640960" cy="36434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145651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804696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输入</a:t>
              </a:r>
              <a:r>
                <a:rPr lang="en-US" altLang="zh-CN" sz="2000" i="1"/>
                <a:t>x=</a:t>
              </a:r>
              <a:r>
                <a:rPr lang="en-US" altLang="zh-CN" sz="2000"/>
                <a:t>5,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第一步</a:t>
              </a:r>
              <a:r>
                <a:rPr lang="en-US" altLang="zh-CN" sz="2000"/>
                <a:t>:</a:t>
              </a:r>
              <a:r>
                <a:rPr lang="en-US" altLang="zh-CN" sz="2000" i="1"/>
                <a:t>x=</a:t>
              </a:r>
              <a:r>
                <a:rPr lang="en-US" altLang="zh-CN" sz="2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5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=</a:t>
              </a:r>
              <a:r>
                <a:rPr lang="en-US" altLang="zh-CN" sz="2000"/>
                <a:t>13</a:t>
              </a:r>
              <a:r>
                <a:rPr lang="en-US" altLang="zh-CN" sz="2000" i="1"/>
                <a:t>&lt;</a:t>
              </a:r>
              <a:r>
                <a:rPr lang="en-US" altLang="zh-CN" sz="2000"/>
                <a:t>200,</a:t>
              </a:r>
              <a:r>
                <a:rPr lang="zh-CN" altLang="zh-CN" sz="2000"/>
                <a:t>进入循环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第二步</a:t>
              </a:r>
              <a:r>
                <a:rPr lang="en-US" altLang="zh-CN" sz="2000"/>
                <a:t>:</a:t>
              </a:r>
              <a:r>
                <a:rPr lang="en-US" altLang="zh-CN" sz="2000" i="1"/>
                <a:t>x=</a:t>
              </a:r>
              <a:r>
                <a:rPr lang="en-US" altLang="zh-CN" sz="2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13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=</a:t>
              </a:r>
              <a:r>
                <a:rPr lang="en-US" altLang="zh-CN" sz="2000"/>
                <a:t>37</a:t>
              </a:r>
              <a:r>
                <a:rPr lang="en-US" altLang="zh-CN" sz="2000" i="1"/>
                <a:t>&lt;</a:t>
              </a:r>
              <a:r>
                <a:rPr lang="en-US" altLang="zh-CN" sz="2000"/>
                <a:t>200,</a:t>
              </a:r>
              <a:r>
                <a:rPr lang="zh-CN" altLang="zh-CN" sz="2000"/>
                <a:t>进入循环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第三步</a:t>
              </a:r>
              <a:r>
                <a:rPr lang="en-US" altLang="zh-CN" sz="2000"/>
                <a:t>:</a:t>
              </a:r>
              <a:r>
                <a:rPr lang="en-US" altLang="zh-CN" sz="2000" i="1"/>
                <a:t>x=</a:t>
              </a:r>
              <a:r>
                <a:rPr lang="en-US" altLang="zh-CN" sz="2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37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=</a:t>
              </a:r>
              <a:r>
                <a:rPr lang="en-US" altLang="zh-CN" sz="2000"/>
                <a:t>109</a:t>
              </a:r>
              <a:r>
                <a:rPr lang="en-US" altLang="zh-CN" sz="2000" i="1"/>
                <a:t>&lt;</a:t>
              </a:r>
              <a:r>
                <a:rPr lang="en-US" altLang="zh-CN" sz="2000"/>
                <a:t>200,</a:t>
              </a:r>
              <a:r>
                <a:rPr lang="zh-CN" altLang="zh-CN" sz="2000"/>
                <a:t>进入循环</a:t>
              </a:r>
              <a:r>
                <a:rPr lang="en-US" altLang="zh-CN" sz="2000"/>
                <a:t>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第四步</a:t>
              </a:r>
              <a:r>
                <a:rPr lang="en-US" altLang="zh-CN" sz="2000"/>
                <a:t>:</a:t>
              </a:r>
              <a:r>
                <a:rPr lang="en-US" altLang="zh-CN" sz="2000" i="1"/>
                <a:t>x=</a:t>
              </a:r>
              <a:r>
                <a:rPr lang="en-US" altLang="zh-CN" sz="2000"/>
                <a:t>3</a:t>
              </a:r>
              <a:r>
                <a:rPr lang="en-US" altLang="zh-CN" sz="2000" i="1"/>
                <a:t>×</a:t>
              </a:r>
              <a:r>
                <a:rPr lang="en-US" altLang="zh-CN" sz="2000"/>
                <a:t>109</a:t>
              </a:r>
              <a:r>
                <a:rPr lang="en-US" altLang="zh-CN" sz="2000" i="1"/>
                <a:t>-</a:t>
              </a:r>
              <a:r>
                <a:rPr lang="en-US" altLang="zh-CN" sz="2000"/>
                <a:t>2</a:t>
              </a:r>
              <a:r>
                <a:rPr lang="en-US" altLang="zh-CN" sz="2000" i="1"/>
                <a:t>=</a:t>
              </a:r>
              <a:r>
                <a:rPr lang="en-US" altLang="zh-CN" sz="2000"/>
                <a:t>325</a:t>
              </a:r>
              <a:r>
                <a:rPr lang="en-US" altLang="zh-CN" sz="2000" i="1"/>
                <a:t>&gt;</a:t>
              </a:r>
              <a:r>
                <a:rPr lang="en-US" altLang="zh-CN" sz="2000"/>
                <a:t>200,</a:t>
              </a:r>
              <a:r>
                <a:rPr lang="zh-CN" altLang="zh-CN" sz="2000"/>
                <a:t>结束循环</a:t>
              </a:r>
              <a:r>
                <a:rPr lang="en-US" altLang="zh-CN" sz="2000"/>
                <a:t>,</a:t>
              </a:r>
              <a:r>
                <a:rPr lang="zh-CN" altLang="zh-CN" sz="2000"/>
                <a:t>输出结果</a:t>
              </a:r>
              <a:r>
                <a:rPr lang="en-US" altLang="zh-CN" sz="2000" i="1"/>
                <a:t>.</a:t>
              </a:r>
              <a:r>
                <a:rPr lang="zh-CN" altLang="zh-CN" sz="2000"/>
                <a:t>共运行</a:t>
              </a:r>
              <a:r>
                <a:rPr lang="en-US" altLang="zh-CN" sz="2000"/>
                <a:t>4</a:t>
              </a:r>
              <a:r>
                <a:rPr lang="zh-CN" altLang="zh-CN" sz="2000"/>
                <a:t>次</a:t>
              </a:r>
              <a:r>
                <a:rPr lang="en-US" altLang="zh-CN" sz="2000" i="1"/>
                <a:t>.</a:t>
              </a:r>
              <a:r>
                <a:rPr lang="zh-CN" altLang="zh-CN" sz="2000"/>
                <a:t>故选</a:t>
              </a:r>
              <a:r>
                <a:rPr lang="en-US" altLang="zh-CN" sz="2000"/>
                <a:t>C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 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7200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阅读下边的程序框图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运行相应的程序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	B.8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D.29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1518657" y="1842469"/>
          <a:ext cx="6106686" cy="3962795"/>
        </p:xfrm>
        <a:graphic>
          <a:graphicData uri="http://schemas.openxmlformats.org/presentationml/2006/ole">
            <p:oleObj spid="_x0000_s41985" name="文档" r:id="rId5" imgW="3847376" imgH="2497386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505647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505647"/>
              <a:ext cx="8640960" cy="3960440"/>
              <a:chOff x="251520" y="-1539552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539552"/>
                <a:ext cx="8640960" cy="3643433"/>
                <a:chOff x="251520" y="-1539552"/>
                <a:chExt cx="8640960" cy="364343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539552"/>
                  <a:ext cx="8640960" cy="36434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8"/>
                <p:cNvSpPr txBox="1"/>
                <p:nvPr/>
              </p:nvSpPr>
              <p:spPr>
                <a:xfrm>
                  <a:off x="8371094" y="-145651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508000" y="804696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/>
                <a:t>i=</a:t>
              </a:r>
              <a:r>
                <a:rPr lang="en-US" altLang="zh-CN" sz="2000"/>
                <a:t>1,</a:t>
              </a:r>
              <a:r>
                <a:rPr lang="zh-CN" altLang="zh-CN" sz="2000"/>
                <a:t>为奇数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1;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en-US" altLang="zh-CN" sz="2000" i="1"/>
                <a:t>i=</a:t>
              </a:r>
              <a:r>
                <a:rPr lang="en-US" altLang="zh-CN" sz="2000"/>
                <a:t>2,</a:t>
              </a:r>
              <a:r>
                <a:rPr lang="zh-CN" altLang="zh-CN" sz="2000"/>
                <a:t>为偶数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1</a:t>
              </a:r>
              <a:r>
                <a:rPr lang="en-US" altLang="zh-CN" sz="2000" i="1"/>
                <a:t>+</a:t>
              </a:r>
              <a:r>
                <a:rPr lang="en-US" altLang="zh-CN" sz="2000"/>
                <a:t>2</a:t>
              </a:r>
              <a:r>
                <a:rPr lang="en-US" altLang="zh-CN" sz="2000" i="1"/>
                <a:t>×</a:t>
              </a:r>
              <a:r>
                <a:rPr lang="en-US" altLang="zh-CN" sz="2000"/>
                <a:t>2</a:t>
              </a:r>
              <a:r>
                <a:rPr lang="en-US" altLang="zh-CN" sz="2000" baseline="30000"/>
                <a:t>1</a:t>
              </a:r>
              <a:r>
                <a:rPr lang="en-US" altLang="zh-CN" sz="2000" i="1"/>
                <a:t>=</a:t>
              </a:r>
              <a:r>
                <a:rPr lang="en-US" altLang="zh-CN" sz="2000"/>
                <a:t>5;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en-US" altLang="zh-CN" sz="2000" i="1"/>
                <a:t>i=</a:t>
              </a:r>
              <a:r>
                <a:rPr lang="en-US" altLang="zh-CN" sz="2000"/>
                <a:t>3,</a:t>
              </a:r>
              <a:r>
                <a:rPr lang="zh-CN" altLang="zh-CN" sz="2000"/>
                <a:t>为奇数</a:t>
              </a:r>
              <a:r>
                <a:rPr lang="en-US" altLang="zh-CN" sz="2000"/>
                <a:t>,</a:t>
              </a:r>
              <a:r>
                <a:rPr lang="en-US" altLang="zh-CN" sz="2000" i="1"/>
                <a:t>S=</a:t>
              </a:r>
              <a:r>
                <a:rPr lang="en-US" altLang="zh-CN" sz="2000"/>
                <a:t>8;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en-US" altLang="zh-CN" sz="2000" i="1"/>
                <a:t>i=</a:t>
              </a:r>
              <a:r>
                <a:rPr lang="en-US" altLang="zh-CN" sz="2000"/>
                <a:t>4,</a:t>
              </a:r>
              <a:r>
                <a:rPr lang="zh-CN" altLang="zh-CN" sz="2000"/>
                <a:t>此时</a:t>
              </a:r>
              <a:r>
                <a:rPr lang="en-US" altLang="zh-CN" sz="2000"/>
                <a:t>4≥4,</a:t>
              </a:r>
              <a:r>
                <a:rPr lang="zh-CN" altLang="zh-CN" sz="2000"/>
                <a:t>满足要求</a:t>
              </a:r>
              <a:r>
                <a:rPr lang="en-US" altLang="zh-CN" sz="2000"/>
                <a:t>,</a:t>
              </a:r>
              <a:r>
                <a:rPr lang="zh-CN" altLang="zh-CN" sz="2000"/>
                <a:t>输出</a:t>
              </a:r>
              <a:r>
                <a:rPr lang="en-US" altLang="zh-CN" sz="2000" i="1"/>
                <a:t>S=</a:t>
              </a:r>
              <a:r>
                <a:rPr lang="en-US" altLang="zh-CN" sz="2000"/>
                <a:t>8</a:t>
              </a:r>
              <a:r>
                <a:rPr lang="en-US" altLang="zh-CN" sz="2000" i="1"/>
                <a:t>.</a:t>
              </a:r>
              <a:endParaRPr lang="zh-CN" altLang="zh-CN" sz="2000"/>
            </a:p>
            <a:p>
              <a:pPr>
                <a:lnSpc>
                  <a:spcPct val="150000"/>
                </a:lnSpc>
              </a:pPr>
              <a:r>
                <a:rPr lang="zh-CN" altLang="zh-CN" sz="2000"/>
                <a:t>故选</a:t>
              </a:r>
              <a:r>
                <a:rPr lang="en-US" altLang="zh-CN" sz="2000"/>
                <a:t>B</a:t>
              </a:r>
              <a:r>
                <a:rPr lang="en-US" altLang="zh-CN" sz="2000" i="1"/>
                <a:t>.</a:t>
              </a:r>
              <a:endParaRPr lang="zh-CN" altLang="zh-CN" sz="20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5009401"/>
              <a:ext cx="8064896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9</TotalTime>
  <Words>1352</Words>
  <Application>WPS 演示</Application>
  <PresentationFormat>全屏显示(4:3)</PresentationFormat>
  <Paragraphs>259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123</vt:lpstr>
      <vt:lpstr>文档</vt:lpstr>
      <vt:lpstr>1.3　程序框图题专项练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96</cp:revision>
  <dcterms:created xsi:type="dcterms:W3CDTF">2014-12-26T02:01:00Z</dcterms:created>
  <dcterms:modified xsi:type="dcterms:W3CDTF">2020-02-13T13:19:36Z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