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63" r:id="rId2"/>
    <p:sldId id="336" r:id="rId3"/>
    <p:sldId id="362" r:id="rId4"/>
    <p:sldId id="363" r:id="rId5"/>
    <p:sldId id="364" r:id="rId6"/>
    <p:sldId id="365" r:id="rId7"/>
    <p:sldId id="366" r:id="rId8"/>
    <p:sldId id="344" r:id="rId9"/>
    <p:sldId id="348" r:id="rId10"/>
    <p:sldId id="349" r:id="rId11"/>
    <p:sldId id="350" r:id="rId12"/>
    <p:sldId id="327" r:id="rId13"/>
    <p:sldId id="351" r:id="rId14"/>
    <p:sldId id="352" r:id="rId15"/>
    <p:sldId id="328" r:id="rId16"/>
    <p:sldId id="353" r:id="rId17"/>
    <p:sldId id="354" r:id="rId18"/>
    <p:sldId id="355" r:id="rId19"/>
    <p:sldId id="356" r:id="rId20"/>
    <p:sldId id="329" r:id="rId21"/>
    <p:sldId id="357" r:id="rId22"/>
    <p:sldId id="358" r:id="rId23"/>
    <p:sldId id="359" r:id="rId24"/>
    <p:sldId id="361" r:id="rId25"/>
    <p:sldId id="36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0077"/>
    <a:srgbClr val="A5B592"/>
    <a:srgbClr val="DE7A03"/>
    <a:srgbClr val="C63173"/>
    <a:srgbClr val="681A3D"/>
    <a:srgbClr val="FFFFFF"/>
    <a:srgbClr val="0259A8"/>
    <a:srgbClr val="B8D432"/>
    <a:srgbClr val="00A8EF"/>
    <a:srgbClr val="AA5E0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464" y="-96"/>
      </p:cViewPr>
      <p:guideLst>
        <p:guide orient="horz" pos="482"/>
        <p:guide pos="1927"/>
        <p:guide pos="3379"/>
        <p:guide pos="3651"/>
        <p:guide pos="4105"/>
        <p:guide pos="4377"/>
        <p:guide pos="4830"/>
        <p:guide pos="51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F2471-2A3F-4C87-A869-A671258DC2ED}" type="datetimeFigureOut">
              <a:rPr lang="zh-CN" altLang="en-US" smtClean="0"/>
              <a:pPr/>
              <a:t>2020/2/25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26C6A-A277-47B2-B097-687C51019A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4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3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3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7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4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6.png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slide" Target="../slides/slide1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989" y="742965"/>
            <a:ext cx="1805726" cy="5711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0343"/>
            <a:ext cx="7514335" cy="827651"/>
          </a:xfrm>
          <a:prstGeom prst="rect">
            <a:avLst/>
          </a:prstGeom>
        </p:spPr>
      </p:pic>
      <p:sp>
        <p:nvSpPr>
          <p:cNvPr id="14" name="TextBox 8"/>
          <p:cNvSpPr txBox="1"/>
          <p:nvPr userDrawn="1"/>
        </p:nvSpPr>
        <p:spPr>
          <a:xfrm>
            <a:off x="2310328" y="1779474"/>
            <a:ext cx="3168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36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6897671" y="4575040"/>
            <a:ext cx="1224136" cy="1224136"/>
          </a:xfrm>
          <a:prstGeom prst="ellipse">
            <a:avLst/>
          </a:prstGeom>
          <a:solidFill>
            <a:srgbClr val="7B0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88840"/>
            <a:ext cx="7956376" cy="16801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989" y="742965"/>
            <a:ext cx="1805726" cy="571140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>
            <a:off x="209312" y="3742860"/>
            <a:ext cx="7469431" cy="276999"/>
            <a:chOff x="209312" y="3742860"/>
            <a:chExt cx="7469431" cy="276999"/>
          </a:xfrm>
        </p:grpSpPr>
        <p:sp>
          <p:nvSpPr>
            <p:cNvPr id="15" name="TextBox 10"/>
            <p:cNvSpPr txBox="1"/>
            <p:nvPr userDrawn="1"/>
          </p:nvSpPr>
          <p:spPr>
            <a:xfrm>
              <a:off x="299800" y="3742860"/>
              <a:ext cx="73789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课堂教学流程完美展示          全书优质试题随意编辑          独家研发错题组卷系统          志鸿优化 永远更新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9312" y="3825056"/>
              <a:ext cx="108000" cy="1080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76657" y="3825056"/>
              <a:ext cx="108000" cy="108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62477" y="3825056"/>
              <a:ext cx="108000" cy="1080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11349" y="3825056"/>
              <a:ext cx="108000" cy="108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412840" y="298946"/>
            <a:ext cx="1451061" cy="413744"/>
            <a:chOff x="4563612" y="298946"/>
            <a:chExt cx="1090204" cy="413744"/>
          </a:xfrm>
        </p:grpSpPr>
        <p:sp>
          <p:nvSpPr>
            <p:cNvPr id="6" name="流程图: 数据 5"/>
            <p:cNvSpPr/>
            <p:nvPr userDrawn="1"/>
          </p:nvSpPr>
          <p:spPr>
            <a:xfrm>
              <a:off x="4565308" y="298946"/>
              <a:ext cx="1088508" cy="49676"/>
            </a:xfrm>
            <a:prstGeom prst="flowChartInputOutput">
              <a:avLst/>
            </a:prstGeom>
            <a:solidFill>
              <a:srgbClr val="AA5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5" action="ppaction://hlinksldjump"/>
            </p:cNvPr>
            <p:cNvSpPr/>
            <p:nvPr userDrawn="1"/>
          </p:nvSpPr>
          <p:spPr>
            <a:xfrm>
              <a:off x="4563612" y="341127"/>
              <a:ext cx="911834" cy="371563"/>
            </a:xfrm>
            <a:prstGeom prst="rect">
              <a:avLst/>
            </a:prstGeom>
            <a:solidFill>
              <a:srgbClr val="DE7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高频考点</a:t>
              </a:r>
              <a:r>
                <a:rPr lang="en-US" altLang="zh-CN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突破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2.xml"/><Relationship Id="rId33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1.xml"/><Relationship Id="rId32" Type="http://schemas.openxmlformats.org/officeDocument/2006/relationships/slide" Target="../slides/slide1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28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4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4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5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6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7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8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2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3" name="矩形 2"/>
          <p:cNvSpPr/>
          <p:nvPr userDrawn="1"/>
        </p:nvSpPr>
        <p:spPr>
          <a:xfrm>
            <a:off x="-36512" y="6741368"/>
            <a:ext cx="9180512" cy="144016"/>
          </a:xfrm>
          <a:prstGeom prst="rect">
            <a:avLst/>
          </a:prstGeom>
          <a:solidFill>
            <a:srgbClr val="7B0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08" y="764704"/>
            <a:ext cx="8856984" cy="5904656"/>
          </a:xfrm>
          <a:prstGeom prst="rect">
            <a:avLst/>
          </a:prstGeom>
        </p:spPr>
      </p:pic>
      <p:sp>
        <p:nvSpPr>
          <p:cNvPr id="21" name="标题 1"/>
          <p:cNvSpPr txBox="1"/>
          <p:nvPr userDrawn="1"/>
        </p:nvSpPr>
        <p:spPr>
          <a:xfrm>
            <a:off x="662475" y="373701"/>
            <a:ext cx="2829405" cy="31899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</a:t>
            </a:r>
            <a:r>
              <a:rPr lang="zh-CN" altLang="en-US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讲　分类讨论思想</a:t>
            </a:r>
            <a:endParaRPr lang="zh-CN" altLang="en-US" sz="1400" dirty="0"/>
          </a:p>
        </p:txBody>
      </p:sp>
      <p:sp>
        <p:nvSpPr>
          <p:cNvPr id="25" name="TextBox 13">
            <a:hlinkClick r:id="rId32" action="ppaction://hlinksldjump"/>
          </p:cNvPr>
          <p:cNvSpPr txBox="1"/>
          <p:nvPr userDrawn="1"/>
        </p:nvSpPr>
        <p:spPr>
          <a:xfrm>
            <a:off x="6434627" y="390721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高频考点</a:t>
            </a:r>
            <a:r>
              <a:rPr lang="en-US" altLang="zh-CN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3">
            <a:hlinkClick r:id="rId33" action="ppaction://hlinksldjump"/>
          </p:cNvPr>
          <p:cNvSpPr txBox="1"/>
          <p:nvPr userDrawn="1"/>
        </p:nvSpPr>
        <p:spPr>
          <a:xfrm>
            <a:off x="3811815" y="376200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高考真题</a:t>
            </a:r>
            <a:r>
              <a:rPr lang="en-US" altLang="zh-CN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5.docx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3.docx"/><Relationship Id="rId4" Type="http://schemas.openxmlformats.org/officeDocument/2006/relationships/package" Target="../embeddings/Microsoft_Office_Word___2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8.docx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3</a:t>
            </a:r>
            <a:r>
              <a:rPr lang="zh-CN" altLang="zh-CN"/>
              <a:t>讲　分类讨论思想</a:t>
            </a:r>
          </a:p>
        </p:txBody>
      </p:sp>
      <p:pic>
        <p:nvPicPr>
          <p:cNvPr id="2049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28850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由图形的不确定性引起的分类讨论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有的图形类型、位置需要分类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如角的终边所在的象限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点、线、面的位置关系等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由参数的变化引起的分类讨论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某些含有参数的问题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如含参数的方程、不等式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由于参数的取值不同会导致所得结果不同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或对于不同的参数值要运用不同的求解或证明方法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由实际意义引起的讨论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此类问题在应用题中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特别是在解决排列、组合中的计数问题时常用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分类讨论的原则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不重不漏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标准要统一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层次要分明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能不分类的要尽量避免或尽量推迟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决不无原则地讨论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解分类问题的步骤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确定分类讨论的对象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即对哪个变量或参数进行分类讨论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对所讨论的对象进行合理的分类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逐类讨论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即对各类问题详细讨论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逐步解决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归纳总结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将各类情况总结归纳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279034"/>
          <a:ext cx="8128000" cy="838284"/>
        </p:xfrm>
        <a:graphic>
          <a:graphicData uri="http://schemas.openxmlformats.org/presentationml/2006/ole">
            <p:oleObj spid="_x0000_s32771" name="文档" r:id="rId6" imgW="3847376" imgH="397638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/>
          </p:cNvGraphicFramePr>
          <p:nvPr/>
        </p:nvGraphicFramePr>
        <p:xfrm>
          <a:off x="511175" y="2136329"/>
          <a:ext cx="8110538" cy="3733800"/>
        </p:xfrm>
        <a:graphic>
          <a:graphicData uri="http://schemas.openxmlformats.org/presentationml/2006/ole">
            <p:oleObj spid="_x0000_s32770" name="文档" r:id="rId7" imgW="3847376" imgH="1765083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/>
          </p:cNvGraphicFramePr>
          <p:nvPr/>
        </p:nvGraphicFramePr>
        <p:xfrm>
          <a:off x="508000" y="5761167"/>
          <a:ext cx="8128000" cy="476145"/>
        </p:xfrm>
        <a:graphic>
          <a:graphicData uri="http://schemas.openxmlformats.org/presentationml/2006/ole">
            <p:oleObj spid="_x0000_s32769" name="文档" r:id="rId8" imgW="3847376" imgH="224909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195983"/>
            <a:ext cx="8128000" cy="4720034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12776"/>
            <a:ext cx="153118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66196" y="1772830"/>
          <a:ext cx="8128000" cy="925465"/>
        </p:xfrm>
        <a:graphic>
          <a:graphicData uri="http://schemas.openxmlformats.org/presentationml/2006/ole">
            <p:oleObj spid="_x0000_s37890" name="文档" r:id="rId6" imgW="3847376" imgH="437582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48456" y="2780942"/>
          <a:ext cx="8128000" cy="2196305"/>
        </p:xfrm>
        <a:graphic>
          <a:graphicData uri="http://schemas.openxmlformats.org/presentationml/2006/ole">
            <p:oleObj spid="_x0000_s37889" name="文档" r:id="rId7" imgW="3847376" imgH="1039978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474751" y="4993790"/>
            <a:ext cx="153279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068221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由图形位置或形状引起的讨论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设圆锥曲线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的两个焦点分别为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上存在点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的离心率为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/>
          </p:cNvGraphicFramePr>
          <p:nvPr/>
        </p:nvGraphicFramePr>
        <p:xfrm>
          <a:off x="599916" y="2564904"/>
          <a:ext cx="8128000" cy="1441848"/>
        </p:xfrm>
        <a:graphic>
          <a:graphicData uri="http://schemas.openxmlformats.org/presentationml/2006/ole">
            <p:oleObj spid="_x0000_s39937" name="文档" r:id="rId6" imgW="3847376" imgH="683362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6758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画出不等式组表示的平面区域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个整点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个整点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个整点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个整点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所以平面区域内的整点共有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661650" y="1988840"/>
          <a:ext cx="8128000" cy="1448554"/>
        </p:xfrm>
        <a:graphic>
          <a:graphicData uri="http://schemas.openxmlformats.org/presentationml/2006/ole">
            <p:oleObj spid="_x0000_s40961" name="文档" r:id="rId6" imgW="3847376" imgH="685162" progId="Word.Document.12">
              <p:embed/>
            </p:oleObj>
          </a:graphicData>
        </a:graphic>
      </p:graphicFrame>
      <p:pic>
        <p:nvPicPr>
          <p:cNvPr id="7" name="19a91.eps" descr="id:2147499333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156176" y="2116852"/>
            <a:ext cx="2509274" cy="2536284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844824"/>
          <a:ext cx="8128000" cy="2427670"/>
        </p:xfrm>
        <a:graphic>
          <a:graphicData uri="http://schemas.openxmlformats.org/presentationml/2006/ole">
            <p:oleObj spid="_x0000_s41986" name="文档" r:id="rId6" imgW="3847376" imgH="1149373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4371819"/>
          <a:ext cx="8128000" cy="476145"/>
        </p:xfrm>
        <a:graphic>
          <a:graphicData uri="http://schemas.openxmlformats.org/presentationml/2006/ole">
            <p:oleObj spid="_x0000_s41985" name="文档" r:id="rId7" imgW="3847376" imgH="224909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903137"/>
            <a:ext cx="8128000" cy="3305727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61953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抛物线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的焦点为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为其上的一点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为坐标原点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为等腰三角形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则这样的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点的个数为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B.3	C.4	D.6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89642" y="2852936"/>
          <a:ext cx="8128000" cy="3165360"/>
        </p:xfrm>
        <a:graphic>
          <a:graphicData uri="http://schemas.openxmlformats.org/presentationml/2006/ole">
            <p:oleObj spid="_x0000_s43009" name="文档" r:id="rId6" imgW="3847376" imgH="1498072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08000" y="1484784"/>
          <a:ext cx="8128000" cy="1287604"/>
        </p:xfrm>
        <a:graphic>
          <a:graphicData uri="http://schemas.openxmlformats.org/presentationml/2006/ole">
            <p:oleObj spid="_x0000_s1028" name="文档" r:id="rId3" imgW="3847376" imgH="609233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2769642"/>
          <a:ext cx="8128000" cy="2203009"/>
        </p:xfrm>
        <a:graphic>
          <a:graphicData uri="http://schemas.openxmlformats.org/presentationml/2006/ole">
            <p:oleObj spid="_x0000_s1029" name="文档" r:id="rId4" imgW="3847376" imgH="1043576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4972651"/>
          <a:ext cx="8128000" cy="559975"/>
        </p:xfrm>
        <a:graphic>
          <a:graphicData uri="http://schemas.openxmlformats.org/presentationml/2006/ole">
            <p:oleObj spid="_x0000_s1030" name="文档" r:id="rId5" imgW="3847376" imgH="265212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124744"/>
            <a:ext cx="8128000" cy="50044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由参数变化引起的分类讨论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/>
              <a:t>例</a:t>
            </a:r>
            <a:r>
              <a:rPr lang="en-US" altLang="zh-CN" sz="2400" b="1" smtClean="0"/>
              <a:t>3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只有一个零点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等价于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只有一个零点当且仅当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只有一个零点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(ii)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267798"/>
          <a:ext cx="8128000" cy="5113530"/>
        </p:xfrm>
        <a:graphic>
          <a:graphicData uri="http://schemas.openxmlformats.org/presentationml/2006/ole">
            <p:oleObj spid="_x0000_s45057" name="文档" r:id="rId6" imgW="3847376" imgH="2421456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888827"/>
            <a:ext cx="8128000" cy="3334347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675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x-ax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存在两个零点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79278" y="2852936"/>
          <a:ext cx="8128000" cy="3359842"/>
        </p:xfrm>
        <a:graphic>
          <a:graphicData uri="http://schemas.openxmlformats.org/presentationml/2006/ole">
            <p:oleObj spid="_x0000_s47105" name="文档" r:id="rId6" imgW="3847376" imgH="1590554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124744"/>
          <a:ext cx="8128000" cy="5401902"/>
        </p:xfrm>
        <a:graphic>
          <a:graphicData uri="http://schemas.openxmlformats.org/presentationml/2006/ole">
            <p:oleObj spid="_x0000_s49153" name="文档" r:id="rId6" imgW="3847376" imgH="2556762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&lt;t&lt;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上恒成立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&lt;m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上恒成立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上恒成立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所以存在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上不恒成立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的取值范围是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,2],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的最大值为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[0,1]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最小值为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202099"/>
          <a:ext cx="8128000" cy="4707802"/>
        </p:xfrm>
        <a:graphic>
          <a:graphicData uri="http://schemas.openxmlformats.org/presentationml/2006/ole">
            <p:oleObj spid="_x0000_s27649" name="文档" r:id="rId3" imgW="3847376" imgH="2228215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900317"/>
          <a:ext cx="8128000" cy="5311366"/>
        </p:xfrm>
        <a:graphic>
          <a:graphicData uri="http://schemas.openxmlformats.org/presentationml/2006/ole">
            <p:oleObj spid="_x0000_s29697" name="文档" r:id="rId3" imgW="3847376" imgH="2514299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9712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的定义域为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2e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611560" y="4077072"/>
          <a:ext cx="8128000" cy="2424318"/>
        </p:xfrm>
        <a:graphic>
          <a:graphicData uri="http://schemas.openxmlformats.org/presentationml/2006/ole">
            <p:oleObj spid="_x0000_s30721" name="文档" r:id="rId3" imgW="3847376" imgH="1148294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845901"/>
          <a:ext cx="8128000" cy="3420198"/>
        </p:xfrm>
        <a:graphic>
          <a:graphicData uri="http://schemas.openxmlformats.org/presentationml/2006/ole">
            <p:oleObj spid="_x0000_s31745" name="文档" r:id="rId3" imgW="3847376" imgH="1618623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分类讨论思想是一种重要的数学思想方法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其基本思路是将一个较复杂的数学问题分解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或分割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成若干个基础性问题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通过对基础性问题的解答来实现解决原问题的思想策略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对问题实行分类与整合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分类标准等于增加一个已知条件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实现了有效增设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将大问题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或综合性问题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分解为小问题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或基础性问题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优化解题思路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降低问题难度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分类讨论的常见类型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由数学概念引起的分类讨论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有的概念本身是分类的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如绝对值、直线斜率、指数函数、对数函数等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由性质、定理、公式的限制引起的分类讨论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有的数学定理、公式、性质是分类给出的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在不同的条件下结论不一致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如等比数列的前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项和公式、函数的单调性等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由数学运算要求引起的分类讨论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如除法运算中除数不为零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偶次方根为非负数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对数式中对真数与底数的要求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指数运算中对底数的要求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不等式两边同乘以一个正数、负数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三角函数的定义域等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赢在高考二轮用书课件</Template>
  <TotalTime>6</TotalTime>
  <Words>1459</Words>
  <Application>WPS 演示</Application>
  <PresentationFormat>全屏显示(4:3)</PresentationFormat>
  <Paragraphs>126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主题​​</vt:lpstr>
      <vt:lpstr>文档</vt:lpstr>
      <vt:lpstr>第3讲　分类讨论思想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19</cp:revision>
  <dcterms:created xsi:type="dcterms:W3CDTF">2019-09-25T01:06:00Z</dcterms:created>
  <dcterms:modified xsi:type="dcterms:W3CDTF">2020-02-25T08:48:17Z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