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63" r:id="rId2"/>
    <p:sldId id="265" r:id="rId3"/>
    <p:sldId id="346" r:id="rId4"/>
    <p:sldId id="336" r:id="rId5"/>
    <p:sldId id="340" r:id="rId6"/>
    <p:sldId id="341" r:id="rId7"/>
    <p:sldId id="342" r:id="rId8"/>
    <p:sldId id="343" r:id="rId9"/>
    <p:sldId id="266" r:id="rId10"/>
    <p:sldId id="347" r:id="rId11"/>
    <p:sldId id="348" r:id="rId12"/>
    <p:sldId id="349" r:id="rId13"/>
    <p:sldId id="344" r:id="rId14"/>
    <p:sldId id="350" r:id="rId15"/>
    <p:sldId id="351" r:id="rId16"/>
    <p:sldId id="327" r:id="rId17"/>
    <p:sldId id="352" r:id="rId18"/>
    <p:sldId id="353" r:id="rId19"/>
    <p:sldId id="354" r:id="rId20"/>
    <p:sldId id="355" r:id="rId21"/>
    <p:sldId id="328" r:id="rId22"/>
    <p:sldId id="356" r:id="rId23"/>
    <p:sldId id="357" r:id="rId24"/>
    <p:sldId id="358" r:id="rId25"/>
    <p:sldId id="359" r:id="rId26"/>
    <p:sldId id="360" r:id="rId27"/>
    <p:sldId id="361" r:id="rId28"/>
    <p:sldId id="362" r:id="rId29"/>
    <p:sldId id="329" r:id="rId30"/>
    <p:sldId id="363" r:id="rId31"/>
    <p:sldId id="364" r:id="rId32"/>
    <p:sldId id="365" r:id="rId33"/>
    <p:sldId id="366" r:id="rId34"/>
    <p:sldId id="367" r:id="rId35"/>
    <p:sldId id="368" r:id="rId36"/>
    <p:sldId id="369" r:id="rId37"/>
    <p:sldId id="345" r:id="rId38"/>
    <p:sldId id="370" r:id="rId39"/>
    <p:sldId id="371" r:id="rId40"/>
    <p:sldId id="372"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0077"/>
    <a:srgbClr val="A5B592"/>
    <a:srgbClr val="DE7A03"/>
    <a:srgbClr val="C63173"/>
    <a:srgbClr val="681A3D"/>
    <a:srgbClr val="FFFFFF"/>
    <a:srgbClr val="0259A8"/>
    <a:srgbClr val="B8D432"/>
    <a:srgbClr val="00A8EF"/>
    <a:srgbClr val="AA5E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howGuides="1">
      <p:cViewPr varScale="1">
        <p:scale>
          <a:sx n="89" d="100"/>
          <a:sy n="89" d="100"/>
        </p:scale>
        <p:origin x="-1464" y="-9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2020/2/28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4.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3.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3.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7.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4.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6.png"/><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 Target="../slides/slide16.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pic>
        <p:nvPicPr>
          <p:cNvPr id="4" name="图片 3"/>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1049989" y="742965"/>
            <a:ext cx="1805726" cy="571140"/>
          </a:xfrm>
          <a:prstGeom prst="rect">
            <a:avLst/>
          </a:prstGeom>
        </p:spPr>
      </p:pic>
      <p:pic>
        <p:nvPicPr>
          <p:cNvPr id="12" name="图片 11"/>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0" y="1670343"/>
            <a:ext cx="7514335" cy="827651"/>
          </a:xfrm>
          <a:prstGeom prst="rect">
            <a:avLst/>
          </a:prstGeom>
        </p:spPr>
      </p:pic>
      <p:sp>
        <p:nvSpPr>
          <p:cNvPr id="14" name="TextBox 8"/>
          <p:cNvSpPr txBox="1"/>
          <p:nvPr userDrawn="1"/>
        </p:nvSpPr>
        <p:spPr>
          <a:xfrm>
            <a:off x="2310328" y="1779474"/>
            <a:ext cx="3168303" cy="646331"/>
          </a:xfrm>
          <a:prstGeom prst="rect">
            <a:avLst/>
          </a:prstGeom>
          <a:noFill/>
        </p:spPr>
        <p:txBody>
          <a:bodyPr wrap="non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目录</a:t>
            </a:r>
            <a:r>
              <a:rPr lang="zh-CN" altLang="en-US" sz="3600" baseline="0" dirty="0" smtClean="0">
                <a:solidFill>
                  <a:schemeClr val="bg1"/>
                </a:solidFill>
                <a:latin typeface="微软雅黑" panose="020B0503020204020204" pitchFamily="34" charset="-122"/>
                <a:ea typeface="微软雅黑" panose="020B0503020204020204" pitchFamily="34" charset="-122"/>
              </a:rPr>
              <a:t>   </a:t>
            </a:r>
            <a:r>
              <a:rPr lang="en-US" altLang="zh-CN" sz="2400" baseline="0" dirty="0" smtClean="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
        <p:nvSpPr>
          <p:cNvPr id="4" name="椭圆 3"/>
          <p:cNvSpPr/>
          <p:nvPr userDrawn="1"/>
        </p:nvSpPr>
        <p:spPr>
          <a:xfrm>
            <a:off x="6897671" y="4575040"/>
            <a:ext cx="1224136" cy="1224136"/>
          </a:xfrm>
          <a:prstGeom prst="ellipse">
            <a:avLst/>
          </a:prstGeom>
          <a:solidFill>
            <a:srgbClr val="7B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11">
            <a:extLst>
              <a:ext uri="{28A0092B-C50C-407E-A947-70E740481C1C}">
                <a14:useLocalDpi xmlns:a14="http://schemas.microsoft.com/office/drawing/2010/main" xmlns="" val="0"/>
              </a:ext>
            </a:extLst>
          </a:blip>
          <a:stretch>
            <a:fillRect/>
          </a:stretch>
        </p:blipFill>
        <p:spPr>
          <a:xfrm>
            <a:off x="0" y="1988840"/>
            <a:ext cx="7956376" cy="1680152"/>
          </a:xfrm>
          <a:prstGeom prst="rect">
            <a:avLst/>
          </a:prstGeom>
        </p:spPr>
      </p:pic>
      <p:pic>
        <p:nvPicPr>
          <p:cNvPr id="13" name="图片 12"/>
          <p:cNvPicPr>
            <a:picLocks noChangeAspect="1"/>
          </p:cNvPicPr>
          <p:nvPr userDrawn="1"/>
        </p:nvPicPr>
        <p:blipFill>
          <a:blip r:embed="rId12" cstate="print">
            <a:extLst>
              <a:ext uri="{28A0092B-C50C-407E-A947-70E740481C1C}">
                <a14:useLocalDpi xmlns:a14="http://schemas.microsoft.com/office/drawing/2010/main" xmlns="" val="0"/>
              </a:ext>
            </a:extLst>
          </a:blip>
          <a:stretch>
            <a:fillRect/>
          </a:stretch>
        </p:blipFill>
        <p:spPr>
          <a:xfrm>
            <a:off x="1049989" y="742965"/>
            <a:ext cx="1805726" cy="571140"/>
          </a:xfrm>
          <a:prstGeom prst="rect">
            <a:avLst/>
          </a:prstGeom>
        </p:spPr>
      </p:pic>
      <p:grpSp>
        <p:nvGrpSpPr>
          <p:cNvPr id="14" name="组合 13"/>
          <p:cNvGrpSpPr/>
          <p:nvPr userDrawn="1"/>
        </p:nvGrpSpPr>
        <p:grpSpPr>
          <a:xfrm>
            <a:off x="209312" y="3742860"/>
            <a:ext cx="7469431" cy="276999"/>
            <a:chOff x="209312" y="3742860"/>
            <a:chExt cx="7469431" cy="276999"/>
          </a:xfrm>
        </p:grpSpPr>
        <p:sp>
          <p:nvSpPr>
            <p:cNvPr id="15" name="TextBox 10"/>
            <p:cNvSpPr txBox="1"/>
            <p:nvPr userDrawn="1"/>
          </p:nvSpPr>
          <p:spPr>
            <a:xfrm>
              <a:off x="299800" y="3742860"/>
              <a:ext cx="7378943" cy="276999"/>
            </a:xfrm>
            <a:prstGeom prst="rect">
              <a:avLst/>
            </a:prstGeom>
            <a:noFill/>
          </p:spPr>
          <p:txBody>
            <a:bodyPr wrap="none" rtlCol="0">
              <a:spAutoFi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课堂教学流程完美展示          全书优质试题随意编辑          独家研发错题组卷系统          志鸿优化 永远更新</a:t>
              </a: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pic>
          <p:nvPicPr>
            <p:cNvPr id="17" name="图片 16"/>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2176657" y="3825056"/>
              <a:ext cx="108000" cy="108000"/>
            </a:xfrm>
            <a:prstGeom prst="rect">
              <a:avLst/>
            </a:prstGeom>
          </p:spPr>
        </p:pic>
        <p:pic>
          <p:nvPicPr>
            <p:cNvPr id="18" name="图片 17"/>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4162477" y="3825056"/>
              <a:ext cx="108000" cy="108000"/>
            </a:xfrm>
            <a:prstGeom prst="rect">
              <a:avLst/>
            </a:prstGeom>
          </p:spPr>
        </p:pic>
        <p:pic>
          <p:nvPicPr>
            <p:cNvPr id="19" name="图片 1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6111349" y="3825056"/>
              <a:ext cx="108000" cy="1080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grpSp>
        <p:nvGrpSpPr>
          <p:cNvPr id="5" name="组合 4"/>
          <p:cNvGrpSpPr/>
          <p:nvPr userDrawn="1"/>
        </p:nvGrpSpPr>
        <p:grpSpPr>
          <a:xfrm>
            <a:off x="6412840" y="298946"/>
            <a:ext cx="1451061" cy="413744"/>
            <a:chOff x="4563612" y="298946"/>
            <a:chExt cx="1090204" cy="413744"/>
          </a:xfrm>
        </p:grpSpPr>
        <p:sp>
          <p:nvSpPr>
            <p:cNvPr id="6" name="流程图: 数据 5"/>
            <p:cNvSpPr/>
            <p:nvPr userDrawn="1"/>
          </p:nvSpPr>
          <p:spPr>
            <a:xfrm>
              <a:off x="4565308" y="298946"/>
              <a:ext cx="1088508" cy="49676"/>
            </a:xfrm>
            <a:prstGeom prst="flowChartInputOutput">
              <a:avLst/>
            </a:prstGeom>
            <a:solidFill>
              <a:srgbClr val="AA5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userDrawn="1"/>
          </p:nvSpPr>
          <p:spPr>
            <a:xfrm>
              <a:off x="4563612" y="341127"/>
              <a:ext cx="911834" cy="371563"/>
            </a:xfrm>
            <a:prstGeom prst="rect">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高频考点</a:t>
              </a:r>
              <a:r>
                <a:rPr lang="en-US" altLang="zh-CN" sz="1200" smtClean="0">
                  <a:latin typeface="微软雅黑" panose="020B0503020204020204" pitchFamily="34" charset="-122"/>
                  <a:ea typeface="微软雅黑" panose="020B0503020204020204" pitchFamily="34" charset="-122"/>
                </a:rPr>
                <a:t>•</a:t>
              </a:r>
              <a:r>
                <a:rPr lang="zh-CN" altLang="en-US" sz="1200" smtClean="0">
                  <a:latin typeface="微软雅黑" panose="020B0503020204020204" pitchFamily="34" charset="-122"/>
                  <a:ea typeface="微软雅黑" panose="020B0503020204020204" pitchFamily="34" charset="-122"/>
                </a:rPr>
                <a:t>突破</a:t>
              </a:r>
              <a:endParaRPr lang="zh-CN" altLang="en-US" sz="1200" dirty="0" smtClean="0">
                <a:latin typeface="微软雅黑" panose="020B0503020204020204" pitchFamily="34" charset="-122"/>
                <a:ea typeface="微软雅黑" panose="020B0503020204020204" pitchFamily="34" charset="-122"/>
              </a:endParaRPr>
            </a:p>
          </p:txBody>
        </p:sp>
      </p:gr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3.xml"/><Relationship Id="rId42"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2.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 Target="../slides/slide3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1.xml"/><Relationship Id="rId37" Type="http://schemas.openxmlformats.org/officeDocument/2006/relationships/tags" Target="../tags/tag6.xml"/><Relationship Id="rId40" Type="http://schemas.openxmlformats.org/officeDocument/2006/relationships/slide" Target="../slides/slide1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38">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2"/>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33"/>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4"/>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35"/>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6"/>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r>
              <a:rPr lang="en-US" altLang="zh-CN" smtClean="0"/>
              <a:t>-</a:t>
            </a:r>
            <a:fld id="{0F731708-16EF-4CD6-8DD4-1C8D59AED65E}" type="slidenum">
              <a:rPr lang="zh-CN" altLang="en-US" smtClean="0"/>
              <a:pPr/>
              <a:t>‹#›</a:t>
            </a:fld>
            <a:r>
              <a:rPr lang="en-US" altLang="zh-CN" smtClean="0"/>
              <a:t>-</a:t>
            </a:r>
            <a:endParaRPr lang="zh-CN" altLang="en-US" dirty="0"/>
          </a:p>
        </p:txBody>
      </p:sp>
      <p:sp>
        <p:nvSpPr>
          <p:cNvPr id="2" name="KSO_TEMPLATE" hidden="1"/>
          <p:cNvSpPr/>
          <p:nvPr>
            <p:custDataLst>
              <p:tags r:id="rId3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3" name="矩形 2"/>
          <p:cNvSpPr/>
          <p:nvPr userDrawn="1"/>
        </p:nvSpPr>
        <p:spPr>
          <a:xfrm>
            <a:off x="-36512" y="6741368"/>
            <a:ext cx="9180512" cy="144016"/>
          </a:xfrm>
          <a:prstGeom prst="rect">
            <a:avLst/>
          </a:prstGeom>
          <a:solidFill>
            <a:srgbClr val="7B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39">
            <a:extLst>
              <a:ext uri="{28A0092B-C50C-407E-A947-70E740481C1C}">
                <a14:useLocalDpi xmlns:a14="http://schemas.microsoft.com/office/drawing/2010/main" xmlns="" val="0"/>
              </a:ext>
            </a:extLst>
          </a:blip>
          <a:stretch>
            <a:fillRect/>
          </a:stretch>
        </p:blipFill>
        <p:spPr>
          <a:xfrm>
            <a:off x="143508" y="764704"/>
            <a:ext cx="8856984" cy="5904656"/>
          </a:xfrm>
          <a:prstGeom prst="rect">
            <a:avLst/>
          </a:prstGeom>
        </p:spPr>
      </p:pic>
      <p:sp>
        <p:nvSpPr>
          <p:cNvPr id="21" name="标题 1"/>
          <p:cNvSpPr txBox="1"/>
          <p:nvPr userDrawn="1"/>
        </p:nvSpPr>
        <p:spPr>
          <a:xfrm>
            <a:off x="662475" y="373701"/>
            <a:ext cx="2829405" cy="318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indent="0" algn="l" defTabSz="914400" rtl="0" eaLnBrk="1" fontAlgn="auto" latinLnBrk="0" hangingPunct="1">
              <a:lnSpc>
                <a:spcPct val="100000"/>
              </a:lnSpc>
              <a:spcBef>
                <a:spcPct val="0"/>
              </a:spcBef>
              <a:spcAft>
                <a:spcPts val="0"/>
              </a:spcAft>
              <a:buClrTx/>
              <a:buSzTx/>
              <a:buFontTx/>
              <a:buNone/>
              <a:defRPr/>
            </a:pPr>
            <a:r>
              <a:rPr lang="zh-CN" altLang="en-US" sz="1400" b="1" kern="1200" smtClean="0">
                <a:solidFill>
                  <a:schemeClr val="tx1"/>
                </a:solidFill>
                <a:effectLst/>
                <a:latin typeface="+mj-lt"/>
                <a:ea typeface="+mj-ea"/>
                <a:cs typeface="+mj-cs"/>
              </a:rPr>
              <a:t>第</a:t>
            </a:r>
            <a:r>
              <a:rPr lang="en-US" altLang="zh-CN" sz="1400" b="1" kern="1200" smtClean="0">
                <a:solidFill>
                  <a:schemeClr val="tx1"/>
                </a:solidFill>
                <a:effectLst/>
                <a:latin typeface="+mj-lt"/>
                <a:ea typeface="+mj-ea"/>
                <a:cs typeface="+mj-cs"/>
              </a:rPr>
              <a:t>3</a:t>
            </a:r>
            <a:r>
              <a:rPr lang="zh-CN" altLang="en-US" sz="1400" b="1" kern="1200" smtClean="0">
                <a:solidFill>
                  <a:schemeClr val="tx1"/>
                </a:solidFill>
                <a:effectLst/>
                <a:latin typeface="+mj-lt"/>
                <a:ea typeface="+mj-ea"/>
                <a:cs typeface="+mj-cs"/>
              </a:rPr>
              <a:t>讲　圆锥曲线综合问题</a:t>
            </a:r>
            <a:endParaRPr lang="zh-CN" altLang="en-US" sz="1400" dirty="0"/>
          </a:p>
        </p:txBody>
      </p:sp>
      <p:sp>
        <p:nvSpPr>
          <p:cNvPr id="25" name="TextBox 13">
            <a:hlinkClick r:id="rId40" action="ppaction://hlinksldjump"/>
          </p:cNvPr>
          <p:cNvSpPr txBox="1"/>
          <p:nvPr userDrawn="1"/>
        </p:nvSpPr>
        <p:spPr>
          <a:xfrm>
            <a:off x="6434627" y="390721"/>
            <a:ext cx="1175322"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高频考点</a:t>
            </a:r>
            <a:r>
              <a:rPr lang="en-US" altLang="zh-CN" sz="1200" smtClean="0">
                <a:solidFill>
                  <a:schemeClr val="bg1"/>
                </a:solidFill>
                <a:latin typeface="微软雅黑" panose="020B0503020204020204" pitchFamily="34" charset="-122"/>
                <a:ea typeface="微软雅黑" panose="020B0503020204020204" pitchFamily="34" charset="-122"/>
              </a:rPr>
              <a:t>•</a:t>
            </a:r>
            <a:r>
              <a:rPr lang="zh-CN" altLang="en-US" sz="1200" smtClean="0">
                <a:solidFill>
                  <a:schemeClr val="bg1"/>
                </a:solidFill>
                <a:latin typeface="微软雅黑" panose="020B0503020204020204" pitchFamily="34" charset="-122"/>
                <a:ea typeface="微软雅黑" panose="020B0503020204020204" pitchFamily="34" charset="-122"/>
              </a:rPr>
              <a:t>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13">
            <a:hlinkClick r:id="rId41" action="ppaction://hlinksldjump"/>
          </p:cNvPr>
          <p:cNvSpPr txBox="1"/>
          <p:nvPr userDrawn="1"/>
        </p:nvSpPr>
        <p:spPr>
          <a:xfrm>
            <a:off x="7740352" y="385202"/>
            <a:ext cx="1261884" cy="276999"/>
          </a:xfrm>
          <a:prstGeom prst="rect">
            <a:avLst/>
          </a:prstGeom>
          <a:noFill/>
        </p:spPr>
        <p:txBody>
          <a:bodyPr wrap="none" rtlCol="0">
            <a:spAutoFit/>
          </a:bodyPr>
          <a:lstStyle/>
          <a:p>
            <a:r>
              <a:rPr lang="zh-CN" altLang="en-US" sz="1200" baseline="0" smtClean="0">
                <a:solidFill>
                  <a:schemeClr val="bg1"/>
                </a:solidFill>
                <a:latin typeface="微软雅黑" panose="020B0503020204020204" pitchFamily="34" charset="-122"/>
                <a:ea typeface="微软雅黑" panose="020B0503020204020204" pitchFamily="34" charset="-122"/>
              </a:rPr>
              <a:t>审题与答题示范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TextBox 13">
            <a:hlinkClick r:id="rId42" action="ppaction://hlinksldjump"/>
          </p:cNvPr>
          <p:cNvSpPr txBox="1"/>
          <p:nvPr userDrawn="1"/>
        </p:nvSpPr>
        <p:spPr>
          <a:xfrm>
            <a:off x="3811815" y="376200"/>
            <a:ext cx="1175322"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高考真题</a:t>
            </a:r>
            <a:r>
              <a:rPr lang="en-US" altLang="zh-CN" sz="1200" smtClean="0">
                <a:solidFill>
                  <a:schemeClr val="bg1"/>
                </a:solidFill>
                <a:latin typeface="微软雅黑" panose="020B0503020204020204" pitchFamily="34" charset="-122"/>
                <a:ea typeface="微软雅黑" panose="020B0503020204020204" pitchFamily="34" charset="-122"/>
              </a:rPr>
              <a:t>•</a:t>
            </a:r>
            <a:r>
              <a:rPr lang="zh-CN" altLang="en-US" sz="1200" smtClean="0">
                <a:solidFill>
                  <a:schemeClr val="bg1"/>
                </a:solidFill>
                <a:latin typeface="微软雅黑" panose="020B0503020204020204" pitchFamily="34" charset="-122"/>
                <a:ea typeface="微软雅黑" panose="020B0503020204020204" pitchFamily="34" charset="-122"/>
              </a:rPr>
              <a:t>诊断</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1.xml"/><Relationship Id="rId1" Type="http://schemas.openxmlformats.org/officeDocument/2006/relationships/vmlDrawing" Target="../drawings/vmlDrawing9.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2.xml"/><Relationship Id="rId1" Type="http://schemas.openxmlformats.org/officeDocument/2006/relationships/vmlDrawing" Target="../drawings/vmlDrawing10.v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23.xml"/><Relationship Id="rId1" Type="http://schemas.openxmlformats.org/officeDocument/2006/relationships/vmlDrawing" Target="../drawings/vmlDrawing11.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14.docx"/><Relationship Id="rId5" Type="http://schemas.openxmlformats.org/officeDocument/2006/relationships/slide" Target="slide29.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15.docx"/><Relationship Id="rId5" Type="http://schemas.openxmlformats.org/officeDocument/2006/relationships/slide" Target="slide29.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slide" Target="slide29.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7.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16.docx"/><Relationship Id="rId5" Type="http://schemas.openxmlformats.org/officeDocument/2006/relationships/slide" Target="slide29.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18.docx"/><Relationship Id="rId5" Type="http://schemas.openxmlformats.org/officeDocument/2006/relationships/slide" Target="slide29.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19.docx"/><Relationship Id="rId5" Type="http://schemas.openxmlformats.org/officeDocument/2006/relationships/slide" Target="slide29.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20.docx"/><Relationship Id="rId5" Type="http://schemas.openxmlformats.org/officeDocument/2006/relationships/slide" Target="slide29.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21.docx"/><Relationship Id="rId5" Type="http://schemas.openxmlformats.org/officeDocument/2006/relationships/slide" Target="slide29.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3.png"/><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22.docx"/><Relationship Id="rId5" Type="http://schemas.openxmlformats.org/officeDocument/2006/relationships/slide" Target="slide29.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23.docx"/><Relationship Id="rId5" Type="http://schemas.openxmlformats.org/officeDocument/2006/relationships/slide" Target="slide29.xml"/><Relationship Id="rId4" Type="http://schemas.openxmlformats.org/officeDocument/2006/relationships/slide" Target="slide21.xml"/></Relationships>
</file>

<file path=ppt/slides/_rels/slide2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24.docx"/><Relationship Id="rId5" Type="http://schemas.openxmlformats.org/officeDocument/2006/relationships/slide" Target="slide29.xml"/><Relationship Id="rId4" Type="http://schemas.openxmlformats.org/officeDocument/2006/relationships/slide" Target="slide21.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25.docx"/><Relationship Id="rId5" Type="http://schemas.openxmlformats.org/officeDocument/2006/relationships/slide" Target="slide29.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4.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26.docx"/><Relationship Id="rId5" Type="http://schemas.openxmlformats.org/officeDocument/2006/relationships/slide" Target="slide29.xml"/><Relationship Id="rId4" Type="http://schemas.openxmlformats.org/officeDocument/2006/relationships/slide" Target="slide21.xml"/></Relationships>
</file>

<file path=ppt/slides/_rels/slide3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package" Target="../embeddings/Microsoft_Office_Word___27.docx"/><Relationship Id="rId5" Type="http://schemas.openxmlformats.org/officeDocument/2006/relationships/slide" Target="slide29.xml"/><Relationship Id="rId4" Type="http://schemas.openxmlformats.org/officeDocument/2006/relationships/slide" Target="slide21.xml"/></Relationships>
</file>

<file path=ppt/slides/_rels/slide3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package" Target="../embeddings/Microsoft_Office_Word___28.docx"/><Relationship Id="rId5" Type="http://schemas.openxmlformats.org/officeDocument/2006/relationships/slide" Target="slide29.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package" Target="../embeddings/Microsoft_Office_Word___29.docx"/><Relationship Id="rId5" Type="http://schemas.openxmlformats.org/officeDocument/2006/relationships/slide" Target="slide29.xml"/><Relationship Id="rId4" Type="http://schemas.openxmlformats.org/officeDocument/2006/relationships/slide" Target="slide21.xml"/></Relationships>
</file>

<file path=ppt/slides/_rels/slide3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package" Target="../embeddings/Microsoft_Office_Word___30.docx"/><Relationship Id="rId5" Type="http://schemas.openxmlformats.org/officeDocument/2006/relationships/slide" Target="slide29.xml"/><Relationship Id="rId4" Type="http://schemas.openxmlformats.org/officeDocument/2006/relationships/slide" Target="slide21.xml"/></Relationships>
</file>

<file path=ppt/slides/_rels/slide3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package" Target="../embeddings/Microsoft_Office_Word___31.docx"/><Relationship Id="rId5" Type="http://schemas.openxmlformats.org/officeDocument/2006/relationships/slide" Target="slide29.xml"/><Relationship Id="rId4" Type="http://schemas.openxmlformats.org/officeDocument/2006/relationships/slide" Target="slide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28.xml"/><Relationship Id="rId1" Type="http://schemas.openxmlformats.org/officeDocument/2006/relationships/vmlDrawing" Target="../drawings/vmlDrawing29.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29.xml"/><Relationship Id="rId1" Type="http://schemas.openxmlformats.org/officeDocument/2006/relationships/vmlDrawing" Target="../drawings/vmlDrawing30.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package" Target="../embeddings/Microsoft_Office_Word___4.docx"/></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30.xml"/><Relationship Id="rId1" Type="http://schemas.openxmlformats.org/officeDocument/2006/relationships/vmlDrawing" Target="../drawings/vmlDrawing31.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6.xml"/><Relationship Id="rId1" Type="http://schemas.openxmlformats.org/officeDocument/2006/relationships/vmlDrawing" Target="../drawings/vmlDrawing4.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7.xml"/><Relationship Id="rId1" Type="http://schemas.openxmlformats.org/officeDocument/2006/relationships/vmlDrawing" Target="../drawings/vmlDrawing5.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8.xml"/><Relationship Id="rId1" Type="http://schemas.openxmlformats.org/officeDocument/2006/relationships/vmlDrawing" Target="../drawings/vmlDrawing6.vml"/><Relationship Id="rId4" Type="http://schemas.openxmlformats.org/officeDocument/2006/relationships/package" Target="../embeddings/Microsoft_Office_Word___8.docx"/></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9.xml"/><Relationship Id="rId1" Type="http://schemas.openxmlformats.org/officeDocument/2006/relationships/vmlDrawing" Target="../drawings/vmlDrawing7.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20.xml"/><Relationship Id="rId1" Type="http://schemas.openxmlformats.org/officeDocument/2006/relationships/vmlDrawing" Target="../drawings/vmlDrawing8.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第</a:t>
            </a:r>
            <a:r>
              <a:rPr lang="en-US" altLang="zh-CN" b="1"/>
              <a:t>3</a:t>
            </a:r>
            <a:r>
              <a:rPr lang="zh-CN" altLang="zh-CN"/>
              <a:t>讲　圆锥曲线综合问题</a:t>
            </a:r>
          </a:p>
        </p:txBody>
      </p:sp>
      <p:pic>
        <p:nvPicPr>
          <p:cNvPr id="2049" name="Picture 1">
            <a:hlinkClick r:id="rId2"/>
          </p:cNvPr>
          <p:cNvPicPr>
            <a:picLocks noChangeAspect="1" noChangeArrowheads="1"/>
          </p:cNvPicPr>
          <p:nvPr/>
        </p:nvPicPr>
        <p:blipFill>
          <a:blip r:embed="rId3"/>
          <a:srcRect/>
          <a:stretch>
            <a:fillRect/>
          </a:stretch>
        </p:blipFill>
        <p:spPr bwMode="auto">
          <a:xfrm>
            <a:off x="762000" y="2228850"/>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p:cNvGraphicFramePr>
          <p:nvPr/>
        </p:nvGraphicFramePr>
        <p:xfrm>
          <a:off x="508000" y="2132856"/>
          <a:ext cx="8128000" cy="1079710"/>
        </p:xfrm>
        <a:graphic>
          <a:graphicData uri="http://schemas.openxmlformats.org/presentationml/2006/ole">
            <p:oleObj spid="_x0000_s43009" name="文档" r:id="rId3" imgW="3847376" imgH="510992" progId="Word.Document.12">
              <p:embed/>
            </p:oleObj>
          </a:graphicData>
        </a:graphic>
      </p:graphicFrame>
      <p:sp>
        <p:nvSpPr>
          <p:cNvPr id="4" name="矩形 3"/>
          <p:cNvSpPr>
            <a:spLocks noChangeAspect="1"/>
          </p:cNvSpPr>
          <p:nvPr/>
        </p:nvSpPr>
        <p:spPr>
          <a:xfrm>
            <a:off x="395536" y="321256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的方程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设直线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不经过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点且与</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相交于</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若直线</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与直线</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的斜率的和为</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证明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过定点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p:cNvGraphicFramePr>
          <p:nvPr/>
        </p:nvGraphicFramePr>
        <p:xfrm>
          <a:off x="508000" y="836712"/>
          <a:ext cx="8128000" cy="5700330"/>
        </p:xfrm>
        <a:graphic>
          <a:graphicData uri="http://schemas.openxmlformats.org/presentationml/2006/ole">
            <p:oleObj spid="_x0000_s44033" name="文档" r:id="rId3" imgW="3847376" imgH="2698544"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106535"/>
          <a:ext cx="8128000" cy="4898930"/>
        </p:xfrm>
        <a:graphic>
          <a:graphicData uri="http://schemas.openxmlformats.org/presentationml/2006/ole">
            <p:oleObj spid="_x0000_s45057" name="文档" r:id="rId3" imgW="3847376" imgH="231961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圆锥曲线中的范围问题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解决这类问题的基本思想是建立目标函数和不等关系</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建立目标函数的关键是选用一个合适的变量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其原则是这个变量能够表达要解决的问题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建立不等关系的关键是运用圆锥曲线的几何特征、判别式法或基本不等式等灵活处理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圆锥曲线中的存在性问题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所谓存在性问题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就是判断满足某个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条件的点、直线、曲线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或参数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等几何元素是否存在的问题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这类问题通常以开放性的设问方式给出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若存在符合条件的几何元素或参数值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就求出这些几何元素或参数值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若不存在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则要求说明理由</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圆锥曲线中的证明问题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圆锥曲线中的证明问题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一类是证明点、直线、曲线等几何元素中的位置关系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某点在某直线上、某直线经过某个点、某两条直线平行或垂直等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另一类是证明直线与圆锥曲线中的一些数量关系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相等或不等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定点问题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解析几何中直线过定点或曲线过定点问题是指不论直线或曲线中的参数如何变化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直线或曲线都经过某一个定点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定点问题是在变化中所表现出来的不变的点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那么就可以用变量表示问题中的直线方程、数量积、比例关系等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这些直线方程、数量积、比例关系不受变量所影响的某个点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就是要求的定点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定值问题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解析几何中的定值问题是指某些几何量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线段的长度、图形的面积、角的度数、直线的斜率等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的大小或某些代数表达式的值等和题目中的参数无关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不随参数的变化而变化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而始终是一个确定的值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最值问题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圆锥曲线中的最值问题类型较多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解法灵活多变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但总体上主要有两种方法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一是利用几何方法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即利用曲线的定义、几何性质以及平面几何中的定理、性质等进行求解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二是利用代数方法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即把要求最值的几何量或代数表达式表示为某个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参数的函数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然后利用函数方法、不等式方法等进行求解</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9" name="矩形 8"/>
          <p:cNvSpPr>
            <a:spLocks noChangeAspect="1"/>
          </p:cNvSpPr>
          <p:nvPr/>
        </p:nvSpPr>
        <p:spPr>
          <a:xfrm>
            <a:off x="508000" y="1124744"/>
            <a:ext cx="8128000" cy="496751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圆锥曲线中的范围、最值问题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Cambria Math" panose="020405030504060302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求直线</a:t>
            </a:r>
            <a:r>
              <a:rPr lang="en-US" altLang="zh-CN" sz="2200" i="1">
                <a:solidFill>
                  <a:srgbClr val="000000"/>
                </a:solidFill>
                <a:latin typeface="Times New Roman" panose="02020603050405020304" pitchFamily="18" charset="0"/>
                <a:cs typeface="Times New Roman" panose="02020603050405020304" pitchFamily="18" charset="0"/>
              </a:rPr>
              <a:t>AP</a:t>
            </a:r>
            <a:r>
              <a:rPr lang="zh-CN" altLang="zh-CN" sz="2200">
                <a:solidFill>
                  <a:srgbClr val="000000"/>
                </a:solidFill>
                <a:latin typeface="Times New Roman" panose="02020603050405020304" pitchFamily="18" charset="0"/>
                <a:cs typeface="Times New Roman" panose="02020603050405020304" pitchFamily="18" charset="0"/>
              </a:rPr>
              <a:t>斜率的取值范围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|PA|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|PQ|</a:t>
            </a:r>
            <a:r>
              <a:rPr lang="zh-CN" altLang="zh-CN" sz="2200">
                <a:solidFill>
                  <a:srgbClr val="000000"/>
                </a:solidFill>
                <a:latin typeface="Times New Roman" panose="02020603050405020304" pitchFamily="18" charset="0"/>
                <a:cs typeface="Times New Roman" panose="02020603050405020304" pitchFamily="18" charset="0"/>
              </a:rPr>
              <a:t>的最大值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p:cNvGraphicFramePr>
          <p:nvPr/>
        </p:nvGraphicFramePr>
        <p:xfrm>
          <a:off x="683568" y="1692996"/>
          <a:ext cx="8128000" cy="3725334"/>
        </p:xfrm>
        <a:graphic>
          <a:graphicData uri="http://schemas.openxmlformats.org/presentationml/2006/ole">
            <p:oleObj spid="_x0000_s46081" name="文档" r:id="rId6" imgW="3847376" imgH="1763284"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6" name="对象 5"/>
          <p:cNvGraphicFramePr>
            <a:graphicFrameLocks/>
          </p:cNvGraphicFramePr>
          <p:nvPr/>
        </p:nvGraphicFramePr>
        <p:xfrm>
          <a:off x="395536" y="1135018"/>
          <a:ext cx="7373216" cy="5452341"/>
        </p:xfrm>
        <a:graphic>
          <a:graphicData uri="http://schemas.openxmlformats.org/presentationml/2006/ole">
            <p:oleObj spid="_x0000_s50177" name="文档" r:id="rId6" imgW="3847376" imgH="2701783"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pic>
        <p:nvPicPr>
          <p:cNvPr id="6" name="图片 5"/>
          <p:cNvPicPr>
            <a:picLocks noChangeAspect="1"/>
          </p:cNvPicPr>
          <p:nvPr/>
        </p:nvPicPr>
        <p:blipFill>
          <a:blip r:embed="rId5"/>
          <a:stretch>
            <a:fillRect/>
          </a:stretch>
        </p:blipFill>
        <p:spPr>
          <a:xfrm>
            <a:off x="1162035" y="1268760"/>
            <a:ext cx="6819929" cy="5116735"/>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6" name="矩形 5"/>
          <p:cNvSpPr>
            <a:spLocks noChangeAspect="1"/>
          </p:cNvSpPr>
          <p:nvPr/>
        </p:nvSpPr>
        <p:spPr>
          <a:xfrm>
            <a:off x="508000" y="1141924"/>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对应训练</a:t>
            </a:r>
            <a:r>
              <a:rPr lang="en-US" altLang="zh-CN" sz="2200" b="1">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山西太原模拟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已知椭圆</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a&gt;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的一个焦点为</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左、右顶点分别为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经过点</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的直线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与椭圆</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交于</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的倾斜角为</a:t>
            </a:r>
            <a:r>
              <a:rPr lang="en-US" altLang="zh-CN" sz="2200">
                <a:solidFill>
                  <a:srgbClr val="000000"/>
                </a:solidFill>
                <a:latin typeface="Times New Roman" panose="02020603050405020304" pitchFamily="18" charset="0"/>
                <a:cs typeface="Times New Roman" panose="02020603050405020304" pitchFamily="18" charset="0"/>
              </a:rPr>
              <a:t>45</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求线段</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Times New Roman" panose="02020603050405020304" pitchFamily="18" charset="0"/>
                <a:cs typeface="Times New Roman" panose="02020603050405020304" pitchFamily="18" charset="0"/>
              </a:rPr>
              <a:t>的长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ABD</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的面积分别为</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的最大值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4757202" y="1522791"/>
          <a:ext cx="1382713" cy="522288"/>
        </p:xfrm>
        <a:graphic>
          <a:graphicData uri="http://schemas.openxmlformats.org/presentationml/2006/ole">
            <p:oleObj spid="_x0000_s51202" name="文档" r:id="rId6" imgW="662582" imgH="246860" progId="Word.Document.12">
              <p:embed/>
            </p:oleObj>
          </a:graphicData>
        </a:graphic>
      </p:graphicFrame>
      <p:graphicFrame>
        <p:nvGraphicFramePr>
          <p:cNvPr id="8" name="对象 7"/>
          <p:cNvGraphicFramePr>
            <a:graphicFrameLocks/>
          </p:cNvGraphicFramePr>
          <p:nvPr/>
        </p:nvGraphicFramePr>
        <p:xfrm>
          <a:off x="508000" y="3638278"/>
          <a:ext cx="8128000" cy="2541677"/>
        </p:xfrm>
        <a:graphic>
          <a:graphicData uri="http://schemas.openxmlformats.org/presentationml/2006/ole">
            <p:oleObj spid="_x0000_s51201" name="文档" r:id="rId7" imgW="3847376" imgH="1204071" progId="Word.Document.12">
              <p:embed/>
            </p:oleObj>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465494" y="908720"/>
            <a:ext cx="4213012"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近五年高考试题统计与命题</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预测</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p:cNvGraphicFramePr>
          <p:nvPr/>
        </p:nvGraphicFramePr>
        <p:xfrm>
          <a:off x="511175" y="1403949"/>
          <a:ext cx="8088313" cy="4833938"/>
        </p:xfrm>
        <a:graphic>
          <a:graphicData uri="http://schemas.openxmlformats.org/presentationml/2006/ole">
            <p:oleObj spid="_x0000_s1030" name="文档" r:id="rId3" imgW="4251565" imgH="2531212" progId="Word.Document.12">
              <p:embed/>
            </p:oleObj>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6" name="矩形 5"/>
          <p:cNvSpPr>
            <a:spLocks noChangeAspect="1"/>
          </p:cNvSpPr>
          <p:nvPr/>
        </p:nvSpPr>
        <p:spPr>
          <a:xfrm>
            <a:off x="508000" y="113467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的斜率不存在时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直线方程为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面积相等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的斜率存在时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设直线方程为</a:t>
            </a:r>
            <a:r>
              <a:rPr lang="en-US" altLang="zh-CN" sz="2200" i="1">
                <a:solidFill>
                  <a:srgbClr val="000000"/>
                </a:solidFill>
                <a:latin typeface="Times New Roman" panose="02020603050405020304" pitchFamily="18" charset="0"/>
                <a:cs typeface="Times New Roman" panose="02020603050405020304" pitchFamily="18" charset="0"/>
              </a:rPr>
              <a:t>y=k</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333802" y="2772112"/>
          <a:ext cx="8128000" cy="3899697"/>
        </p:xfrm>
        <a:graphic>
          <a:graphicData uri="http://schemas.openxmlformats.org/presentationml/2006/ole">
            <p:oleObj spid="_x0000_s53249" name="文档" r:id="rId6" imgW="3847376" imgH="1846050"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9" name="矩形 8"/>
          <p:cNvSpPr>
            <a:spLocks noChangeAspect="1"/>
          </p:cNvSpPr>
          <p:nvPr/>
        </p:nvSpPr>
        <p:spPr>
          <a:xfrm>
            <a:off x="508000" y="2015210"/>
            <a:ext cx="8128000" cy="216059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圆锥曲线中的定值定点问题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400" b="1"/>
              <a:t>例</a:t>
            </a:r>
            <a:r>
              <a:rPr lang="en-US" altLang="zh-CN" sz="2400" b="1"/>
              <a:t>2</a:t>
            </a:r>
            <a:r>
              <a:rPr lang="en-US" altLang="zh-CN" sz="2200" smtClean="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已知抛物线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px</a:t>
            </a:r>
            <a:r>
              <a:rPr lang="zh-CN" altLang="zh-CN" sz="2200">
                <a:solidFill>
                  <a:srgbClr val="000000"/>
                </a:solidFill>
                <a:latin typeface="Times New Roman" panose="02020603050405020304" pitchFamily="18" charset="0"/>
                <a:cs typeface="Times New Roman" panose="02020603050405020304" pitchFamily="18" charset="0"/>
              </a:rPr>
              <a:t>经过点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过点</a:t>
            </a:r>
            <a:r>
              <a:rPr lang="en-US" altLang="zh-CN" sz="2200" i="1">
                <a:solidFill>
                  <a:srgbClr val="000000"/>
                </a:solidFill>
                <a:latin typeface="Times New Roman" panose="02020603050405020304" pitchFamily="18" charset="0"/>
                <a:cs typeface="Times New Roman" panose="02020603050405020304" pitchFamily="18" charset="0"/>
              </a:rPr>
              <a:t>Q</a:t>
            </a:r>
            <a:r>
              <a:rPr lang="en-US" altLang="zh-CN" sz="2200">
                <a:solidFill>
                  <a:srgbClr val="000000"/>
                </a:solidFill>
                <a:latin typeface="Times New Roman" panose="02020603050405020304" pitchFamily="18" charset="0"/>
                <a:cs typeface="Times New Roman" panose="02020603050405020304" pitchFamily="18" charset="0"/>
              </a:rPr>
              <a:t>(0,1)</a:t>
            </a:r>
            <a:r>
              <a:rPr lang="zh-CN" altLang="zh-CN" sz="2200">
                <a:solidFill>
                  <a:srgbClr val="000000"/>
                </a:solidFill>
                <a:latin typeface="Times New Roman" panose="02020603050405020304" pitchFamily="18" charset="0"/>
                <a:cs typeface="Times New Roman" panose="02020603050405020304" pitchFamily="18" charset="0"/>
              </a:rPr>
              <a:t>的直线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与抛物线</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有两个不同的交点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且直线</a:t>
            </a:r>
            <a:r>
              <a:rPr lang="en-US" altLang="zh-CN" sz="2200" i="1">
                <a:solidFill>
                  <a:srgbClr val="000000"/>
                </a:solidFill>
                <a:latin typeface="Times New Roman" panose="02020603050405020304" pitchFamily="18" charset="0"/>
                <a:cs typeface="Times New Roman" panose="02020603050405020304" pitchFamily="18" charset="0"/>
              </a:rPr>
              <a:t>PA</a:t>
            </a:r>
            <a:r>
              <a:rPr lang="zh-CN" altLang="zh-CN" sz="2200">
                <a:solidFill>
                  <a:srgbClr val="000000"/>
                </a:solidFill>
                <a:latin typeface="Times New Roman" panose="02020603050405020304" pitchFamily="18" charset="0"/>
                <a:cs typeface="Times New Roman" panose="02020603050405020304" pitchFamily="18" charset="0"/>
              </a:rPr>
              <a:t>交</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轴于</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latin typeface="Times New Roman" panose="02020603050405020304" pitchFamily="18" charset="0"/>
                <a:cs typeface="Times New Roman" panose="02020603050405020304" pitchFamily="18" charset="0"/>
              </a:rPr>
              <a:t>交</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轴于</a:t>
            </a:r>
            <a:r>
              <a:rPr lang="en-US" altLang="zh-CN" sz="2200" i="1">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的斜率的取值范围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p:cNvGraphicFramePr>
          <p:nvPr/>
        </p:nvGraphicFramePr>
        <p:xfrm>
          <a:off x="322158" y="4077072"/>
          <a:ext cx="8128000" cy="513029"/>
        </p:xfrm>
        <a:graphic>
          <a:graphicData uri="http://schemas.openxmlformats.org/presentationml/2006/ole">
            <p:oleObj spid="_x0000_s54273" name="文档" r:id="rId6" imgW="3847376" imgH="24326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654197"/>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解</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因为抛物线</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px</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经过点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(1,2),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所以抛物线的方程为</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x.</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由题意可知直线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的斜率存在且不为</a:t>
            </a:r>
            <a:r>
              <a:rPr lang="en-US" altLang="zh-CN" sz="2200">
                <a:solidFill>
                  <a:srgbClr val="000000"/>
                </a:solidFill>
                <a:latin typeface="Times New Roman" panose="02020603050405020304" pitchFamily="18" charset="0"/>
                <a:cs typeface="Times New Roman" panose="02020603050405020304" pitchFamily="18" charset="0"/>
              </a:rPr>
              <a:t>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的方程为</a:t>
            </a:r>
            <a:r>
              <a:rPr lang="en-US" altLang="zh-CN" sz="2200" i="1">
                <a:solidFill>
                  <a:srgbClr val="000000"/>
                </a:solidFill>
                <a:latin typeface="Times New Roman" panose="02020603050405020304" pitchFamily="18" charset="0"/>
                <a:cs typeface="Times New Roman" panose="02020603050405020304" pitchFamily="18" charset="0"/>
              </a:rPr>
              <a:t>y=kx+</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依</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Δ=</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a:solidFill>
                  <a:srgbClr val="000000"/>
                </a:solidFill>
                <a:latin typeface="Times New Roman" panose="02020603050405020304" pitchFamily="18" charset="0"/>
                <a:cs typeface="Times New Roman" panose="02020603050405020304" pitchFamily="18" charset="0"/>
              </a:rPr>
              <a:t>k&lt;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&lt;k&lt;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a:solidFill>
                  <a:srgbClr val="000000"/>
                </a:solidFill>
                <a:latin typeface="Times New Roman" panose="02020603050405020304" pitchFamily="18" charset="0"/>
                <a:cs typeface="Times New Roman" panose="02020603050405020304" pitchFamily="18" charset="0"/>
              </a:rPr>
              <a:t>PA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轴相交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不过点</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从而</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所以直线</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斜率的取值范围是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323528" y="3348279"/>
          <a:ext cx="8128000" cy="677333"/>
        </p:xfrm>
        <a:graphic>
          <a:graphicData uri="http://schemas.openxmlformats.org/presentationml/2006/ole">
            <p:oleObj spid="_x0000_s55297" name="文档" r:id="rId6" imgW="3847376" imgH="320990"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5" name="对象 4"/>
          <p:cNvGraphicFramePr>
            <a:graphicFrameLocks/>
          </p:cNvGraphicFramePr>
          <p:nvPr/>
        </p:nvGraphicFramePr>
        <p:xfrm>
          <a:off x="508000" y="1164187"/>
          <a:ext cx="8128000" cy="4929109"/>
        </p:xfrm>
        <a:graphic>
          <a:graphicData uri="http://schemas.openxmlformats.org/presentationml/2006/ole">
            <p:oleObj spid="_x0000_s56321" name="文档" r:id="rId6" imgW="3847376" imgH="2333652"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pSp>
        <p:nvGrpSpPr>
          <p:cNvPr id="7" name="组合 6"/>
          <p:cNvGrpSpPr/>
          <p:nvPr/>
        </p:nvGrpSpPr>
        <p:grpSpPr>
          <a:xfrm>
            <a:off x="508000" y="1749305"/>
            <a:ext cx="8128000" cy="3666560"/>
            <a:chOff x="508000" y="1749305"/>
            <a:chExt cx="8128000" cy="3666560"/>
          </a:xfrm>
        </p:grpSpPr>
        <p:pic>
          <p:nvPicPr>
            <p:cNvPr id="5" name="图片 4"/>
            <p:cNvPicPr>
              <a:picLocks noChangeAspect="1"/>
            </p:cNvPicPr>
            <p:nvPr/>
          </p:nvPicPr>
          <p:blipFill>
            <a:blip r:embed="rId5"/>
            <a:stretch>
              <a:fillRect/>
            </a:stretch>
          </p:blipFill>
          <p:spPr>
            <a:xfrm>
              <a:off x="508000" y="1749305"/>
              <a:ext cx="8128000" cy="3613389"/>
            </a:xfrm>
            <a:prstGeom prst="rect">
              <a:avLst/>
            </a:prstGeom>
          </p:spPr>
        </p:pic>
        <p:pic>
          <p:nvPicPr>
            <p:cNvPr id="6" name="图片 5"/>
            <p:cNvPicPr>
              <a:picLocks noChangeAspect="1"/>
            </p:cNvPicPr>
            <p:nvPr/>
          </p:nvPicPr>
          <p:blipFill>
            <a:blip r:embed="rId6"/>
            <a:stretch>
              <a:fillRect/>
            </a:stretch>
          </p:blipFill>
          <p:spPr>
            <a:xfrm>
              <a:off x="582440" y="5362694"/>
              <a:ext cx="8040762" cy="53171"/>
            </a:xfrm>
            <a:prstGeom prst="rect">
              <a:avLst/>
            </a:prstGeom>
          </p:spPr>
        </p:pic>
      </p:grpSp>
    </p:spTree>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pSp>
        <p:nvGrpSpPr>
          <p:cNvPr id="7" name="组合 6"/>
          <p:cNvGrpSpPr/>
          <p:nvPr/>
        </p:nvGrpSpPr>
        <p:grpSpPr>
          <a:xfrm>
            <a:off x="508000" y="1672270"/>
            <a:ext cx="8128000" cy="3699468"/>
            <a:chOff x="508000" y="1672270"/>
            <a:chExt cx="8128000" cy="3699468"/>
          </a:xfrm>
        </p:grpSpPr>
        <p:pic>
          <p:nvPicPr>
            <p:cNvPr id="5" name="图片 4"/>
            <p:cNvPicPr>
              <a:picLocks noChangeAspect="1"/>
            </p:cNvPicPr>
            <p:nvPr/>
          </p:nvPicPr>
          <p:blipFill>
            <a:blip r:embed="rId5"/>
            <a:stretch>
              <a:fillRect/>
            </a:stretch>
          </p:blipFill>
          <p:spPr>
            <a:xfrm>
              <a:off x="508000" y="1740261"/>
              <a:ext cx="8128000" cy="3631477"/>
            </a:xfrm>
            <a:prstGeom prst="rect">
              <a:avLst/>
            </a:prstGeom>
          </p:spPr>
        </p:pic>
        <p:pic>
          <p:nvPicPr>
            <p:cNvPr id="6" name="图片 5"/>
            <p:cNvPicPr>
              <a:picLocks noChangeAspect="1"/>
            </p:cNvPicPr>
            <p:nvPr/>
          </p:nvPicPr>
          <p:blipFill>
            <a:blip r:embed="rId6"/>
            <a:stretch>
              <a:fillRect/>
            </a:stretch>
          </p:blipFill>
          <p:spPr>
            <a:xfrm>
              <a:off x="582440" y="1672270"/>
              <a:ext cx="8040762" cy="53171"/>
            </a:xfrm>
            <a:prstGeom prst="rect">
              <a:avLst/>
            </a:prstGeom>
          </p:spPr>
        </p:pic>
      </p:gr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2196557"/>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对应训练</a:t>
            </a:r>
            <a:r>
              <a:rPr lang="en-US" altLang="zh-CN" sz="2200" b="1">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是椭圆</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上</a:t>
            </a:r>
            <a:r>
              <a:rPr lang="zh-CN" altLang="zh-CN" sz="2200">
                <a:solidFill>
                  <a:srgbClr val="000000"/>
                </a:solidFill>
                <a:latin typeface="Times New Roman" panose="02020603050405020304" pitchFamily="18" charset="0"/>
                <a:cs typeface="Times New Roman" panose="02020603050405020304" pitchFamily="18" charset="0"/>
              </a:rPr>
              <a:t>的任一点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从原点</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向圆</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x-x</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y-y</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作两条切线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分别交椭圆于点</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若直线</a:t>
            </a:r>
            <a:r>
              <a:rPr lang="en-US" altLang="zh-CN" sz="2200" i="1">
                <a:solidFill>
                  <a:srgbClr val="000000"/>
                </a:solidFill>
                <a:latin typeface="Times New Roman" panose="02020603050405020304" pitchFamily="18" charset="0"/>
                <a:cs typeface="Times New Roman" panose="02020603050405020304" pitchFamily="18" charset="0"/>
              </a:rPr>
              <a:t>OP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OQ</a:t>
            </a:r>
            <a:r>
              <a:rPr lang="zh-CN" altLang="zh-CN" sz="2200">
                <a:solidFill>
                  <a:srgbClr val="000000"/>
                </a:solidFill>
                <a:latin typeface="Times New Roman" panose="02020603050405020304" pitchFamily="18" charset="0"/>
                <a:cs typeface="Times New Roman" panose="02020603050405020304" pitchFamily="18" charset="0"/>
              </a:rPr>
              <a:t>的斜率存在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并记为</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为定值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试问</a:t>
            </a:r>
            <a:r>
              <a:rPr lang="en-US" altLang="zh-CN" sz="2200" i="1">
                <a:solidFill>
                  <a:srgbClr val="000000"/>
                </a:solidFill>
                <a:latin typeface="Times New Roman" panose="02020603050405020304" pitchFamily="18" charset="0"/>
                <a:cs typeface="Times New Roman" panose="02020603050405020304" pitchFamily="18" charset="0"/>
              </a:rPr>
              <a:t>|OP|</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+|OQ|</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是否为定值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求出该值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说明理由</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3563888" y="2546672"/>
          <a:ext cx="1655763" cy="522288"/>
        </p:xfrm>
        <a:graphic>
          <a:graphicData uri="http://schemas.openxmlformats.org/presentationml/2006/ole">
            <p:oleObj spid="_x0000_s57345" name="文档" r:id="rId6" imgW="791778" imgH="246860"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5" name="对象 4"/>
          <p:cNvGraphicFramePr>
            <a:graphicFrameLocks/>
          </p:cNvGraphicFramePr>
          <p:nvPr/>
        </p:nvGraphicFramePr>
        <p:xfrm>
          <a:off x="508000" y="1139123"/>
          <a:ext cx="8128000" cy="4882165"/>
        </p:xfrm>
        <a:graphic>
          <a:graphicData uri="http://schemas.openxmlformats.org/presentationml/2006/ole">
            <p:oleObj spid="_x0000_s60417" name="文档" r:id="rId6" imgW="3847376" imgH="231134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5" name="对象 4"/>
          <p:cNvGraphicFramePr>
            <a:graphicFrameLocks/>
          </p:cNvGraphicFramePr>
          <p:nvPr/>
        </p:nvGraphicFramePr>
        <p:xfrm>
          <a:off x="508000" y="1230912"/>
          <a:ext cx="8128000" cy="5150416"/>
        </p:xfrm>
        <a:graphic>
          <a:graphicData uri="http://schemas.openxmlformats.org/presentationml/2006/ole">
            <p:oleObj spid="_x0000_s61441" name="文档" r:id="rId6" imgW="3847376" imgH="2438729"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10" name="对象 9"/>
          <p:cNvGraphicFramePr>
            <a:graphicFrameLocks/>
          </p:cNvGraphicFramePr>
          <p:nvPr/>
        </p:nvGraphicFramePr>
        <p:xfrm>
          <a:off x="508000" y="1557531"/>
          <a:ext cx="8128000" cy="3996937"/>
        </p:xfrm>
        <a:graphic>
          <a:graphicData uri="http://schemas.openxmlformats.org/presentationml/2006/ole">
            <p:oleObj spid="_x0000_s62465" name="文档" r:id="rId6" imgW="3847376" imgH="1891752"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对象 3"/>
          <p:cNvGraphicFramePr>
            <a:graphicFrameLocks/>
          </p:cNvGraphicFramePr>
          <p:nvPr/>
        </p:nvGraphicFramePr>
        <p:xfrm>
          <a:off x="508000" y="1023801"/>
          <a:ext cx="8128000" cy="5717567"/>
        </p:xfrm>
        <a:graphic>
          <a:graphicData uri="http://schemas.openxmlformats.org/presentationml/2006/ole">
            <p:oleObj spid="_x0000_s35841" name="文档" r:id="rId3" imgW="4531610" imgH="3175710" progId="Word.Document.12">
              <p:embed/>
            </p:oleObj>
          </a:graphicData>
        </a:graphic>
      </p:graphicFrame>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2005175"/>
          <a:ext cx="8128000" cy="3101649"/>
        </p:xfrm>
        <a:graphic>
          <a:graphicData uri="http://schemas.openxmlformats.org/presentationml/2006/ole">
            <p:oleObj spid="_x0000_s63489" name="文档" r:id="rId6" imgW="3847376" imgH="1468564"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173598"/>
          <a:ext cx="8128000" cy="4764804"/>
        </p:xfrm>
        <a:graphic>
          <a:graphicData uri="http://schemas.openxmlformats.org/presentationml/2006/ole">
            <p:oleObj spid="_x0000_s64513" name="文档" r:id="rId6" imgW="3847376" imgH="2255924"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349637"/>
          <a:ext cx="8128000" cy="4412726"/>
        </p:xfrm>
        <a:graphic>
          <a:graphicData uri="http://schemas.openxmlformats.org/presentationml/2006/ole">
            <p:oleObj spid="_x0000_s65537" name="文档" r:id="rId6" imgW="3847376" imgH="208967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pic>
        <p:nvPicPr>
          <p:cNvPr id="5" name="图片 4"/>
          <p:cNvPicPr>
            <a:picLocks noChangeAspect="1"/>
          </p:cNvPicPr>
          <p:nvPr/>
        </p:nvPicPr>
        <p:blipFill>
          <a:blip r:embed="rId5"/>
          <a:stretch>
            <a:fillRect/>
          </a:stretch>
        </p:blipFill>
        <p:spPr>
          <a:xfrm>
            <a:off x="508000" y="1432507"/>
            <a:ext cx="8128000" cy="4246986"/>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715128"/>
          <a:ext cx="8128000" cy="3681743"/>
        </p:xfrm>
        <a:graphic>
          <a:graphicData uri="http://schemas.openxmlformats.org/presentationml/2006/ole">
            <p:oleObj spid="_x0000_s66561" name="文档" r:id="rId6" imgW="3847376" imgH="1743492"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819076"/>
          <a:ext cx="8128000" cy="3473848"/>
        </p:xfrm>
        <a:graphic>
          <a:graphicData uri="http://schemas.openxmlformats.org/presentationml/2006/ole">
            <p:oleObj spid="_x0000_s68609" name="文档" r:id="rId6" imgW="3847376" imgH="1644172"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304369"/>
          <a:ext cx="8128000" cy="4503262"/>
        </p:xfrm>
        <a:graphic>
          <a:graphicData uri="http://schemas.openxmlformats.org/presentationml/2006/ole">
            <p:oleObj spid="_x0000_s69633" name="文档" r:id="rId6" imgW="3847376" imgH="2132134"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高考解答题的审题与答题示范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解析几何类解答题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数学思想是问题的主线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方法是解题的手段</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审视方法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选择适当的解题方法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往往使问题的解决事半功倍</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审题的过程还是一个解题方法的抉择过程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开拓的解题思路能使我们心涌如潮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适宜的解题方法则帮助我们事半功倍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508513"/>
          <a:ext cx="8128000" cy="4094974"/>
        </p:xfrm>
        <a:graphic>
          <a:graphicData uri="http://schemas.openxmlformats.org/presentationml/2006/ole">
            <p:oleObj spid="_x0000_s70657" name="文档" r:id="rId3" imgW="3957084" imgH="1994310"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626800" y="836712"/>
          <a:ext cx="7890401" cy="6286500"/>
        </p:xfrm>
        <a:graphic>
          <a:graphicData uri="http://schemas.openxmlformats.org/presentationml/2006/ole">
            <p:oleObj spid="_x0000_s72705" name="文档" r:id="rId3" imgW="5959986" imgH="4812685"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p:cNvGraphicFramePr>
          <p:nvPr/>
        </p:nvGraphicFramePr>
        <p:xfrm>
          <a:off x="508000" y="840225"/>
          <a:ext cx="8128000" cy="2119182"/>
        </p:xfrm>
        <a:graphic>
          <a:graphicData uri="http://schemas.openxmlformats.org/presentationml/2006/ole">
            <p:oleObj spid="_x0000_s36866" name="文档" r:id="rId3" imgW="3847376" imgH="1003632" progId="Word.Document.12">
              <p:embed/>
            </p:oleObj>
          </a:graphicData>
        </a:graphic>
      </p:graphicFrame>
      <p:graphicFrame>
        <p:nvGraphicFramePr>
          <p:cNvPr id="4" name="对象 3"/>
          <p:cNvGraphicFramePr>
            <a:graphicFrameLocks/>
          </p:cNvGraphicFramePr>
          <p:nvPr/>
        </p:nvGraphicFramePr>
        <p:xfrm>
          <a:off x="508000" y="3140968"/>
          <a:ext cx="8128000" cy="2756277"/>
        </p:xfrm>
        <a:graphic>
          <a:graphicData uri="http://schemas.openxmlformats.org/presentationml/2006/ole">
            <p:oleObj spid="_x0000_s36865" name="文档" r:id="rId4" imgW="3847376" imgH="1304830" progId="Word.Document.12">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562308"/>
          <a:ext cx="8128000" cy="3987384"/>
        </p:xfrm>
        <a:graphic>
          <a:graphicData uri="http://schemas.openxmlformats.org/presentationml/2006/ole">
            <p:oleObj spid="_x0000_s73729" name="文档" r:id="rId3" imgW="3957084" imgH="194177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401611"/>
          <a:ext cx="8128000" cy="4308778"/>
        </p:xfrm>
        <a:graphic>
          <a:graphicData uri="http://schemas.openxmlformats.org/presentationml/2006/ole">
            <p:oleObj spid="_x0000_s37889" name="文档" r:id="rId3" imgW="3847376" imgH="2040371" progId="Word.Document.12">
              <p:embed/>
            </p:oleObj>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2348871"/>
          <a:ext cx="8128000" cy="2414257"/>
        </p:xfrm>
        <a:graphic>
          <a:graphicData uri="http://schemas.openxmlformats.org/presentationml/2006/ole">
            <p:oleObj spid="_x0000_s38913" name="文档" r:id="rId3" imgW="3847376" imgH="1143256" progId="Word.Document.12">
              <p:embed/>
            </p:oleObj>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196752"/>
          <a:ext cx="8128000" cy="2159419"/>
        </p:xfrm>
        <a:graphic>
          <a:graphicData uri="http://schemas.openxmlformats.org/presentationml/2006/ole">
            <p:oleObj spid="_x0000_s39938" name="文档" r:id="rId3" imgW="3847376" imgH="1022345" progId="Word.Document.12">
              <p:embed/>
            </p:oleObj>
          </a:graphicData>
        </a:graphic>
      </p:graphicFrame>
      <p:graphicFrame>
        <p:nvGraphicFramePr>
          <p:cNvPr id="3" name="对象 2"/>
          <p:cNvGraphicFramePr>
            <a:graphicFrameLocks/>
          </p:cNvGraphicFramePr>
          <p:nvPr/>
        </p:nvGraphicFramePr>
        <p:xfrm>
          <a:off x="508000" y="3356171"/>
          <a:ext cx="8128000" cy="2058825"/>
        </p:xfrm>
        <a:graphic>
          <a:graphicData uri="http://schemas.openxmlformats.org/presentationml/2006/ole">
            <p:oleObj spid="_x0000_s39937" name="文档" r:id="rId4" imgW="3847376" imgH="974124" progId="Word.Document.12">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346284"/>
          <a:ext cx="8128000" cy="4419432"/>
        </p:xfrm>
        <a:graphic>
          <a:graphicData uri="http://schemas.openxmlformats.org/presentationml/2006/ole">
            <p:oleObj spid="_x0000_s40961" name="文档" r:id="rId3" imgW="3847376" imgH="2091830" progId="Word.Document.12">
              <p:embed/>
            </p:oleObj>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2018588"/>
          <a:ext cx="8128000" cy="3074824"/>
        </p:xfrm>
        <a:graphic>
          <a:graphicData uri="http://schemas.openxmlformats.org/presentationml/2006/ole">
            <p:oleObj spid="_x0000_s41985" name="文档" r:id="rId3" imgW="3847376" imgH="1455969"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Office 主题​​">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赢在高考二轮用书课件</Template>
  <TotalTime>7</TotalTime>
  <Words>1114</Words>
  <Application>WPS 演示</Application>
  <PresentationFormat>全屏显示(4:3)</PresentationFormat>
  <Paragraphs>121</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Office 主题​​</vt:lpstr>
      <vt:lpstr>文档</vt:lpstr>
      <vt:lpstr>第3讲　圆锥曲线综合问题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22</cp:revision>
  <dcterms:created xsi:type="dcterms:W3CDTF">2019-09-25T01:06:00Z</dcterms:created>
  <dcterms:modified xsi:type="dcterms:W3CDTF">2020-02-28T09:19:40Z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