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7"/>
  </p:handoutMasterIdLst>
  <p:sldIdLst>
    <p:sldId id="260" r:id="rId2"/>
    <p:sldId id="553" r:id="rId3"/>
    <p:sldId id="502" r:id="rId4"/>
    <p:sldId id="262" r:id="rId5"/>
    <p:sldId id="271" r:id="rId6"/>
    <p:sldId id="527" r:id="rId7"/>
    <p:sldId id="528" r:id="rId8"/>
    <p:sldId id="529" r:id="rId9"/>
    <p:sldId id="530" r:id="rId10"/>
    <p:sldId id="531" r:id="rId11"/>
    <p:sldId id="532" r:id="rId12"/>
    <p:sldId id="385" r:id="rId13"/>
    <p:sldId id="386" r:id="rId14"/>
    <p:sldId id="533" r:id="rId15"/>
    <p:sldId id="534" r:id="rId16"/>
    <p:sldId id="535" r:id="rId17"/>
    <p:sldId id="536" r:id="rId18"/>
    <p:sldId id="508" r:id="rId19"/>
    <p:sldId id="509" r:id="rId20"/>
    <p:sldId id="510" r:id="rId21"/>
    <p:sldId id="511" r:id="rId22"/>
    <p:sldId id="512" r:id="rId23"/>
    <p:sldId id="513" r:id="rId24"/>
    <p:sldId id="514" r:id="rId25"/>
    <p:sldId id="515" r:id="rId26"/>
    <p:sldId id="516" r:id="rId27"/>
    <p:sldId id="537" r:id="rId28"/>
    <p:sldId id="538" r:id="rId29"/>
    <p:sldId id="539" r:id="rId30"/>
    <p:sldId id="540" r:id="rId31"/>
    <p:sldId id="541" r:id="rId32"/>
    <p:sldId id="542" r:id="rId33"/>
    <p:sldId id="543" r:id="rId34"/>
    <p:sldId id="544" r:id="rId35"/>
    <p:sldId id="547" r:id="rId36"/>
    <p:sldId id="548" r:id="rId37"/>
    <p:sldId id="549" r:id="rId38"/>
    <p:sldId id="550" r:id="rId39"/>
    <p:sldId id="551" r:id="rId40"/>
    <p:sldId id="552" r:id="rId41"/>
    <p:sldId id="545" r:id="rId42"/>
    <p:sldId id="546" r:id="rId43"/>
    <p:sldId id="517" r:id="rId44"/>
    <p:sldId id="498" r:id="rId45"/>
    <p:sldId id="259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image" Target="../media/image5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image" Target="../media/image58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emf"/><Relationship Id="rId1" Type="http://schemas.openxmlformats.org/officeDocument/2006/relationships/image" Target="../media/image60.emf"/><Relationship Id="rId4" Type="http://schemas.openxmlformats.org/officeDocument/2006/relationships/image" Target="../media/image6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4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各节标题（含超级链接）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4982" y="1908692"/>
            <a:ext cx="3026493" cy="2905010"/>
            <a:chOff x="71850" y="1261711"/>
            <a:chExt cx="3026493" cy="2905010"/>
          </a:xfrm>
        </p:grpSpPr>
        <p:grpSp>
          <p:nvGrpSpPr>
            <p:cNvPr id="7" name="Group 1"/>
            <p:cNvGrpSpPr/>
            <p:nvPr userDrawn="1"/>
          </p:nvGrpSpPr>
          <p:grpSpPr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8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"/>
            <p:cNvGrpSpPr/>
            <p:nvPr userDrawn="1"/>
          </p:nvGrpSpPr>
          <p:grpSpPr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11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3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14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16" name="动作按钮: 后退或前一项 15">
            <a:hlinkClick r:id="" action="ppaction://hlinkshowjump?jump=previousslide" highlightClick="1"/>
          </p:cNvPr>
          <p:cNvSpPr/>
          <p:nvPr userDrawn="1"/>
        </p:nvSpPr>
        <p:spPr>
          <a:xfrm>
            <a:off x="10990894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动作按钮: 前进或下一项 16">
            <a:hlinkClick r:id="" action="ppaction://hlinkshowjump?jump=nextslide" highlightClick="1"/>
          </p:cNvPr>
          <p:cNvSpPr/>
          <p:nvPr userDrawn="1"/>
        </p:nvSpPr>
        <p:spPr>
          <a:xfrm>
            <a:off x="11354432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动作按钮: 结束 17">
            <a:hlinkClick r:id="" action="ppaction://hlinkshowjump?jump=endshow" highlightClick="1"/>
          </p:cNvPr>
          <p:cNvSpPr/>
          <p:nvPr userDrawn="1"/>
        </p:nvSpPr>
        <p:spPr>
          <a:xfrm>
            <a:off x="11708444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807854" y="1105093"/>
            <a:ext cx="915459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 userDrawn="1"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8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"/>
          <p:cNvGrpSpPr/>
          <p:nvPr userDrawn="1"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11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13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15" name="Diamond 11"/>
          <p:cNvSpPr/>
          <p:nvPr userDrawn="1"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Diamond 12"/>
          <p:cNvSpPr/>
          <p:nvPr userDrawn="1"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Diamond 13"/>
          <p:cNvSpPr/>
          <p:nvPr userDrawn="1"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Diamond 14"/>
          <p:cNvSpPr/>
          <p:nvPr userDrawn="1"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9" name="Group 21"/>
          <p:cNvGrpSpPr/>
          <p:nvPr userDrawn="1"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22"/>
          <p:cNvGrpSpPr/>
          <p:nvPr userDrawn="1"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23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25"/>
          <p:cNvGrpSpPr/>
          <p:nvPr userDrawn="1"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2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8" name="Group 28"/>
          <p:cNvGrpSpPr/>
          <p:nvPr userDrawn="1"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29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2" name="动作按钮: 后退或前一项 31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前进或下一项 32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动作按钮: 结束 33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燕尾形 15">
            <a:hlinkClick r:id="rId2" action="ppaction://hlinksldjump"/>
          </p:cNvPr>
          <p:cNvSpPr/>
          <p:nvPr userDrawn="1"/>
        </p:nvSpPr>
        <p:spPr>
          <a:xfrm>
            <a:off x="7590020" y="6505690"/>
            <a:ext cx="12600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方法突破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 11">
            <a:hlinkClick r:id="rId3" action="ppaction://hlinksldjump"/>
          </p:cNvPr>
          <p:cNvSpPr/>
          <p:nvPr userDrawn="1"/>
        </p:nvSpPr>
        <p:spPr>
          <a:xfrm>
            <a:off x="9293265" y="6505690"/>
            <a:ext cx="12600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Microsoft_Office_Word_97_-_2003___11.doc"/><Relationship Id="rId4" Type="http://schemas.openxmlformats.org/officeDocument/2006/relationships/oleObject" Target="../embeddings/Microsoft_Office_Word_97_-_2003___10.doc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18.doc"/><Relationship Id="rId3" Type="http://schemas.openxmlformats.org/officeDocument/2006/relationships/oleObject" Target="../embeddings/Microsoft_Office_Word_97_-_2003___13.doc"/><Relationship Id="rId7" Type="http://schemas.openxmlformats.org/officeDocument/2006/relationships/oleObject" Target="../embeddings/Microsoft_Office_Word_97_-_2003___1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Microsoft_Office_Word_97_-_2003___16.doc"/><Relationship Id="rId5" Type="http://schemas.openxmlformats.org/officeDocument/2006/relationships/oleObject" Target="../embeddings/Microsoft_Office_Word_97_-_2003___15.doc"/><Relationship Id="rId4" Type="http://schemas.openxmlformats.org/officeDocument/2006/relationships/oleObject" Target="../embeddings/Microsoft_Office_Word_97_-_2003___14.doc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Microsoft_Office_Word_97_-_2003___24.doc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Microsoft_Office_Word_97_-_2003___26.doc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Microsoft_Office_Word_97_-_2003___30.doc"/><Relationship Id="rId4" Type="http://schemas.openxmlformats.org/officeDocument/2006/relationships/oleObject" Target="../embeddings/Microsoft_Office_Word_97_-_2003___29.doc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47.png"/><Relationship Id="rId4" Type="http://schemas.openxmlformats.org/officeDocument/2006/relationships/oleObject" Target="../embeddings/Microsoft_Office_Word_97_-_2003___33.doc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5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7.TIF" TargetMode="External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5.doc"/><Relationship Id="rId7" Type="http://schemas.openxmlformats.org/officeDocument/2006/relationships/oleObject" Target="../embeddings/Microsoft_Office_Word_97_-_2003___3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Microsoft_Office_Word_97_-_2003___36.doc"/><Relationship Id="rId5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S17.TIF" TargetMode="External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Microsoft_Office_Word_97_-_2003___39.doc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Microsoft_Office_Word_97_-_2003___42.doc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&#26041;&#27861;&#31361;&#30772;.TI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Microsoft_Office_Word_97_-_2003___46.doc"/><Relationship Id="rId5" Type="http://schemas.openxmlformats.org/officeDocument/2006/relationships/oleObject" Target="../embeddings/Microsoft_Office_Word_97_-_2003___45.doc"/><Relationship Id="rId4" Type="http://schemas.openxmlformats.org/officeDocument/2006/relationships/oleObject" Target="../embeddings/Microsoft_Office_Word_97_-_2003___44.doc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6.v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__2.doc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7" Type="http://schemas.openxmlformats.org/officeDocument/2006/relationships/oleObject" Target="../embeddings/Microsoft_Office_Word_97_-_2003___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82.tif" TargetMode="External"/><Relationship Id="rId5" Type="http://schemas.openxmlformats.org/officeDocument/2006/relationships/image" Target="../media/image13.png"/><Relationship Id="rId4" Type="http://schemas.openxmlformats.org/officeDocument/2006/relationships/oleObject" Target="../embeddings/Microsoft_Office_Word_97_-_2003___4.doc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4840" y="3538384"/>
            <a:ext cx="8287846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 dirty="0">
                <a:latin typeface="Times New Roman" panose="02020603050405020304"/>
              </a:rPr>
              <a:t>第</a:t>
            </a:r>
            <a:r>
              <a:rPr lang="en-US" altLang="zh-CN" sz="3600" b="1" kern="2200" dirty="0">
                <a:latin typeface="Times New Roman" panose="02020603050405020304"/>
              </a:rPr>
              <a:t>1</a:t>
            </a:r>
            <a:r>
              <a:rPr lang="zh-CN" altLang="zh-CN" sz="3600" b="1" kern="2200" dirty="0">
                <a:latin typeface="Times New Roman" panose="02020603050405020304"/>
              </a:rPr>
              <a:t>讲　</a:t>
            </a:r>
            <a:r>
              <a:rPr lang="en-US" altLang="zh-CN" sz="3600" b="1" kern="2200" dirty="0">
                <a:latin typeface="宋体" panose="02010600030101010101" pitchFamily="2" charset="-122"/>
              </a:rPr>
              <a:t>“</a:t>
            </a:r>
            <a:r>
              <a:rPr lang="zh-CN" altLang="zh-CN" sz="3600" b="1" kern="2200" dirty="0">
                <a:latin typeface="Times New Roman" panose="02020603050405020304"/>
              </a:rPr>
              <a:t>六招</a:t>
            </a:r>
            <a:r>
              <a:rPr lang="en-US" altLang="zh-CN" sz="3600" b="1" kern="2200" dirty="0">
                <a:latin typeface="宋体" panose="02010600030101010101" pitchFamily="2" charset="-122"/>
              </a:rPr>
              <a:t>”</a:t>
            </a:r>
            <a:r>
              <a:rPr lang="zh-CN" altLang="zh-CN" sz="3600" b="1" kern="2200" dirty="0">
                <a:latin typeface="Times New Roman" panose="02020603050405020304"/>
              </a:rPr>
              <a:t>秒杀客观题</a:t>
            </a:r>
            <a:r>
              <a:rPr lang="en-US" altLang="zh-CN" sz="3600" b="1" kern="2200" dirty="0">
                <a:latin typeface="Times New Roman" panose="02020603050405020304"/>
              </a:rPr>
              <a:t>——</a:t>
            </a:r>
            <a:r>
              <a:rPr lang="zh-CN" altLang="zh-CN" sz="3600" b="1" kern="2200" dirty="0">
                <a:latin typeface="Times New Roman" panose="02020603050405020304"/>
              </a:rPr>
              <a:t>快得分</a:t>
            </a:r>
            <a:endParaRPr lang="zh-CN" altLang="zh-CN" sz="2400" b="1" kern="2200" dirty="0">
              <a:effectLst/>
              <a:latin typeface="Times New Roman" panose="02020603050405020304"/>
            </a:endParaRPr>
          </a:p>
        </p:txBody>
      </p:sp>
      <p:pic>
        <p:nvPicPr>
          <p:cNvPr id="88066" name="Picture 2" descr="考前冲刺一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280" y="1604260"/>
            <a:ext cx="11683900" cy="227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968272"/>
            <a:ext cx="11192821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方法二　特例法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在求解选择题或填空题时，可以取一个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或一些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特殊值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特殊点、特殊函数、特殊位置、特殊图形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来确定结果进行判断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特殊化法是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小题小做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的重要策略，要注意在怎样的情况下才可使用，应用得当可以起到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四两拨千斤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的功效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23900" y="736976"/>
          <a:ext cx="10548938" cy="5554663"/>
        </p:xfrm>
        <a:graphic>
          <a:graphicData uri="http://schemas.openxmlformats.org/presentationml/2006/ole">
            <p:oleObj spid="_x0000_s82962" name="Document" r:id="rId3" imgW="10993315" imgH="579892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437703"/>
          <a:ext cx="10672762" cy="1774825"/>
        </p:xfrm>
        <a:graphic>
          <a:graphicData uri="http://schemas.openxmlformats.org/presentationml/2006/ole">
            <p:oleObj spid="_x0000_s2102" name="Document" r:id="rId3" imgW="10946195" imgH="1822807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49940" y="3055307"/>
          <a:ext cx="11082337" cy="1978025"/>
        </p:xfrm>
        <a:graphic>
          <a:graphicData uri="http://schemas.openxmlformats.org/presentationml/2006/ole">
            <p:oleObj spid="_x0000_s2103" name="Document" r:id="rId4" imgW="11593644" imgH="2061144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37616" y="4701858"/>
          <a:ext cx="10671175" cy="887412"/>
        </p:xfrm>
        <a:graphic>
          <a:graphicData uri="http://schemas.openxmlformats.org/presentationml/2006/ole">
            <p:oleObj spid="_x0000_s2104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093420"/>
            <a:ext cx="11192821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特例法具有简化运算和推理的功效，填空题的结论唯一或题设条件暗示答案为定值是利用该法的前提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特例法解选择题时，要注意以下两点：第一，取特例尽可能简单，有利于计算和推理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第二，若在不同的特殊情况下有两个或两个以上的结论相符，则应选另一特例情况再检验，或改用其他方法求解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369463"/>
          <a:ext cx="10672762" cy="4081463"/>
        </p:xfrm>
        <a:graphic>
          <a:graphicData uri="http://schemas.openxmlformats.org/presentationml/2006/ole">
            <p:oleObj spid="_x0000_s84993" name="Document" r:id="rId3" imgW="10946195" imgH="419465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12830" y="1554249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法一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　当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为等边三角形时，满足题设条件，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3479622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法二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6.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①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5179" y="499245"/>
          <a:ext cx="11177587" cy="1338263"/>
        </p:xfrm>
        <a:graphic>
          <a:graphicData uri="http://schemas.openxmlformats.org/presentationml/2006/ole">
            <p:oleObj spid="_x0000_s87046" name="Document" r:id="rId3" imgW="11883917" imgH="1552788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58845" y="2149342"/>
          <a:ext cx="10672762" cy="887412"/>
        </p:xfrm>
        <a:graphic>
          <a:graphicData uri="http://schemas.openxmlformats.org/presentationml/2006/ole">
            <p:oleObj spid="_x0000_s87045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65455" y="2809643"/>
          <a:ext cx="10671175" cy="901700"/>
        </p:xfrm>
        <a:graphic>
          <a:graphicData uri="http://schemas.openxmlformats.org/presentationml/2006/ole">
            <p:oleObj spid="_x0000_s87044" name="Document" r:id="rId5" imgW="10946195" imgH="935705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40000" y="4592673"/>
          <a:ext cx="10672762" cy="887413"/>
        </p:xfrm>
        <a:graphic>
          <a:graphicData uri="http://schemas.openxmlformats.org/presentationml/2006/ole">
            <p:oleObj spid="_x0000_s87043" name="Document" r:id="rId6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71760" y="5189292"/>
          <a:ext cx="10672763" cy="901700"/>
        </p:xfrm>
        <a:graphic>
          <a:graphicData uri="http://schemas.openxmlformats.org/presentationml/2006/ole">
            <p:oleObj spid="_x0000_s87042" name="Document" r:id="rId7" imgW="10946195" imgH="935705" progId="Word.Document.8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12704" y="5782941"/>
          <a:ext cx="10672763" cy="900112"/>
        </p:xfrm>
        <a:graphic>
          <a:graphicData uri="http://schemas.openxmlformats.org/presentationml/2006/ole">
            <p:oleObj spid="_x0000_s87041" name="Document" r:id="rId8" imgW="10946195" imgH="93570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132048"/>
            <a:ext cx="11192821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方法三　图解法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数形结合法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对于一些含有几何背景的题目，若能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数中思形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以形助数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，则往往可以借助图形的直观性，迅速作出判断，简捷地解决问题，得出正确的结果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Venn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图、三角函数线、函数的图象及方程的曲线等，都是常用的图形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23900" y="589584"/>
          <a:ext cx="10753725" cy="5649913"/>
        </p:xfrm>
        <a:graphic>
          <a:graphicData uri="http://schemas.openxmlformats.org/presentationml/2006/ole">
            <p:oleObj spid="_x0000_s88065" name="Document" r:id="rId3" imgW="11612348" imgH="627919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28011" y="1400610"/>
          <a:ext cx="10672762" cy="2033588"/>
        </p:xfrm>
        <a:graphic>
          <a:graphicData uri="http://schemas.openxmlformats.org/presentationml/2006/ole">
            <p:oleObj spid="_x0000_s57368" name="Document" r:id="rId3" imgW="10946195" imgH="2097506" progId="Word.Document.8">
              <p:embed/>
            </p:oleObj>
          </a:graphicData>
        </a:graphic>
      </p:graphicFrame>
      <p:pic>
        <p:nvPicPr>
          <p:cNvPr id="57364" name="Picture 20" descr="L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1003" y="3259759"/>
            <a:ext cx="4455263" cy="237045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4748986"/>
            <a:ext cx="111928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由图象知，函数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有两对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和谐点对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”.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(1)B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(2)2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879546"/>
          <a:ext cx="10672762" cy="1584325"/>
        </p:xfrm>
        <a:graphic>
          <a:graphicData uri="http://schemas.openxmlformats.org/presentationml/2006/ole">
            <p:oleObj spid="_x0000_s58393" name="Document" r:id="rId3" imgW="10946195" imgH="1635234" progId="Word.Document.8">
              <p:embed/>
            </p:oleObj>
          </a:graphicData>
        </a:graphic>
      </p:graphicFrame>
      <p:pic>
        <p:nvPicPr>
          <p:cNvPr id="58388" name="Picture 20" descr="L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9282" y="2434905"/>
            <a:ext cx="3396536" cy="231147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472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58355" y="1897151"/>
            <a:ext cx="11192821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本例的求解转化为研究函数图象的位置关系，利用几何直观，再辅以简单的计算，可有效提高解题速度和准确性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运用数形结合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图解法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的关键是正确把握各种式子与几何图形中的变量之间的对应关系，利用几何图形中的相关结论求出结果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不过运用图解法解题一定要对有关的函数图象、几何图形较熟悉，否则错误的图象导致错误的选择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54381" y="1009628"/>
          <a:ext cx="10550525" cy="4749800"/>
        </p:xfrm>
        <a:graphic>
          <a:graphicData uri="http://schemas.openxmlformats.org/presentationml/2006/ole">
            <p:oleObj spid="_x0000_s60439" name="Document" r:id="rId3" imgW="10993315" imgH="495862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702363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在平面直角坐标系中分别作出区域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P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，则区域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是图中的阴影部分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35280" y="4178551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又区域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表示的平面图形是半径为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的半圆，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3465844"/>
          <a:ext cx="10672762" cy="887412"/>
        </p:xfrm>
        <a:graphic>
          <a:graphicData uri="http://schemas.openxmlformats.org/presentationml/2006/ole">
            <p:oleObj spid="_x0000_s61471" name="Document" r:id="rId3" imgW="10946195" imgH="911223" progId="Word.Document.8">
              <p:embed/>
            </p:oleObj>
          </a:graphicData>
        </a:graphic>
      </p:graphicFrame>
      <p:pic>
        <p:nvPicPr>
          <p:cNvPr id="61460" name="Picture 20" descr="L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9423" y="1354410"/>
            <a:ext cx="2324213" cy="19888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50587" y="4896476"/>
          <a:ext cx="10672762" cy="887412"/>
        </p:xfrm>
        <a:graphic>
          <a:graphicData uri="http://schemas.openxmlformats.org/presentationml/2006/ole">
            <p:oleObj spid="_x0000_s61472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40185" y="483995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作出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[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如图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72003" y="3144508"/>
            <a:ext cx="11192821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过定点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，依题意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[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的图象有四个交点，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4408864"/>
          <a:ext cx="10672762" cy="1009650"/>
        </p:xfrm>
        <a:graphic>
          <a:graphicData uri="http://schemas.openxmlformats.org/presentationml/2006/ole">
            <p:oleObj spid="_x0000_s62494" name="Document" r:id="rId3" imgW="10946195" imgH="1042273" progId="Word.Document.8">
              <p:embed/>
            </p:oleObj>
          </a:graphicData>
        </a:graphic>
      </p:graphicFrame>
      <p:pic>
        <p:nvPicPr>
          <p:cNvPr id="62484" name="Picture 20" descr="L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3362" y="1208997"/>
            <a:ext cx="3371852" cy="20331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99812" y="5349544"/>
          <a:ext cx="10672762" cy="887413"/>
        </p:xfrm>
        <a:graphic>
          <a:graphicData uri="http://schemas.openxmlformats.org/presentationml/2006/ole">
            <p:oleObj spid="_x0000_s62495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093420"/>
            <a:ext cx="11192821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方法四　估算法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估算法就是不需要计算出代数式的准确数值，通过估算其大致取值范围从而解决相应问题的方法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该种方法主要适用于比较大小的有关问题，尤其是在选择题或填空题中，解答不需要详细的过程，因此可以通过猜测、合情推理、估算而获得，从而减少运算量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81745" y="900444"/>
          <a:ext cx="10550525" cy="5076825"/>
        </p:xfrm>
        <a:graphic>
          <a:graphicData uri="http://schemas.openxmlformats.org/presentationml/2006/ole">
            <p:oleObj spid="_x0000_s64535" name="Document" r:id="rId3" imgW="10993315" imgH="529488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球的半径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不小于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的外接圆的半径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，又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是边长为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的等边三角形，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95995" y="1278192"/>
          <a:ext cx="10672762" cy="901700"/>
        </p:xfrm>
        <a:graphic>
          <a:graphicData uri="http://schemas.openxmlformats.org/presentationml/2006/ole">
            <p:oleObj spid="_x0000_s65573" name="Document" r:id="rId3" imgW="10946195" imgH="93570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90605" y="2029764"/>
          <a:ext cx="10672762" cy="887412"/>
        </p:xfrm>
        <a:graphic>
          <a:graphicData uri="http://schemas.openxmlformats.org/presentationml/2006/ole">
            <p:oleObj spid="_x0000_s65574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1760" y="2708910"/>
          <a:ext cx="10671175" cy="3235325"/>
        </p:xfrm>
        <a:graphic>
          <a:graphicData uri="http://schemas.openxmlformats.org/presentationml/2006/ole">
            <p:oleObj spid="_x0000_s65575" name="Document" r:id="rId5" imgW="10946195" imgH="332699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41286" y="4257185"/>
            <a:ext cx="11417796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(1)D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(2)B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8067" name="Picture 3" descr="L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3052" y="1981200"/>
            <a:ext cx="6053417" cy="21678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2107068"/>
            <a:ext cx="11192821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估算法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的关键是确定结果所在的大致范围，否则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估算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就没有意义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在选择题中作精确计算不易时，可根据题干提供的信息，估算出结果的大致取值范围，排除错误的选项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对于客观性试题，合理的估算往往比盲目的精确计算和严谨推理更为有效，可谓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一叶知秋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5179" y="1546887"/>
          <a:ext cx="10672762" cy="3794125"/>
        </p:xfrm>
        <a:graphic>
          <a:graphicData uri="http://schemas.openxmlformats.org/presentationml/2006/ole">
            <p:oleObj spid="_x0000_s92161" name="Document" r:id="rId3" imgW="10946195" imgH="390267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1929445"/>
            <a:ext cx="11192821" cy="332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题型解读　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高考客观题分为选择题与填空题，选择题是属于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小灵通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题，其解题过程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不讲道理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，所以解答选择题的基本策略是：充分地利用题干和选项两方面的条件所提供的信息作出判断，先定性后定量，先特殊后推理，先间接后直接，先排除后求解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而填空题是不要求写出计算或推理过程，只需要将结论直接写出的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求解题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”.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解答此类题目的方法一般有直接法、特例法、数形结合法、构造法、排除法等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770917" y="5733112"/>
            <a:ext cx="10649585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&gt;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&gt;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(2)C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78139" y="2062257"/>
          <a:ext cx="10672762" cy="1460500"/>
        </p:xfrm>
        <a:graphic>
          <a:graphicData uri="http://schemas.openxmlformats.org/presentationml/2006/ole">
            <p:oleObj spid="_x0000_s95234" name="Document" r:id="rId3" imgW="10946195" imgH="150418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33152" y="676669"/>
          <a:ext cx="10671175" cy="1460500"/>
        </p:xfrm>
        <a:graphic>
          <a:graphicData uri="http://schemas.openxmlformats.org/presentationml/2006/ole">
            <p:oleObj spid="_x0000_s95233" name="Document" r:id="rId4" imgW="10946195" imgH="1504185" progId="Word.Document.8">
              <p:embed/>
            </p:oleObj>
          </a:graphicData>
        </a:graphic>
      </p:graphicFrame>
      <p:pic>
        <p:nvPicPr>
          <p:cNvPr id="91142" name="Picture 6" descr="L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9283" y="3353684"/>
            <a:ext cx="2559299" cy="22933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580366"/>
            <a:ext cx="11192821" cy="332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方法五　构造法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用构造法解题的关键是由条件和结论的特殊性构造数学模型，从而简化推导与运算过程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构造法是建立在观察联想、分析综合的基础上的，首先应观察题目，观察已知条件形式上的特点，然后联想、类比已学过的知识及各种数学式子、数学模型，深刻了解问题及问题的背景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几何背景、代数背景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，通过构造几何、函数、向量等具体的数学模型快速解题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207388"/>
            <a:ext cx="1164729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5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(2015·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卷改编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设函数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是定义在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∞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的导函数，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，如果满足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xf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，则使得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成立的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的取值范围是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534789"/>
          <a:ext cx="10672762" cy="1146175"/>
        </p:xfrm>
        <a:graphic>
          <a:graphicData uri="http://schemas.openxmlformats.org/presentationml/2006/ole">
            <p:oleObj spid="_x0000_s96257" name="Document" r:id="rId3" imgW="10946195" imgH="1187363" progId="Word.Document.8">
              <p:embed/>
            </p:oleObj>
          </a:graphicData>
        </a:graphic>
      </p:graphicFrame>
      <p:pic>
        <p:nvPicPr>
          <p:cNvPr id="93187" name="Picture 3" descr="E:\梁明明\2018\课件\2019版 创新设计 二轮专题复习 数学 全国（理）\新建文件夹\L7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5515" y="3764142"/>
            <a:ext cx="2446910" cy="208963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40185" y="1368183"/>
            <a:ext cx="11647294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由于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上是减函数，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的解集为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的解集为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13267" y="3538184"/>
            <a:ext cx="908219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如图，以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DA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为棱长构造正方体，设正方体的外接球球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O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的半径为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，则正方体的体对角线长即为球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O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的直径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703965"/>
          <a:ext cx="10672762" cy="765175"/>
        </p:xfrm>
        <a:graphic>
          <a:graphicData uri="http://schemas.openxmlformats.org/presentationml/2006/ole">
            <p:oleObj spid="_x0000_s98307" name="Document" r:id="rId3" imgW="10946195" imgH="792415" progId="Word.Document.8">
              <p:embed/>
            </p:oleObj>
          </a:graphicData>
        </a:graphic>
      </p:graphicFrame>
      <p:pic>
        <p:nvPicPr>
          <p:cNvPr id="94211" name="Picture 3" descr="E:\梁明明\2018\课件\2019版 创新设计 二轮专题复习 数学 全国（理）\新建文件夹\S17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77349" y="2485345"/>
            <a:ext cx="2333135" cy="200088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50468" y="4742756"/>
          <a:ext cx="11068050" cy="1023938"/>
        </p:xfrm>
        <a:graphic>
          <a:graphicData uri="http://schemas.openxmlformats.org/presentationml/2006/ole">
            <p:oleObj spid="_x0000_s98306" name="Document" r:id="rId6" imgW="11769174" imgH="108223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79955" y="5486029"/>
          <a:ext cx="10672762" cy="627062"/>
        </p:xfrm>
        <a:graphic>
          <a:graphicData uri="http://schemas.openxmlformats.org/presentationml/2006/ole">
            <p:oleObj spid="_x0000_s98305" name="Document" r:id="rId7" imgW="10946195" imgH="6509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120716"/>
            <a:ext cx="11192821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第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题构造函数，利用函数的单调性解不等式；第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题将三棱锥补成正方体，而球的直径恰好为正方体的体对角线，使问题容易得到解决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构造法实质上是化归与转化思想在解题中的应用，需要根据已知条件和所要解决的问题确定构造的方向，通过构造新的函数、不等式或数列等新的模型，从而转化为自己熟悉的问题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663899" y="3083639"/>
            <a:ext cx="11192821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法一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构造函数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，可知该函数为偶函数，其图象关于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轴对称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把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的图象向右平移一个单位长度，得到函数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的图象，该函数图象关于直线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对称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的图象也关于直线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对称，所以函数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的图象关于直线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对称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有唯一零点，则该零点只能是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616880"/>
          <a:ext cx="10672762" cy="2620963"/>
        </p:xfrm>
        <a:graphic>
          <a:graphicData uri="http://schemas.openxmlformats.org/presentationml/2006/ole">
            <p:oleObj spid="_x0000_s99330" name="Document" r:id="rId3" imgW="10946195" imgH="2690467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37195" y="5768344"/>
          <a:ext cx="10672762" cy="887413"/>
        </p:xfrm>
        <a:graphic>
          <a:graphicData uri="http://schemas.openxmlformats.org/presentationml/2006/ole">
            <p:oleObj spid="_x0000_s99329" name="Document" r:id="rId4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7810" y="593179"/>
            <a:ext cx="11304749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法二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构造函数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，易知函数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的图象是由函数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的图象向左平移一个单位长度得到的，所以函数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有唯一的零点等价于函数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有唯一零点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72003" y="3558065"/>
            <a:ext cx="1119282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≠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数列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{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1}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是首项为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，公比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的等比数列，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2·2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(1)C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baseline="300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73419" y="2389809"/>
          <a:ext cx="10672762" cy="1460500"/>
        </p:xfrm>
        <a:graphic>
          <a:graphicData uri="http://schemas.openxmlformats.org/presentationml/2006/ole">
            <p:oleObj spid="_x0000_s101377" name="Document" r:id="rId3" imgW="10946195" imgH="150418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121281"/>
            <a:ext cx="11192821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方法六　排除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淘汰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排除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淘汰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法是充分利用选择题有且只有一个正确的选项这一特征，通过分析、推理、计算、判断，排除不符合要求的选项，从而得出正确结论的一种方法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6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(1)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Ⅲ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的图象大致为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1379" name="Picture 3" descr="18GS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5089" y="1426304"/>
            <a:ext cx="5447866" cy="438133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28011" y="3861444"/>
          <a:ext cx="10672762" cy="2060575"/>
        </p:xfrm>
        <a:graphic>
          <a:graphicData uri="http://schemas.openxmlformats.org/presentationml/2006/ole">
            <p:oleObj spid="_x0000_s102414" name="Document" r:id="rId3" imgW="10946195" imgH="2121628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95325" y="1298870"/>
          <a:ext cx="10671175" cy="2662237"/>
        </p:xfrm>
        <a:graphic>
          <a:graphicData uri="http://schemas.openxmlformats.org/presentationml/2006/ole">
            <p:oleObj spid="_x0000_s102415" name="Document" r:id="rId4" imgW="10946195" imgH="273403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341286" y="2647418"/>
            <a:ext cx="11417796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方法一　直接法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直接从题设条件出发，运用有关概念、性质、定理、法则和公式等知识，通过严密地推理和准确地运算，从而得出正确的结论，然后对照题目所给出的选项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对号入座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，作出相应的选择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涉及概念、性质的辨析或运算较简单的题目常用直接法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Rectangle 4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  <a:tab pos="2609850" algn="l"/>
                <a:tab pos="3870325" algn="l"/>
              </a:tabLst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67" name="Picture 43" descr="E:\梁明明\2018\课件\2019版 创新设计 二轮专题复习 数学 全国（理）\新建文件夹\方法突破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774" y="520631"/>
            <a:ext cx="11685986" cy="48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67481" y="1024818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根据选项特点验证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是否符合题意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62819" y="4429885"/>
            <a:ext cx="111928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排除选项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D.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只有选项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满足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(1)D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(2)C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76224" y="1591185"/>
          <a:ext cx="10672762" cy="887413"/>
        </p:xfrm>
        <a:graphic>
          <a:graphicData uri="http://schemas.openxmlformats.org/presentationml/2006/ole">
            <p:oleObj spid="_x0000_s105476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76224" y="2321377"/>
          <a:ext cx="10672762" cy="887412"/>
        </p:xfrm>
        <a:graphic>
          <a:graphicData uri="http://schemas.openxmlformats.org/presentationml/2006/ole">
            <p:oleObj spid="_x0000_s105475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6224" y="3031365"/>
          <a:ext cx="10671175" cy="887412"/>
        </p:xfrm>
        <a:graphic>
          <a:graphicData uri="http://schemas.openxmlformats.org/presentationml/2006/ole">
            <p:oleObj spid="_x0000_s105474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9872" y="3751455"/>
          <a:ext cx="10672762" cy="763588"/>
        </p:xfrm>
        <a:graphic>
          <a:graphicData uri="http://schemas.openxmlformats.org/presentationml/2006/ole">
            <p:oleObj spid="_x0000_s105473" name="Document" r:id="rId6" imgW="10946195" imgH="79241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2049645"/>
            <a:ext cx="11192821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排除法适用于定性型或不易直接求解的选择题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当题目中的条件多于一个时，先根据某些条件在选项中找出明显与之矛盾的予以否定，再根据另一些条件在缩小选项的范围内找出矛盾，这样逐步筛选，直到得出正确的答案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排除法常与特例法、数形结合法联合使用，在高考题求解中更有效发挥功能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如果选项之间存在包含关系，必须根据题意才能判定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042025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【训练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6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(1)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潍坊质检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ln|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|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的图象大致为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00715" y="3355340"/>
          <a:ext cx="10672762" cy="2593975"/>
        </p:xfrm>
        <a:graphic>
          <a:graphicData uri="http://schemas.openxmlformats.org/presentationml/2006/ole">
            <p:oleObj spid="_x0000_s106497" name="Document" r:id="rId3" imgW="10946195" imgH="2672826" progId="Word.Document.8">
              <p:embed/>
            </p:oleObj>
          </a:graphicData>
        </a:graphic>
      </p:graphicFrame>
      <p:pic>
        <p:nvPicPr>
          <p:cNvPr id="97283" name="Picture 3" descr="L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3708" y="1726375"/>
            <a:ext cx="7165886" cy="15081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3280946"/>
            <a:ext cx="1119282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sgn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·|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sgn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sgn|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|sgn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因此，选项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均不成立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(1)A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(2)D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449508"/>
          <a:ext cx="10672762" cy="2060575"/>
        </p:xfrm>
        <a:graphic>
          <a:graphicData uri="http://schemas.openxmlformats.org/presentationml/2006/ole">
            <p:oleObj spid="_x0000_s66583" name="Document" r:id="rId3" imgW="10946195" imgH="212162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2424" y="1268730"/>
            <a:ext cx="11192821" cy="499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从考试的角度来看，解客观题只要选对就行，至于用什么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策略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手段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都是无关紧要的，所以解题可以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不择手段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但平时做题时要尽量弄清每一个选项正确的理由与错误的原因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另外，在解答一道选择题时，往往需要同时采用几种方法进行分析、推理，只有这样，才会在高考时充分利用题目自身提供的信息，化常规为特殊，避免小题大做，真正做到准确和快速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>
              <a:lnSpc>
                <a:spcPct val="150000"/>
              </a:lnSpc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填空题的主要特征是题目小、跨度大、知识覆盖面广、形式灵活，突出考查考生准确、严谨、全面、灵活运用知识的能力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近年来填空题作为命题组改革实验的一个窗口，出现了一些创新题，如阅读理解型、发散开放型、多项选择型、实际应用型等，这些题型的出现，使解填空题的要求更高、更严了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4067" name="Picture 35" descr="归纳总结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325" y="606463"/>
            <a:ext cx="11577186" cy="4864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313269"/>
            <a:ext cx="1164729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(1)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Ⅲ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已知向量</a:t>
            </a:r>
            <a:r>
              <a:rPr lang="en-US" altLang="zh-CN" sz="2400" b="1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b="1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b="1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λ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b="1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</a:t>
            </a:r>
            <a:r>
              <a:rPr lang="en-US" altLang="zh-CN" sz="2400" b="1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b="1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λ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2613374"/>
          <a:ext cx="10672762" cy="2060575"/>
        </p:xfrm>
        <a:graphic>
          <a:graphicData uri="http://schemas.openxmlformats.org/presentationml/2006/ole">
            <p:oleObj spid="_x0000_s3116" name="Document" r:id="rId3" imgW="10946195" imgH="2121628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4701857"/>
          <a:ext cx="10672762" cy="887413"/>
        </p:xfrm>
        <a:graphic>
          <a:graphicData uri="http://schemas.openxmlformats.org/presentationml/2006/ole">
            <p:oleObj spid="_x0000_s3117" name="Document" r:id="rId4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509184" y="3178139"/>
            <a:ext cx="1108200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由于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ABF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的周长为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BF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AF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AF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AF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BF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BF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16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4.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8.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562288"/>
          <a:ext cx="10672762" cy="901700"/>
        </p:xfrm>
        <a:graphic>
          <a:graphicData uri="http://schemas.openxmlformats.org/presentationml/2006/ole">
            <p:oleObj spid="_x0000_s77857" name="Document" r:id="rId3" imgW="10946195" imgH="935705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40756" y="4304415"/>
          <a:ext cx="10672762" cy="887412"/>
        </p:xfrm>
        <a:graphic>
          <a:graphicData uri="http://schemas.openxmlformats.org/presentationml/2006/ole">
            <p:oleObj spid="_x0000_s77858" name="Document" r:id="rId4" imgW="10946195" imgH="911223" progId="Word.Document.8">
              <p:embed/>
            </p:oleObj>
          </a:graphicData>
        </a:graphic>
      </p:graphicFrame>
      <p:pic>
        <p:nvPicPr>
          <p:cNvPr id="77842" name="Picture 18" descr="E:\梁明明\2018\课件\2019版 创新设计 二轮专题复习 数学 全国（理）\新建文件夹\L182.tif"/>
          <p:cNvPicPr>
            <a:picLocks noChangeAspect="1" noChangeArrowheads="1"/>
          </p:cNvPicPr>
          <p:nvPr/>
        </p:nvPicPr>
        <p:blipFill>
          <a:blip r:embed="rId5" r:link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5685" y="1255082"/>
            <a:ext cx="2851538" cy="213587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08973" y="5092745"/>
          <a:ext cx="10671175" cy="887413"/>
        </p:xfrm>
        <a:graphic>
          <a:graphicData uri="http://schemas.openxmlformats.org/presentationml/2006/ole">
            <p:oleObj spid="_x0000_s77859" name="Document" r:id="rId7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85651" y="2157793"/>
            <a:ext cx="11192821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直接法是解答客观题最常用的基本方法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直接法适用的范围很广，只要运算正确必能得出正确的答案，解题时要多角度思考问题，善于简化计算过程，快速准确得到结果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用简便的方法巧解选择题，是建立在扎实掌握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三基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的基础上的，否则一味求快则会快中出错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12889" y="756955"/>
            <a:ext cx="11647294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【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训练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】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(1)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(2017·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Ⅲ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卷改编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设等比数列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{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}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满足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A</a:t>
            </a:r>
            <a:r>
              <a:rPr lang="en-US" altLang="zh-CN" sz="2400" kern="100" dirty="0" smtClean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8  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	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B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8  	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	C</a:t>
            </a:r>
            <a:r>
              <a:rPr lang="en-US" altLang="zh-CN" sz="2400" kern="100" dirty="0" smtClean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4  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	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	D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2)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石家庄质检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若抛物线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上的点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到焦点的距离为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轴的距离是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3565480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{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}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为等比数列，设公比为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q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5108558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显然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q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≠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≠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87067" y="4274167"/>
          <a:ext cx="10672762" cy="1009650"/>
        </p:xfrm>
        <a:graphic>
          <a:graphicData uri="http://schemas.openxmlformats.org/presentationml/2006/ole">
            <p:oleObj spid="_x0000_s79891" name="Document" r:id="rId3" imgW="10946195" imgH="104227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2353255"/>
            <a:ext cx="1119282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q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8.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设点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的横坐标为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，易知准线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 smtClean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∵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到焦点的距离为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，根据抛物线定义，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10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 smtClean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9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，因此点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轴的距离为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9.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(1)B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(2)9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1619517"/>
          <a:ext cx="10672762" cy="969963"/>
        </p:xfrm>
        <a:graphic>
          <a:graphicData uri="http://schemas.openxmlformats.org/presentationml/2006/ole">
            <p:oleObj spid="_x0000_s81921" name="Document" r:id="rId3" imgW="10946195" imgH="100087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924</Words>
  <Application>WPS 演示</Application>
  <PresentationFormat>自定义</PresentationFormat>
  <Paragraphs>75</Paragraphs>
  <Slides>45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7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142</cp:revision>
  <dcterms:created xsi:type="dcterms:W3CDTF">2018-01-02T04:06:00Z</dcterms:created>
  <dcterms:modified xsi:type="dcterms:W3CDTF">2019-11-10T13:23:16Z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