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5"/>
  </p:handoutMasterIdLst>
  <p:sldIdLst>
    <p:sldId id="260" r:id="rId2"/>
    <p:sldId id="533" r:id="rId3"/>
    <p:sldId id="271" r:id="rId4"/>
    <p:sldId id="527" r:id="rId5"/>
    <p:sldId id="528" r:id="rId6"/>
    <p:sldId id="529" r:id="rId7"/>
    <p:sldId id="530" r:id="rId8"/>
    <p:sldId id="531" r:id="rId9"/>
    <p:sldId id="532" r:id="rId10"/>
    <p:sldId id="385" r:id="rId11"/>
    <p:sldId id="386" r:id="rId12"/>
    <p:sldId id="508" r:id="rId13"/>
    <p:sldId id="25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986" autoAdjust="0"/>
    <p:restoredTop sz="94660"/>
  </p:normalViewPr>
  <p:slideViewPr>
    <p:cSldViewPr snapToObjects="1">
      <p:cViewPr>
        <p:scale>
          <a:sx n="70" d="100"/>
          <a:sy n="70" d="100"/>
        </p:scale>
        <p:origin x="-1098" y="-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25AEDA-E179-4278-998D-D9EC8DB06D52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6C1A9-36A5-4E2E-B00D-A057051FFC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07854" y="317359"/>
            <a:ext cx="9144000" cy="761855"/>
          </a:xfrm>
        </p:spPr>
        <p:txBody>
          <a:bodyPr anchor="b">
            <a:normAutofit/>
          </a:bodyPr>
          <a:lstStyle>
            <a:lvl1pPr algn="ctr">
              <a:defRPr sz="3200" b="1"/>
            </a:lvl1pPr>
          </a:lstStyle>
          <a:p>
            <a:r>
              <a:rPr lang="zh-CN" altLang="en-US" dirty="0" smtClean="0"/>
              <a:t>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807854" y="1147313"/>
            <a:ext cx="9144000" cy="5322498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各节标题（含超级链接）</a:t>
            </a:r>
            <a:endParaRPr lang="zh-CN" altLang="en-US" dirty="0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14982" y="1908692"/>
            <a:ext cx="3026493" cy="2905010"/>
            <a:chOff x="71850" y="1261711"/>
            <a:chExt cx="3026493" cy="2905010"/>
          </a:xfrm>
        </p:grpSpPr>
        <p:grpSp>
          <p:nvGrpSpPr>
            <p:cNvPr id="7" name="Group 1"/>
            <p:cNvGrpSpPr/>
            <p:nvPr userDrawn="1"/>
          </p:nvGrpSpPr>
          <p:grpSpPr>
            <a:xfrm>
              <a:off x="129104" y="1261711"/>
              <a:ext cx="2969239" cy="2905010"/>
              <a:chOff x="-949635" y="0"/>
              <a:chExt cx="7009631" cy="6858000"/>
            </a:xfrm>
          </p:grpSpPr>
          <p:sp>
            <p:nvSpPr>
              <p:cNvPr id="8" name="Diamond 3"/>
              <p:cNvSpPr/>
              <p:nvPr/>
            </p:nvSpPr>
            <p:spPr bwMode="auto">
              <a:xfrm>
                <a:off x="-949635" y="0"/>
                <a:ext cx="7009631" cy="6858000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  <a:alpha val="3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Diamond 4"/>
              <p:cNvSpPr/>
              <p:nvPr/>
            </p:nvSpPr>
            <p:spPr bwMode="auto">
              <a:xfrm>
                <a:off x="-176517" y="653134"/>
                <a:ext cx="5647878" cy="5525706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2"/>
            <p:cNvGrpSpPr/>
            <p:nvPr userDrawn="1"/>
          </p:nvGrpSpPr>
          <p:grpSpPr>
            <a:xfrm>
              <a:off x="71850" y="1824845"/>
              <a:ext cx="1778742" cy="1778742"/>
              <a:chOff x="990600" y="2044717"/>
              <a:chExt cx="2768566" cy="2768566"/>
            </a:xfrm>
          </p:grpSpPr>
          <p:sp>
            <p:nvSpPr>
              <p:cNvPr id="11" name="Diamond 5"/>
              <p:cNvSpPr/>
              <p:nvPr/>
            </p:nvSpPr>
            <p:spPr bwMode="auto">
              <a:xfrm>
                <a:off x="990600" y="2044717"/>
                <a:ext cx="2768566" cy="2768566"/>
              </a:xfrm>
              <a:prstGeom prst="diamond">
                <a:avLst/>
              </a:prstGeom>
              <a:solidFill>
                <a:schemeClr val="accent1"/>
              </a:solidFill>
              <a:ln w="5080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Group 9"/>
              <p:cNvGrpSpPr/>
              <p:nvPr/>
            </p:nvGrpSpPr>
            <p:grpSpPr>
              <a:xfrm>
                <a:off x="1429100" y="2771847"/>
                <a:ext cx="1800200" cy="992584"/>
                <a:chOff x="2345143" y="2365645"/>
                <a:chExt cx="1800200" cy="992584"/>
              </a:xfrm>
            </p:grpSpPr>
            <p:sp>
              <p:nvSpPr>
                <p:cNvPr id="13" name="TextBox 7"/>
                <p:cNvSpPr txBox="1"/>
                <p:nvPr/>
              </p:nvSpPr>
              <p:spPr>
                <a:xfrm>
                  <a:off x="2345143" y="2365645"/>
                  <a:ext cx="1800200" cy="67710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zh-CN" altLang="en-US" sz="4400" dirty="0">
                      <a:solidFill>
                        <a:schemeClr val="bg1"/>
                      </a:solidFill>
                    </a:rPr>
                    <a:t>目录</a:t>
                  </a:r>
                </a:p>
              </p:txBody>
            </p:sp>
            <p:sp>
              <p:nvSpPr>
                <p:cNvPr id="14" name="TextBox 8"/>
                <p:cNvSpPr txBox="1"/>
                <p:nvPr/>
              </p:nvSpPr>
              <p:spPr>
                <a:xfrm>
                  <a:off x="2345143" y="3142785"/>
                  <a:ext cx="180020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en-US" altLang="zh-CN" sz="1400">
                      <a:solidFill>
                        <a:schemeClr val="bg1"/>
                      </a:solidFill>
                    </a:rPr>
                    <a:t>CONTENTS</a:t>
                  </a:r>
                </a:p>
              </p:txBody>
            </p:sp>
          </p:grpSp>
        </p:grpSp>
      </p:grpSp>
      <p:sp>
        <p:nvSpPr>
          <p:cNvPr id="16" name="动作按钮: 后退或前一项 15">
            <a:hlinkClick r:id="" action="ppaction://hlinkshowjump?jump=previousslide" highlightClick="1"/>
          </p:cNvPr>
          <p:cNvSpPr/>
          <p:nvPr userDrawn="1"/>
        </p:nvSpPr>
        <p:spPr>
          <a:xfrm>
            <a:off x="10990894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动作按钮: 前进或下一项 16">
            <a:hlinkClick r:id="" action="ppaction://hlinkshowjump?jump=nextslide" highlightClick="1"/>
          </p:cNvPr>
          <p:cNvSpPr/>
          <p:nvPr userDrawn="1"/>
        </p:nvSpPr>
        <p:spPr>
          <a:xfrm>
            <a:off x="11354432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动作按钮: 结束 17">
            <a:hlinkClick r:id="" action="ppaction://hlinkshowjump?jump=endshow" highlightClick="1"/>
          </p:cNvPr>
          <p:cNvSpPr/>
          <p:nvPr userDrawn="1"/>
        </p:nvSpPr>
        <p:spPr>
          <a:xfrm>
            <a:off x="11708444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2807854" y="1105093"/>
            <a:ext cx="915459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"/>
          <p:cNvGrpSpPr/>
          <p:nvPr userDrawn="1"/>
        </p:nvGrpSpPr>
        <p:grpSpPr>
          <a:xfrm>
            <a:off x="821831" y="1261711"/>
            <a:ext cx="2969239" cy="2905010"/>
            <a:chOff x="-949635" y="0"/>
            <a:chExt cx="7009631" cy="6858000"/>
          </a:xfrm>
        </p:grpSpPr>
        <p:sp>
          <p:nvSpPr>
            <p:cNvPr id="8" name="Diamond 3"/>
            <p:cNvSpPr/>
            <p:nvPr/>
          </p:nvSpPr>
          <p:spPr bwMode="auto">
            <a:xfrm>
              <a:off x="-949635" y="0"/>
              <a:ext cx="7009631" cy="6858000"/>
            </a:xfrm>
            <a:prstGeom prst="diamond">
              <a:avLst/>
            </a:prstGeom>
            <a:solidFill>
              <a:schemeClr val="tx2">
                <a:lumMod val="20000"/>
                <a:lumOff val="80000"/>
                <a:alpha val="3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Diamond 4"/>
            <p:cNvSpPr/>
            <p:nvPr/>
          </p:nvSpPr>
          <p:spPr bwMode="auto">
            <a:xfrm>
              <a:off x="-176517" y="653134"/>
              <a:ext cx="5647878" cy="5525706"/>
            </a:xfrm>
            <a:prstGeom prst="diamond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2"/>
          <p:cNvGrpSpPr/>
          <p:nvPr userDrawn="1"/>
        </p:nvGrpSpPr>
        <p:grpSpPr>
          <a:xfrm>
            <a:off x="764577" y="1824845"/>
            <a:ext cx="1778742" cy="1778742"/>
            <a:chOff x="990600" y="2044717"/>
            <a:chExt cx="2768566" cy="2768566"/>
          </a:xfrm>
        </p:grpSpPr>
        <p:sp>
          <p:nvSpPr>
            <p:cNvPr id="11" name="Diamond 5"/>
            <p:cNvSpPr/>
            <p:nvPr/>
          </p:nvSpPr>
          <p:spPr bwMode="auto">
            <a:xfrm>
              <a:off x="990600" y="2044717"/>
              <a:ext cx="2768566" cy="2768566"/>
            </a:xfrm>
            <a:prstGeom prst="diamond">
              <a:avLst/>
            </a:prstGeom>
            <a:solidFill>
              <a:schemeClr val="accent1"/>
            </a:solidFill>
            <a:ln w="5080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9"/>
            <p:cNvGrpSpPr/>
            <p:nvPr/>
          </p:nvGrpSpPr>
          <p:grpSpPr>
            <a:xfrm>
              <a:off x="1429100" y="2771847"/>
              <a:ext cx="1800200" cy="992584"/>
              <a:chOff x="2345143" y="2365645"/>
              <a:chExt cx="1800200" cy="992584"/>
            </a:xfrm>
          </p:grpSpPr>
          <p:sp>
            <p:nvSpPr>
              <p:cNvPr id="13" name="TextBox 7"/>
              <p:cNvSpPr txBox="1"/>
              <p:nvPr/>
            </p:nvSpPr>
            <p:spPr>
              <a:xfrm>
                <a:off x="2345143" y="2365645"/>
                <a:ext cx="1800200" cy="67710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bg1"/>
                    </a:solidFill>
                  </a:rPr>
                  <a:t>目录</a:t>
                </a:r>
              </a:p>
            </p:txBody>
          </p:sp>
          <p:sp>
            <p:nvSpPr>
              <p:cNvPr id="14" name="TextBox 8"/>
              <p:cNvSpPr txBox="1"/>
              <p:nvPr/>
            </p:nvSpPr>
            <p:spPr>
              <a:xfrm>
                <a:off x="2345143" y="3142785"/>
                <a:ext cx="1800200" cy="21544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en-US" altLang="zh-CN" sz="1400">
                    <a:solidFill>
                      <a:schemeClr val="bg1"/>
                    </a:solidFill>
                  </a:rPr>
                  <a:t>CONTENTS</a:t>
                </a:r>
              </a:p>
            </p:txBody>
          </p:sp>
        </p:grpSp>
      </p:grpSp>
      <p:sp>
        <p:nvSpPr>
          <p:cNvPr id="15" name="Diamond 11"/>
          <p:cNvSpPr/>
          <p:nvPr userDrawn="1"/>
        </p:nvSpPr>
        <p:spPr bwMode="auto">
          <a:xfrm>
            <a:off x="1879174" y="951570"/>
            <a:ext cx="739798" cy="739797"/>
          </a:xfrm>
          <a:prstGeom prst="diamond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6" name="Diamond 12"/>
          <p:cNvSpPr/>
          <p:nvPr userDrawn="1"/>
        </p:nvSpPr>
        <p:spPr bwMode="auto">
          <a:xfrm>
            <a:off x="2707062" y="1762528"/>
            <a:ext cx="739798" cy="739797"/>
          </a:xfrm>
          <a:prstGeom prst="diamond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7" name="Diamond 13"/>
          <p:cNvSpPr/>
          <p:nvPr userDrawn="1"/>
        </p:nvSpPr>
        <p:spPr bwMode="auto">
          <a:xfrm>
            <a:off x="2707062" y="2907540"/>
            <a:ext cx="739798" cy="739797"/>
          </a:xfrm>
          <a:prstGeom prst="diamond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8" name="Diamond 14"/>
          <p:cNvSpPr/>
          <p:nvPr userDrawn="1"/>
        </p:nvSpPr>
        <p:spPr bwMode="auto">
          <a:xfrm>
            <a:off x="1879174" y="3768327"/>
            <a:ext cx="739798" cy="739797"/>
          </a:xfrm>
          <a:prstGeom prst="diamond">
            <a:avLst/>
          </a:prstGeom>
          <a:solidFill>
            <a:schemeClr val="accent5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grpSp>
        <p:nvGrpSpPr>
          <p:cNvPr id="19" name="Group 21"/>
          <p:cNvGrpSpPr/>
          <p:nvPr userDrawn="1"/>
        </p:nvGrpSpPr>
        <p:grpSpPr>
          <a:xfrm>
            <a:off x="2618972" y="1135204"/>
            <a:ext cx="2545865" cy="361864"/>
            <a:chOff x="3943834" y="704409"/>
            <a:chExt cx="3962574" cy="563232"/>
          </a:xfrm>
        </p:grpSpPr>
        <p:sp>
          <p:nvSpPr>
            <p:cNvPr id="20" name="TextBox 1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2" name="Group 22"/>
          <p:cNvGrpSpPr/>
          <p:nvPr userDrawn="1"/>
        </p:nvGrpSpPr>
        <p:grpSpPr>
          <a:xfrm>
            <a:off x="3446860" y="1930146"/>
            <a:ext cx="2545865" cy="361864"/>
            <a:chOff x="3943834" y="704409"/>
            <a:chExt cx="3962574" cy="563232"/>
          </a:xfrm>
        </p:grpSpPr>
        <p:sp>
          <p:nvSpPr>
            <p:cNvPr id="23" name="TextBox 23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5" name="Group 25"/>
          <p:cNvGrpSpPr/>
          <p:nvPr userDrawn="1"/>
        </p:nvGrpSpPr>
        <p:grpSpPr>
          <a:xfrm>
            <a:off x="3446860" y="3148925"/>
            <a:ext cx="2545865" cy="361864"/>
            <a:chOff x="3943834" y="704409"/>
            <a:chExt cx="3962574" cy="563232"/>
          </a:xfrm>
        </p:grpSpPr>
        <p:sp>
          <p:nvSpPr>
            <p:cNvPr id="26" name="TextBox 26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8" name="Group 28"/>
          <p:cNvGrpSpPr/>
          <p:nvPr userDrawn="1"/>
        </p:nvGrpSpPr>
        <p:grpSpPr>
          <a:xfrm>
            <a:off x="2618972" y="4024449"/>
            <a:ext cx="2545865" cy="361864"/>
            <a:chOff x="3943834" y="704409"/>
            <a:chExt cx="3962574" cy="563232"/>
          </a:xfrm>
        </p:grpSpPr>
        <p:sp>
          <p:nvSpPr>
            <p:cNvPr id="29" name="TextBox 2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32" name="动作按钮: 后退或前一项 31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动作按钮: 前进或下一项 32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动作按钮: 结束 33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241540" y="534838"/>
            <a:ext cx="11701077" cy="591199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主文档内容</a:t>
            </a:r>
          </a:p>
        </p:txBody>
      </p:sp>
      <p:sp>
        <p:nvSpPr>
          <p:cNvPr id="8" name="动作按钮: 后退或前一项 7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动作按钮: 前进或下一项 8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动作按钮: 结束 9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41540" y="406451"/>
            <a:ext cx="11701077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2188" y="5872618"/>
            <a:ext cx="1020445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248904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 smtClean="0">
                <a:solidFill>
                  <a:srgbClr val="778495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微软雅黑" panose="020B0503020204020204" pitchFamily="34" charset="-122"/>
              </a:rPr>
              <a:t>本节内容结束</a:t>
            </a:r>
            <a:endParaRPr lang="zh-CN" altLang="en-US" sz="4800" spc="300" dirty="0">
              <a:solidFill>
                <a:srgbClr val="778495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8E961-0A61-4EB6-98E7-EFE1458794F6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546D3-0A1B-4AD3-8423-C2D4F2A3C69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611" y="0"/>
            <a:ext cx="12188389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32854" y="6501159"/>
            <a:ext cx="4279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582C8A1B-FD01-4FEC-BC4C-A4CD3B747067}" type="slidenum">
              <a:rPr lang="zh-CN" alt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‹#›</a:t>
            </a:fld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" action="ppaction://hlinkshowjump?jump=previousslide"/>
          </p:cNvPr>
          <p:cNvSpPr/>
          <p:nvPr userDrawn="1"/>
        </p:nvSpPr>
        <p:spPr>
          <a:xfrm>
            <a:off x="-1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" action="ppaction://hlinkshowjump?jump=nextslide"/>
          </p:cNvPr>
          <p:cNvSpPr/>
          <p:nvPr userDrawn="1"/>
        </p:nvSpPr>
        <p:spPr>
          <a:xfrm>
            <a:off x="834588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0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Word_97_-_2003___11.doc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Word_97_-_2003___14.doc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Microsoft_Office_Word_97_-_2003___3.doc"/><Relationship Id="rId4" Type="http://schemas.openxmlformats.org/officeDocument/2006/relationships/oleObject" Target="../embeddings/Microsoft_Office_Word_97_-_2003___2.doc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.doc"/><Relationship Id="rId7" Type="http://schemas.openxmlformats.org/officeDocument/2006/relationships/oleObject" Target="../embeddings/Microsoft_Office_Word_97_-_2003___6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Microsoft_Office_Word_97_-_2003___5.doc"/><Relationship Id="rId5" Type="http://schemas.openxmlformats.org/officeDocument/2006/relationships/image" Target="file:///E:\&#26753;&#26126;&#26126;\2018\&#35838;&#20214;\2019&#29256;%20&#21019;&#26032;&#35774;&#35745;%20&#20108;&#36718;&#19987;&#39064;&#22797;&#20064;%20&#25968;&#23398;%20&#20840;&#22269;&#65288;&#29702;&#65289;\&#26032;&#24314;&#25991;&#20214;&#22841;\S21.tif" TargetMode="Externa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7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8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Word_97_-_2003___9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考前冲刺四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505" y="2223036"/>
            <a:ext cx="11716250" cy="2286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732128" y="5310532"/>
            <a:ext cx="10863642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864857" y="3732557"/>
          <a:ext cx="10672762" cy="1774825"/>
        </p:xfrm>
        <a:graphic>
          <a:graphicData uri="http://schemas.openxmlformats.org/presentationml/2006/ole">
            <p:oleObj spid="_x0000_s2103" name="Document" r:id="rId3" imgW="10946195" imgH="1835408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36292" y="657824"/>
          <a:ext cx="10672762" cy="3194050"/>
        </p:xfrm>
        <a:graphic>
          <a:graphicData uri="http://schemas.openxmlformats.org/presentationml/2006/ole">
            <p:oleObj spid="_x0000_s2104" name="Document" r:id="rId4" imgW="10946195" imgH="328954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35280" y="3630814"/>
            <a:ext cx="1119282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C-KT"/>
                <a:cs typeface="Times New Roman" panose="02020603050405020304"/>
              </a:rPr>
              <a:t>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变为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C-KT"/>
                <a:cs typeface="Times New Roman" panose="02020603050405020304"/>
              </a:rPr>
              <a:t>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，并将结论否定，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∴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GBK_S"/>
                <a:cs typeface="Times New Roman" panose="02020603050405020304"/>
              </a:rPr>
              <a:t>綈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p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：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C-KT"/>
                <a:cs typeface="Times New Roman" panose="02020603050405020304"/>
              </a:rPr>
              <a:t>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∈</a:t>
            </a:r>
            <a:r>
              <a:rPr lang="en-US" altLang="zh-CN" sz="2400" b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R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-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4224692"/>
            <a:ext cx="1119282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　</a:t>
            </a:r>
            <a:r>
              <a:rPr lang="en-US" altLang="zh-CN" sz="2400" kern="100" dirty="0">
                <a:solidFill>
                  <a:srgbClr val="FF0000"/>
                </a:solidFill>
                <a:latin typeface="C-KT" pitchFamily="65" charset="-122"/>
                <a:ea typeface="C-KT" pitchFamily="65" charset="-122"/>
                <a:cs typeface="Courier New" panose="02070309020205020404"/>
              </a:rPr>
              <a:t>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∈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R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50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35280" y="1811396"/>
          <a:ext cx="10672762" cy="2511425"/>
        </p:xfrm>
        <a:graphic>
          <a:graphicData uri="http://schemas.openxmlformats.org/presentationml/2006/ole">
            <p:oleObj spid="_x0000_s11313" name="Document" r:id="rId3" imgW="10946195" imgH="258966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593179"/>
            <a:ext cx="11647294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7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存在性或恒成立问题求参数范围时，常与补集思想联合应用，即体现了正难则反思想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 smtClean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	[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回扣问题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7]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若二次函数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p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2)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p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p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在区间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[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1]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内至少存在一个值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，使得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)&gt;0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，则实数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p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的取值范围为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________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55673" y="5212030"/>
          <a:ext cx="10672762" cy="887413"/>
        </p:xfrm>
        <a:graphic>
          <a:graphicData uri="http://schemas.openxmlformats.org/presentationml/2006/ole">
            <p:oleObj spid="_x0000_s57379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46100" y="2784475"/>
          <a:ext cx="10672763" cy="2606675"/>
        </p:xfrm>
        <a:graphic>
          <a:graphicData uri="http://schemas.openxmlformats.org/presentationml/2006/ole">
            <p:oleObj spid="_x0000_s57380" name="Document" r:id="rId4" imgW="10946195" imgH="268290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 descr="数学A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2596" y="2057400"/>
            <a:ext cx="76200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733375"/>
            <a:ext cx="11192821" cy="277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专题研读　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解决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会而不对，对而不全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问题是决定高考成败的关键，高考数学考试中出现错误的原因很多，其中错解类型主要有：知识性错误，审题或忽视隐含条件错误，运算错误，数学思想、方法运用错误，逻辑性错误，忽视等价性变形错误等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下面我们分几个主要专题对易错的知识点和典型问题进行剖析，为你提个醒，力争做到</a:t>
            </a:r>
            <a:r>
              <a:rPr lang="zh-CN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会而对，对而全</a:t>
            </a:r>
            <a:r>
              <a:rPr lang="zh-CN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94336" y="2841371"/>
            <a:ext cx="11192821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描述法表示集合时，一定要理解好集合的含义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——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抓住集合的代表元素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如：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{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|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lg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}——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函数的定义域；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{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y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|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lg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}——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函数的值域；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{(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)|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lg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}——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函数图象上的点集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7842" name="Picture 18" descr="溯源回扣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081" y="634553"/>
            <a:ext cx="11692958" cy="491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488214" y="1355815"/>
            <a:ext cx="7133684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ts val="1700"/>
              </a:spcBef>
              <a:spcAft>
                <a:spcPts val="1650"/>
              </a:spcAft>
            </a:pPr>
            <a:r>
              <a:rPr lang="zh-CN" altLang="zh-CN" sz="3600" b="1" kern="2200" dirty="0">
                <a:latin typeface="Times New Roman" panose="02020603050405020304"/>
              </a:rPr>
              <a:t>溯源回扣一　集合与常用逻辑用语</a:t>
            </a:r>
            <a:endParaRPr lang="zh-CN" altLang="zh-CN" sz="3600" b="1" kern="2200" dirty="0">
              <a:effectLst/>
              <a:latin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946186" y="5135854"/>
            <a:ext cx="10649585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D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047478" y="3684430"/>
          <a:ext cx="10672762" cy="887413"/>
        </p:xfrm>
        <a:graphic>
          <a:graphicData uri="http://schemas.openxmlformats.org/presentationml/2006/ole">
            <p:oleObj spid="_x0000_s78890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074774" y="4437349"/>
          <a:ext cx="10672762" cy="887412"/>
        </p:xfrm>
        <a:graphic>
          <a:graphicData uri="http://schemas.openxmlformats.org/presentationml/2006/ole">
            <p:oleObj spid="_x0000_s78891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809706" y="903488"/>
          <a:ext cx="10672762" cy="2865438"/>
        </p:xfrm>
        <a:graphic>
          <a:graphicData uri="http://schemas.openxmlformats.org/presentationml/2006/ole">
            <p:oleObj spid="_x0000_s78892" name="Document" r:id="rId5" imgW="10946195" imgH="295292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349171" y="2270894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遇到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∩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zh-CN" altLang="zh-CN" sz="2400" kern="100" dirty="0">
                <a:latin typeface="宋体" panose="02010600030101010101" pitchFamily="2" charset="-122"/>
                <a:ea typeface="C-KT"/>
                <a:cs typeface="Times New Roman" panose="02020603050405020304"/>
              </a:rPr>
              <a:t>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时，你是否注意到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极端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情况：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zh-CN" altLang="zh-CN" sz="2400" kern="100" dirty="0">
                <a:latin typeface="宋体" panose="02010600030101010101" pitchFamily="2" charset="-122"/>
                <a:ea typeface="C-KT"/>
                <a:cs typeface="Times New Roman" panose="02020603050405020304"/>
              </a:rPr>
              <a:t>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或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zh-CN" altLang="zh-CN" sz="2400" kern="100" dirty="0">
                <a:latin typeface="宋体" panose="02010600030101010101" pitchFamily="2" charset="-122"/>
                <a:ea typeface="C-KT"/>
                <a:cs typeface="Times New Roman" panose="02020603050405020304"/>
              </a:rPr>
              <a:t>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；同样在应用条件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∪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latin typeface="宋体" panose="02010600030101010101" pitchFamily="2" charset="-122"/>
                <a:ea typeface="C-KT"/>
                <a:cs typeface="Times New Roman" panose="02020603050405020304"/>
              </a:rPr>
              <a:t>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∩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宋体" panose="02010600030101010101" pitchFamily="2" charset="-122"/>
                <a:ea typeface="C-KT"/>
                <a:cs typeface="Times New Roman" panose="02020603050405020304"/>
              </a:rPr>
              <a:t>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宋体" panose="02010600030101010101" pitchFamily="2" charset="-122"/>
                <a:ea typeface="C-KT"/>
                <a:cs typeface="Times New Roman" panose="02020603050405020304"/>
              </a:rPr>
              <a:t>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时，不要忽略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zh-CN" altLang="zh-CN" sz="2400" kern="100" dirty="0">
                <a:latin typeface="宋体" panose="02010600030101010101" pitchFamily="2" charset="-122"/>
                <a:ea typeface="C-KT"/>
                <a:cs typeface="Times New Roman" panose="02020603050405020304"/>
              </a:rPr>
              <a:t>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的情况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 smtClean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	[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回扣问题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2]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设集合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{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|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5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6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0}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{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|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mx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0}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∩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，则实数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组成的集合是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____________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81129" y="1564684"/>
            <a:ext cx="11647294" cy="1148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由题意知集合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{2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3}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，由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∩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C-KT"/>
                <a:cs typeface="Times New Roman" panose="02020603050405020304"/>
              </a:rPr>
              <a:t>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①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C-KT"/>
                <a:cs typeface="Times New Roman" panose="02020603050405020304"/>
              </a:rPr>
              <a:t>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时，即方程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mx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无解，此时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m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符合已知条件；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89872" y="2837493"/>
          <a:ext cx="10672762" cy="969963"/>
        </p:xfrm>
        <a:graphic>
          <a:graphicData uri="http://schemas.openxmlformats.org/presentationml/2006/ole">
            <p:oleObj spid="_x0000_s88067" name="Document" r:id="rId3" imgW="10946195" imgH="999070" progId="Word.Document.8">
              <p:embed/>
            </p:oleObj>
          </a:graphicData>
        </a:graphic>
      </p:graphicFrame>
      <p:pic>
        <p:nvPicPr>
          <p:cNvPr id="80915" name="Picture 19" descr="E:\梁明明\2018\课件\2019版 创新设计 二轮专题复习 数学 全国（理）\新建文件夹\S21.tif"/>
          <p:cNvPicPr>
            <a:picLocks noChangeAspect="1" noChangeArrowheads="1"/>
          </p:cNvPicPr>
          <p:nvPr/>
        </p:nvPicPr>
        <p:blipFill>
          <a:blip r:embed="rId4" r:link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30131" y="1951944"/>
            <a:ext cx="2021136" cy="797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89872" y="3584879"/>
          <a:ext cx="10672762" cy="887412"/>
        </p:xfrm>
        <a:graphic>
          <a:graphicData uri="http://schemas.openxmlformats.org/presentationml/2006/ole">
            <p:oleObj spid="_x0000_s88066" name="Document" r:id="rId6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03520" y="4355461"/>
          <a:ext cx="10671175" cy="887412"/>
        </p:xfrm>
        <a:graphic>
          <a:graphicData uri="http://schemas.openxmlformats.org/presentationml/2006/ole">
            <p:oleObj spid="_x0000_s88065" name="Document" r:id="rId7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677547" y="4388941"/>
            <a:ext cx="1119282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∞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1]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[0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2]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∴</a:t>
            </a:r>
            <a:r>
              <a:rPr lang="en-US" altLang="zh-CN" sz="2400" kern="100" dirty="0">
                <a:solidFill>
                  <a:srgbClr val="0000FF"/>
                </a:solidFill>
                <a:latin typeface="MS Mincho"/>
                <a:cs typeface="Times New Roman" panose="02020603050405020304"/>
              </a:rPr>
              <a:t>∁</a:t>
            </a:r>
            <a:r>
              <a:rPr lang="en-US" altLang="zh-CN" sz="2400" i="1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I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∞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，则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kern="100" dirty="0">
                <a:solidFill>
                  <a:srgbClr val="0000FF"/>
                </a:solidFill>
                <a:latin typeface="MS Mincho"/>
                <a:cs typeface="Times New Roman" panose="02020603050405020304"/>
              </a:rPr>
              <a:t>∁</a:t>
            </a:r>
            <a:r>
              <a:rPr lang="en-US" altLang="zh-CN" sz="2400" i="1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I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∪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[0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∞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4363" y="1075815"/>
          <a:ext cx="10672762" cy="3481388"/>
        </p:xfrm>
        <a:graphic>
          <a:graphicData uri="http://schemas.openxmlformats.org/presentationml/2006/ole">
            <p:oleObj spid="_x0000_s90113" name="Document" r:id="rId3" imgW="10946195" imgH="358153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731315" y="4282099"/>
            <a:ext cx="11192821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由于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p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为真命题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又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&gt;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zh-CN" sz="2400" kern="100" spc="-1500" dirty="0">
                <a:solidFill>
                  <a:srgbClr val="0000FF"/>
                </a:solidFill>
                <a:latin typeface="宋体" panose="02010600030101010101" pitchFamily="2" charset="-122"/>
                <a:ea typeface="C-KT"/>
                <a:cs typeface="Times New Roman" panose="02020603050405020304"/>
              </a:rPr>
              <a:t></a:t>
            </a:r>
            <a:r>
              <a:rPr lang="en-US" altLang="zh-CN" sz="2400" kern="100" spc="-1500" dirty="0">
                <a:solidFill>
                  <a:srgbClr val="0000FF"/>
                </a:solidFill>
                <a:latin typeface="宋体" panose="02010600030101010101" pitchFamily="2" charset="-122"/>
                <a:ea typeface="C-KT"/>
                <a:cs typeface="Times New Roman" panose="02020603050405020304"/>
              </a:rPr>
              <a:t>/</a:t>
            </a:r>
            <a:r>
              <a:rPr lang="en-US" altLang="zh-CN" sz="2400" kern="100" dirty="0">
                <a:solidFill>
                  <a:srgbClr val="0000FF"/>
                </a:solidFill>
                <a:latin typeface="C-KT"/>
                <a:cs typeface="Times New Roman" panose="02020603050405020304"/>
              </a:rPr>
              <a:t> 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&gt;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如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q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为假命题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∴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GBK_S"/>
                <a:cs typeface="Times New Roman" panose="02020603050405020304"/>
              </a:rPr>
              <a:t>綈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q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为真，所以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p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∧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GBK_S"/>
                <a:cs typeface="Times New Roman" panose="02020603050405020304"/>
              </a:rPr>
              <a:t>綈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q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为真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4363" y="586096"/>
          <a:ext cx="10672762" cy="1870075"/>
        </p:xfrm>
        <a:graphic>
          <a:graphicData uri="http://schemas.openxmlformats.org/presentationml/2006/ole">
            <p:oleObj spid="_x0000_s91138" name="Document" r:id="rId3" imgW="10993315" imgH="1996699" progId="Word.Document.8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55638" y="1815506"/>
          <a:ext cx="10672762" cy="2770187"/>
        </p:xfrm>
        <a:graphic>
          <a:graphicData uri="http://schemas.openxmlformats.org/presentationml/2006/ole">
            <p:oleObj spid="_x0000_s91137" name="Document" r:id="rId4" imgW="10946195" imgH="2852479" progId="Word.Document.8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722621" y="5831479"/>
            <a:ext cx="1415772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endParaRPr lang="zh-CN" altLang="zh-CN" sz="240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158</Words>
  <Application>WPS 演示</Application>
  <PresentationFormat>自定义</PresentationFormat>
  <Paragraphs>19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Document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121</cp:revision>
  <dcterms:created xsi:type="dcterms:W3CDTF">2018-01-02T04:06:00Z</dcterms:created>
  <dcterms:modified xsi:type="dcterms:W3CDTF">2019-11-10T08:28:38Z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