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6"/>
  </p:handoutMasterIdLst>
  <p:sldIdLst>
    <p:sldId id="260" r:id="rId2"/>
    <p:sldId id="533" r:id="rId3"/>
    <p:sldId id="271" r:id="rId4"/>
    <p:sldId id="527" r:id="rId5"/>
    <p:sldId id="528" r:id="rId6"/>
    <p:sldId id="529" r:id="rId7"/>
    <p:sldId id="530" r:id="rId8"/>
    <p:sldId id="531" r:id="rId9"/>
    <p:sldId id="532" r:id="rId10"/>
    <p:sldId id="385" r:id="rId11"/>
    <p:sldId id="386" r:id="rId12"/>
    <p:sldId id="508" r:id="rId13"/>
    <p:sldId id="509" r:id="rId14"/>
    <p:sldId id="259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9986" autoAdjust="0"/>
    <p:restoredTop sz="94660"/>
  </p:normalViewPr>
  <p:slideViewPr>
    <p:cSldViewPr snapToObjects="1">
      <p:cViewPr>
        <p:scale>
          <a:sx n="70" d="100"/>
          <a:sy n="70" d="100"/>
        </p:scale>
        <p:origin x="-1098" y="-5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Objects="1">
      <p:cViewPr varScale="1">
        <p:scale>
          <a:sx n="68" d="100"/>
          <a:sy n="68" d="100"/>
        </p:scale>
        <p:origin x="-2856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25AEDA-E179-4278-998D-D9EC8DB06D52}" type="datetimeFigureOut">
              <a:rPr lang="zh-CN" altLang="en-US" smtClean="0"/>
              <a:pPr/>
              <a:t>2019/11/10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6C1A9-36A5-4E2E-B00D-A057051FFC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807854" y="317359"/>
            <a:ext cx="9144000" cy="761855"/>
          </a:xfrm>
        </p:spPr>
        <p:txBody>
          <a:bodyPr anchor="b">
            <a:normAutofit/>
          </a:bodyPr>
          <a:lstStyle>
            <a:lvl1pPr algn="ctr">
              <a:defRPr sz="3200" b="1"/>
            </a:lvl1pPr>
          </a:lstStyle>
          <a:p>
            <a:r>
              <a:rPr lang="zh-CN" altLang="en-US" dirty="0" smtClean="0"/>
              <a:t>章标题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807854" y="1147313"/>
            <a:ext cx="9144000" cy="5322498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各节标题（含超级链接）</a:t>
            </a:r>
            <a:endParaRPr lang="zh-CN" altLang="en-US" dirty="0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14982" y="1908692"/>
            <a:ext cx="3026493" cy="2905010"/>
            <a:chOff x="71850" y="1261711"/>
            <a:chExt cx="3026493" cy="2905010"/>
          </a:xfrm>
        </p:grpSpPr>
        <p:grpSp>
          <p:nvGrpSpPr>
            <p:cNvPr id="7" name="Group 1"/>
            <p:cNvGrpSpPr/>
            <p:nvPr userDrawn="1"/>
          </p:nvGrpSpPr>
          <p:grpSpPr>
            <a:xfrm>
              <a:off x="129104" y="1261711"/>
              <a:ext cx="2969239" cy="2905010"/>
              <a:chOff x="-949635" y="0"/>
              <a:chExt cx="7009631" cy="6858000"/>
            </a:xfrm>
          </p:grpSpPr>
          <p:sp>
            <p:nvSpPr>
              <p:cNvPr id="8" name="Diamond 3"/>
              <p:cNvSpPr/>
              <p:nvPr/>
            </p:nvSpPr>
            <p:spPr bwMode="auto">
              <a:xfrm>
                <a:off x="-949635" y="0"/>
                <a:ext cx="7009631" cy="6858000"/>
              </a:xfrm>
              <a:prstGeom prst="diamond">
                <a:avLst/>
              </a:prstGeom>
              <a:solidFill>
                <a:schemeClr val="tx2">
                  <a:lumMod val="20000"/>
                  <a:lumOff val="80000"/>
                  <a:alpha val="3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" name="Diamond 4"/>
              <p:cNvSpPr/>
              <p:nvPr/>
            </p:nvSpPr>
            <p:spPr bwMode="auto">
              <a:xfrm>
                <a:off x="-176517" y="653134"/>
                <a:ext cx="5647878" cy="5525706"/>
              </a:xfrm>
              <a:prstGeom prst="diamond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2"/>
            <p:cNvGrpSpPr/>
            <p:nvPr userDrawn="1"/>
          </p:nvGrpSpPr>
          <p:grpSpPr>
            <a:xfrm>
              <a:off x="71850" y="1824845"/>
              <a:ext cx="1778742" cy="1778742"/>
              <a:chOff x="990600" y="2044717"/>
              <a:chExt cx="2768566" cy="2768566"/>
            </a:xfrm>
          </p:grpSpPr>
          <p:sp>
            <p:nvSpPr>
              <p:cNvPr id="11" name="Diamond 5"/>
              <p:cNvSpPr/>
              <p:nvPr/>
            </p:nvSpPr>
            <p:spPr bwMode="auto">
              <a:xfrm>
                <a:off x="990600" y="2044717"/>
                <a:ext cx="2768566" cy="2768566"/>
              </a:xfrm>
              <a:prstGeom prst="diamond">
                <a:avLst/>
              </a:prstGeom>
              <a:solidFill>
                <a:schemeClr val="accent1"/>
              </a:solidFill>
              <a:ln w="50800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2" name="Group 9"/>
              <p:cNvGrpSpPr/>
              <p:nvPr/>
            </p:nvGrpSpPr>
            <p:grpSpPr>
              <a:xfrm>
                <a:off x="1429100" y="2771847"/>
                <a:ext cx="1800200" cy="992584"/>
                <a:chOff x="2345143" y="2365645"/>
                <a:chExt cx="1800200" cy="992584"/>
              </a:xfrm>
            </p:grpSpPr>
            <p:sp>
              <p:nvSpPr>
                <p:cNvPr id="13" name="TextBox 7"/>
                <p:cNvSpPr txBox="1"/>
                <p:nvPr/>
              </p:nvSpPr>
              <p:spPr>
                <a:xfrm>
                  <a:off x="2345143" y="2365645"/>
                  <a:ext cx="1800200" cy="67710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 algn="ctr"/>
                  <a:r>
                    <a:rPr lang="zh-CN" altLang="en-US" sz="4400" dirty="0">
                      <a:solidFill>
                        <a:schemeClr val="bg1"/>
                      </a:solidFill>
                    </a:rPr>
                    <a:t>目录</a:t>
                  </a:r>
                </a:p>
              </p:txBody>
            </p:sp>
            <p:sp>
              <p:nvSpPr>
                <p:cNvPr id="14" name="TextBox 8"/>
                <p:cNvSpPr txBox="1"/>
                <p:nvPr/>
              </p:nvSpPr>
              <p:spPr>
                <a:xfrm>
                  <a:off x="2345143" y="3142785"/>
                  <a:ext cx="1800200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 algn="ctr"/>
                  <a:r>
                    <a:rPr lang="en-US" altLang="zh-CN" sz="1400">
                      <a:solidFill>
                        <a:schemeClr val="bg1"/>
                      </a:solidFill>
                    </a:rPr>
                    <a:t>CONTENTS</a:t>
                  </a:r>
                </a:p>
              </p:txBody>
            </p:sp>
          </p:grpSp>
        </p:grpSp>
      </p:grpSp>
      <p:sp>
        <p:nvSpPr>
          <p:cNvPr id="16" name="动作按钮: 后退或前一项 15">
            <a:hlinkClick r:id="" action="ppaction://hlinkshowjump?jump=previousslide" highlightClick="1"/>
          </p:cNvPr>
          <p:cNvSpPr/>
          <p:nvPr userDrawn="1"/>
        </p:nvSpPr>
        <p:spPr>
          <a:xfrm>
            <a:off x="10990894" y="6513077"/>
            <a:ext cx="279400" cy="304800"/>
          </a:xfrm>
          <a:prstGeom prst="actionButtonBackPrevio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动作按钮: 前进或下一项 16">
            <a:hlinkClick r:id="" action="ppaction://hlinkshowjump?jump=nextslide" highlightClick="1"/>
          </p:cNvPr>
          <p:cNvSpPr/>
          <p:nvPr userDrawn="1"/>
        </p:nvSpPr>
        <p:spPr>
          <a:xfrm>
            <a:off x="11354432" y="6525777"/>
            <a:ext cx="269875" cy="279400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动作按钮: 结束 17">
            <a:hlinkClick r:id="" action="ppaction://hlinkshowjump?jump=endshow" highlightClick="1"/>
          </p:cNvPr>
          <p:cNvSpPr/>
          <p:nvPr userDrawn="1"/>
        </p:nvSpPr>
        <p:spPr>
          <a:xfrm>
            <a:off x="11708444" y="6514665"/>
            <a:ext cx="254000" cy="301625"/>
          </a:xfrm>
          <a:prstGeom prst="actionButtonE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2807854" y="1105093"/>
            <a:ext cx="915459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"/>
          <p:cNvGrpSpPr/>
          <p:nvPr userDrawn="1"/>
        </p:nvGrpSpPr>
        <p:grpSpPr>
          <a:xfrm>
            <a:off x="821831" y="1261711"/>
            <a:ext cx="2969239" cy="2905010"/>
            <a:chOff x="-949635" y="0"/>
            <a:chExt cx="7009631" cy="6858000"/>
          </a:xfrm>
        </p:grpSpPr>
        <p:sp>
          <p:nvSpPr>
            <p:cNvPr id="8" name="Diamond 3"/>
            <p:cNvSpPr/>
            <p:nvPr/>
          </p:nvSpPr>
          <p:spPr bwMode="auto">
            <a:xfrm>
              <a:off x="-949635" y="0"/>
              <a:ext cx="7009631" cy="6858000"/>
            </a:xfrm>
            <a:prstGeom prst="diamond">
              <a:avLst/>
            </a:prstGeom>
            <a:solidFill>
              <a:schemeClr val="tx2">
                <a:lumMod val="20000"/>
                <a:lumOff val="80000"/>
                <a:alpha val="35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Diamond 4"/>
            <p:cNvSpPr/>
            <p:nvPr/>
          </p:nvSpPr>
          <p:spPr bwMode="auto">
            <a:xfrm>
              <a:off x="-176517" y="653134"/>
              <a:ext cx="5647878" cy="5525706"/>
            </a:xfrm>
            <a:prstGeom prst="diamond">
              <a:avLst/>
            </a:prstGeom>
            <a:solidFill>
              <a:schemeClr val="tx2">
                <a:lumMod val="20000"/>
                <a:lumOff val="8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" name="Group 2"/>
          <p:cNvGrpSpPr/>
          <p:nvPr userDrawn="1"/>
        </p:nvGrpSpPr>
        <p:grpSpPr>
          <a:xfrm>
            <a:off x="764577" y="1824845"/>
            <a:ext cx="1778742" cy="1778742"/>
            <a:chOff x="990600" y="2044717"/>
            <a:chExt cx="2768566" cy="2768566"/>
          </a:xfrm>
        </p:grpSpPr>
        <p:sp>
          <p:nvSpPr>
            <p:cNvPr id="11" name="Diamond 5"/>
            <p:cNvSpPr/>
            <p:nvPr/>
          </p:nvSpPr>
          <p:spPr bwMode="auto">
            <a:xfrm>
              <a:off x="990600" y="2044717"/>
              <a:ext cx="2768566" cy="2768566"/>
            </a:xfrm>
            <a:prstGeom prst="diamond">
              <a:avLst/>
            </a:prstGeom>
            <a:solidFill>
              <a:schemeClr val="accent1"/>
            </a:solidFill>
            <a:ln w="5080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9"/>
            <p:cNvGrpSpPr/>
            <p:nvPr/>
          </p:nvGrpSpPr>
          <p:grpSpPr>
            <a:xfrm>
              <a:off x="1429100" y="2771847"/>
              <a:ext cx="1800200" cy="992584"/>
              <a:chOff x="2345143" y="2365645"/>
              <a:chExt cx="1800200" cy="992584"/>
            </a:xfrm>
          </p:grpSpPr>
          <p:sp>
            <p:nvSpPr>
              <p:cNvPr id="13" name="TextBox 7"/>
              <p:cNvSpPr txBox="1"/>
              <p:nvPr/>
            </p:nvSpPr>
            <p:spPr>
              <a:xfrm>
                <a:off x="2345143" y="2365645"/>
                <a:ext cx="1800200" cy="67710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algn="ctr"/>
                <a:r>
                  <a:rPr lang="zh-CN" altLang="en-US" sz="4400" dirty="0">
                    <a:solidFill>
                      <a:schemeClr val="bg1"/>
                    </a:solidFill>
                  </a:rPr>
                  <a:t>目录</a:t>
                </a:r>
              </a:p>
            </p:txBody>
          </p:sp>
          <p:sp>
            <p:nvSpPr>
              <p:cNvPr id="14" name="TextBox 8"/>
              <p:cNvSpPr txBox="1"/>
              <p:nvPr/>
            </p:nvSpPr>
            <p:spPr>
              <a:xfrm>
                <a:off x="2345143" y="3142785"/>
                <a:ext cx="1800200" cy="215444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algn="ctr"/>
                <a:r>
                  <a:rPr lang="en-US" altLang="zh-CN" sz="1400">
                    <a:solidFill>
                      <a:schemeClr val="bg1"/>
                    </a:solidFill>
                  </a:rPr>
                  <a:t>CONTENTS</a:t>
                </a:r>
              </a:p>
            </p:txBody>
          </p:sp>
        </p:grpSp>
      </p:grpSp>
      <p:sp>
        <p:nvSpPr>
          <p:cNvPr id="15" name="Diamond 11"/>
          <p:cNvSpPr/>
          <p:nvPr userDrawn="1"/>
        </p:nvSpPr>
        <p:spPr bwMode="auto">
          <a:xfrm>
            <a:off x="1879174" y="951570"/>
            <a:ext cx="739798" cy="739797"/>
          </a:xfrm>
          <a:prstGeom prst="diamond">
            <a:avLst/>
          </a:prstGeom>
          <a:solidFill>
            <a:schemeClr val="accent2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16" name="Diamond 12"/>
          <p:cNvSpPr/>
          <p:nvPr userDrawn="1"/>
        </p:nvSpPr>
        <p:spPr bwMode="auto">
          <a:xfrm>
            <a:off x="2707062" y="1762528"/>
            <a:ext cx="739798" cy="739797"/>
          </a:xfrm>
          <a:prstGeom prst="diamond">
            <a:avLst/>
          </a:prstGeom>
          <a:solidFill>
            <a:schemeClr val="accent3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17" name="Diamond 13"/>
          <p:cNvSpPr/>
          <p:nvPr userDrawn="1"/>
        </p:nvSpPr>
        <p:spPr bwMode="auto">
          <a:xfrm>
            <a:off x="2707062" y="2907540"/>
            <a:ext cx="739798" cy="739797"/>
          </a:xfrm>
          <a:prstGeom prst="diamond">
            <a:avLst/>
          </a:prstGeom>
          <a:solidFill>
            <a:schemeClr val="accent4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18" name="Diamond 14"/>
          <p:cNvSpPr/>
          <p:nvPr userDrawn="1"/>
        </p:nvSpPr>
        <p:spPr bwMode="auto">
          <a:xfrm>
            <a:off x="1879174" y="3768327"/>
            <a:ext cx="739798" cy="739797"/>
          </a:xfrm>
          <a:prstGeom prst="diamond">
            <a:avLst/>
          </a:prstGeom>
          <a:solidFill>
            <a:schemeClr val="accent5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</a:p>
        </p:txBody>
      </p:sp>
      <p:grpSp>
        <p:nvGrpSpPr>
          <p:cNvPr id="19" name="Group 21"/>
          <p:cNvGrpSpPr/>
          <p:nvPr userDrawn="1"/>
        </p:nvGrpSpPr>
        <p:grpSpPr>
          <a:xfrm>
            <a:off x="2618972" y="1135204"/>
            <a:ext cx="2545865" cy="361864"/>
            <a:chOff x="3943834" y="704409"/>
            <a:chExt cx="3962574" cy="563232"/>
          </a:xfrm>
        </p:grpSpPr>
        <p:sp>
          <p:nvSpPr>
            <p:cNvPr id="20" name="TextBox 19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2" name="Group 22"/>
          <p:cNvGrpSpPr/>
          <p:nvPr userDrawn="1"/>
        </p:nvGrpSpPr>
        <p:grpSpPr>
          <a:xfrm>
            <a:off x="3446860" y="1930146"/>
            <a:ext cx="2545865" cy="361864"/>
            <a:chOff x="3943834" y="704409"/>
            <a:chExt cx="3962574" cy="563232"/>
          </a:xfrm>
        </p:grpSpPr>
        <p:sp>
          <p:nvSpPr>
            <p:cNvPr id="23" name="TextBox 23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5" name="Group 25"/>
          <p:cNvGrpSpPr/>
          <p:nvPr userDrawn="1"/>
        </p:nvGrpSpPr>
        <p:grpSpPr>
          <a:xfrm>
            <a:off x="3446860" y="3148925"/>
            <a:ext cx="2545865" cy="361864"/>
            <a:chOff x="3943834" y="704409"/>
            <a:chExt cx="3962574" cy="563232"/>
          </a:xfrm>
        </p:grpSpPr>
        <p:sp>
          <p:nvSpPr>
            <p:cNvPr id="26" name="TextBox 26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8" name="Group 28"/>
          <p:cNvGrpSpPr/>
          <p:nvPr userDrawn="1"/>
        </p:nvGrpSpPr>
        <p:grpSpPr>
          <a:xfrm>
            <a:off x="2618972" y="4024449"/>
            <a:ext cx="2545865" cy="361864"/>
            <a:chOff x="3943834" y="704409"/>
            <a:chExt cx="3962574" cy="563232"/>
          </a:xfrm>
        </p:grpSpPr>
        <p:sp>
          <p:nvSpPr>
            <p:cNvPr id="29" name="TextBox 29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32" name="动作按钮: 后退或前一项 31">
            <a:hlinkClick r:id="" action="ppaction://hlinkshowjump?jump=previousslide" highlightClick="1"/>
          </p:cNvPr>
          <p:cNvSpPr/>
          <p:nvPr userDrawn="1"/>
        </p:nvSpPr>
        <p:spPr>
          <a:xfrm>
            <a:off x="11042650" y="6513077"/>
            <a:ext cx="279400" cy="304800"/>
          </a:xfrm>
          <a:prstGeom prst="actionButtonBackPrevio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动作按钮: 前进或下一项 32">
            <a:hlinkClick r:id="" action="ppaction://hlinkshowjump?jump=nextslide" highlightClick="1"/>
          </p:cNvPr>
          <p:cNvSpPr/>
          <p:nvPr userDrawn="1"/>
        </p:nvSpPr>
        <p:spPr>
          <a:xfrm>
            <a:off x="11406188" y="6525777"/>
            <a:ext cx="269875" cy="279400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动作按钮: 结束 33">
            <a:hlinkClick r:id="" action="ppaction://hlinkshowjump?jump=endshow" highlightClick="1"/>
          </p:cNvPr>
          <p:cNvSpPr/>
          <p:nvPr userDrawn="1"/>
        </p:nvSpPr>
        <p:spPr>
          <a:xfrm>
            <a:off x="11760200" y="6514665"/>
            <a:ext cx="254000" cy="301625"/>
          </a:xfrm>
          <a:prstGeom prst="actionButtonE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241540" y="534838"/>
            <a:ext cx="11701077" cy="591199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主文档内容</a:t>
            </a:r>
          </a:p>
        </p:txBody>
      </p:sp>
      <p:sp>
        <p:nvSpPr>
          <p:cNvPr id="8" name="动作按钮: 后退或前一项 7">
            <a:hlinkClick r:id="" action="ppaction://hlinkshowjump?jump=previousslide" highlightClick="1"/>
          </p:cNvPr>
          <p:cNvSpPr/>
          <p:nvPr userDrawn="1"/>
        </p:nvSpPr>
        <p:spPr>
          <a:xfrm>
            <a:off x="11042650" y="6513077"/>
            <a:ext cx="279400" cy="304800"/>
          </a:xfrm>
          <a:prstGeom prst="actionButtonBackPrevio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动作按钮: 前进或下一项 8">
            <a:hlinkClick r:id="" action="ppaction://hlinkshowjump?jump=nextslide" highlightClick="1"/>
          </p:cNvPr>
          <p:cNvSpPr/>
          <p:nvPr userDrawn="1"/>
        </p:nvSpPr>
        <p:spPr>
          <a:xfrm>
            <a:off x="11406188" y="6525777"/>
            <a:ext cx="269875" cy="279400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动作按钮: 结束 9">
            <a:hlinkClick r:id="" action="ppaction://hlinkshowjump?jump=endshow" highlightClick="1"/>
          </p:cNvPr>
          <p:cNvSpPr/>
          <p:nvPr userDrawn="1"/>
        </p:nvSpPr>
        <p:spPr>
          <a:xfrm>
            <a:off x="11760200" y="6514665"/>
            <a:ext cx="254000" cy="301625"/>
          </a:xfrm>
          <a:prstGeom prst="actionButtonE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241540" y="406451"/>
            <a:ext cx="11701077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2188" y="5872618"/>
            <a:ext cx="10204450" cy="6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784402" flipH="1" flipV="1">
            <a:off x="7824363" y="3403693"/>
            <a:ext cx="4000325" cy="3602451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0" y="2489040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spc="300" dirty="0" smtClean="0">
                <a:solidFill>
                  <a:srgbClr val="778495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微软雅黑" panose="020B0503020204020204" pitchFamily="34" charset="-122"/>
              </a:rPr>
              <a:t>本节内容结束</a:t>
            </a:r>
            <a:endParaRPr lang="zh-CN" altLang="en-US" sz="4800" spc="300" dirty="0">
              <a:solidFill>
                <a:srgbClr val="778495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C8E961-0A61-4EB6-98E7-EFE1458794F6}" type="datetimeFigureOut">
              <a:rPr lang="zh-CN" altLang="en-US" smtClean="0"/>
              <a:pPr/>
              <a:t>2019/11/10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546D3-0A1B-4AD3-8423-C2D4F2A3C69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611" y="0"/>
            <a:ext cx="12188389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432854" y="6501159"/>
            <a:ext cx="4279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582C8A1B-FD01-4FEC-BC4C-A4CD3B747067}" type="slidenum">
              <a:rPr lang="zh-CN" altLang="en-US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 algn="ctr"/>
              <a:t>‹#›</a:t>
            </a:fld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hlinkClick r:id="" action="ppaction://hlinkshowjump?jump=previousslide"/>
          </p:cNvPr>
          <p:cNvSpPr/>
          <p:nvPr userDrawn="1"/>
        </p:nvSpPr>
        <p:spPr>
          <a:xfrm>
            <a:off x="-1" y="6280397"/>
            <a:ext cx="459107" cy="368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" action="ppaction://hlinkshowjump?jump=nextslide"/>
          </p:cNvPr>
          <p:cNvSpPr/>
          <p:nvPr userDrawn="1"/>
        </p:nvSpPr>
        <p:spPr>
          <a:xfrm>
            <a:off x="834588" y="6280397"/>
            <a:ext cx="459107" cy="368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64390" y="3045205"/>
            <a:ext cx="7593745" cy="818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Bef>
                <a:spcPts val="1700"/>
              </a:spcBef>
              <a:spcAft>
                <a:spcPts val="1650"/>
              </a:spcAft>
            </a:pPr>
            <a:r>
              <a:rPr lang="zh-CN" altLang="zh-CN" sz="3600" b="1" kern="2200" dirty="0">
                <a:latin typeface="Times New Roman" panose="02020603050405020304"/>
              </a:rPr>
              <a:t>规范答题示范</a:t>
            </a:r>
            <a:r>
              <a:rPr lang="en-US" altLang="zh-CN" sz="3600" b="1" kern="2200" dirty="0">
                <a:latin typeface="Times New Roman" panose="02020603050405020304"/>
              </a:rPr>
              <a:t>——</a:t>
            </a:r>
            <a:r>
              <a:rPr lang="zh-CN" altLang="zh-CN" sz="3600" b="1" kern="2200" dirty="0">
                <a:latin typeface="Times New Roman" panose="02020603050405020304"/>
              </a:rPr>
              <a:t>概率与统计解答题</a:t>
            </a:r>
            <a:endParaRPr lang="zh-CN" altLang="zh-CN" sz="2400" b="1" kern="2200" dirty="0">
              <a:effectLst/>
              <a:latin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593179"/>
            <a:ext cx="11647294" cy="222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2430780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【巩固提升】</a:t>
            </a:r>
            <a:r>
              <a:rPr lang="zh-CN" altLang="zh-CN" sz="2400" kern="100" dirty="0">
                <a:ea typeface="Times New Roman" panose="02020603050405020304"/>
              </a:rPr>
              <a:t> 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某大型水果超市每天以</a:t>
            </a:r>
            <a:r>
              <a:rPr lang="en-US" altLang="zh-CN" sz="2400" kern="100" dirty="0">
                <a:latin typeface="Times New Roman" panose="02020603050405020304"/>
              </a:rPr>
              <a:t>10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元</a:t>
            </a:r>
            <a:r>
              <a:rPr lang="en-US" altLang="zh-CN" sz="2400" kern="100" dirty="0">
                <a:latin typeface="Times New Roman" panose="02020603050405020304"/>
              </a:rPr>
              <a:t>/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千克的价格从水果基地购进若干</a:t>
            </a:r>
            <a:r>
              <a:rPr lang="en-US" altLang="zh-CN" sz="2400" i="1" kern="100" dirty="0">
                <a:latin typeface="Times New Roman" panose="02020603050405020304"/>
              </a:rPr>
              <a:t>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水果，然后以</a:t>
            </a:r>
            <a:r>
              <a:rPr lang="en-US" altLang="zh-CN" sz="2400" kern="100" dirty="0">
                <a:latin typeface="Times New Roman" panose="02020603050405020304"/>
              </a:rPr>
              <a:t>15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元</a:t>
            </a:r>
            <a:r>
              <a:rPr lang="en-US" altLang="zh-CN" sz="2400" kern="100" dirty="0">
                <a:latin typeface="Times New Roman" panose="02020603050405020304"/>
              </a:rPr>
              <a:t>/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千克的价格出售，若有剩余，则将剩余的水果以</a:t>
            </a:r>
            <a:r>
              <a:rPr lang="en-US" altLang="zh-CN" sz="2400" kern="100" dirty="0">
                <a:latin typeface="Times New Roman" panose="02020603050405020304"/>
              </a:rPr>
              <a:t>8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元</a:t>
            </a:r>
            <a:r>
              <a:rPr lang="en-US" altLang="zh-CN" sz="2400" kern="100" dirty="0">
                <a:latin typeface="Times New Roman" panose="02020603050405020304"/>
              </a:rPr>
              <a:t>/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千克的价格退回水果基地，为了确定进货数量，该超市记录了</a:t>
            </a:r>
            <a:r>
              <a:rPr lang="en-US" altLang="zh-CN" sz="2400" i="1" kern="100" dirty="0">
                <a:latin typeface="Times New Roman" panose="02020603050405020304"/>
              </a:rPr>
              <a:t>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水果最近</a:t>
            </a:r>
            <a:r>
              <a:rPr lang="en-US" altLang="zh-CN" sz="2400" kern="100" dirty="0">
                <a:latin typeface="Times New Roman" panose="02020603050405020304"/>
              </a:rPr>
              <a:t>50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天的日需求量</a:t>
            </a:r>
            <a:r>
              <a:rPr lang="en-US" altLang="zh-CN" sz="2400" kern="100" dirty="0">
                <a:latin typeface="Times New Roman" panose="02020603050405020304"/>
              </a:rPr>
              <a:t>(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单位：千克</a:t>
            </a:r>
            <a:r>
              <a:rPr lang="en-US" altLang="zh-CN" sz="2400" kern="100" dirty="0">
                <a:latin typeface="Times New Roman" panose="020206030504050203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，整理得下表：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4160965"/>
            <a:ext cx="11192821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以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50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天记录的各日需求量的频率代替各日需求量的概率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若该超市一天购进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水果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150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千克，记超市当天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水果获得的利润为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单位：元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，求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的分布列及其数学期望；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171132" y="2926455"/>
          <a:ext cx="7560942" cy="1097280"/>
        </p:xfrm>
        <a:graphic>
          <a:graphicData uri="http://schemas.openxmlformats.org/drawingml/2006/table">
            <a:tbl>
              <a:tblPr/>
              <a:tblGrid>
                <a:gridCol w="1504157"/>
                <a:gridCol w="865255"/>
                <a:gridCol w="865255"/>
                <a:gridCol w="865255"/>
                <a:gridCol w="865255"/>
                <a:gridCol w="865255"/>
                <a:gridCol w="865255"/>
                <a:gridCol w="86525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zh-CN" sz="24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日需求量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140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150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160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170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180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190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200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zh-CN" sz="24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频数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5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10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8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8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7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7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 dirty="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5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97810" y="438804"/>
            <a:ext cx="11304749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若该超市计划一天购进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水果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150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千克或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160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千克，请以当天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水果获得的利润的期望值为决策依据，在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150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千克与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160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千克之中选其一，应选哪一个？若受市场影响，剩余的水果以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7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元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/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千克的价格退回水果基地，又该选哪一个？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39924" y="2087615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解　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水果日需求量为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140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千克，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34413" y="2720332"/>
          <a:ext cx="10782300" cy="890588"/>
        </p:xfrm>
        <a:graphic>
          <a:graphicData uri="http://schemas.openxmlformats.org/presentationml/2006/ole">
            <p:oleObj spid="_x0000_s11313" name="Document" r:id="rId3" imgW="10946195" imgH="911223" progId="Word.Document.8">
              <p:embed/>
            </p:oleObj>
          </a:graphicData>
        </a:graphic>
      </p:graphicFrame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430280" y="3158026"/>
            <a:ext cx="11192821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水果日需求量不小于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150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千克，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则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150×(15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10)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750(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元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，且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P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750)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0.1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0.9.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故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的分布列为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3959480" y="4685785"/>
          <a:ext cx="3960495" cy="1097280"/>
        </p:xfrm>
        <a:graphic>
          <a:graphicData uri="http://schemas.openxmlformats.org/drawingml/2006/table">
            <a:tbl>
              <a:tblPr/>
              <a:tblGrid>
                <a:gridCol w="1067931"/>
                <a:gridCol w="1446282"/>
                <a:gridCol w="1446282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i="1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X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680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750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i="1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P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0.1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0.9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499299" y="5759315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E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680×0.1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750×0.9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743(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元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67481" y="1245029"/>
            <a:ext cx="11647294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设该超市一天购进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水果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160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千克，当天的利润为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Y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单位：元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则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的可能取值为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140×5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20×2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150×5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10×2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160×5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即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660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730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800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的分布列为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267040" y="4418080"/>
            <a:ext cx="11192821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E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Y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660×0.1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730×0.2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800×0.7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772(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元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因为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772&gt;743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，所以该超市应购进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160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千克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616629" y="3301385"/>
          <a:ext cx="4320539" cy="1097280"/>
        </p:xfrm>
        <a:graphic>
          <a:graphicData uri="http://schemas.openxmlformats.org/drawingml/2006/table">
            <a:tbl>
              <a:tblPr/>
              <a:tblGrid>
                <a:gridCol w="853379"/>
                <a:gridCol w="1155720"/>
                <a:gridCol w="1155720"/>
                <a:gridCol w="115572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i="1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Y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660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730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800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i="1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P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0.1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0.2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0.7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1245029"/>
            <a:ext cx="1164729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43078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若剩余的水果以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</a:rPr>
              <a:t>7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元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</a:rPr>
              <a:t>/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千克的价格退回水果基地，同理可得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的分布列分别为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280931" y="4459024"/>
            <a:ext cx="11192821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因为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670×0.1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750×0.9&lt;640×0.1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720×0.2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800×0.7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所以该超市还是应购进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160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千克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575685" y="1934228"/>
          <a:ext cx="3600450" cy="1097280"/>
        </p:xfrm>
        <a:graphic>
          <a:graphicData uri="http://schemas.openxmlformats.org/drawingml/2006/table">
            <a:tbl>
              <a:tblPr/>
              <a:tblGrid>
                <a:gridCol w="970846"/>
                <a:gridCol w="1314802"/>
                <a:gridCol w="1314802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i="1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X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670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750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i="1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P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0.1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0.9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393064" y="3333464"/>
          <a:ext cx="3960497" cy="1097280"/>
        </p:xfrm>
        <a:graphic>
          <a:graphicData uri="http://schemas.openxmlformats.org/drawingml/2006/table">
            <a:tbl>
              <a:tblPr/>
              <a:tblGrid>
                <a:gridCol w="782264"/>
                <a:gridCol w="1059411"/>
                <a:gridCol w="1059411"/>
                <a:gridCol w="1059411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i="1" kern="1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Y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640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720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800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i="1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P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0.1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0.2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0.7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784402" flipH="1" flipV="1">
            <a:off x="7824363" y="3403693"/>
            <a:ext cx="4000325" cy="36024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6" name="Picture 2" descr="数学A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52596" y="2057400"/>
            <a:ext cx="7620000" cy="2381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14662" y="747554"/>
            <a:ext cx="11647294" cy="3329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2430780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【典例</a:t>
            </a:r>
            <a:r>
              <a:rPr lang="zh-CN" altLang="zh-CN" sz="2400" kern="100" dirty="0">
                <a:ea typeface="Times New Roman" panose="02020603050405020304"/>
              </a:rPr>
              <a:t> 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】</a:t>
            </a:r>
            <a:r>
              <a:rPr lang="zh-CN" altLang="zh-CN" sz="2400" kern="100" dirty="0">
                <a:ea typeface="Times New Roman" panose="02020603050405020304"/>
              </a:rPr>
              <a:t> </a:t>
            </a:r>
            <a:r>
              <a:rPr lang="en-US" altLang="zh-CN" sz="2400" kern="100" dirty="0">
                <a:latin typeface="Times New Roman" panose="02020603050405020304"/>
                <a:ea typeface="楷体_GB2312"/>
              </a:rPr>
              <a:t>(12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分</a:t>
            </a:r>
            <a:r>
              <a:rPr lang="en-US" altLang="zh-CN" sz="2400" kern="100" dirty="0">
                <a:latin typeface="Times New Roman" panose="02020603050405020304"/>
                <a:ea typeface="楷体_GB2312"/>
              </a:rPr>
              <a:t>)(2017·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全国</a:t>
            </a:r>
            <a:r>
              <a:rPr lang="zh-CN" altLang="zh-CN" sz="2400" kern="100" dirty="0">
                <a:cs typeface="宋体" panose="02010600030101010101" pitchFamily="2" charset="-122"/>
              </a:rPr>
              <a:t>Ⅲ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卷</a:t>
            </a:r>
            <a:r>
              <a:rPr lang="en-US" altLang="zh-CN" sz="2400" kern="100" dirty="0">
                <a:latin typeface="Times New Roman" panose="02020603050405020304"/>
                <a:ea typeface="楷体_GB2312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某超市计划按月订购一种酸奶，每天进货量相同，进货成本每瓶</a:t>
            </a:r>
            <a:r>
              <a:rPr lang="en-US" altLang="zh-CN" sz="2400" kern="100" dirty="0">
                <a:latin typeface="Times New Roman" panose="02020603050405020304"/>
              </a:rPr>
              <a:t>4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元，售价每瓶</a:t>
            </a:r>
            <a:r>
              <a:rPr lang="en-US" altLang="zh-CN" sz="2400" kern="100" dirty="0">
                <a:latin typeface="Times New Roman" panose="02020603050405020304"/>
              </a:rPr>
              <a:t>6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元，未售出的酸奶降价处理，以每瓶</a:t>
            </a:r>
            <a:r>
              <a:rPr lang="en-US" altLang="zh-CN" sz="2400" kern="100" dirty="0">
                <a:latin typeface="Times New Roman" panose="02020603050405020304"/>
              </a:rPr>
              <a:t>2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元的价格当天全部处理完</a:t>
            </a:r>
            <a:r>
              <a:rPr lang="en-US" altLang="zh-CN" sz="2400" kern="100" dirty="0">
                <a:latin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根据往年销售经验，每天需求量与当天最高气温</a:t>
            </a:r>
            <a:r>
              <a:rPr lang="en-US" altLang="zh-CN" sz="2400" kern="100" dirty="0">
                <a:latin typeface="Times New Roman" panose="02020603050405020304"/>
              </a:rPr>
              <a:t>(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单位：</a:t>
            </a:r>
            <a:r>
              <a:rPr lang="zh-CN" altLang="zh-CN" sz="2400" kern="100" dirty="0">
                <a:cs typeface="宋体" panose="02010600030101010101" pitchFamily="2" charset="-122"/>
              </a:rPr>
              <a:t>℃</a:t>
            </a:r>
            <a:r>
              <a:rPr lang="en-US" altLang="zh-CN" sz="2400" kern="100" dirty="0">
                <a:latin typeface="Times New Roman" panose="020206030504050203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有关</a:t>
            </a:r>
            <a:r>
              <a:rPr lang="en-US" altLang="zh-CN" sz="2400" kern="100" dirty="0">
                <a:latin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如果最高气温不低于</a:t>
            </a:r>
            <a:r>
              <a:rPr lang="en-US" altLang="zh-CN" sz="2400" kern="100" dirty="0">
                <a:latin typeface="Times New Roman" panose="02020603050405020304"/>
              </a:rPr>
              <a:t>25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，需求量为</a:t>
            </a:r>
            <a:r>
              <a:rPr lang="en-US" altLang="zh-CN" sz="2400" kern="100" dirty="0">
                <a:latin typeface="Times New Roman" panose="02020603050405020304"/>
              </a:rPr>
              <a:t>500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瓶；如果最高气温位于区间</a:t>
            </a:r>
            <a:r>
              <a:rPr lang="en-US" altLang="zh-CN" sz="2400" kern="100" dirty="0">
                <a:latin typeface="Times New Roman" panose="02020603050405020304"/>
              </a:rPr>
              <a:t>[20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latin typeface="Times New Roman" panose="02020603050405020304"/>
              </a:rPr>
              <a:t>25)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，需求量为</a:t>
            </a:r>
            <a:r>
              <a:rPr lang="en-US" altLang="zh-CN" sz="2400" kern="100" dirty="0">
                <a:latin typeface="Times New Roman" panose="02020603050405020304"/>
              </a:rPr>
              <a:t>300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瓶；如果最高气温低于</a:t>
            </a:r>
            <a:r>
              <a:rPr lang="en-US" altLang="zh-CN" sz="2400" kern="100" dirty="0">
                <a:latin typeface="Times New Roman" panose="02020603050405020304"/>
              </a:rPr>
              <a:t>20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，需求量为</a:t>
            </a:r>
            <a:r>
              <a:rPr lang="en-US" altLang="zh-CN" sz="2400" kern="100" dirty="0">
                <a:latin typeface="Times New Roman" panose="02020603050405020304"/>
              </a:rPr>
              <a:t>200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瓶</a:t>
            </a:r>
            <a:r>
              <a:rPr lang="en-US" altLang="zh-CN" sz="2400" kern="100" dirty="0">
                <a:latin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为了确定六月份的订购计划，统计了前三年六月份各天的最高气温数据，得下面的频数分布表：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150370" y="4203195"/>
          <a:ext cx="10008236" cy="1097280"/>
        </p:xfrm>
        <a:graphic>
          <a:graphicData uri="http://schemas.openxmlformats.org/drawingml/2006/table">
            <a:tbl>
              <a:tblPr/>
              <a:tblGrid>
                <a:gridCol w="1428752"/>
                <a:gridCol w="1429914"/>
                <a:gridCol w="1429914"/>
                <a:gridCol w="1429914"/>
                <a:gridCol w="1429914"/>
                <a:gridCol w="1429914"/>
                <a:gridCol w="1429914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zh-CN" sz="24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最高气温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[10</a:t>
                      </a:r>
                      <a:r>
                        <a:rPr lang="zh-CN" sz="24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，</a:t>
                      </a: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15)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[15</a:t>
                      </a:r>
                      <a:r>
                        <a:rPr lang="zh-CN" sz="24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，</a:t>
                      </a: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20)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[20</a:t>
                      </a:r>
                      <a:r>
                        <a:rPr lang="zh-CN" sz="24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，</a:t>
                      </a: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25)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[25</a:t>
                      </a:r>
                      <a:r>
                        <a:rPr lang="zh-CN" sz="24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，</a:t>
                      </a: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30)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[30</a:t>
                      </a:r>
                      <a:r>
                        <a:rPr lang="zh-CN" sz="24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，</a:t>
                      </a: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35)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[35</a:t>
                      </a:r>
                      <a:r>
                        <a:rPr lang="zh-CN" sz="24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，</a:t>
                      </a: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40)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zh-CN" sz="24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天数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2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16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36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25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7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 dirty="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4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65036" y="1233105"/>
            <a:ext cx="11417796" cy="4454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以最高气温位于各区间的频率估计最高气温位于该区间的概率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求六月份这种酸奶一天的需求量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单位：瓶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的分布列；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设六月份一天销售这种酸奶的利润为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单位：元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，当六月份这种酸奶一天的进货量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n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单位：瓶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为多少时，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的数学期望达到最大值？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[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信息提取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Cambria Math" panose="02040503050406030204"/>
                <a:ea typeface="MS Gothic" panose="020B0609070205080204" charset="-128"/>
                <a:cs typeface="Cambria Math" panose="02040503050406030204"/>
              </a:rPr>
              <a:t>❶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看到求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的分布列，想到依据题目中的信息确定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的取值及相应概率；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Cambria Math" panose="02040503050406030204"/>
                <a:ea typeface="MS Gothic" panose="020B0609070205080204" charset="-128"/>
                <a:cs typeface="Cambria Math" panose="02040503050406030204"/>
              </a:rPr>
              <a:t>❷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看到求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的数学期望达到最大值，想到利用数学期望公式，列出关于进货量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n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的函数关系式，由函数的单调性求解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38412" y="557554"/>
            <a:ext cx="11647294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[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规范解答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由题意知，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所有的可能取值为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200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300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500</a:t>
            </a:r>
            <a:r>
              <a:rPr lang="zh-CN" altLang="zh-CN" sz="2400" kern="100" dirty="0" smtClean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 smtClean="0">
                <a:latin typeface="Times New Roman" panose="02020603050405020304"/>
                <a:cs typeface="Times New Roman" panose="02020603050405020304"/>
              </a:rPr>
              <a:t>…………………………………</a:t>
            </a:r>
            <a:r>
              <a:rPr lang="en-US" altLang="zh-CN" sz="2400" kern="100" dirty="0" smtClean="0">
                <a:latin typeface="Times New Roman" panose="02020603050405020304"/>
                <a:ea typeface="楷体_GB2312"/>
                <a:cs typeface="Courier New" panose="02070309020205020404"/>
              </a:rPr>
              <a:t>1</a:t>
            </a:r>
            <a:r>
              <a:rPr lang="zh-CN" altLang="zh-CN" sz="2400" kern="100" dirty="0" smtClean="0">
                <a:latin typeface="Times New Roman" panose="02020603050405020304"/>
                <a:ea typeface="楷体_GB2312"/>
                <a:cs typeface="Times New Roman" panose="02020603050405020304"/>
              </a:rPr>
              <a:t>分</a:t>
            </a:r>
            <a:endParaRPr lang="en-US" altLang="zh-CN" sz="2400" kern="100" dirty="0" smtClean="0">
              <a:latin typeface="Times New Roman" panose="02020603050405020304"/>
              <a:ea typeface="楷体_GB231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由表格数据知</a:t>
            </a:r>
            <a:r>
              <a:rPr lang="zh-CN" altLang="zh-CN" sz="2400" kern="100" dirty="0" smtClean="0"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24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78867" name="图片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7605" y="2278771"/>
            <a:ext cx="6755917" cy="3980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06530" y="1039310"/>
            <a:ext cx="11192821" cy="4454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由题意知，这种酸奶一天的需求量至多为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500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，至少为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200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，因此只需考虑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200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≤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n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≤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500.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300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≤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n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≤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500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时，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若最高气温不低于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25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，则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6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n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4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n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n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若最高气温位于区间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[20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25)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，则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6×300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n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300)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4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n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1 200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n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若最高气温低于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，则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6×200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n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200)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4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n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800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n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因此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E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n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×0.4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(1 200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n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)×0.4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(800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n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)×0.2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640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0.4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n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………………………………………………</a:t>
            </a:r>
            <a:r>
              <a:rPr lang="zh-CN" altLang="zh-CN" sz="2400" kern="100" dirty="0" smtClean="0">
                <a:latin typeface="Times New Roman" panose="02020603050405020304"/>
                <a:ea typeface="楷体_GB2312"/>
                <a:cs typeface="Times New Roman" panose="02020603050405020304"/>
              </a:rPr>
              <a:t>……</a:t>
            </a:r>
            <a:r>
              <a:rPr lang="en-US" altLang="zh-CN" sz="2400" kern="100" dirty="0" smtClean="0">
                <a:latin typeface="Times New Roman" panose="02020603050405020304"/>
                <a:ea typeface="楷体_GB2312"/>
                <a:cs typeface="Times New Roman" panose="02020603050405020304"/>
              </a:rPr>
              <a:t>………………………………</a:t>
            </a:r>
            <a:r>
              <a:rPr lang="en-US" altLang="zh-CN" sz="2400" kern="100" dirty="0" smtClean="0">
                <a:latin typeface="Times New Roman" panose="02020603050405020304"/>
                <a:ea typeface="楷体_GB2312"/>
                <a:cs typeface="Courier New" panose="02070309020205020404"/>
              </a:rPr>
              <a:t>8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分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87424" y="1328990"/>
            <a:ext cx="11192821" cy="3900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200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≤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n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&lt;300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时，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若最高气温不低于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，则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6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n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4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n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n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若最高气温低于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，则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6×200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n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200)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4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n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800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n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因此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E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n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×(0.4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0.4)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(800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n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)×0.2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160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1.2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n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…………………………………………</a:t>
            </a:r>
            <a:r>
              <a:rPr lang="zh-CN" altLang="zh-CN" sz="2400" kern="100" dirty="0" smtClean="0">
                <a:latin typeface="Times New Roman" panose="02020603050405020304"/>
                <a:ea typeface="楷体_GB2312"/>
                <a:cs typeface="Times New Roman" panose="02020603050405020304"/>
              </a:rPr>
              <a:t>……</a:t>
            </a:r>
            <a:r>
              <a:rPr lang="en-US" altLang="zh-CN" sz="2400" kern="100" dirty="0" smtClean="0">
                <a:latin typeface="Times New Roman" panose="02020603050405020304"/>
                <a:ea typeface="楷体_GB2312"/>
                <a:cs typeface="Times New Roman" panose="02020603050405020304"/>
              </a:rPr>
              <a:t>………………………………</a:t>
            </a:r>
            <a:r>
              <a:rPr lang="zh-CN" altLang="zh-CN" sz="2400" kern="100" dirty="0" smtClean="0">
                <a:latin typeface="Times New Roman" panose="02020603050405020304"/>
                <a:ea typeface="楷体_GB2312"/>
                <a:cs typeface="Times New Roman" panose="02020603050405020304"/>
              </a:rPr>
              <a:t>……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10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分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所以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n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300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的数学期望达到最大值，最大值为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520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元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…………………………………………</a:t>
            </a:r>
            <a:r>
              <a:rPr lang="zh-CN" altLang="zh-CN" sz="2400" kern="100" dirty="0" smtClean="0">
                <a:latin typeface="Times New Roman" panose="02020603050405020304"/>
                <a:ea typeface="楷体_GB2312"/>
                <a:cs typeface="Times New Roman" panose="02020603050405020304"/>
              </a:rPr>
              <a:t>……</a:t>
            </a:r>
            <a:r>
              <a:rPr lang="en-US" altLang="zh-CN" sz="2400" kern="100" dirty="0" smtClean="0">
                <a:latin typeface="Times New Roman" panose="02020603050405020304"/>
                <a:ea typeface="楷体_GB2312"/>
                <a:cs typeface="Times New Roman" panose="02020603050405020304"/>
              </a:rPr>
              <a:t>………………………………</a:t>
            </a:r>
            <a:r>
              <a:rPr lang="zh-CN" altLang="zh-CN" sz="2400" kern="100" dirty="0" smtClean="0">
                <a:latin typeface="Times New Roman" panose="02020603050405020304"/>
                <a:ea typeface="楷体_GB2312"/>
                <a:cs typeface="Times New Roman" panose="02020603050405020304"/>
              </a:rPr>
              <a:t>……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12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分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1328990"/>
            <a:ext cx="11192821" cy="3900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[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高考状元满分心得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Cambria Math" panose="02040503050406030204"/>
                <a:ea typeface="MS Gothic" panose="020B0609070205080204" charset="-128"/>
                <a:cs typeface="Cambria Math" panose="02040503050406030204"/>
              </a:rPr>
              <a:t>❶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写全得分步骤：对于解题过程中是得分点的步骤，有则给分，无则没分，所以对于得分点步骤一定要写全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如第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问中，写出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所有可能取值得分，第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问中分当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300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≤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n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≤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500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时和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200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≤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n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&lt;300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时进行分析才能得满分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Cambria Math" panose="02040503050406030204"/>
                <a:ea typeface="MS Gothic" panose="020B0609070205080204" charset="-128"/>
                <a:cs typeface="Cambria Math" panose="02040503050406030204"/>
              </a:rPr>
              <a:t>❷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写明得分关键：对于解题过程中的关键点，有则给分，无则没分，所以在答题时一定要写清得分关键点，如第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问应写出求分布列的过程，第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问应写出不同范围内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的数学期望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1173079"/>
            <a:ext cx="11192821" cy="4454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[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解题程序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第一步：确定随机变量的取值；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第二步：求每一个可能值的概率，列出随机变量的分布列；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第三步：根据题目所要解决的问题，确定自变量及其取值范围；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第四步：确定利润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与进货量的函数关系；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第五步：求出利润的数学期望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E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与进货量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n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的关系；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第六步：利用函数的性质，求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E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的最大值；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第七步：反思回顾、查看关键点、易错点和答题规范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1278</Words>
  <Application>WPS 演示</Application>
  <PresentationFormat>自定义</PresentationFormat>
  <Paragraphs>112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Office 主题</vt:lpstr>
      <vt:lpstr>Document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114</cp:revision>
  <dcterms:created xsi:type="dcterms:W3CDTF">2018-01-02T04:06:00Z</dcterms:created>
  <dcterms:modified xsi:type="dcterms:W3CDTF">2019-11-10T08:32:11Z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</Properties>
</file>