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tiff" ContentType="image/tiff"/>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38"/>
  </p:handoutMasterIdLst>
  <p:sldIdLst>
    <p:sldId id="260" r:id="rId2"/>
    <p:sldId id="548" r:id="rId3"/>
    <p:sldId id="502" r:id="rId4"/>
    <p:sldId id="262" r:id="rId5"/>
    <p:sldId id="271" r:id="rId6"/>
    <p:sldId id="527" r:id="rId7"/>
    <p:sldId id="528" r:id="rId8"/>
    <p:sldId id="529" r:id="rId9"/>
    <p:sldId id="503" r:id="rId10"/>
    <p:sldId id="533" r:id="rId11"/>
    <p:sldId id="534" r:id="rId12"/>
    <p:sldId id="272" r:id="rId13"/>
    <p:sldId id="508" r:id="rId14"/>
    <p:sldId id="509" r:id="rId15"/>
    <p:sldId id="510" r:id="rId16"/>
    <p:sldId id="511" r:id="rId17"/>
    <p:sldId id="512" r:id="rId18"/>
    <p:sldId id="513" r:id="rId19"/>
    <p:sldId id="514" r:id="rId20"/>
    <p:sldId id="515" r:id="rId21"/>
    <p:sldId id="535" r:id="rId22"/>
    <p:sldId id="536" r:id="rId23"/>
    <p:sldId id="537" r:id="rId24"/>
    <p:sldId id="538" r:id="rId25"/>
    <p:sldId id="539" r:id="rId26"/>
    <p:sldId id="540" r:id="rId27"/>
    <p:sldId id="541" r:id="rId28"/>
    <p:sldId id="542" r:id="rId29"/>
    <p:sldId id="543" r:id="rId30"/>
    <p:sldId id="544" r:id="rId31"/>
    <p:sldId id="545" r:id="rId32"/>
    <p:sldId id="546" r:id="rId33"/>
    <p:sldId id="547" r:id="rId34"/>
    <p:sldId id="498" r:id="rId35"/>
    <p:sldId id="519" r:id="rId36"/>
    <p:sldId id="259"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986" autoAdjust="0"/>
    <p:restoredTop sz="94660"/>
  </p:normalViewPr>
  <p:slideViewPr>
    <p:cSldViewPr snapToObjects="1">
      <p:cViewPr>
        <p:scale>
          <a:sx n="70" d="100"/>
          <a:sy n="70" d="100"/>
        </p:scale>
        <p:origin x="-1098" y="-504"/>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37.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image" Target="../media/image41.emf"/><Relationship Id="rId5" Type="http://schemas.openxmlformats.org/officeDocument/2006/relationships/image" Target="../media/image45.emf"/><Relationship Id="rId4" Type="http://schemas.openxmlformats.org/officeDocument/2006/relationships/image" Target="../media/image4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image" Target="../media/image47.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image" Target="../media/image6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25AEDA-E179-4278-998D-D9EC8DB06D52}" type="datetimeFigureOut">
              <a:rPr lang="zh-CN" altLang="en-US" smtClean="0"/>
              <a:pPr/>
              <a:t>2019/11/10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76C1A9-36A5-4E2E-B00D-A057051FFC6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3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2807854" y="317359"/>
            <a:ext cx="9144000" cy="761855"/>
          </a:xfrm>
        </p:spPr>
        <p:txBody>
          <a:bodyPr anchor="b">
            <a:normAutofit/>
          </a:bodyPr>
          <a:lstStyle>
            <a:lvl1pPr algn="ctr">
              <a:defRPr sz="3200" b="1"/>
            </a:lvl1pPr>
          </a:lstStyle>
          <a:p>
            <a:r>
              <a:rPr lang="zh-CN" altLang="en-US" dirty="0" smtClean="0"/>
              <a:t>章标题</a:t>
            </a:r>
            <a:endParaRPr lang="zh-CN" altLang="en-US" dirty="0"/>
          </a:p>
        </p:txBody>
      </p:sp>
      <p:sp>
        <p:nvSpPr>
          <p:cNvPr id="3" name="副标题 2"/>
          <p:cNvSpPr>
            <a:spLocks noGrp="1"/>
          </p:cNvSpPr>
          <p:nvPr>
            <p:ph type="subTitle" idx="1" hasCustomPrompt="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各节标题（含超级链接）</a:t>
            </a:r>
            <a:endParaRPr lang="zh-CN" altLang="en-US" dirty="0"/>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7" name="Group 1"/>
          <p:cNvGrpSpPr/>
          <p:nvPr userDrawn="1"/>
        </p:nvGrpSpPr>
        <p:grpSpPr>
          <a:xfrm>
            <a:off x="821831"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64577"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sp>
        <p:nvSpPr>
          <p:cNvPr id="15" name="Diamond 11"/>
          <p:cNvSpPr/>
          <p:nvPr userDrawn="1"/>
        </p:nvSpPr>
        <p:spPr bwMode="auto">
          <a:xfrm>
            <a:off x="1879174" y="951570"/>
            <a:ext cx="739798" cy="739797"/>
          </a:xfrm>
          <a:prstGeom prst="diamond">
            <a:avLst/>
          </a:prstGeom>
          <a:solidFill>
            <a:schemeClr val="accent2"/>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01</a:t>
            </a:r>
          </a:p>
        </p:txBody>
      </p:sp>
      <p:sp>
        <p:nvSpPr>
          <p:cNvPr id="16" name="Diamond 12"/>
          <p:cNvSpPr/>
          <p:nvPr userDrawn="1"/>
        </p:nvSpPr>
        <p:spPr bwMode="auto">
          <a:xfrm>
            <a:off x="2707062" y="1762528"/>
            <a:ext cx="739798" cy="739797"/>
          </a:xfrm>
          <a:prstGeom prst="diamond">
            <a:avLst/>
          </a:prstGeom>
          <a:solidFill>
            <a:schemeClr val="accent3"/>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02</a:t>
            </a:r>
          </a:p>
        </p:txBody>
      </p:sp>
      <p:sp>
        <p:nvSpPr>
          <p:cNvPr id="17" name="Diamond 13"/>
          <p:cNvSpPr/>
          <p:nvPr userDrawn="1"/>
        </p:nvSpPr>
        <p:spPr bwMode="auto">
          <a:xfrm>
            <a:off x="2707062" y="2907540"/>
            <a:ext cx="739798" cy="739797"/>
          </a:xfrm>
          <a:prstGeom prst="diamond">
            <a:avLst/>
          </a:prstGeom>
          <a:solidFill>
            <a:schemeClr val="accent4"/>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03</a:t>
            </a:r>
          </a:p>
        </p:txBody>
      </p:sp>
      <p:sp>
        <p:nvSpPr>
          <p:cNvPr id="18" name="Diamond 14"/>
          <p:cNvSpPr/>
          <p:nvPr userDrawn="1"/>
        </p:nvSpPr>
        <p:spPr bwMode="auto">
          <a:xfrm>
            <a:off x="1879174" y="3768327"/>
            <a:ext cx="739798" cy="739797"/>
          </a:xfrm>
          <a:prstGeom prst="diamond">
            <a:avLst/>
          </a:prstGeom>
          <a:solidFill>
            <a:schemeClr val="accent5"/>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04</a:t>
            </a:r>
          </a:p>
        </p:txBody>
      </p:sp>
      <p:grpSp>
        <p:nvGrpSpPr>
          <p:cNvPr id="19" name="Group 21"/>
          <p:cNvGrpSpPr/>
          <p:nvPr userDrawn="1"/>
        </p:nvGrpSpPr>
        <p:grpSpPr>
          <a:xfrm>
            <a:off x="2618972" y="1135204"/>
            <a:ext cx="2545865" cy="361864"/>
            <a:chOff x="3943834" y="704409"/>
            <a:chExt cx="3962574" cy="563232"/>
          </a:xfrm>
        </p:grpSpPr>
        <p:sp>
          <p:nvSpPr>
            <p:cNvPr id="20" name="TextBox 1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1">
                      <a:lumMod val="100000"/>
                    </a:schemeClr>
                  </a:solidFill>
                </a:rPr>
                <a:t>标题文本预设</a:t>
              </a:r>
            </a:p>
          </p:txBody>
        </p:sp>
        <p:sp>
          <p:nvSpPr>
            <p:cNvPr id="21" name="TextBox 2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2" name="Group 22"/>
          <p:cNvGrpSpPr/>
          <p:nvPr userDrawn="1"/>
        </p:nvGrpSpPr>
        <p:grpSpPr>
          <a:xfrm>
            <a:off x="3446860" y="1930146"/>
            <a:ext cx="2545865" cy="361864"/>
            <a:chOff x="3943834" y="704409"/>
            <a:chExt cx="3962574" cy="563232"/>
          </a:xfrm>
        </p:grpSpPr>
        <p:sp>
          <p:nvSpPr>
            <p:cNvPr id="23" name="TextBox 23"/>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2">
                      <a:lumMod val="100000"/>
                    </a:schemeClr>
                  </a:solidFill>
                </a:rPr>
                <a:t>标题文本预设</a:t>
              </a:r>
            </a:p>
          </p:txBody>
        </p:sp>
        <p:sp>
          <p:nvSpPr>
            <p:cNvPr id="24" name="TextBox 24"/>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5" name="Group 25"/>
          <p:cNvGrpSpPr/>
          <p:nvPr userDrawn="1"/>
        </p:nvGrpSpPr>
        <p:grpSpPr>
          <a:xfrm>
            <a:off x="3446860" y="3148925"/>
            <a:ext cx="2545865" cy="361864"/>
            <a:chOff x="3943834" y="704409"/>
            <a:chExt cx="3962574" cy="563232"/>
          </a:xfrm>
        </p:grpSpPr>
        <p:sp>
          <p:nvSpPr>
            <p:cNvPr id="26" name="TextBox 26"/>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3">
                      <a:lumMod val="100000"/>
                    </a:schemeClr>
                  </a:solidFill>
                </a:rPr>
                <a:t>标题文本预设</a:t>
              </a:r>
            </a:p>
          </p:txBody>
        </p:sp>
        <p:sp>
          <p:nvSpPr>
            <p:cNvPr id="27" name="TextBox 27"/>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8" name="Group 28"/>
          <p:cNvGrpSpPr/>
          <p:nvPr userDrawn="1"/>
        </p:nvGrpSpPr>
        <p:grpSpPr>
          <a:xfrm>
            <a:off x="2618972" y="4024449"/>
            <a:ext cx="2545865" cy="361864"/>
            <a:chOff x="3943834" y="704409"/>
            <a:chExt cx="3962574" cy="563232"/>
          </a:xfrm>
        </p:grpSpPr>
        <p:sp>
          <p:nvSpPr>
            <p:cNvPr id="29" name="TextBox 2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4">
                      <a:lumMod val="100000"/>
                    </a:schemeClr>
                  </a:solidFill>
                </a:rPr>
                <a:t>标题文本预设</a:t>
              </a:r>
            </a:p>
          </p:txBody>
        </p:sp>
        <p:sp>
          <p:nvSpPr>
            <p:cNvPr id="30" name="TextBox 3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32" name="动作按钮: 后退或前一项 31">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动作按钮: 前进或下一项 32">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动作按钮: 结束 33">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0-#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p>
        </p:txBody>
      </p:sp>
      <p:sp>
        <p:nvSpPr>
          <p:cNvPr id="8" name="动作按钮: 后退或前一项 7">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动作按钮: 前进或下一项 8">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动作按钮: 结束 9">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5" name="直接连接符 4"/>
          <p:cNvCxnSpPr/>
          <p:nvPr userDrawn="1"/>
        </p:nvCxnSpPr>
        <p:spPr>
          <a:xfrm>
            <a:off x="241540" y="406451"/>
            <a:ext cx="1170107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5" name="燕尾形 14">
            <a:hlinkClick r:id="rId2" action="ppaction://hlinksldjump"/>
          </p:cNvPr>
          <p:cNvSpPr/>
          <p:nvPr userDrawn="1"/>
        </p:nvSpPr>
        <p:spPr>
          <a:xfrm>
            <a:off x="6242295" y="6495790"/>
            <a:ext cx="2156400"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smtClean="0">
                <a:solidFill>
                  <a:srgbClr val="FFFFFF"/>
                </a:solidFill>
                <a:latin typeface="微软雅黑" panose="020B0503020204020204" pitchFamily="34" charset="-122"/>
                <a:ea typeface="微软雅黑" panose="020B0503020204020204" pitchFamily="34" charset="-122"/>
              </a:rPr>
              <a:t>热点聚焦  分类突破</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16" name="燕尾形 15">
            <a:hlinkClick r:id="rId3" action="ppaction://hlinksldjump"/>
          </p:cNvPr>
          <p:cNvSpPr/>
          <p:nvPr userDrawn="1"/>
        </p:nvSpPr>
        <p:spPr>
          <a:xfrm>
            <a:off x="3769480" y="6505690"/>
            <a:ext cx="2155419"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smtClean="0">
                <a:solidFill>
                  <a:srgbClr val="FFFFFF"/>
                </a:solidFill>
                <a:latin typeface="微软雅黑" panose="020B0503020204020204" pitchFamily="34" charset="-122"/>
                <a:ea typeface="微软雅黑" panose="020B0503020204020204" pitchFamily="34" charset="-122"/>
              </a:rPr>
              <a:t>真题感悟  考点整合</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12" name="燕尾形 11">
            <a:hlinkClick r:id="rId4" action="ppaction://hlinksldjump"/>
          </p:cNvPr>
          <p:cNvSpPr/>
          <p:nvPr userDrawn="1"/>
        </p:nvSpPr>
        <p:spPr>
          <a:xfrm>
            <a:off x="8628265" y="6505690"/>
            <a:ext cx="2156400"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smtClean="0">
                <a:solidFill>
                  <a:srgbClr val="FFFFFF"/>
                </a:solidFill>
                <a:latin typeface="微软雅黑" panose="020B0503020204020204" pitchFamily="34" charset="-122"/>
                <a:ea typeface="微软雅黑" panose="020B0503020204020204" pitchFamily="34" charset="-122"/>
              </a:rPr>
              <a:t>归纳总结  思维升华</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10" name="图片 6"/>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lstStyle/>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C8E961-0A61-4EB6-98E7-EFE1458794F6}" type="datetimeFigureOut">
              <a:rPr lang="zh-CN" altLang="en-US" smtClean="0"/>
              <a:pPr/>
              <a:t>2019/11/10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2546D3-0A1B-4AD3-8423-C2D4F2A3C694}" type="slidenum">
              <a:rPr lang="zh-CN" altLang="en-US" smtClean="0"/>
              <a:pPr/>
              <a:t>‹#›</a:t>
            </a:fld>
            <a:endParaRPr lang="zh-CN" altLang="en-US"/>
          </a:p>
        </p:txBody>
      </p:sp>
      <p:pic>
        <p:nvPicPr>
          <p:cNvPr id="7" name="图片 6"/>
          <p:cNvPicPr>
            <a:picLocks noChangeAspect="1"/>
          </p:cNvPicPr>
          <p:nvPr userDrawn="1"/>
        </p:nvPicPr>
        <p:blipFill>
          <a:blip r:embed="rId7"/>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lstStyle/>
          <a:p>
            <a:pPr algn="ctr"/>
            <a:fld id="{582C8A1B-FD01-4FEC-BC4C-A4CD3B747067}" type="slidenum">
              <a:rPr lang="zh-CN" altLang="en-US" sz="1400" smtClean="0">
                <a:latin typeface="Times New Roman" panose="02020603050405020304" pitchFamily="18" charset="0"/>
                <a:cs typeface="Times New Roman" panose="02020603050405020304" pitchFamily="18" charset="0"/>
              </a:rPr>
              <a:pPr algn="ctr"/>
              <a:t>‹#›</a:t>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Microsoft_Office_Word_97_-_2003___16.doc"/><Relationship Id="rId2" Type="http://schemas.openxmlformats.org/officeDocument/2006/relationships/slideLayout" Target="../slideLayouts/slideLayout3.xml"/><Relationship Id="rId1" Type="http://schemas.openxmlformats.org/officeDocument/2006/relationships/vmlDrawing" Target="../drawings/vmlDrawing7.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Microsoft_Office_Word_97_-_2003___17.doc"/><Relationship Id="rId2" Type="http://schemas.openxmlformats.org/officeDocument/2006/relationships/slideLayout" Target="../slideLayouts/slideLayout3.xml"/><Relationship Id="rId1" Type="http://schemas.openxmlformats.org/officeDocument/2006/relationships/vmlDrawing" Target="../drawings/vmlDrawing8.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Microsoft_Office_Word_97_-_2003___18.doc"/><Relationship Id="rId2" Type="http://schemas.openxmlformats.org/officeDocument/2006/relationships/slideLayout" Target="../slideLayouts/slideLayout3.xml"/><Relationship Id="rId1" Type="http://schemas.openxmlformats.org/officeDocument/2006/relationships/vmlDrawing" Target="../drawings/vmlDrawing9.vml"/><Relationship Id="rId4" Type="http://schemas.openxmlformats.org/officeDocument/2006/relationships/image" Target="../media/image27.tiff"/></Relationships>
</file>

<file path=ppt/slides/_rels/slide13.xml.rels><?xml version="1.0" encoding="UTF-8" standalone="yes"?>
<Relationships xmlns="http://schemas.openxmlformats.org/package/2006/relationships"><Relationship Id="rId3" Type="http://schemas.openxmlformats.org/officeDocument/2006/relationships/oleObject" Target="../embeddings/Microsoft_Office_Word_97_-_2003___19.doc"/><Relationship Id="rId2" Type="http://schemas.openxmlformats.org/officeDocument/2006/relationships/slideLayout" Target="../slideLayouts/slideLayout3.xml"/><Relationship Id="rId1" Type="http://schemas.openxmlformats.org/officeDocument/2006/relationships/vmlDrawing" Target="../drawings/vmlDrawing10.v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Microsoft_Office_Word_97_-_2003___20.doc"/><Relationship Id="rId2" Type="http://schemas.openxmlformats.org/officeDocument/2006/relationships/slideLayout" Target="../slideLayouts/slideLayout3.xml"/><Relationship Id="rId1" Type="http://schemas.openxmlformats.org/officeDocument/2006/relationships/vmlDrawing" Target="../drawings/vmlDrawing11.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Office_Word_97_-_2003___21.doc"/><Relationship Id="rId2" Type="http://schemas.openxmlformats.org/officeDocument/2006/relationships/slideLayout" Target="../slideLayouts/slideLayout3.xml"/><Relationship Id="rId1" Type="http://schemas.openxmlformats.org/officeDocument/2006/relationships/vmlDrawing" Target="../drawings/vmlDrawing12.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Microsoft_Office_Word_97_-_2003___22.doc"/><Relationship Id="rId2" Type="http://schemas.openxmlformats.org/officeDocument/2006/relationships/slideLayout" Target="../slideLayouts/slideLayout3.xml"/><Relationship Id="rId1" Type="http://schemas.openxmlformats.org/officeDocument/2006/relationships/vmlDrawing" Target="../drawings/vmlDrawing13.vml"/><Relationship Id="rId5" Type="http://schemas.openxmlformats.org/officeDocument/2006/relationships/image" Target="../media/image33.png"/><Relationship Id="rId4" Type="http://schemas.openxmlformats.org/officeDocument/2006/relationships/oleObject" Target="../embeddings/Microsoft_Office_Word_97_-_2003___23.doc"/></Relationships>
</file>

<file path=ppt/slides/_rels/slide18.xml.rels><?xml version="1.0" encoding="UTF-8" standalone="yes"?>
<Relationships xmlns="http://schemas.openxmlformats.org/package/2006/relationships"><Relationship Id="rId8" Type="http://schemas.openxmlformats.org/officeDocument/2006/relationships/oleObject" Target="../embeddings/Microsoft_Office_Word_97_-_2003___29.doc"/><Relationship Id="rId3" Type="http://schemas.openxmlformats.org/officeDocument/2006/relationships/oleObject" Target="../embeddings/Microsoft_Office_Word_97_-_2003___24.doc"/><Relationship Id="rId7" Type="http://schemas.openxmlformats.org/officeDocument/2006/relationships/oleObject" Target="../embeddings/Microsoft_Office_Word_97_-_2003___28.doc"/><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embeddings/Microsoft_Office_Word_97_-_2003___27.doc"/><Relationship Id="rId5" Type="http://schemas.openxmlformats.org/officeDocument/2006/relationships/oleObject" Target="../embeddings/Microsoft_Office_Word_97_-_2003___26.doc"/><Relationship Id="rId4" Type="http://schemas.openxmlformats.org/officeDocument/2006/relationships/oleObject" Target="../embeddings/Microsoft_Office_Word_97_-_2003___25.doc"/></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mzwhzx.cn/"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Microsoft_Office_Word_97_-_2003___30.doc"/><Relationship Id="rId2" Type="http://schemas.openxmlformats.org/officeDocument/2006/relationships/slideLayout" Target="../slideLayouts/slideLayout3.xml"/><Relationship Id="rId1" Type="http://schemas.openxmlformats.org/officeDocument/2006/relationships/vmlDrawing" Target="../drawings/vmlDrawing15.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Microsoft_Office_Word_97_-_2003___31.doc"/><Relationship Id="rId7" Type="http://schemas.openxmlformats.org/officeDocument/2006/relationships/oleObject" Target="../embeddings/Microsoft_Office_Word_97_-_2003___35.doc"/><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oleObject" Target="../embeddings/Microsoft_Office_Word_97_-_2003___34.doc"/><Relationship Id="rId5" Type="http://schemas.openxmlformats.org/officeDocument/2006/relationships/oleObject" Target="../embeddings/Microsoft_Office_Word_97_-_2003___33.doc"/><Relationship Id="rId4" Type="http://schemas.openxmlformats.org/officeDocument/2006/relationships/oleObject" Target="../embeddings/Microsoft_Office_Word_97_-_2003___32.doc"/></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Office_Word_97_-_2003___36.doc"/><Relationship Id="rId2" Type="http://schemas.openxmlformats.org/officeDocument/2006/relationships/slideLayout" Target="../slideLayouts/slideLayout3.xml"/><Relationship Id="rId1" Type="http://schemas.openxmlformats.org/officeDocument/2006/relationships/vmlDrawing" Target="../drawings/vmlDrawing17.vml"/></Relationships>
</file>

<file path=ppt/slides/_rels/slide23.xml.rels><?xml version="1.0" encoding="UTF-8" standalone="yes"?>
<Relationships xmlns="http://schemas.openxmlformats.org/package/2006/relationships"><Relationship Id="rId3" Type="http://schemas.openxmlformats.org/officeDocument/2006/relationships/oleObject" Target="../embeddings/Microsoft_Office_Word_97_-_2003___37.doc"/><Relationship Id="rId2" Type="http://schemas.openxmlformats.org/officeDocument/2006/relationships/slideLayout" Target="../slideLayouts/slideLayout3.xml"/><Relationship Id="rId1" Type="http://schemas.openxmlformats.org/officeDocument/2006/relationships/vmlDrawing" Target="../drawings/vmlDrawing18.vml"/><Relationship Id="rId5" Type="http://schemas.openxmlformats.org/officeDocument/2006/relationships/image" Target="../media/image49.png"/><Relationship Id="rId4" Type="http://schemas.openxmlformats.org/officeDocument/2006/relationships/oleObject" Target="../embeddings/Microsoft_Office_Word_97_-_2003___38.doc"/></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Microsoft_Office_Word_97_-_2003___39.doc"/><Relationship Id="rId2" Type="http://schemas.openxmlformats.org/officeDocument/2006/relationships/slideLayout" Target="../slideLayouts/slideLayout3.xml"/><Relationship Id="rId1" Type="http://schemas.openxmlformats.org/officeDocument/2006/relationships/vmlDrawing" Target="../drawings/vmlDrawing19.vml"/><Relationship Id="rId5" Type="http://schemas.openxmlformats.org/officeDocument/2006/relationships/image" Target="file:///E:\&#26753;&#26126;&#26126;\2018\&#35838;&#20214;\2019&#29256;%20&#21019;&#26032;&#35774;&#35745;%20&#20108;&#36718;&#19987;&#39064;&#22797;&#20064;%20&#25968;&#23398;%20&#20840;&#22269;&#65288;&#29702;&#65289;\&#26032;&#24314;&#25991;&#20214;&#22841;\18GS44.tif" TargetMode="External"/><Relationship Id="rId4"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oleObject" Target="../embeddings/Microsoft_Office_Word_97_-_2003___40.doc"/><Relationship Id="rId2" Type="http://schemas.openxmlformats.org/officeDocument/2006/relationships/slideLayout" Target="../slideLayouts/slideLayout3.xml"/><Relationship Id="rId1" Type="http://schemas.openxmlformats.org/officeDocument/2006/relationships/vmlDrawing" Target="../drawings/vmlDrawing20.vml"/><Relationship Id="rId5" Type="http://schemas.openxmlformats.org/officeDocument/2006/relationships/image" Target="file:///E:\&#26753;&#26126;&#26126;\2018\&#35838;&#20214;\2019&#29256;%20&#21019;&#26032;&#35774;&#35745;%20&#20108;&#36718;&#19987;&#39064;&#22797;&#20064;%20&#25968;&#23398;%20&#20840;&#22269;&#65288;&#29702;&#65289;\&#26032;&#24314;&#25991;&#20214;&#22841;\L184.tif" TargetMode="External"/><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oleObject" Target="../embeddings/Microsoft_Office_Word_97_-_2003___41.doc"/><Relationship Id="rId2" Type="http://schemas.openxmlformats.org/officeDocument/2006/relationships/slideLayout" Target="../slideLayouts/slideLayout3.xml"/><Relationship Id="rId1" Type="http://schemas.openxmlformats.org/officeDocument/2006/relationships/vmlDrawing" Target="../drawings/vmlDrawing21.vml"/><Relationship Id="rId4" Type="http://schemas.openxmlformats.org/officeDocument/2006/relationships/oleObject" Target="../embeddings/Microsoft_Office_Word_97_-_2003___42.doc"/></Relationships>
</file>

<file path=ppt/slides/_rels/slide28.xml.rels><?xml version="1.0" encoding="UTF-8" standalone="yes"?>
<Relationships xmlns="http://schemas.openxmlformats.org/package/2006/relationships"><Relationship Id="rId3" Type="http://schemas.openxmlformats.org/officeDocument/2006/relationships/oleObject" Target="../embeddings/Microsoft_Office_Word_97_-_2003___43.doc"/><Relationship Id="rId2" Type="http://schemas.openxmlformats.org/officeDocument/2006/relationships/slideLayout" Target="../slideLayouts/slideLayout3.xml"/><Relationship Id="rId1" Type="http://schemas.openxmlformats.org/officeDocument/2006/relationships/vmlDrawing" Target="../drawings/vmlDrawing22.vml"/><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oleObject" Target="../embeddings/Microsoft_Office_Word_97_-_2003___44.doc"/><Relationship Id="rId2" Type="http://schemas.openxmlformats.org/officeDocument/2006/relationships/slideLayout" Target="../slideLayouts/slideLayout3.xml"/><Relationship Id="rId1" Type="http://schemas.openxmlformats.org/officeDocument/2006/relationships/vmlDrawing" Target="../drawings/vmlDrawing23.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Microsoft_Office_Word_97_-_2003___45.doc"/><Relationship Id="rId2" Type="http://schemas.openxmlformats.org/officeDocument/2006/relationships/slideLayout" Target="../slideLayouts/slideLayout3.xml"/><Relationship Id="rId1" Type="http://schemas.openxmlformats.org/officeDocument/2006/relationships/vmlDrawing" Target="../drawings/vmlDrawing24.vml"/></Relationships>
</file>

<file path=ppt/slides/_rels/slide32.xml.rels><?xml version="1.0" encoding="UTF-8" standalone="yes"?>
<Relationships xmlns="http://schemas.openxmlformats.org/package/2006/relationships"><Relationship Id="rId3" Type="http://schemas.openxmlformats.org/officeDocument/2006/relationships/oleObject" Target="../embeddings/Microsoft_Office_Word_97_-_2003___46.doc"/><Relationship Id="rId2" Type="http://schemas.openxmlformats.org/officeDocument/2006/relationships/slideLayout" Target="../slideLayouts/slideLayout3.xml"/><Relationship Id="rId1" Type="http://schemas.openxmlformats.org/officeDocument/2006/relationships/vmlDrawing" Target="../drawings/vmlDrawing25.vml"/><Relationship Id="rId5" Type="http://schemas.openxmlformats.org/officeDocument/2006/relationships/image" Target="file:///E:\&#26753;&#26126;&#26126;\2018\&#35838;&#20214;\2019&#29256;%20&#21019;&#26032;&#35774;&#35745;%20&#20108;&#36718;&#19987;&#39064;&#22797;&#20064;%20&#25968;&#23398;%20&#20840;&#22269;&#65288;&#29702;&#65289;\&#26032;&#24314;&#25991;&#20214;&#22841;\L172A.tif" TargetMode="External"/><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oleObject" Target="../embeddings/Microsoft_Office_Word_97_-_2003___47.doc"/><Relationship Id="rId2" Type="http://schemas.openxmlformats.org/officeDocument/2006/relationships/slideLayout" Target="../slideLayouts/slideLayout3.xml"/><Relationship Id="rId1" Type="http://schemas.openxmlformats.org/officeDocument/2006/relationships/vmlDrawing" Target="../drawings/vmlDrawing26.vml"/><Relationship Id="rId5" Type="http://schemas.openxmlformats.org/officeDocument/2006/relationships/oleObject" Target="../embeddings/Microsoft_Office_Word_97_-_2003___48.doc"/><Relationship Id="rId4" Type="http://schemas.openxmlformats.org/officeDocument/2006/relationships/image" Target="../media/image64.png"/></Relationships>
</file>

<file path=ppt/slides/_rels/slide34.xml.rels><?xml version="1.0" encoding="UTF-8" standalone="yes"?>
<Relationships xmlns="http://schemas.openxmlformats.org/package/2006/relationships"><Relationship Id="rId2" Type="http://schemas.openxmlformats.org/officeDocument/2006/relationships/image" Target="../media/image65.tiff"/><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file:///E:\&#26753;&#26126;&#26126;\2018\&#35838;&#20214;\2019&#29256;%20&#21019;&#26032;&#35774;&#35745;%20&#20108;&#36718;&#19987;&#39064;&#22797;&#20064;%20&#25968;&#23398;%20&#20840;&#22269;&#65288;&#29702;&#65289;\&#26032;&#24314;&#25991;&#20214;&#22841;\17GS64.TIF" TargetMode="External"/><Relationship Id="rId5" Type="http://schemas.openxmlformats.org/officeDocument/2006/relationships/image" Target="../media/image8.png"/><Relationship Id="rId4" Type="http://schemas.openxmlformats.org/officeDocument/2006/relationships/image" Target="../media/image7.tiff"/></Relationships>
</file>

<file path=ppt/slides/_rels/slide5.xml.rels><?xml version="1.0" encoding="UTF-8" standalone="yes"?>
<Relationships xmlns="http://schemas.openxmlformats.org/package/2006/relationships"><Relationship Id="rId3" Type="http://schemas.openxmlformats.org/officeDocument/2006/relationships/oleObject" Target="../embeddings/Microsoft_Office_Word_97_-_2003___2.doc"/><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oleObject" Target="../embeddings/Microsoft_Office_Word_97_-_2003___4.doc"/><Relationship Id="rId4" Type="http://schemas.openxmlformats.org/officeDocument/2006/relationships/oleObject" Target="../embeddings/Microsoft_Office_Word_97_-_2003___3.doc"/></Relationships>
</file>

<file path=ppt/slides/_rels/slide6.xml.rels><?xml version="1.0" encoding="UTF-8" standalone="yes"?>
<Relationships xmlns="http://schemas.openxmlformats.org/package/2006/relationships"><Relationship Id="rId3" Type="http://schemas.openxmlformats.org/officeDocument/2006/relationships/oleObject" Target="../embeddings/Microsoft_Office_Word_97_-_2003___5.doc"/><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file:///E:\&#26753;&#26126;&#26126;\2018\&#35838;&#20214;\2019&#29256;%20&#21019;&#26032;&#35774;&#35745;%20&#20108;&#36718;&#19987;&#39064;&#22797;&#20064;%20&#25968;&#23398;%20&#20840;&#22269;&#65288;&#29702;&#65289;\&#26032;&#24314;&#25991;&#20214;&#22841;\18GS36.tif" TargetMode="Externa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oleObject" Target="../embeddings/Microsoft_Office_Word_97_-_2003___11.doc"/><Relationship Id="rId3" Type="http://schemas.openxmlformats.org/officeDocument/2006/relationships/oleObject" Target="../embeddings/Microsoft_Office_Word_97_-_2003___6.doc"/><Relationship Id="rId7" Type="http://schemas.openxmlformats.org/officeDocument/2006/relationships/oleObject" Target="../embeddings/Microsoft_Office_Word_97_-_2003___10.doc"/><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Microsoft_Office_Word_97_-_2003___9.doc"/><Relationship Id="rId5" Type="http://schemas.openxmlformats.org/officeDocument/2006/relationships/oleObject" Target="../embeddings/Microsoft_Office_Word_97_-_2003___8.doc"/><Relationship Id="rId4" Type="http://schemas.openxmlformats.org/officeDocument/2006/relationships/oleObject" Target="../embeddings/Microsoft_Office_Word_97_-_2003___7.doc"/></Relationships>
</file>

<file path=ppt/slides/_rels/slide8.xml.rels><?xml version="1.0" encoding="UTF-8" standalone="yes"?>
<Relationships xmlns="http://schemas.openxmlformats.org/package/2006/relationships"><Relationship Id="rId3" Type="http://schemas.openxmlformats.org/officeDocument/2006/relationships/oleObject" Target="../embeddings/Microsoft_Office_Word_97_-_2003___12.doc"/><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oleObject" Target="../embeddings/Microsoft_Office_Word_97_-_2003___14.doc"/><Relationship Id="rId4" Type="http://schemas.openxmlformats.org/officeDocument/2006/relationships/oleObject" Target="../embeddings/Microsoft_Office_Word_97_-_2003___13.doc"/></Relationships>
</file>

<file path=ppt/slides/_rels/slide9.xml.rels><?xml version="1.0" encoding="UTF-8" standalone="yes"?>
<Relationships xmlns="http://schemas.openxmlformats.org/package/2006/relationships"><Relationship Id="rId3" Type="http://schemas.openxmlformats.org/officeDocument/2006/relationships/oleObject" Target="../embeddings/Microsoft_Office_Word_97_-_2003___15.doc"/><Relationship Id="rId2" Type="http://schemas.openxmlformats.org/officeDocument/2006/relationships/slideLayout" Target="../slideLayouts/slideLayout3.xml"/><Relationship Id="rId1" Type="http://schemas.openxmlformats.org/officeDocument/2006/relationships/vmlDrawing" Target="../drawings/vmlDrawing6.v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221209" y="2744535"/>
            <a:ext cx="3195106" cy="818173"/>
          </a:xfrm>
          <a:prstGeom prst="rect">
            <a:avLst/>
          </a:prstGeom>
        </p:spPr>
        <p:txBody>
          <a:bodyPr wrap="none">
            <a:spAutoFit/>
          </a:bodyPr>
          <a:lstStyle/>
          <a:p>
            <a:pPr algn="ctr">
              <a:lnSpc>
                <a:spcPct val="150000"/>
              </a:lnSpc>
              <a:spcBef>
                <a:spcPts val="1700"/>
              </a:spcBef>
              <a:spcAft>
                <a:spcPts val="1650"/>
              </a:spcAft>
            </a:pPr>
            <a:r>
              <a:rPr lang="zh-CN" altLang="zh-CN" sz="3600" b="1" kern="2200" dirty="0">
                <a:latin typeface="Times New Roman" panose="02020603050405020304"/>
              </a:rPr>
              <a:t>第</a:t>
            </a:r>
            <a:r>
              <a:rPr lang="en-US" altLang="zh-CN" sz="3600" b="1" kern="2200" dirty="0">
                <a:latin typeface="Times New Roman" panose="02020603050405020304"/>
              </a:rPr>
              <a:t>3</a:t>
            </a:r>
            <a:r>
              <a:rPr lang="zh-CN" altLang="zh-CN" sz="3600" b="1" kern="2200" dirty="0">
                <a:latin typeface="Times New Roman" panose="02020603050405020304"/>
              </a:rPr>
              <a:t>讲　不等式</a:t>
            </a:r>
            <a:endParaRPr lang="zh-CN" altLang="zh-CN" sz="2400" b="1" kern="2200" dirty="0">
              <a:effectLst/>
              <a:latin typeface="Times New Roman" panose="02020603050405020304"/>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335280" y="1249648"/>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几个不等式</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1988820"/>
          <a:ext cx="10672762" cy="3071813"/>
        </p:xfrm>
        <a:graphic>
          <a:graphicData uri="http://schemas.openxmlformats.org/presentationml/2006/ole">
            <p:oleObj spid="_x0000_s83985" name="Document" r:id="rId3" imgW="10946195" imgH="3165701" progId="Word.Document.8">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527419" y="772205"/>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利用基本不等式求最值</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851209" y="1530222"/>
          <a:ext cx="10672762" cy="2620963"/>
        </p:xfrm>
        <a:graphic>
          <a:graphicData uri="http://schemas.openxmlformats.org/presentationml/2006/ole">
            <p:oleObj spid="_x0000_s85010" name="Document" r:id="rId3" imgW="10946195" imgH="2691908" progId="Word.Document.8">
              <p:embed/>
            </p:oleObj>
          </a:graphicData>
        </a:graphic>
      </p:graphicFrame>
      <p:sp>
        <p:nvSpPr>
          <p:cNvPr id="6" name="矩形 1"/>
          <p:cNvSpPr>
            <a:spLocks noChangeArrowheads="1"/>
          </p:cNvSpPr>
          <p:nvPr/>
        </p:nvSpPr>
        <p:spPr bwMode="auto">
          <a:xfrm>
            <a:off x="540243" y="3975583"/>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简单的线性规划问题</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Times New Roman" panose="02020603050405020304"/>
              </a:rPr>
              <a:t>	</a:t>
            </a:r>
            <a:r>
              <a:rPr lang="zh-CN" altLang="zh-CN" sz="2400" kern="100" dirty="0" smtClean="0">
                <a:latin typeface="Times New Roman" panose="02020603050405020304"/>
                <a:cs typeface="Times New Roman" panose="02020603050405020304"/>
              </a:rPr>
              <a:t>解决</a:t>
            </a:r>
            <a:r>
              <a:rPr lang="zh-CN" altLang="zh-CN" sz="2400" kern="100" dirty="0">
                <a:latin typeface="Times New Roman" panose="02020603050405020304"/>
                <a:cs typeface="Times New Roman" panose="02020603050405020304"/>
              </a:rPr>
              <a:t>线性规划问题首先要找到可行域，再根据目标函数表示的几何意义，数形结合找到目标函数达到最值时可行域上的顶点</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或边界上的点</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，但要注意作图一定要准确，整点问题要验证解决</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545528" y="1680215"/>
          <a:ext cx="11014075" cy="3535362"/>
        </p:xfrm>
        <a:graphic>
          <a:graphicData uri="http://schemas.openxmlformats.org/presentationml/2006/ole">
            <p:oleObj spid="_x0000_s16429" name="Document" r:id="rId3" imgW="11709106" imgH="3777383" progId="Word.Document.8">
              <p:embed/>
            </p:oleObj>
          </a:graphicData>
        </a:graphic>
      </p:graphicFrame>
      <p:pic>
        <p:nvPicPr>
          <p:cNvPr id="16411" name="Picture 27" descr="E:\梁明明\2018\二轮\2019版 创新设计 二轮专题复习 数学 全国（理）\热点聚焦.T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8873" y="546259"/>
            <a:ext cx="11625166" cy="46896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84162" y="1646018"/>
            <a:ext cx="11304749"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　</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当</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2&gt;0</a:t>
            </a:r>
            <a:r>
              <a:rPr lang="zh-CN" altLang="zh-CN" sz="2400" kern="100" dirty="0">
                <a:solidFill>
                  <a:srgbClr val="0000FF"/>
                </a:solidFill>
                <a:latin typeface="Times New Roman" panose="02020603050405020304"/>
                <a:ea typeface="仿宋_GB2312"/>
                <a:cs typeface="Times New Roman" panose="02020603050405020304"/>
              </a:rPr>
              <a:t>时，不等式化为</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kern="100" baseline="30000" dirty="0">
                <a:solidFill>
                  <a:srgbClr val="0000FF"/>
                </a:solidFill>
                <a:latin typeface="Times New Roman" panose="02020603050405020304"/>
                <a:ea typeface="仿宋_GB2312"/>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4</a:t>
            </a:r>
            <a:r>
              <a:rPr lang="zh-CN" altLang="zh-CN" sz="2400" kern="100" dirty="0">
                <a:solidFill>
                  <a:srgbClr val="0000FF"/>
                </a:solidFill>
                <a:latin typeface="Times New Roman" panose="02020603050405020304"/>
                <a:ea typeface="仿宋_GB2312"/>
                <a:cs typeface="Times New Roman" panose="02020603050405020304"/>
              </a:rPr>
              <a:t>，</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4.</a:t>
            </a:r>
            <a:r>
              <a:rPr lang="zh-CN" altLang="zh-CN" sz="2400" kern="100" dirty="0">
                <a:solidFill>
                  <a:srgbClr val="0000FF"/>
                </a:solidFill>
                <a:latin typeface="Times New Roman" panose="02020603050405020304"/>
                <a:ea typeface="仿宋_GB2312"/>
                <a:cs typeface="Times New Roman" panose="02020603050405020304"/>
              </a:rPr>
              <a:t>当</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2&lt;0</a:t>
            </a:r>
            <a:r>
              <a:rPr lang="zh-CN" altLang="zh-CN" sz="2400" kern="100" dirty="0">
                <a:solidFill>
                  <a:srgbClr val="0000FF"/>
                </a:solidFill>
                <a:latin typeface="Times New Roman" panose="02020603050405020304"/>
                <a:ea typeface="仿宋_GB2312"/>
                <a:cs typeface="Times New Roman" panose="02020603050405020304"/>
              </a:rPr>
              <a:t>时，原不等式化为</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kern="100" baseline="30000" dirty="0">
                <a:solidFill>
                  <a:srgbClr val="0000FF"/>
                </a:solidFill>
                <a:latin typeface="Times New Roman" panose="02020603050405020304"/>
                <a:ea typeface="仿宋_GB2312"/>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4</a:t>
            </a:r>
            <a:r>
              <a:rPr lang="zh-CN" altLang="zh-CN" sz="2400" kern="100" dirty="0">
                <a:solidFill>
                  <a:srgbClr val="0000FF"/>
                </a:solidFill>
                <a:latin typeface="Times New Roman" panose="02020603050405020304"/>
                <a:ea typeface="仿宋_GB2312"/>
                <a:cs typeface="Times New Roman" panose="02020603050405020304"/>
              </a:rPr>
              <a:t>，</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ea typeface="仿宋_GB2312"/>
                <a:cs typeface="Courier New" panose="02070309020205020404"/>
              </a:rPr>
              <a:t>0</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&lt;2.</a:t>
            </a:r>
            <a:r>
              <a:rPr lang="zh-CN" altLang="zh-CN" sz="2400" kern="100" dirty="0">
                <a:solidFill>
                  <a:srgbClr val="0000FF"/>
                </a:solidFill>
                <a:latin typeface="Times New Roman" panose="02020603050405020304"/>
                <a:ea typeface="仿宋_GB2312"/>
                <a:cs typeface="Times New Roman" panose="02020603050405020304"/>
              </a:rPr>
              <a:t>综上可知，原不等式的解集为</a:t>
            </a:r>
            <a:r>
              <a:rPr lang="en-US" altLang="zh-CN" sz="2400" kern="100" dirty="0">
                <a:solidFill>
                  <a:srgbClr val="0000FF"/>
                </a:solidFill>
                <a:latin typeface="Times New Roman" panose="02020603050405020304"/>
                <a:ea typeface="仿宋_GB2312"/>
                <a:cs typeface="Courier New" panose="02070309020205020404"/>
              </a:rPr>
              <a:t>[0</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ea typeface="仿宋_GB2312"/>
                <a:cs typeface="Courier New" panose="02070309020205020404"/>
              </a:rPr>
              <a:t>[4</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349171" y="4306580"/>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(1)B</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a:t>
            </a:r>
            <a:r>
              <a:rPr lang="zh-CN" altLang="zh-CN" sz="2400" kern="100" dirty="0">
                <a:solidFill>
                  <a:srgbClr val="FF0000"/>
                </a:solidFill>
                <a:latin typeface="Times New Roman" panose="02020603050405020304"/>
                <a:cs typeface="Times New Roman" panose="02020603050405020304"/>
              </a:rPr>
              <a:t>－</a:t>
            </a:r>
            <a:r>
              <a:rPr lang="en-US" altLang="zh-CN" sz="2400" kern="100" dirty="0">
                <a:solidFill>
                  <a:srgbClr val="FF0000"/>
                </a:solidFill>
                <a:latin typeface="Times New Roman" panose="02020603050405020304"/>
                <a:cs typeface="Courier New" panose="02070309020205020404"/>
              </a:rPr>
              <a:t>1</a:t>
            </a:r>
            <a:r>
              <a:rPr lang="zh-CN" altLang="zh-CN" sz="2400" kern="100" dirty="0">
                <a:solidFill>
                  <a:srgbClr val="FF0000"/>
                </a:solidFill>
                <a:latin typeface="Times New Roman" panose="02020603050405020304"/>
                <a:cs typeface="Times New Roman" panose="02020603050405020304"/>
              </a:rPr>
              <a:t>，</a:t>
            </a:r>
            <a:r>
              <a:rPr lang="en-US" altLang="zh-CN" sz="2400" kern="100" dirty="0">
                <a:solidFill>
                  <a:srgbClr val="FF0000"/>
                </a:solidFill>
                <a:latin typeface="Times New Roman" panose="02020603050405020304"/>
                <a:cs typeface="Courier New" panose="02070309020205020404"/>
              </a:rPr>
              <a:t>9]</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30816" y="2946123"/>
          <a:ext cx="10672762" cy="1584325"/>
        </p:xfrm>
        <a:graphic>
          <a:graphicData uri="http://schemas.openxmlformats.org/presentationml/2006/ole">
            <p:oleObj spid="_x0000_s57367" name="Document" r:id="rId3" imgW="10946195" imgH="1635234"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965441"/>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探究提高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解一元二次不等式：先化为一般形式</a:t>
            </a:r>
            <a:r>
              <a:rPr lang="en-US" altLang="zh-CN" sz="2400" i="1" kern="100" dirty="0">
                <a:latin typeface="Times New Roman" panose="02020603050405020304"/>
                <a:ea typeface="楷体_GB2312"/>
                <a:cs typeface="Courier New" panose="02070309020205020404"/>
              </a:rPr>
              <a:t>ax</a:t>
            </a:r>
            <a:r>
              <a:rPr lang="en-US" altLang="zh-CN" sz="2400" kern="100" baseline="300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a:t>
            </a:r>
            <a:r>
              <a:rPr lang="en-US" altLang="zh-CN" sz="2400" i="1" kern="100" dirty="0" err="1">
                <a:latin typeface="Times New Roman" panose="02020603050405020304"/>
                <a:ea typeface="楷体_GB2312"/>
                <a:cs typeface="Courier New" panose="02070309020205020404"/>
              </a:rPr>
              <a:t>bx</a:t>
            </a:r>
            <a:r>
              <a:rPr lang="zh-CN" altLang="zh-CN" sz="2400" kern="100" dirty="0">
                <a:latin typeface="Times New Roman" panose="02020603050405020304"/>
                <a:ea typeface="楷体_GB2312"/>
                <a:cs typeface="Times New Roman" panose="02020603050405020304"/>
              </a:rPr>
              <a:t>＋</a:t>
            </a:r>
            <a:r>
              <a:rPr lang="en-US" altLang="zh-CN" sz="2400" i="1" kern="100" dirty="0">
                <a:latin typeface="Times New Roman" panose="02020603050405020304"/>
                <a:ea typeface="楷体_GB2312"/>
                <a:cs typeface="Courier New" panose="02070309020205020404"/>
              </a:rPr>
              <a:t>c</a:t>
            </a:r>
            <a:r>
              <a:rPr lang="en-US" altLang="zh-CN" sz="2400" kern="100" dirty="0">
                <a:latin typeface="Times New Roman" panose="02020603050405020304"/>
                <a:ea typeface="楷体_GB2312"/>
                <a:cs typeface="Courier New" panose="02070309020205020404"/>
              </a:rPr>
              <a:t>&gt;0(</a:t>
            </a:r>
            <a:r>
              <a:rPr lang="en-US" altLang="zh-CN" sz="2400" i="1" kern="100" dirty="0">
                <a:latin typeface="Times New Roman" panose="02020603050405020304"/>
                <a:ea typeface="楷体_GB2312"/>
                <a:cs typeface="Courier New" panose="02070309020205020404"/>
              </a:rPr>
              <a:t>a</a:t>
            </a:r>
            <a:r>
              <a:rPr lang="en-US" altLang="zh-CN" sz="2400" kern="100" dirty="0">
                <a:latin typeface="Times New Roman" panose="02020603050405020304"/>
                <a:ea typeface="楷体_GB2312"/>
                <a:cs typeface="Courier New" panose="02070309020205020404"/>
              </a:rPr>
              <a:t>&gt;0)</a:t>
            </a:r>
            <a:r>
              <a:rPr lang="zh-CN" altLang="zh-CN" sz="2400" kern="100" dirty="0">
                <a:latin typeface="Times New Roman" panose="02020603050405020304"/>
                <a:ea typeface="楷体_GB2312"/>
                <a:cs typeface="Times New Roman" panose="02020603050405020304"/>
              </a:rPr>
              <a:t>，再结合相应二次方程的根及二次函数图象确定一元二次不等式的解集</a:t>
            </a:r>
            <a:r>
              <a:rPr lang="en-US" altLang="zh-CN" sz="2400" kern="100" dirty="0">
                <a:latin typeface="Times New Roman" panose="02020603050405020304"/>
                <a:ea typeface="楷体_GB2312"/>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2.(1)</a:t>
            </a:r>
            <a:r>
              <a:rPr lang="zh-CN" altLang="zh-CN" sz="2400" kern="100" dirty="0">
                <a:latin typeface="Times New Roman" panose="02020603050405020304"/>
                <a:ea typeface="楷体_GB2312"/>
                <a:cs typeface="Times New Roman" panose="02020603050405020304"/>
              </a:rPr>
              <a:t>对于和函数有关的不等式，可先利用函数的单调性进行转化</a:t>
            </a:r>
            <a:r>
              <a:rPr lang="en-US" altLang="zh-CN" sz="2400" kern="100" dirty="0">
                <a:latin typeface="Times New Roman" panose="02020603050405020304"/>
                <a:ea typeface="楷体_GB2312"/>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含参数的不等式的求解，要对参数进行分类讨论</a:t>
            </a:r>
            <a:r>
              <a:rPr lang="en-US" altLang="zh-CN" sz="2400" kern="100" dirty="0">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737616" y="572869"/>
          <a:ext cx="10548937" cy="6046788"/>
        </p:xfrm>
        <a:graphic>
          <a:graphicData uri="http://schemas.openxmlformats.org/presentationml/2006/ole">
            <p:oleObj spid="_x0000_s59414" name="Document" r:id="rId3" imgW="10993315" imgH="6303319" progId="Word.Document.8">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526595" y="2576820"/>
            <a:ext cx="11192821"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ax</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b</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a</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b</a:t>
            </a:r>
            <a:r>
              <a:rPr lang="zh-CN" altLang="zh-CN" sz="2400" kern="100" dirty="0">
                <a:solidFill>
                  <a:srgbClr val="0000FF"/>
                </a:solidFill>
                <a:latin typeface="Times New Roman" panose="02020603050405020304"/>
                <a:ea typeface="仿宋_GB2312"/>
                <a:cs typeface="Times New Roman" panose="02020603050405020304"/>
              </a:rPr>
              <a:t>是偶函数</a:t>
            </a:r>
            <a:r>
              <a:rPr lang="en-US" altLang="zh-CN" sz="2400" kern="100" dirty="0" smtClean="0">
                <a:solidFill>
                  <a:srgbClr val="0000FF"/>
                </a:solidFill>
                <a:latin typeface="Times New Roman" panose="02020603050405020304"/>
                <a:ea typeface="仿宋_GB2312"/>
                <a:cs typeface="Courier New" panose="02070309020205020404"/>
              </a:rPr>
              <a:t>.</a:t>
            </a:r>
          </a:p>
          <a:p>
            <a:pPr algn="just">
              <a:lnSpc>
                <a:spcPct val="150000"/>
              </a:lnSpc>
              <a:spcAft>
                <a:spcPts val="0"/>
              </a:spcAft>
              <a:tabLst>
                <a:tab pos="1260475" algn="l"/>
                <a:tab pos="2610485" algn="l"/>
              </a:tabLst>
            </a:pPr>
            <a:r>
              <a:rPr lang="zh-CN" altLang="zh-CN" sz="2400" kern="100" dirty="0" smtClean="0">
                <a:solidFill>
                  <a:srgbClr val="0000FF"/>
                </a:solidFill>
                <a:latin typeface="Times New Roman" panose="02020603050405020304"/>
                <a:ea typeface="仿宋_GB2312"/>
                <a:cs typeface="Times New Roman" panose="02020603050405020304"/>
              </a:rPr>
              <a:t>因此</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a</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b</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0</a:t>
            </a:r>
            <a:r>
              <a:rPr lang="zh-CN" altLang="zh-CN" sz="2400" kern="100" dirty="0">
                <a:solidFill>
                  <a:srgbClr val="0000FF"/>
                </a:solidFill>
                <a:latin typeface="Times New Roman" panose="02020603050405020304"/>
                <a:ea typeface="仿宋_GB2312"/>
                <a:cs typeface="Times New Roman" panose="02020603050405020304"/>
              </a:rPr>
              <a:t>，即</a:t>
            </a:r>
            <a:r>
              <a:rPr lang="en-US" altLang="zh-CN" sz="2400" i="1" kern="100" dirty="0">
                <a:solidFill>
                  <a:srgbClr val="0000FF"/>
                </a:solidFill>
                <a:latin typeface="Times New Roman" panose="02020603050405020304"/>
                <a:ea typeface="仿宋_GB2312"/>
                <a:cs typeface="Courier New" panose="02070309020205020404"/>
              </a:rPr>
              <a:t>b</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a</a:t>
            </a:r>
            <a:r>
              <a:rPr lang="zh-CN" altLang="zh-CN" sz="2400" kern="100" dirty="0">
                <a:solidFill>
                  <a:srgbClr val="0000FF"/>
                </a:solidFill>
                <a:latin typeface="Times New Roman" panose="02020603050405020304"/>
                <a:ea typeface="仿宋_GB2312"/>
                <a:cs typeface="Times New Roman" panose="02020603050405020304"/>
              </a:rPr>
              <a:t>，则</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a</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又函数在</a:t>
            </a:r>
            <a:r>
              <a:rPr lang="en-US" altLang="zh-CN" sz="2400" kern="100" dirty="0">
                <a:solidFill>
                  <a:srgbClr val="0000FF"/>
                </a:solidFill>
                <a:latin typeface="Times New Roman" panose="02020603050405020304"/>
                <a:ea typeface="仿宋_GB2312"/>
                <a:cs typeface="Courier New" panose="02070309020205020404"/>
              </a:rPr>
              <a:t>(0</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上单调递增，所以</a:t>
            </a:r>
            <a:r>
              <a:rPr lang="en-US" altLang="zh-CN" sz="2400" i="1" kern="100" dirty="0">
                <a:solidFill>
                  <a:srgbClr val="0000FF"/>
                </a:solidFill>
                <a:latin typeface="Times New Roman" panose="02020603050405020304"/>
                <a:ea typeface="仿宋_GB2312"/>
                <a:cs typeface="Courier New" panose="02070309020205020404"/>
              </a:rPr>
              <a:t>a</a:t>
            </a:r>
            <a:r>
              <a:rPr lang="en-US" altLang="zh-CN" sz="2400" kern="100" dirty="0">
                <a:solidFill>
                  <a:srgbClr val="0000FF"/>
                </a:solidFill>
                <a:latin typeface="Times New Roman" panose="02020603050405020304"/>
                <a:ea typeface="仿宋_GB2312"/>
                <a:cs typeface="Courier New" panose="02070309020205020404"/>
              </a:rPr>
              <a:t>&gt;0.</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)&gt;0</a:t>
            </a:r>
            <a:r>
              <a:rPr lang="zh-CN" altLang="zh-CN" sz="2400" kern="100" dirty="0">
                <a:solidFill>
                  <a:srgbClr val="0000FF"/>
                </a:solidFill>
                <a:latin typeface="Times New Roman" panose="02020603050405020304"/>
                <a:ea typeface="仿宋_GB2312"/>
                <a:cs typeface="Times New Roman" panose="02020603050405020304"/>
              </a:rPr>
              <a:t>即</a:t>
            </a:r>
            <a:r>
              <a:rPr lang="en-US" altLang="zh-CN" sz="2400" i="1" kern="100" dirty="0">
                <a:solidFill>
                  <a:srgbClr val="0000FF"/>
                </a:solidFill>
                <a:latin typeface="Times New Roman" panose="02020603050405020304"/>
                <a:ea typeface="仿宋_GB2312"/>
                <a:cs typeface="Courier New" panose="02070309020205020404"/>
              </a:rPr>
              <a:t>ax</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4)&gt;0</a:t>
            </a:r>
            <a:r>
              <a:rPr lang="zh-CN" altLang="zh-CN" sz="2400" kern="100" dirty="0">
                <a:solidFill>
                  <a:srgbClr val="0000FF"/>
                </a:solidFill>
                <a:latin typeface="Times New Roman" panose="02020603050405020304"/>
                <a:ea typeface="仿宋_GB2312"/>
                <a:cs typeface="Times New Roman" panose="02020603050405020304"/>
              </a:rPr>
              <a:t>，解得</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&lt;0</a:t>
            </a:r>
            <a:r>
              <a:rPr lang="zh-CN" altLang="zh-CN" sz="2400" kern="100" dirty="0">
                <a:solidFill>
                  <a:srgbClr val="0000FF"/>
                </a:solidFill>
                <a:latin typeface="Times New Roman" panose="02020603050405020304"/>
                <a:ea typeface="仿宋_GB2312"/>
                <a:cs typeface="Times New Roman" panose="02020603050405020304"/>
              </a:rPr>
              <a:t>或</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&gt;4.</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(1)D</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(2)C</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1340324"/>
          <a:ext cx="10672762" cy="1460500"/>
        </p:xfrm>
        <a:graphic>
          <a:graphicData uri="http://schemas.openxmlformats.org/presentationml/2006/ole">
            <p:oleObj spid="_x0000_s60438" name="Document" r:id="rId3" imgW="10946195" imgH="1510665"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14363" y="5686148"/>
          <a:ext cx="10672762" cy="860425"/>
        </p:xfrm>
        <a:graphic>
          <a:graphicData uri="http://schemas.openxmlformats.org/presentationml/2006/ole">
            <p:oleObj spid="_x0000_s61468" name="Document" r:id="rId3" imgW="10946195" imgH="888902" progId="Word.Document.8">
              <p:embed/>
            </p:oleObj>
          </a:graphicData>
        </a:graphic>
      </p:graphicFrame>
      <p:graphicFrame>
        <p:nvGraphicFramePr>
          <p:cNvPr id="3" name="对象 2"/>
          <p:cNvGraphicFramePr>
            <a:graphicFrameLocks noChangeAspect="1"/>
          </p:cNvGraphicFramePr>
          <p:nvPr/>
        </p:nvGraphicFramePr>
        <p:xfrm>
          <a:off x="586164" y="548640"/>
          <a:ext cx="10672762" cy="3903662"/>
        </p:xfrm>
        <a:graphic>
          <a:graphicData uri="http://schemas.openxmlformats.org/presentationml/2006/ole">
            <p:oleObj spid="_x0000_s61469" name="Document" r:id="rId4" imgW="10946195" imgH="4009599" progId="Word.Document.8">
              <p:embed/>
            </p:oleObj>
          </a:graphicData>
        </a:graphic>
      </p:graphicFrame>
      <p:pic>
        <p:nvPicPr>
          <p:cNvPr id="61459" name="Picture 19" descr="L179"/>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295775" y="3652565"/>
            <a:ext cx="2235283" cy="19939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34034" y="2615539"/>
            <a:ext cx="11304749"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因此</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a</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b</a:t>
            </a:r>
            <a:r>
              <a:rPr lang="zh-CN" altLang="zh-CN" sz="2400" kern="100" dirty="0">
                <a:solidFill>
                  <a:srgbClr val="0000FF"/>
                </a:solidFill>
                <a:latin typeface="Times New Roman" panose="02020603050405020304"/>
                <a:ea typeface="仿宋_GB2312"/>
                <a:cs typeface="Times New Roman" panose="02020603050405020304"/>
              </a:rPr>
              <a:t>的最小值为</a:t>
            </a:r>
            <a:r>
              <a:rPr lang="en-US" altLang="zh-CN" sz="2400" kern="100" dirty="0">
                <a:solidFill>
                  <a:srgbClr val="0000FF"/>
                </a:solidFill>
                <a:latin typeface="Times New Roman" panose="02020603050405020304"/>
                <a:ea typeface="仿宋_GB2312"/>
                <a:cs typeface="Courier New" panose="02070309020205020404"/>
              </a:rPr>
              <a:t>8.</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362819" y="5719464"/>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(1)8</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(2)C</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35280" y="1314871"/>
          <a:ext cx="10672762" cy="901700"/>
        </p:xfrm>
        <a:graphic>
          <a:graphicData uri="http://schemas.openxmlformats.org/presentationml/2006/ole">
            <p:oleObj spid="_x0000_s62524" name="Document" r:id="rId3" imgW="10946195" imgH="934265" progId="Word.Document.8">
              <p:embed/>
            </p:oleObj>
          </a:graphicData>
        </a:graphic>
      </p:graphicFrame>
      <p:graphicFrame>
        <p:nvGraphicFramePr>
          <p:cNvPr id="3" name="对象 2"/>
          <p:cNvGraphicFramePr>
            <a:graphicFrameLocks noChangeAspect="1"/>
          </p:cNvGraphicFramePr>
          <p:nvPr/>
        </p:nvGraphicFramePr>
        <p:xfrm>
          <a:off x="335280" y="2075905"/>
          <a:ext cx="10672762" cy="887412"/>
        </p:xfrm>
        <a:graphic>
          <a:graphicData uri="http://schemas.openxmlformats.org/presentationml/2006/ole">
            <p:oleObj spid="_x0000_s62525" name="Document" r:id="rId4" imgW="10946195" imgH="911223" progId="Word.Document.8">
              <p:embed/>
            </p:oleObj>
          </a:graphicData>
        </a:graphic>
      </p:graphicFrame>
      <p:graphicFrame>
        <p:nvGraphicFramePr>
          <p:cNvPr id="6" name="对象 5"/>
          <p:cNvGraphicFramePr>
            <a:graphicFrameLocks noChangeAspect="1"/>
          </p:cNvGraphicFramePr>
          <p:nvPr/>
        </p:nvGraphicFramePr>
        <p:xfrm>
          <a:off x="335280" y="3274772"/>
          <a:ext cx="10671175" cy="765175"/>
        </p:xfrm>
        <a:graphic>
          <a:graphicData uri="http://schemas.openxmlformats.org/presentationml/2006/ole">
            <p:oleObj spid="_x0000_s62526" name="Document" r:id="rId5" imgW="10946195" imgH="792415" progId="Word.Document.8">
              <p:embed/>
            </p:oleObj>
          </a:graphicData>
        </a:graphic>
      </p:graphicFrame>
      <p:graphicFrame>
        <p:nvGraphicFramePr>
          <p:cNvPr id="7" name="对象 6"/>
          <p:cNvGraphicFramePr>
            <a:graphicFrameLocks noChangeAspect="1"/>
          </p:cNvGraphicFramePr>
          <p:nvPr/>
        </p:nvGraphicFramePr>
        <p:xfrm>
          <a:off x="335280" y="4005630"/>
          <a:ext cx="11190287" cy="1433512"/>
        </p:xfrm>
        <a:graphic>
          <a:graphicData uri="http://schemas.openxmlformats.org/presentationml/2006/ole">
            <p:oleObj spid="_x0000_s62527" name="Document" r:id="rId6" imgW="11893628" imgH="1515346" progId="Word.Document.8">
              <p:embed/>
            </p:oleObj>
          </a:graphicData>
        </a:graphic>
      </p:graphicFrame>
      <p:graphicFrame>
        <p:nvGraphicFramePr>
          <p:cNvPr id="8" name="对象 7"/>
          <p:cNvGraphicFramePr>
            <a:graphicFrameLocks noChangeAspect="1"/>
          </p:cNvGraphicFramePr>
          <p:nvPr/>
        </p:nvGraphicFramePr>
        <p:xfrm>
          <a:off x="348928" y="575936"/>
          <a:ext cx="10672763" cy="887412"/>
        </p:xfrm>
        <a:graphic>
          <a:graphicData uri="http://schemas.openxmlformats.org/presentationml/2006/ole">
            <p:oleObj spid="_x0000_s62528" name="Document" r:id="rId7" imgW="10946195" imgH="911223" progId="Word.Document.8">
              <p:embed/>
            </p:oleObj>
          </a:graphicData>
        </a:graphic>
      </p:graphicFrame>
      <p:graphicFrame>
        <p:nvGraphicFramePr>
          <p:cNvPr id="9" name="对象 8"/>
          <p:cNvGraphicFramePr>
            <a:graphicFrameLocks noChangeAspect="1"/>
          </p:cNvGraphicFramePr>
          <p:nvPr/>
        </p:nvGraphicFramePr>
        <p:xfrm>
          <a:off x="335280" y="5022828"/>
          <a:ext cx="10672762" cy="927100"/>
        </p:xfrm>
        <a:graphic>
          <a:graphicData uri="http://schemas.openxmlformats.org/presentationml/2006/ole">
            <p:oleObj spid="_x0000_s62529" name="Document" r:id="rId8" imgW="10946195" imgH="956227"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blinds(horizontal)">
                                      <p:cBhvr>
                                        <p:cTn id="3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72003" y="1882988"/>
            <a:ext cx="11192821" cy="334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探究提高</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利用基本不等式求最值，要注意</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拆、拼、凑</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等变形，变形的原则是在已知条件下通过变形凑出基本不等式应用的条件，即</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和</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或</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积</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为定值，等号能够取得</a:t>
            </a:r>
            <a:r>
              <a:rPr lang="en-US" altLang="zh-CN" sz="2400" kern="100" dirty="0">
                <a:latin typeface="Times New Roman" panose="02020603050405020304"/>
                <a:ea typeface="楷体_GB2312"/>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特别注意：</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应用基本不等式求最值时，若遇等号取不到的情况，则应结合函数的单调性求解</a:t>
            </a:r>
            <a:r>
              <a:rPr lang="en-US" altLang="zh-CN" sz="2400" kern="100" dirty="0">
                <a:latin typeface="Times New Roman" panose="02020603050405020304"/>
                <a:ea typeface="楷体_GB2312"/>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若两次连用基本不等式，要注意等号的取得条件的一致性，否则会出错</a:t>
            </a:r>
            <a:r>
              <a:rPr lang="en-US" altLang="zh-CN" sz="2400" kern="100" dirty="0">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114" name="Picture 2" descr="数学A6">
            <a:hlinkClick r:id="rId2"/>
          </p:cNvPr>
          <p:cNvPicPr>
            <a:picLocks noChangeAspect="1" noChangeArrowheads="1"/>
          </p:cNvPicPr>
          <p:nvPr/>
        </p:nvPicPr>
        <p:blipFill>
          <a:blip r:embed="rId3" cstate="print"/>
          <a:srcRect/>
          <a:stretch>
            <a:fillRect/>
          </a:stretch>
        </p:blipFill>
        <p:spPr bwMode="auto">
          <a:xfrm>
            <a:off x="2095472" y="2057400"/>
            <a:ext cx="7620000" cy="238125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28011" y="1743156"/>
          <a:ext cx="10672762" cy="3589338"/>
        </p:xfrm>
        <a:graphic>
          <a:graphicData uri="http://schemas.openxmlformats.org/presentationml/2006/ole">
            <p:oleObj spid="_x0000_s64534" name="Document" r:id="rId3" imgW="10946195" imgH="3691337" progId="Word.Document.8">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97810" y="456699"/>
            <a:ext cx="11304749"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a:t>
            </a:r>
            <a:r>
              <a:rPr lang="zh-CN" altLang="zh-CN" sz="2400" kern="100" dirty="0">
                <a:solidFill>
                  <a:srgbClr val="0000FF"/>
                </a:solidFill>
                <a:latin typeface="Times New Roman" panose="02020603050405020304"/>
                <a:cs typeface="Times New Roman" panose="02020603050405020304"/>
              </a:rPr>
              <a:t>　</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i="1" kern="100" dirty="0">
                <a:solidFill>
                  <a:srgbClr val="0000FF"/>
                </a:solidFill>
                <a:latin typeface="Times New Roman" panose="02020603050405020304"/>
                <a:ea typeface="仿宋_GB2312"/>
                <a:cs typeface="Courier New" panose="02070309020205020404"/>
              </a:rPr>
              <a:t>a</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b</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b="1" kern="100" dirty="0">
                <a:solidFill>
                  <a:srgbClr val="0000FF"/>
                </a:solidFill>
                <a:latin typeface="Times New Roman" panose="02020603050405020304"/>
                <a:ea typeface="仿宋_GB2312"/>
                <a:cs typeface="Courier New" panose="02070309020205020404"/>
              </a:rPr>
              <a:t>R</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err="1">
                <a:solidFill>
                  <a:srgbClr val="0000FF"/>
                </a:solidFill>
                <a:latin typeface="Times New Roman" panose="02020603050405020304"/>
                <a:ea typeface="仿宋_GB2312"/>
                <a:cs typeface="Courier New" panose="02070309020205020404"/>
              </a:rPr>
              <a:t>ab</a:t>
            </a:r>
            <a:r>
              <a:rPr lang="en-US" altLang="zh-CN" sz="2400" kern="100" dirty="0">
                <a:solidFill>
                  <a:srgbClr val="0000FF"/>
                </a:solidFill>
                <a:latin typeface="Times New Roman" panose="02020603050405020304"/>
                <a:ea typeface="仿宋_GB2312"/>
                <a:cs typeface="Courier New" panose="02070309020205020404"/>
              </a:rPr>
              <a:t>&gt;0</a:t>
            </a:r>
            <a:r>
              <a:rPr lang="zh-CN" altLang="zh-CN" sz="2400" kern="100" dirty="0">
                <a:solidFill>
                  <a:srgbClr val="0000FF"/>
                </a:solidFill>
                <a:latin typeface="Times New Roman" panose="02020603050405020304"/>
                <a:ea typeface="仿宋_GB231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390115" y="5441780"/>
            <a:ext cx="11192821"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要使原不等式恒成立，只需</a:t>
            </a:r>
            <a:r>
              <a:rPr lang="en-US" altLang="zh-CN" sz="2400" i="1" kern="100" dirty="0">
                <a:solidFill>
                  <a:srgbClr val="0000FF"/>
                </a:solidFill>
                <a:latin typeface="Times New Roman" panose="02020603050405020304"/>
                <a:ea typeface="仿宋_GB2312"/>
                <a:cs typeface="Courier New" panose="02070309020205020404"/>
              </a:rPr>
              <a:t>k</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k</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8</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k</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4.</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(1)4</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(2)D</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77883" y="1145898"/>
          <a:ext cx="10672762" cy="928688"/>
        </p:xfrm>
        <a:graphic>
          <a:graphicData uri="http://schemas.openxmlformats.org/presentationml/2006/ole">
            <p:oleObj spid="_x0000_s88069" name="Document" r:id="rId3" imgW="10946195" imgH="956227" progId="Word.Document.8">
              <p:embed/>
            </p:oleObj>
          </a:graphicData>
        </a:graphic>
      </p:graphicFrame>
      <p:graphicFrame>
        <p:nvGraphicFramePr>
          <p:cNvPr id="3" name="对象 2"/>
          <p:cNvGraphicFramePr>
            <a:graphicFrameLocks noChangeAspect="1"/>
          </p:cNvGraphicFramePr>
          <p:nvPr/>
        </p:nvGraphicFramePr>
        <p:xfrm>
          <a:off x="558800" y="1975172"/>
          <a:ext cx="10672763" cy="1543050"/>
        </p:xfrm>
        <a:graphic>
          <a:graphicData uri="http://schemas.openxmlformats.org/presentationml/2006/ole">
            <p:oleObj spid="_x0000_s88068" name="Document" r:id="rId4" imgW="10946195" imgH="1585190" progId="Word.Document.8">
              <p:embed/>
            </p:oleObj>
          </a:graphicData>
        </a:graphic>
      </p:graphicFrame>
      <p:graphicFrame>
        <p:nvGraphicFramePr>
          <p:cNvPr id="6" name="对象 5"/>
          <p:cNvGraphicFramePr>
            <a:graphicFrameLocks noChangeAspect="1"/>
          </p:cNvGraphicFramePr>
          <p:nvPr/>
        </p:nvGraphicFramePr>
        <p:xfrm>
          <a:off x="485408" y="3356619"/>
          <a:ext cx="10671175" cy="765175"/>
        </p:xfrm>
        <a:graphic>
          <a:graphicData uri="http://schemas.openxmlformats.org/presentationml/2006/ole">
            <p:oleObj spid="_x0000_s88067" name="Document" r:id="rId5" imgW="10946195" imgH="792415" progId="Word.Document.8">
              <p:embed/>
            </p:oleObj>
          </a:graphicData>
        </a:graphic>
      </p:graphicFrame>
      <p:graphicFrame>
        <p:nvGraphicFramePr>
          <p:cNvPr id="7" name="对象 6"/>
          <p:cNvGraphicFramePr>
            <a:graphicFrameLocks noChangeAspect="1"/>
          </p:cNvGraphicFramePr>
          <p:nvPr/>
        </p:nvGraphicFramePr>
        <p:xfrm>
          <a:off x="458112" y="4203682"/>
          <a:ext cx="10672762" cy="928688"/>
        </p:xfrm>
        <a:graphic>
          <a:graphicData uri="http://schemas.openxmlformats.org/presentationml/2006/ole">
            <p:oleObj spid="_x0000_s88066" name="Document" r:id="rId6" imgW="10946195" imgH="956227" progId="Word.Document.8">
              <p:embed/>
            </p:oleObj>
          </a:graphicData>
        </a:graphic>
      </p:graphicFrame>
      <p:graphicFrame>
        <p:nvGraphicFramePr>
          <p:cNvPr id="8" name="对象 7"/>
          <p:cNvGraphicFramePr>
            <a:graphicFrameLocks noChangeAspect="1"/>
          </p:cNvGraphicFramePr>
          <p:nvPr/>
        </p:nvGraphicFramePr>
        <p:xfrm>
          <a:off x="417168" y="4960575"/>
          <a:ext cx="10672763" cy="765175"/>
        </p:xfrm>
        <a:graphic>
          <a:graphicData uri="http://schemas.openxmlformats.org/presentationml/2006/ole">
            <p:oleObj spid="_x0000_s88065" name="Document" r:id="rId7" imgW="10946195" imgH="792415"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blinds(horizontal)">
                                      <p:cBhvr>
                                        <p:cTn id="32" dur="500"/>
                                        <p:tgtEl>
                                          <p:spTgt spid="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1" end="1"/>
                                            </p:txEl>
                                          </p:spTgt>
                                        </p:tgtEl>
                                        <p:attrNameLst>
                                          <p:attrName>style.visibility</p:attrName>
                                        </p:attrNameLst>
                                      </p:cBhvr>
                                      <p:to>
                                        <p:strVal val="visible"/>
                                      </p:to>
                                    </p:set>
                                    <p:animEffect transition="in" filter="blinds(horizontal)">
                                      <p:cBhvr>
                                        <p:cTn id="3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68955" y="1811396"/>
          <a:ext cx="10672762" cy="3179763"/>
        </p:xfrm>
        <a:graphic>
          <a:graphicData uri="http://schemas.openxmlformats.org/presentationml/2006/ole">
            <p:oleObj spid="_x0000_s89089" name="Document" r:id="rId3" imgW="10946195" imgH="3265788" progId="Word.Document.8">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97810" y="593179"/>
            <a:ext cx="11304749"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a:t>
            </a:r>
            <a:r>
              <a:rPr lang="zh-CN" altLang="zh-CN" sz="2400" kern="100" dirty="0">
                <a:solidFill>
                  <a:srgbClr val="0000FF"/>
                </a:solidFill>
                <a:latin typeface="Times New Roman" panose="02020603050405020304"/>
                <a:ea typeface="仿宋_GB2312"/>
                <a:cs typeface="Times New Roman" panose="02020603050405020304"/>
              </a:rPr>
              <a:t>　画出可行域如图阴影部分所示</a:t>
            </a:r>
            <a:r>
              <a:rPr lang="en-US" altLang="zh-CN" sz="2400" kern="100" dirty="0">
                <a:solidFill>
                  <a:srgbClr val="0000FF"/>
                </a:solidFill>
                <a:latin typeface="Times New Roman" panose="02020603050405020304"/>
                <a:ea typeface="仿宋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99299" y="5828648"/>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32475" y="1215788"/>
          <a:ext cx="10672762" cy="887413"/>
        </p:xfrm>
        <a:graphic>
          <a:graphicData uri="http://schemas.openxmlformats.org/presentationml/2006/ole">
            <p:oleObj spid="_x0000_s90114" name="Document" r:id="rId3" imgW="10946195" imgH="911223" progId="Word.Document.8">
              <p:embed/>
            </p:oleObj>
          </a:graphicData>
        </a:graphic>
      </p:graphicFrame>
      <p:graphicFrame>
        <p:nvGraphicFramePr>
          <p:cNvPr id="3" name="对象 2"/>
          <p:cNvGraphicFramePr>
            <a:graphicFrameLocks noChangeAspect="1"/>
          </p:cNvGraphicFramePr>
          <p:nvPr/>
        </p:nvGraphicFramePr>
        <p:xfrm>
          <a:off x="531549" y="1893284"/>
          <a:ext cx="10672762" cy="1460500"/>
        </p:xfrm>
        <a:graphic>
          <a:graphicData uri="http://schemas.openxmlformats.org/presentationml/2006/ole">
            <p:oleObj spid="_x0000_s90113" name="Document" r:id="rId4" imgW="10946195" imgH="1504185" progId="Word.Document.8">
              <p:embed/>
            </p:oleObj>
          </a:graphicData>
        </a:graphic>
      </p:graphicFrame>
      <p:pic>
        <p:nvPicPr>
          <p:cNvPr id="88073" name="Picture 9" descr="17GS50"/>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589333" y="3256965"/>
            <a:ext cx="3056504" cy="2542222"/>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8073"/>
                                        </p:tgtEl>
                                        <p:attrNameLst>
                                          <p:attrName>style.visibility</p:attrName>
                                        </p:attrNameLst>
                                      </p:cBhvr>
                                      <p:to>
                                        <p:strVal val="visible"/>
                                      </p:to>
                                    </p:set>
                                    <p:animEffect transition="in" filter="blinds(horizontal)">
                                      <p:cBhvr>
                                        <p:cTn id="17" dur="500"/>
                                        <p:tgtEl>
                                          <p:spTgt spid="8807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979089"/>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探究提高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线性规划的实质是把代数问题几何化，需要注意的是：一、准确无误地作出可行域；二、画目标函数所对应的直线时，要注意与约束条件中的直线的斜率进行比较，避免出错</a:t>
            </a:r>
            <a:r>
              <a:rPr lang="en-US" altLang="zh-CN" sz="2400" kern="100" dirty="0">
                <a:latin typeface="Times New Roman" panose="02020603050405020304"/>
                <a:ea typeface="楷体_GB2312"/>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一般情况下，目标函数的最大值或最小值会在可行域的顶点或边界上取得</a:t>
            </a:r>
            <a:r>
              <a:rPr lang="en-US" altLang="zh-CN" sz="2400" kern="100" dirty="0">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647507" y="2298754"/>
            <a:ext cx="11304749"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　</a:t>
            </a:r>
            <a:r>
              <a:rPr lang="zh-CN" altLang="zh-CN" sz="2400" kern="100" dirty="0">
                <a:solidFill>
                  <a:srgbClr val="0000FF"/>
                </a:solidFill>
                <a:latin typeface="Times New Roman" panose="02020603050405020304"/>
                <a:ea typeface="仿宋_GB2312"/>
                <a:cs typeface="Times New Roman" panose="02020603050405020304"/>
              </a:rPr>
              <a:t>画出不等式组所表示的平面区域，如图中阴影部分所示</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作出直线</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y</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0</a:t>
            </a:r>
            <a:r>
              <a:rPr lang="zh-CN" altLang="zh-CN" sz="2400" kern="100" dirty="0">
                <a:solidFill>
                  <a:srgbClr val="0000FF"/>
                </a:solidFill>
                <a:latin typeface="Times New Roman" panose="02020603050405020304"/>
                <a:ea typeface="仿宋_GB2312"/>
                <a:cs typeface="Times New Roman" panose="02020603050405020304"/>
              </a:rPr>
              <a:t>，平移该直线，当直线过点</a:t>
            </a:r>
            <a:r>
              <a:rPr lang="en-US" altLang="zh-CN" sz="2400" i="1" kern="100" dirty="0">
                <a:solidFill>
                  <a:srgbClr val="0000FF"/>
                </a:solidFill>
                <a:latin typeface="Times New Roman" panose="02020603050405020304"/>
                <a:ea typeface="仿宋_GB2312"/>
                <a:cs typeface="Courier New" panose="02070309020205020404"/>
              </a:rPr>
              <a:t>B</a:t>
            </a:r>
            <a:r>
              <a:rPr lang="en-US" altLang="zh-CN" sz="2400" kern="100" dirty="0">
                <a:solidFill>
                  <a:srgbClr val="0000FF"/>
                </a:solidFill>
                <a:latin typeface="Times New Roman" panose="02020603050405020304"/>
                <a:ea typeface="仿宋_GB2312"/>
                <a:cs typeface="Courier New" panose="02070309020205020404"/>
              </a:rPr>
              <a:t>(5</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4)</a:t>
            </a:r>
            <a:r>
              <a:rPr lang="zh-CN" altLang="zh-CN" sz="2400" kern="100" dirty="0">
                <a:solidFill>
                  <a:srgbClr val="0000FF"/>
                </a:solidFill>
                <a:latin typeface="Times New Roman" panose="02020603050405020304"/>
                <a:ea typeface="仿宋_GB2312"/>
                <a:cs typeface="Times New Roman" panose="02020603050405020304"/>
              </a:rPr>
              <a:t>时，</a:t>
            </a:r>
            <a:r>
              <a:rPr lang="en-US" altLang="zh-CN" sz="2400" i="1" kern="100" dirty="0">
                <a:solidFill>
                  <a:srgbClr val="0000FF"/>
                </a:solidFill>
                <a:latin typeface="Times New Roman" panose="02020603050405020304"/>
                <a:ea typeface="仿宋_GB2312"/>
                <a:cs typeface="Courier New" panose="02070309020205020404"/>
              </a:rPr>
              <a:t>z</a:t>
            </a:r>
            <a:r>
              <a:rPr lang="zh-CN" altLang="zh-CN" sz="2400" kern="100" dirty="0">
                <a:solidFill>
                  <a:srgbClr val="0000FF"/>
                </a:solidFill>
                <a:latin typeface="Times New Roman" panose="02020603050405020304"/>
                <a:ea typeface="仿宋_GB2312"/>
                <a:cs typeface="Times New Roman" panose="02020603050405020304"/>
              </a:rPr>
              <a:t>取得最大值，</a:t>
            </a:r>
            <a:r>
              <a:rPr lang="en-US" altLang="zh-CN" sz="2400" i="1" kern="100" dirty="0" err="1">
                <a:solidFill>
                  <a:srgbClr val="0000FF"/>
                </a:solidFill>
                <a:latin typeface="Times New Roman" panose="02020603050405020304"/>
                <a:ea typeface="仿宋_GB2312"/>
                <a:cs typeface="Courier New" panose="02070309020205020404"/>
              </a:rPr>
              <a:t>z</a:t>
            </a:r>
            <a:r>
              <a:rPr lang="en-US" altLang="zh-CN" sz="2400" kern="100" baseline="-25000" dirty="0" err="1">
                <a:solidFill>
                  <a:srgbClr val="0000FF"/>
                </a:solidFill>
                <a:latin typeface="Times New Roman" panose="02020603050405020304"/>
                <a:ea typeface="仿宋_GB2312"/>
                <a:cs typeface="Courier New" panose="02070309020205020404"/>
              </a:rPr>
              <a:t>max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5</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4</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9.</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663888" y="5828648"/>
            <a:ext cx="10863642"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9</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548640"/>
          <a:ext cx="10672762" cy="2020888"/>
        </p:xfrm>
        <a:graphic>
          <a:graphicData uri="http://schemas.openxmlformats.org/presentationml/2006/ole">
            <p:oleObj spid="_x0000_s91137" name="Document" r:id="rId3" imgW="10946195" imgH="2079865" progId="Word.Document.8">
              <p:embed/>
            </p:oleObj>
          </a:graphicData>
        </a:graphic>
      </p:graphicFrame>
      <p:pic>
        <p:nvPicPr>
          <p:cNvPr id="90115" name="Picture 3" descr="E:\梁明明\2018\课件\2019版 创新设计 二轮专题复习 数学 全国（理）\新建文件夹\18GS44.tif"/>
          <p:cNvPicPr>
            <a:picLocks noChangeAspect="1" noChangeArrowheads="1"/>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994450" y="3516932"/>
            <a:ext cx="3851691" cy="232534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0115"/>
                                        </p:tgtEl>
                                        <p:attrNameLst>
                                          <p:attrName>style.visibility</p:attrName>
                                        </p:attrNameLst>
                                      </p:cBhvr>
                                      <p:to>
                                        <p:strVal val="visible"/>
                                      </p:to>
                                    </p:set>
                                    <p:animEffect transition="in" filter="blinds(horizontal)">
                                      <p:cBhvr>
                                        <p:cTn id="12" dur="500"/>
                                        <p:tgtEl>
                                          <p:spTgt spid="901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739040" y="3028011"/>
            <a:ext cx="10649585"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　</a:t>
            </a:r>
            <a:r>
              <a:rPr lang="zh-CN" altLang="zh-CN" sz="2400" kern="100" dirty="0">
                <a:solidFill>
                  <a:srgbClr val="0000FF"/>
                </a:solidFill>
                <a:latin typeface="Times New Roman" panose="02020603050405020304"/>
                <a:ea typeface="仿宋_GB2312"/>
                <a:cs typeface="Times New Roman" panose="02020603050405020304"/>
              </a:rPr>
              <a:t>作出不等式组表示的平面区域</a:t>
            </a:r>
            <a:r>
              <a:rPr lang="en-US" altLang="zh-CN" sz="2400" kern="100" dirty="0">
                <a:solidFill>
                  <a:srgbClr val="0000FF"/>
                </a:solidFill>
                <a:latin typeface="Times New Roman" panose="02020603050405020304"/>
                <a:ea typeface="仿宋_GB2312"/>
              </a:rPr>
              <a:t>(</a:t>
            </a:r>
            <a:r>
              <a:rPr lang="zh-CN" altLang="zh-CN" sz="2400" kern="100" dirty="0">
                <a:solidFill>
                  <a:srgbClr val="0000FF"/>
                </a:solidFill>
                <a:latin typeface="Times New Roman" panose="02020603050405020304"/>
                <a:ea typeface="仿宋_GB2312"/>
                <a:cs typeface="Times New Roman" panose="02020603050405020304"/>
              </a:rPr>
              <a:t>如图阴影部分</a:t>
            </a:r>
            <a:r>
              <a:rPr lang="en-US" altLang="zh-CN" sz="2400" kern="100" dirty="0">
                <a:solidFill>
                  <a:srgbClr val="0000FF"/>
                </a:solidFill>
                <a:latin typeface="Times New Roman" panose="02020603050405020304"/>
                <a:ea typeface="仿宋_GB2312"/>
              </a:rPr>
              <a:t>).</a:t>
            </a:r>
            <a:endParaRPr lang="zh-CN" altLang="zh-CN" sz="1050" kern="100" dirty="0">
              <a:effectLst/>
              <a:latin typeface="宋体" panose="02010600030101010101" pitchFamily="2" charset="-122"/>
              <a:cs typeface="Courier New" panose="02070309020205020404"/>
            </a:endParaRPr>
          </a:p>
        </p:txBody>
      </p:sp>
      <p:graphicFrame>
        <p:nvGraphicFramePr>
          <p:cNvPr id="3" name="对象 2"/>
          <p:cNvGraphicFramePr>
            <a:graphicFrameLocks noChangeAspect="1"/>
          </p:cNvGraphicFramePr>
          <p:nvPr/>
        </p:nvGraphicFramePr>
        <p:xfrm>
          <a:off x="763588" y="575936"/>
          <a:ext cx="10672762" cy="2592387"/>
        </p:xfrm>
        <a:graphic>
          <a:graphicData uri="http://schemas.openxmlformats.org/presentationml/2006/ole">
            <p:oleObj spid="_x0000_s93185" name="Document" r:id="rId3" imgW="10946195" imgH="2672826" progId="Word.Document.8">
              <p:embed/>
            </p:oleObj>
          </a:graphicData>
        </a:graphic>
      </p:graphicFrame>
      <p:pic>
        <p:nvPicPr>
          <p:cNvPr id="91143" name="Picture 7" descr="E:\梁明明\2018\课件\2019版 创新设计 二轮专题复习 数学 全国（理）\新建文件夹\L184.tif"/>
          <p:cNvPicPr>
            <a:picLocks noChangeAspect="1" noChangeArrowheads="1"/>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784141" y="3653799"/>
            <a:ext cx="2574324" cy="258435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1143"/>
                                        </p:tgtEl>
                                        <p:attrNameLst>
                                          <p:attrName>style.visibility</p:attrName>
                                        </p:attrNameLst>
                                      </p:cBhvr>
                                      <p:to>
                                        <p:strVal val="visible"/>
                                      </p:to>
                                    </p:set>
                                    <p:animEffect transition="in" filter="blinds(horizontal)">
                                      <p:cBhvr>
                                        <p:cTn id="12" dur="500"/>
                                        <p:tgtEl>
                                          <p:spTgt spid="91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526595" y="4659263"/>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28011" y="3843637"/>
          <a:ext cx="10672762" cy="969963"/>
        </p:xfrm>
        <a:graphic>
          <a:graphicData uri="http://schemas.openxmlformats.org/presentationml/2006/ole">
            <p:oleObj spid="_x0000_s94210" name="Document" r:id="rId3" imgW="10946195" imgH="1000870" progId="Word.Document.8">
              <p:embed/>
            </p:oleObj>
          </a:graphicData>
        </a:graphic>
      </p:graphicFrame>
      <p:graphicFrame>
        <p:nvGraphicFramePr>
          <p:cNvPr id="3" name="对象 2"/>
          <p:cNvGraphicFramePr>
            <a:graphicFrameLocks noChangeAspect="1"/>
          </p:cNvGraphicFramePr>
          <p:nvPr/>
        </p:nvGraphicFramePr>
        <p:xfrm>
          <a:off x="763588" y="1988820"/>
          <a:ext cx="10672762" cy="1978025"/>
        </p:xfrm>
        <a:graphic>
          <a:graphicData uri="http://schemas.openxmlformats.org/presentationml/2006/ole">
            <p:oleObj spid="_x0000_s94209" name="Document" r:id="rId4" imgW="10946195" imgH="2043142"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663888" y="3812886"/>
            <a:ext cx="10863642" cy="559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　</a:t>
            </a:r>
            <a:r>
              <a:rPr lang="zh-CN" altLang="zh-CN" sz="2400" kern="100" dirty="0">
                <a:solidFill>
                  <a:srgbClr val="0000FF"/>
                </a:solidFill>
                <a:latin typeface="Times New Roman" panose="02020603050405020304"/>
                <a:ea typeface="仿宋_GB2312"/>
                <a:cs typeface="Times New Roman" panose="02020603050405020304"/>
              </a:rPr>
              <a:t>作出约束条件所表示的可行域如图中阴影部分所示，</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603232"/>
          <a:ext cx="10672762" cy="3467100"/>
        </p:xfrm>
        <a:graphic>
          <a:graphicData uri="http://schemas.openxmlformats.org/presentationml/2006/ole">
            <p:oleObj spid="_x0000_s95233" name="Document" r:id="rId3" imgW="10946195" imgH="3561728" progId="Word.Document.8">
              <p:embed/>
            </p:oleObj>
          </a:graphicData>
        </a:graphic>
      </p:graphicFrame>
      <p:pic>
        <p:nvPicPr>
          <p:cNvPr id="93187" name="Picture 3" descr="G18"/>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546636" y="4399951"/>
            <a:ext cx="2301988" cy="198882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3187"/>
                                        </p:tgtEl>
                                        <p:attrNameLst>
                                          <p:attrName>style.visibility</p:attrName>
                                        </p:attrNameLst>
                                      </p:cBhvr>
                                      <p:to>
                                        <p:strVal val="visible"/>
                                      </p:to>
                                    </p:set>
                                    <p:animEffect transition="in" filter="blinds(horizontal)">
                                      <p:cBhvr>
                                        <p:cTn id="12" dur="500"/>
                                        <p:tgtEl>
                                          <p:spTgt spid="93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509184" y="1628775"/>
            <a:ext cx="11082001"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a:t>
            </a:r>
            <a:r>
              <a:rPr lang="zh-CN" altLang="zh-CN" sz="2400" kern="100" dirty="0">
                <a:solidFill>
                  <a:srgbClr val="0000FF"/>
                </a:solidFill>
                <a:latin typeface="Times New Roman" panose="02020603050405020304"/>
                <a:ea typeface="仿宋_GB2312"/>
                <a:cs typeface="Times New Roman" panose="02020603050405020304"/>
              </a:rPr>
              <a:t>目标函数</a:t>
            </a:r>
            <a:r>
              <a:rPr lang="en-US" altLang="zh-CN" sz="2400" i="1" kern="100" dirty="0">
                <a:solidFill>
                  <a:srgbClr val="0000FF"/>
                </a:solidFill>
                <a:latin typeface="Times New Roman" panose="02020603050405020304"/>
                <a:ea typeface="仿宋_GB2312"/>
                <a:cs typeface="Courier New" panose="02070309020205020404"/>
              </a:rPr>
              <a:t>z</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3</a:t>
            </a:r>
            <a:r>
              <a:rPr lang="en-US" altLang="zh-CN" sz="2400" i="1" kern="100" dirty="0">
                <a:solidFill>
                  <a:srgbClr val="0000FF"/>
                </a:solidFill>
                <a:latin typeface="Times New Roman" panose="02020603050405020304"/>
                <a:ea typeface="仿宋_GB2312"/>
                <a:cs typeface="Courier New" panose="02070309020205020404"/>
              </a:rPr>
              <a:t>y</a:t>
            </a:r>
            <a:r>
              <a:rPr lang="zh-CN" altLang="zh-CN" sz="2400" kern="100" dirty="0">
                <a:solidFill>
                  <a:srgbClr val="0000FF"/>
                </a:solidFill>
                <a:latin typeface="Times New Roman" panose="02020603050405020304"/>
                <a:ea typeface="仿宋_GB2312"/>
                <a:cs typeface="Times New Roman" panose="02020603050405020304"/>
              </a:rPr>
              <a:t>的最大值是</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smtClean="0">
                <a:solidFill>
                  <a:srgbClr val="0000FF"/>
                </a:solidFill>
                <a:latin typeface="Times New Roman" panose="02020603050405020304"/>
                <a:ea typeface="仿宋_GB2312"/>
                <a:cs typeface="Times New Roman" panose="02020603050405020304"/>
              </a:rPr>
              <a:t>，</a:t>
            </a:r>
            <a:endParaRPr lang="en-US" altLang="zh-CN" sz="2400" kern="100" dirty="0" smtClean="0">
              <a:solidFill>
                <a:srgbClr val="0000FF"/>
              </a:solidFill>
              <a:latin typeface="Times New Roman" panose="02020603050405020304"/>
              <a:ea typeface="仿宋_GB2312"/>
              <a:cs typeface="Times New Roman" panose="02020603050405020304"/>
            </a:endParaRPr>
          </a:p>
          <a:p>
            <a:pPr algn="just">
              <a:lnSpc>
                <a:spcPct val="150000"/>
              </a:lnSpc>
              <a:spcAft>
                <a:spcPts val="0"/>
              </a:spcAft>
              <a:tabLst>
                <a:tab pos="1260475" algn="l"/>
                <a:tab pos="2610485" algn="l"/>
              </a:tabLst>
            </a:pPr>
            <a:r>
              <a:rPr lang="zh-CN" altLang="zh-CN" sz="2400" kern="100" dirty="0" smtClean="0">
                <a:solidFill>
                  <a:srgbClr val="0000FF"/>
                </a:solidFill>
                <a:latin typeface="Times New Roman" panose="02020603050405020304"/>
                <a:ea typeface="仿宋_GB2312"/>
                <a:cs typeface="Times New Roman" panose="02020603050405020304"/>
              </a:rPr>
              <a:t>由</a:t>
            </a:r>
            <a:r>
              <a:rPr lang="zh-CN" altLang="zh-CN" sz="2400" kern="100" dirty="0">
                <a:solidFill>
                  <a:srgbClr val="0000FF"/>
                </a:solidFill>
                <a:latin typeface="Times New Roman" panose="02020603050405020304"/>
                <a:ea typeface="仿宋_GB2312"/>
                <a:cs typeface="Times New Roman" panose="02020603050405020304"/>
              </a:rPr>
              <a:t>图象知</a:t>
            </a:r>
            <a:r>
              <a:rPr lang="en-US" altLang="zh-CN" sz="2400" i="1" kern="100" dirty="0">
                <a:solidFill>
                  <a:srgbClr val="0000FF"/>
                </a:solidFill>
                <a:latin typeface="Times New Roman" panose="02020603050405020304"/>
                <a:ea typeface="仿宋_GB2312"/>
                <a:cs typeface="Courier New" panose="02070309020205020404"/>
              </a:rPr>
              <a:t>z</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3</a:t>
            </a:r>
            <a:r>
              <a:rPr lang="en-US" altLang="zh-CN" sz="2400" i="1" kern="100" dirty="0">
                <a:solidFill>
                  <a:srgbClr val="0000FF"/>
                </a:solidFill>
                <a:latin typeface="Times New Roman" panose="02020603050405020304"/>
                <a:ea typeface="仿宋_GB2312"/>
                <a:cs typeface="Courier New" panose="02070309020205020404"/>
              </a:rPr>
              <a:t>y</a:t>
            </a:r>
            <a:r>
              <a:rPr lang="zh-CN" altLang="zh-CN" sz="2400" kern="100" dirty="0">
                <a:solidFill>
                  <a:srgbClr val="0000FF"/>
                </a:solidFill>
                <a:latin typeface="Times New Roman" panose="02020603050405020304"/>
                <a:ea typeface="仿宋_GB2312"/>
                <a:cs typeface="Times New Roman" panose="02020603050405020304"/>
              </a:rPr>
              <a:t>经过平面区域的</a:t>
            </a:r>
            <a:r>
              <a:rPr lang="en-US" altLang="zh-CN" sz="2400" i="1" kern="100" dirty="0">
                <a:solidFill>
                  <a:srgbClr val="0000FF"/>
                </a:solidFill>
                <a:latin typeface="Times New Roman" panose="02020603050405020304"/>
                <a:ea typeface="仿宋_GB2312"/>
                <a:cs typeface="Courier New" panose="02070309020205020404"/>
              </a:rPr>
              <a:t>A</a:t>
            </a:r>
            <a:r>
              <a:rPr lang="zh-CN" altLang="zh-CN" sz="2400" kern="100" dirty="0">
                <a:solidFill>
                  <a:srgbClr val="0000FF"/>
                </a:solidFill>
                <a:latin typeface="Times New Roman" panose="02020603050405020304"/>
                <a:ea typeface="仿宋_GB2312"/>
                <a:cs typeface="Times New Roman" panose="02020603050405020304"/>
              </a:rPr>
              <a:t>时目标函数取得最大值</a:t>
            </a:r>
            <a:r>
              <a:rPr lang="en-US" altLang="zh-CN" sz="2400" kern="100" dirty="0">
                <a:solidFill>
                  <a:srgbClr val="0000FF"/>
                </a:solidFill>
                <a:latin typeface="Times New Roman" panose="02020603050405020304"/>
                <a:ea typeface="仿宋_GB2312"/>
                <a:cs typeface="Courier New" panose="02070309020205020404"/>
              </a:rPr>
              <a:t>2.</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526595" y="4581142"/>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　</a:t>
            </a:r>
            <a:r>
              <a:rPr lang="en-US" altLang="zh-CN" sz="2400" kern="100" dirty="0">
                <a:solidFill>
                  <a:srgbClr val="FF0000"/>
                </a:solidFill>
                <a:latin typeface="Times New Roman" panose="02020603050405020304"/>
                <a:cs typeface="Courier New" panose="02070309020205020404"/>
              </a:rPr>
              <a:t>A</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2860640"/>
          <a:ext cx="10672762" cy="1897063"/>
        </p:xfrm>
        <a:graphic>
          <a:graphicData uri="http://schemas.openxmlformats.org/presentationml/2006/ole">
            <p:oleObj spid="_x0000_s96257" name="Document" r:id="rId3" imgW="10946195" imgH="1953496"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1"/>
          <p:cNvSpPr>
            <a:spLocks noChangeArrowheads="1"/>
          </p:cNvSpPr>
          <p:nvPr/>
        </p:nvSpPr>
        <p:spPr bwMode="auto">
          <a:xfrm>
            <a:off x="499299" y="1988820"/>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高考定位　</a:t>
            </a:r>
            <a:r>
              <a:rPr lang="en-US" altLang="zh-CN" sz="2400" kern="100" dirty="0">
                <a:latin typeface="Times New Roman" panose="02020603050405020304"/>
                <a:ea typeface="仿宋_GB2312"/>
                <a:cs typeface="Courier New" panose="02070309020205020404"/>
              </a:rPr>
              <a:t>1.</a:t>
            </a:r>
            <a:r>
              <a:rPr lang="zh-CN" altLang="zh-CN" sz="2400" kern="100" dirty="0">
                <a:latin typeface="Times New Roman" panose="02020603050405020304"/>
                <a:ea typeface="仿宋_GB2312"/>
                <a:cs typeface="Times New Roman" panose="02020603050405020304"/>
              </a:rPr>
              <a:t>利用不等式性质比较大小、不等式的求解、利用基本不等式求最值及线性规划问题是高考的热点，主要以选择题、填空题为主；</a:t>
            </a:r>
            <a:r>
              <a:rPr lang="en-US" altLang="zh-CN" sz="2400" kern="100" dirty="0">
                <a:latin typeface="Times New Roman" panose="02020603050405020304"/>
                <a:ea typeface="仿宋_GB2312"/>
                <a:cs typeface="Courier New" panose="02070309020205020404"/>
              </a:rPr>
              <a:t>2.</a:t>
            </a:r>
            <a:r>
              <a:rPr lang="zh-CN" altLang="zh-CN" sz="2400" kern="100" dirty="0">
                <a:latin typeface="Times New Roman" panose="02020603050405020304"/>
                <a:ea typeface="仿宋_GB2312"/>
                <a:cs typeface="Times New Roman" panose="02020603050405020304"/>
              </a:rPr>
              <a:t>在解答题中，特别是在解析几何中求最值、范围问题或在解决导数问题时常利用不等式进行求解，难度较大</a:t>
            </a:r>
            <a:r>
              <a:rPr lang="en-US" altLang="zh-CN" sz="2400" kern="100" dirty="0">
                <a:latin typeface="Times New Roman" panose="02020603050405020304"/>
                <a:ea typeface="仿宋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85651" y="1208704"/>
            <a:ext cx="11192821" cy="4454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探究提高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非线性目标函数的最值主要涉及斜率、点与点</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线</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的距离，利用数形结合，抓住几何特征是求解的关键</a:t>
            </a:r>
            <a:r>
              <a:rPr lang="en-US" altLang="zh-CN" sz="2400" kern="100" dirty="0">
                <a:latin typeface="Times New Roman" panose="02020603050405020304"/>
                <a:ea typeface="楷体_GB2312"/>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对于线性规划中的参数问题，需注意：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当最值是已知时，目标函数中的参数往往与直线斜率有关，解题时应充分利用斜率这一特征加以转化</a:t>
            </a:r>
            <a:r>
              <a:rPr lang="en-US" altLang="zh-CN" sz="2400" kern="100" dirty="0">
                <a:latin typeface="Times New Roman" panose="02020603050405020304"/>
                <a:ea typeface="楷体_GB2312"/>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当目标函数与最值都是已知，且约束条件中含有参数时，因为平面区域是变动的，所以要抓住目标函数及最值已知这一突破口，先确定最优解，然后变动参数范围，使得这样的最优解在该区域内</a:t>
            </a:r>
            <a:r>
              <a:rPr lang="en-US" altLang="zh-CN" sz="2400" kern="100" dirty="0">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749940" y="695701"/>
          <a:ext cx="10768012" cy="5459413"/>
        </p:xfrm>
        <a:graphic>
          <a:graphicData uri="http://schemas.openxmlformats.org/presentationml/2006/ole">
            <p:oleObj spid="_x0000_s97281" name="Document" r:id="rId3" imgW="11632131" imgH="6007739" progId="Word.Document.8">
              <p:embed/>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28011" y="1354960"/>
          <a:ext cx="10672762" cy="2170113"/>
        </p:xfrm>
        <a:graphic>
          <a:graphicData uri="http://schemas.openxmlformats.org/presentationml/2006/ole">
            <p:oleObj spid="_x0000_s99329" name="Document" r:id="rId3" imgW="10946195" imgH="2234676" progId="Word.Document.8">
              <p:embed/>
            </p:oleObj>
          </a:graphicData>
        </a:graphic>
      </p:graphicFrame>
      <p:pic>
        <p:nvPicPr>
          <p:cNvPr id="97283" name="Picture 3" descr="E:\梁明明\2018\课件\2019版 创新设计 二轮专题复习 数学 全国（理）\新建文件夹\L172A.tif"/>
          <p:cNvPicPr>
            <a:picLocks noChangeAspect="1" noChangeArrowheads="1"/>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196055" y="3450048"/>
            <a:ext cx="3956206" cy="2139222"/>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blinds(horizontal)">
                                      <p:cBhvr>
                                        <p:cTn id="7" dur="500"/>
                                        <p:tgtEl>
                                          <p:spTgt spid="97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41286" y="634123"/>
            <a:ext cx="11417796"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作不等式组表示的平面区域如图所示，</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99299" y="5108558"/>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(1)B</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(2)C</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46123" y="3456296"/>
          <a:ext cx="10672762" cy="763588"/>
        </p:xfrm>
        <a:graphic>
          <a:graphicData uri="http://schemas.openxmlformats.org/presentationml/2006/ole">
            <p:oleObj spid="_x0000_s100354" name="Document" r:id="rId3" imgW="10946195" imgH="792415" progId="Word.Document.8">
              <p:embed/>
            </p:oleObj>
          </a:graphicData>
        </a:graphic>
      </p:graphicFrame>
      <p:pic>
        <p:nvPicPr>
          <p:cNvPr id="98307" name="Picture 3" descr="G19"/>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892711" y="1326502"/>
            <a:ext cx="3417923" cy="2143442"/>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3" name="对象 2"/>
          <p:cNvGraphicFramePr>
            <a:graphicFrameLocks noChangeAspect="1"/>
          </p:cNvGraphicFramePr>
          <p:nvPr/>
        </p:nvGraphicFramePr>
        <p:xfrm>
          <a:off x="490605" y="4222527"/>
          <a:ext cx="10672762" cy="1009650"/>
        </p:xfrm>
        <a:graphic>
          <a:graphicData uri="http://schemas.openxmlformats.org/presentationml/2006/ole">
            <p:oleObj spid="_x0000_s100353" name="Document" r:id="rId5" imgW="10946195" imgH="104227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Effect transition="in" filter="blinds(horizontal)">
                                      <p:cBhvr>
                                        <p:cTn id="7" dur="500"/>
                                        <p:tgtEl>
                                          <p:spTgt spid="9830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92424" y="1628775"/>
            <a:ext cx="11192821" cy="334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多次使用基本不等式的注意事项</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Times New Roman" panose="02020603050405020304"/>
              </a:rPr>
              <a:t>	</a:t>
            </a:r>
            <a:r>
              <a:rPr lang="zh-CN" altLang="zh-CN" sz="2400" kern="100" dirty="0" smtClean="0">
                <a:latin typeface="Times New Roman" panose="02020603050405020304"/>
                <a:cs typeface="Times New Roman" panose="02020603050405020304"/>
              </a:rPr>
              <a:t>当</a:t>
            </a:r>
            <a:r>
              <a:rPr lang="zh-CN" altLang="zh-CN" sz="2400" kern="100" dirty="0">
                <a:latin typeface="Times New Roman" panose="02020603050405020304"/>
                <a:cs typeface="Times New Roman" panose="02020603050405020304"/>
              </a:rPr>
              <a:t>多次使用基本不等式时，一定要注意每次是否能保证等号成立，并且要注意取等号的条件的一致性，否则就会出错，因此在利用基本不等式处理问题时，列出等号成立的条件不仅是解题的必要步骤，也是检验转换是否有误的一种方法</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基本不等式除了在客观题考查外，在解答题的关键步骤中也往往起到</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巧解</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的作用，但往往需先变换形式才能应用</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44053" name="Picture 21" descr="E:\梁明明\2018\二轮\2019版 创新设计 二轮专题复习 数学 全国（理）\归纳总结.TIF"/>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70748" y="541898"/>
            <a:ext cx="11625166" cy="46896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17411" y="1126816"/>
            <a:ext cx="11192821" cy="4454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解决线性规划问题首先要作出可行域，再注意目标函数表示的几何意义，数形结合找到目标函数达到最值时可行域的顶点</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或边界上的点</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，但要注意作图一定要准确，整点问题要验证解决</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解答不等式与导数、数列的综合问题时，不等式作为一种工具常起到关键的作用，往往涉及到不等式的证明方法</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如比较法、分析法、综合法、放缩法、换元法等</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在求解过程中，要以数学思想方法为思维依据，并结合导数、数列的相关知识解题，在复习中通过解此类问题，体会每道题中所蕴含的思想方法及规律，逐步提高自己的逻辑推理能力</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rot="20784402" flipH="1" flipV="1">
            <a:off x="7824363" y="3403693"/>
            <a:ext cx="4000325" cy="3602451"/>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1"/>
          <p:cNvSpPr>
            <a:spLocks noChangeArrowheads="1"/>
          </p:cNvSpPr>
          <p:nvPr/>
        </p:nvSpPr>
        <p:spPr bwMode="auto">
          <a:xfrm>
            <a:off x="524397" y="3515369"/>
            <a:ext cx="10972278"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a:t>
            </a:r>
            <a:r>
              <a:rPr lang="zh-CN" altLang="zh-CN" sz="2400" kern="100" dirty="0">
                <a:solidFill>
                  <a:srgbClr val="0000FF"/>
                </a:solidFill>
                <a:latin typeface="Times New Roman" panose="02020603050405020304"/>
                <a:cs typeface="Times New Roman" panose="02020603050405020304"/>
              </a:rPr>
              <a:t>　</a:t>
            </a:r>
            <a:r>
              <a:rPr lang="zh-CN" altLang="zh-CN" sz="2400" kern="100" dirty="0">
                <a:solidFill>
                  <a:srgbClr val="0000FF"/>
                </a:solidFill>
                <a:latin typeface="Times New Roman" panose="02020603050405020304"/>
                <a:ea typeface="仿宋_GB2312"/>
                <a:cs typeface="Times New Roman" panose="02020603050405020304"/>
              </a:rPr>
              <a:t>可行域如图阴影部分所示，当直线</a:t>
            </a:r>
            <a:r>
              <a:rPr lang="en-US" altLang="zh-CN" sz="2400" i="1" kern="100" dirty="0">
                <a:solidFill>
                  <a:srgbClr val="0000FF"/>
                </a:solidFill>
                <a:latin typeface="Times New Roman" panose="02020603050405020304"/>
                <a:ea typeface="仿宋_GB2312"/>
                <a:cs typeface="Courier New" panose="02070309020205020404"/>
              </a:rPr>
              <a:t>y</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z</a:t>
            </a:r>
            <a:r>
              <a:rPr lang="zh-CN" altLang="zh-CN" sz="2400" kern="100" dirty="0">
                <a:solidFill>
                  <a:srgbClr val="0000FF"/>
                </a:solidFill>
                <a:latin typeface="Times New Roman" panose="02020603050405020304"/>
                <a:ea typeface="仿宋_GB2312"/>
                <a:cs typeface="Times New Roman" panose="02020603050405020304"/>
              </a:rPr>
              <a:t>经过点</a:t>
            </a:r>
            <a:r>
              <a:rPr lang="en-US" altLang="zh-CN" sz="2400" i="1" kern="100" dirty="0">
                <a:solidFill>
                  <a:srgbClr val="0000FF"/>
                </a:solidFill>
                <a:latin typeface="Times New Roman" panose="02020603050405020304"/>
                <a:ea typeface="仿宋_GB2312"/>
                <a:cs typeface="Courier New" panose="02070309020205020404"/>
              </a:rPr>
              <a:t>A</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6</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3)</a:t>
            </a:r>
            <a:r>
              <a:rPr lang="zh-CN" altLang="zh-CN" sz="2400" kern="100" dirty="0">
                <a:solidFill>
                  <a:srgbClr val="0000FF"/>
                </a:solidFill>
                <a:latin typeface="Times New Roman" panose="02020603050405020304"/>
                <a:ea typeface="仿宋_GB2312"/>
                <a:cs typeface="Times New Roman" panose="02020603050405020304"/>
              </a:rPr>
              <a:t>时，所求最小值为－</a:t>
            </a:r>
            <a:r>
              <a:rPr lang="en-US" altLang="zh-CN" sz="2400" kern="100" dirty="0">
                <a:solidFill>
                  <a:srgbClr val="0000FF"/>
                </a:solidFill>
                <a:latin typeface="Times New Roman" panose="02020603050405020304"/>
                <a:ea typeface="仿宋_GB2312"/>
                <a:cs typeface="Courier New" panose="02070309020205020404"/>
              </a:rPr>
              <a:t>15.</a:t>
            </a:r>
            <a:endParaRPr lang="zh-CN" altLang="zh-CN" sz="1050" kern="100" dirty="0">
              <a:effectLst/>
              <a:latin typeface="宋体" panose="02010600030101010101" pitchFamily="2" charset="-122"/>
              <a:cs typeface="Courier New" panose="02070309020205020404"/>
            </a:endParaRPr>
          </a:p>
        </p:txBody>
      </p:sp>
      <p:sp>
        <p:nvSpPr>
          <p:cNvPr id="14" name="矩形 1"/>
          <p:cNvSpPr>
            <a:spLocks noChangeArrowheads="1"/>
          </p:cNvSpPr>
          <p:nvPr/>
        </p:nvSpPr>
        <p:spPr bwMode="auto">
          <a:xfrm>
            <a:off x="499299" y="5935667"/>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A</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17168" y="1796070"/>
          <a:ext cx="10890250" cy="2074863"/>
        </p:xfrm>
        <a:graphic>
          <a:graphicData uri="http://schemas.openxmlformats.org/presentationml/2006/ole">
            <p:oleObj spid="_x0000_s1072" name="Document" r:id="rId3" imgW="11392215" imgH="2160511" progId="Word.Document.8">
              <p:embed/>
            </p:oleObj>
          </a:graphicData>
        </a:graphic>
      </p:graphicFrame>
      <p:pic>
        <p:nvPicPr>
          <p:cNvPr id="1052" name="Picture 28" descr="E:\梁明明\2018\二轮\2019版 创新设计 二轮专题复习 数学 全国（理）\真题感悟.t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31554" y="584265"/>
            <a:ext cx="11625166" cy="46896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1"/>
          <p:cNvSpPr>
            <a:spLocks noChangeArrowheads="1"/>
          </p:cNvSpPr>
          <p:nvPr/>
        </p:nvSpPr>
        <p:spPr bwMode="auto">
          <a:xfrm>
            <a:off x="4713541" y="1080195"/>
            <a:ext cx="1923340" cy="667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en-US" sz="2400" kern="100" dirty="0" smtClean="0">
                <a:latin typeface="黑体" panose="02010609060101010101" charset="-122"/>
                <a:ea typeface="黑体" panose="02010609060101010101" charset="-122"/>
                <a:cs typeface="Courier New" panose="02070309020205020404"/>
              </a:rPr>
              <a:t>真 题 感 悟</a:t>
            </a:r>
            <a:endParaRPr lang="zh-CN" altLang="zh-CN" sz="1050" kern="100" dirty="0">
              <a:effectLst/>
              <a:latin typeface="黑体" panose="02010609060101010101" charset="-122"/>
              <a:ea typeface="黑体" panose="02010609060101010101" charset="-122"/>
              <a:cs typeface="Courier New" panose="02070309020205020404"/>
            </a:endParaRPr>
          </a:p>
        </p:txBody>
      </p:sp>
      <p:pic>
        <p:nvPicPr>
          <p:cNvPr id="1065" name="Picture 41" descr="E:\梁明明\2018\课件\2019版 创新设计 二轮专题复习 数学 全国（理）\新建文件夹\17GS64.TIF"/>
          <p:cNvPicPr>
            <a:picLocks noChangeAspect="1" noChangeArrowheads="1"/>
          </p:cNvPicPr>
          <p:nvPr/>
        </p:nvPicPr>
        <p:blipFill>
          <a:blip r:embed="rId5" r:link="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72945" y="4219790"/>
            <a:ext cx="2001631" cy="1960166"/>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65"/>
                                        </p:tgtEl>
                                        <p:attrNameLst>
                                          <p:attrName>style.visibility</p:attrName>
                                        </p:attrNameLst>
                                      </p:cBhvr>
                                      <p:to>
                                        <p:strVal val="visible"/>
                                      </p:to>
                                    </p:set>
                                    <p:animEffect transition="in" filter="blinds(horizontal)">
                                      <p:cBhvr>
                                        <p:cTn id="12" dur="500"/>
                                        <p:tgtEl>
                                          <p:spTgt spid="106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blinds(horizontal)">
                                      <p:cBhvr>
                                        <p:cTn id="1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对象 6"/>
          <p:cNvGraphicFramePr>
            <a:graphicFrameLocks noChangeAspect="1"/>
          </p:cNvGraphicFramePr>
          <p:nvPr/>
        </p:nvGraphicFramePr>
        <p:xfrm>
          <a:off x="614363" y="1628775"/>
          <a:ext cx="10672762" cy="887413"/>
        </p:xfrm>
        <a:graphic>
          <a:graphicData uri="http://schemas.openxmlformats.org/presentationml/2006/ole">
            <p:oleObj spid="_x0000_s9219" name="Document" r:id="rId3" imgW="10946195" imgH="911223" progId="Word.Document.8">
              <p:embed/>
            </p:oleObj>
          </a:graphicData>
        </a:graphic>
      </p:graphicFrame>
      <p:graphicFrame>
        <p:nvGraphicFramePr>
          <p:cNvPr id="2" name="对象 1"/>
          <p:cNvGraphicFramePr>
            <a:graphicFrameLocks noChangeAspect="1"/>
          </p:cNvGraphicFramePr>
          <p:nvPr/>
        </p:nvGraphicFramePr>
        <p:xfrm>
          <a:off x="777875" y="2292350"/>
          <a:ext cx="10672763" cy="1843088"/>
        </p:xfrm>
        <a:graphic>
          <a:graphicData uri="http://schemas.openxmlformats.org/presentationml/2006/ole">
            <p:oleObj spid="_x0000_s9218" name="Document" r:id="rId4" imgW="10946195" imgH="1893732" progId="Word.Document.8">
              <p:embed/>
            </p:oleObj>
          </a:graphicData>
        </a:graphic>
      </p:graphicFrame>
      <p:graphicFrame>
        <p:nvGraphicFramePr>
          <p:cNvPr id="3" name="对象 2"/>
          <p:cNvGraphicFramePr>
            <a:graphicFrameLocks noChangeAspect="1"/>
          </p:cNvGraphicFramePr>
          <p:nvPr/>
        </p:nvGraphicFramePr>
        <p:xfrm>
          <a:off x="823913" y="3995415"/>
          <a:ext cx="10672762" cy="887413"/>
        </p:xfrm>
        <a:graphic>
          <a:graphicData uri="http://schemas.openxmlformats.org/presentationml/2006/ole">
            <p:oleObj spid="_x0000_s9217" name="Document" r:id="rId5"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595653" y="5828648"/>
            <a:ext cx="1108200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6</a:t>
            </a:r>
            <a:endParaRPr lang="zh-CN" altLang="zh-CN" sz="1050" kern="100" dirty="0">
              <a:solidFill>
                <a:srgbClr val="FF0000"/>
              </a:solidFill>
              <a:effectLst/>
              <a:latin typeface="宋体" panose="02010600030101010101" pitchFamily="2" charset="-122"/>
              <a:cs typeface="Courier New" panose="02070309020205020404"/>
            </a:endParaRPr>
          </a:p>
        </p:txBody>
      </p:sp>
      <p:sp>
        <p:nvSpPr>
          <p:cNvPr id="6" name="矩形 1"/>
          <p:cNvSpPr>
            <a:spLocks noChangeArrowheads="1"/>
          </p:cNvSpPr>
          <p:nvPr/>
        </p:nvSpPr>
        <p:spPr bwMode="auto">
          <a:xfrm>
            <a:off x="663899" y="2428283"/>
            <a:ext cx="11192821"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　</a:t>
            </a:r>
            <a:r>
              <a:rPr lang="zh-CN" altLang="zh-CN" sz="2400" kern="100" dirty="0">
                <a:solidFill>
                  <a:srgbClr val="0000FF"/>
                </a:solidFill>
                <a:latin typeface="Times New Roman" panose="02020603050405020304"/>
                <a:ea typeface="仿宋_GB2312"/>
                <a:cs typeface="Times New Roman" panose="02020603050405020304"/>
              </a:rPr>
              <a:t>作出可行域为如图所示的</a:t>
            </a:r>
            <a:r>
              <a:rPr lang="en-US" altLang="zh-CN" sz="2400" kern="100" dirty="0">
                <a:solidFill>
                  <a:srgbClr val="0000FF"/>
                </a:solidFill>
                <a:latin typeface="宋体" panose="02010600030101010101" pitchFamily="2" charset="-122"/>
                <a:cs typeface="Cambria Math" panose="02040503050406030204"/>
              </a:rPr>
              <a:t>△</a:t>
            </a:r>
            <a:r>
              <a:rPr lang="en-US" altLang="zh-CN" sz="2400" i="1" kern="100" dirty="0">
                <a:solidFill>
                  <a:srgbClr val="0000FF"/>
                </a:solidFill>
                <a:latin typeface="Times New Roman" panose="02020603050405020304"/>
                <a:ea typeface="仿宋_GB2312"/>
                <a:cs typeface="Courier New" panose="02070309020205020404"/>
              </a:rPr>
              <a:t>ABC</a:t>
            </a:r>
            <a:r>
              <a:rPr lang="zh-CN" altLang="zh-CN" sz="2400" kern="100" dirty="0">
                <a:solidFill>
                  <a:srgbClr val="0000FF"/>
                </a:solidFill>
                <a:latin typeface="Times New Roman" panose="02020603050405020304"/>
                <a:ea typeface="仿宋_GB2312"/>
                <a:cs typeface="Times New Roman" panose="02020603050405020304"/>
              </a:rPr>
              <a:t>所表示的阴影区域，作出直线</a:t>
            </a:r>
            <a:r>
              <a:rPr lang="en-US" altLang="zh-CN" sz="2400" kern="100" dirty="0">
                <a:solidFill>
                  <a:srgbClr val="0000FF"/>
                </a:solidFill>
                <a:latin typeface="Times New Roman" panose="02020603050405020304"/>
                <a:ea typeface="仿宋_GB2312"/>
                <a:cs typeface="Courier New" panose="02070309020205020404"/>
              </a:rPr>
              <a:t>3</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y</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0</a:t>
            </a:r>
            <a:r>
              <a:rPr lang="zh-CN" altLang="zh-CN" sz="2400" kern="100" dirty="0">
                <a:solidFill>
                  <a:srgbClr val="0000FF"/>
                </a:solidFill>
                <a:latin typeface="Times New Roman" panose="02020603050405020304"/>
                <a:ea typeface="仿宋_GB2312"/>
                <a:cs typeface="Times New Roman" panose="02020603050405020304"/>
              </a:rPr>
              <a:t>，并平移该直线，当直线过点</a:t>
            </a:r>
            <a:r>
              <a:rPr lang="en-US" altLang="zh-CN" sz="2400" i="1" kern="100" dirty="0">
                <a:solidFill>
                  <a:srgbClr val="0000FF"/>
                </a:solidFill>
                <a:latin typeface="Times New Roman" panose="02020603050405020304"/>
                <a:ea typeface="仿宋_GB2312"/>
                <a:cs typeface="Courier New" panose="02070309020205020404"/>
              </a:rPr>
              <a:t>A</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0)</a:t>
            </a:r>
            <a:r>
              <a:rPr lang="zh-CN" altLang="zh-CN" sz="2400" kern="100" dirty="0">
                <a:solidFill>
                  <a:srgbClr val="0000FF"/>
                </a:solidFill>
                <a:latin typeface="Times New Roman" panose="02020603050405020304"/>
                <a:ea typeface="仿宋_GB2312"/>
                <a:cs typeface="Times New Roman" panose="02020603050405020304"/>
              </a:rPr>
              <a:t>时，目标函数</a:t>
            </a:r>
            <a:r>
              <a:rPr lang="en-US" altLang="zh-CN" sz="2400" i="1" kern="100" dirty="0">
                <a:solidFill>
                  <a:srgbClr val="0000FF"/>
                </a:solidFill>
                <a:latin typeface="Times New Roman" panose="02020603050405020304"/>
                <a:ea typeface="仿宋_GB2312"/>
                <a:cs typeface="Courier New" panose="02070309020205020404"/>
              </a:rPr>
              <a:t>z</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3</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y</a:t>
            </a:r>
            <a:r>
              <a:rPr lang="zh-CN" altLang="zh-CN" sz="2400" kern="100" dirty="0">
                <a:solidFill>
                  <a:srgbClr val="0000FF"/>
                </a:solidFill>
                <a:latin typeface="Times New Roman" panose="02020603050405020304"/>
                <a:ea typeface="仿宋_GB2312"/>
                <a:cs typeface="Times New Roman" panose="02020603050405020304"/>
              </a:rPr>
              <a:t>取得最大值，且</a:t>
            </a:r>
            <a:r>
              <a:rPr lang="en-US" altLang="zh-CN" sz="2400" i="1" kern="100" dirty="0" err="1">
                <a:solidFill>
                  <a:srgbClr val="0000FF"/>
                </a:solidFill>
                <a:latin typeface="Times New Roman" panose="02020603050405020304"/>
                <a:ea typeface="仿宋_GB2312"/>
                <a:cs typeface="Courier New" panose="02070309020205020404"/>
              </a:rPr>
              <a:t>z</a:t>
            </a:r>
            <a:r>
              <a:rPr lang="en-US" altLang="zh-CN" sz="2400" kern="100" baseline="-25000" dirty="0" err="1">
                <a:solidFill>
                  <a:srgbClr val="0000FF"/>
                </a:solidFill>
                <a:latin typeface="Times New Roman" panose="02020603050405020304"/>
                <a:ea typeface="仿宋_GB2312"/>
                <a:cs typeface="Courier New" panose="02070309020205020404"/>
              </a:rPr>
              <a:t>max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3</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Times New Roman" panose="02020603050405020304"/>
                <a:ea typeface="仿宋_GB2312"/>
                <a:cs typeface="Courier New" panose="02070309020205020404"/>
              </a:rPr>
              <a:t>0</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6.</a:t>
            </a:r>
            <a:endParaRPr lang="zh-CN" altLang="zh-CN" sz="1050" kern="100" dirty="0">
              <a:effectLst/>
              <a:latin typeface="宋体" panose="02010600030101010101" pitchFamily="2" charset="-122"/>
              <a:cs typeface="Courier New" panose="02070309020205020404"/>
            </a:endParaRPr>
          </a:p>
        </p:txBody>
      </p:sp>
      <p:graphicFrame>
        <p:nvGraphicFramePr>
          <p:cNvPr id="7" name="对象 6"/>
          <p:cNvGraphicFramePr>
            <a:graphicFrameLocks noChangeAspect="1"/>
          </p:cNvGraphicFramePr>
          <p:nvPr/>
        </p:nvGraphicFramePr>
        <p:xfrm>
          <a:off x="614363" y="575936"/>
          <a:ext cx="10672762" cy="1952625"/>
        </p:xfrm>
        <a:graphic>
          <a:graphicData uri="http://schemas.openxmlformats.org/presentationml/2006/ole">
            <p:oleObj spid="_x0000_s77844" name="Document" r:id="rId3" imgW="10946195" imgH="2012540" progId="Word.Document.8">
              <p:embed/>
            </p:oleObj>
          </a:graphicData>
        </a:graphic>
      </p:graphicFrame>
      <p:pic>
        <p:nvPicPr>
          <p:cNvPr id="77837" name="Picture 13" descr="E:\梁明明\2018\课件\2019版 创新设计 二轮专题复习 数学 全国（理）\新建文件夹\18GS36.tif"/>
          <p:cNvPicPr>
            <a:picLocks noChangeAspect="1" noChangeArrowheads="1"/>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628524" y="3789045"/>
            <a:ext cx="2704329" cy="20955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7837"/>
                                        </p:tgtEl>
                                        <p:attrNameLst>
                                          <p:attrName>style.visibility</p:attrName>
                                        </p:attrNameLst>
                                      </p:cBhvr>
                                      <p:to>
                                        <p:strVal val="visible"/>
                                      </p:to>
                                    </p:set>
                                    <p:animEffect transition="in" filter="blinds(horizontal)">
                                      <p:cBhvr>
                                        <p:cTn id="12" dur="500"/>
                                        <p:tgtEl>
                                          <p:spTgt spid="7783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对象 6"/>
          <p:cNvGraphicFramePr>
            <a:graphicFrameLocks noChangeAspect="1"/>
          </p:cNvGraphicFramePr>
          <p:nvPr/>
        </p:nvGraphicFramePr>
        <p:xfrm>
          <a:off x="823913" y="2084356"/>
          <a:ext cx="10672762" cy="887413"/>
        </p:xfrm>
        <a:graphic>
          <a:graphicData uri="http://schemas.openxmlformats.org/presentationml/2006/ole">
            <p:oleObj spid="_x0000_s78911" name="Document" r:id="rId3" imgW="10946195" imgH="911223" progId="Word.Document.8">
              <p:embed/>
            </p:oleObj>
          </a:graphicData>
        </a:graphic>
      </p:graphicFrame>
      <p:graphicFrame>
        <p:nvGraphicFramePr>
          <p:cNvPr id="2" name="对象 1"/>
          <p:cNvGraphicFramePr>
            <a:graphicFrameLocks noChangeAspect="1"/>
          </p:cNvGraphicFramePr>
          <p:nvPr/>
        </p:nvGraphicFramePr>
        <p:xfrm>
          <a:off x="777236" y="2845390"/>
          <a:ext cx="10672762" cy="887412"/>
        </p:xfrm>
        <a:graphic>
          <a:graphicData uri="http://schemas.openxmlformats.org/presentationml/2006/ole">
            <p:oleObj spid="_x0000_s78912" name="Document" r:id="rId4" imgW="10946195" imgH="911223" progId="Word.Document.8">
              <p:embed/>
            </p:oleObj>
          </a:graphicData>
        </a:graphic>
      </p:graphicFrame>
      <p:graphicFrame>
        <p:nvGraphicFramePr>
          <p:cNvPr id="3" name="对象 2"/>
          <p:cNvGraphicFramePr>
            <a:graphicFrameLocks noChangeAspect="1"/>
          </p:cNvGraphicFramePr>
          <p:nvPr/>
        </p:nvGraphicFramePr>
        <p:xfrm>
          <a:off x="655728" y="3575028"/>
          <a:ext cx="10671175" cy="887412"/>
        </p:xfrm>
        <a:graphic>
          <a:graphicData uri="http://schemas.openxmlformats.org/presentationml/2006/ole">
            <p:oleObj spid="_x0000_s78913" name="Document" r:id="rId5" imgW="10946195" imgH="917704" progId="Word.Document.8">
              <p:embed/>
            </p:oleObj>
          </a:graphicData>
        </a:graphic>
      </p:graphicFrame>
      <p:graphicFrame>
        <p:nvGraphicFramePr>
          <p:cNvPr id="8" name="对象 7"/>
          <p:cNvGraphicFramePr>
            <a:graphicFrameLocks noChangeAspect="1"/>
          </p:cNvGraphicFramePr>
          <p:nvPr/>
        </p:nvGraphicFramePr>
        <p:xfrm>
          <a:off x="681677" y="4382756"/>
          <a:ext cx="10672762" cy="887413"/>
        </p:xfrm>
        <a:graphic>
          <a:graphicData uri="http://schemas.openxmlformats.org/presentationml/2006/ole">
            <p:oleObj spid="_x0000_s78914" name="Document" r:id="rId6" imgW="10946195" imgH="911223" progId="Word.Document.8">
              <p:embed/>
            </p:oleObj>
          </a:graphicData>
        </a:graphic>
      </p:graphicFrame>
      <p:graphicFrame>
        <p:nvGraphicFramePr>
          <p:cNvPr id="9" name="对象 8"/>
          <p:cNvGraphicFramePr>
            <a:graphicFrameLocks noChangeAspect="1"/>
          </p:cNvGraphicFramePr>
          <p:nvPr/>
        </p:nvGraphicFramePr>
        <p:xfrm>
          <a:off x="708973" y="644176"/>
          <a:ext cx="10672763" cy="1582737"/>
        </p:xfrm>
        <a:graphic>
          <a:graphicData uri="http://schemas.openxmlformats.org/presentationml/2006/ole">
            <p:oleObj spid="_x0000_s78915" name="Document" r:id="rId7" imgW="10946195" imgH="1635234" progId="Word.Document.8">
              <p:embed/>
            </p:oleObj>
          </a:graphicData>
        </a:graphic>
      </p:graphicFrame>
      <p:graphicFrame>
        <p:nvGraphicFramePr>
          <p:cNvPr id="10" name="对象 9"/>
          <p:cNvGraphicFramePr>
            <a:graphicFrameLocks noChangeAspect="1"/>
          </p:cNvGraphicFramePr>
          <p:nvPr/>
        </p:nvGraphicFramePr>
        <p:xfrm>
          <a:off x="628011" y="5157107"/>
          <a:ext cx="10672762" cy="928688"/>
        </p:xfrm>
        <a:graphic>
          <a:graphicData uri="http://schemas.openxmlformats.org/presentationml/2006/ole">
            <p:oleObj spid="_x0000_s78916" name="Document" r:id="rId8" imgW="10946195" imgH="965947"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对象 6"/>
          <p:cNvGraphicFramePr>
            <a:graphicFrameLocks noChangeAspect="1"/>
          </p:cNvGraphicFramePr>
          <p:nvPr/>
        </p:nvGraphicFramePr>
        <p:xfrm>
          <a:off x="837561" y="2930579"/>
          <a:ext cx="10672762" cy="887413"/>
        </p:xfrm>
        <a:graphic>
          <a:graphicData uri="http://schemas.openxmlformats.org/presentationml/2006/ole">
            <p:oleObj spid="_x0000_s79913" name="Document" r:id="rId3" imgW="10946195" imgH="911223" progId="Word.Document.8">
              <p:embed/>
            </p:oleObj>
          </a:graphicData>
        </a:graphic>
      </p:graphicFrame>
      <p:graphicFrame>
        <p:nvGraphicFramePr>
          <p:cNvPr id="3" name="对象 2"/>
          <p:cNvGraphicFramePr>
            <a:graphicFrameLocks noChangeAspect="1"/>
          </p:cNvGraphicFramePr>
          <p:nvPr/>
        </p:nvGraphicFramePr>
        <p:xfrm>
          <a:off x="763565" y="3649019"/>
          <a:ext cx="10671175" cy="887412"/>
        </p:xfrm>
        <a:graphic>
          <a:graphicData uri="http://schemas.openxmlformats.org/presentationml/2006/ole">
            <p:oleObj spid="_x0000_s79914" name="Document" r:id="rId4" imgW="10946195" imgH="911223" progId="Word.Document.8">
              <p:embed/>
            </p:oleObj>
          </a:graphicData>
        </a:graphic>
      </p:graphicFrame>
      <p:graphicFrame>
        <p:nvGraphicFramePr>
          <p:cNvPr id="8" name="对象 7"/>
          <p:cNvGraphicFramePr>
            <a:graphicFrameLocks noChangeAspect="1"/>
          </p:cNvGraphicFramePr>
          <p:nvPr/>
        </p:nvGraphicFramePr>
        <p:xfrm>
          <a:off x="886841" y="2154247"/>
          <a:ext cx="10672762" cy="955675"/>
        </p:xfrm>
        <a:graphic>
          <a:graphicData uri="http://schemas.openxmlformats.org/presentationml/2006/ole">
            <p:oleObj spid="_x0000_s79915" name="Document" r:id="rId5" imgW="10946195" imgH="987549"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908685"/>
            <a:ext cx="1164729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不等式的解法</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00715" y="1560535"/>
          <a:ext cx="10672762" cy="5008563"/>
        </p:xfrm>
        <a:graphic>
          <a:graphicData uri="http://schemas.openxmlformats.org/presentationml/2006/ole">
            <p:oleObj spid="_x0000_s52254" name="Document" r:id="rId3" imgW="10946195" imgH="5141878" progId="Word.Document.8">
              <p:embed/>
            </p:oleObj>
          </a:graphicData>
        </a:graphic>
      </p:graphicFrame>
      <p:sp>
        <p:nvSpPr>
          <p:cNvPr id="6" name="矩形 1"/>
          <p:cNvSpPr>
            <a:spLocks noChangeArrowheads="1"/>
          </p:cNvSpPr>
          <p:nvPr/>
        </p:nvSpPr>
        <p:spPr bwMode="auto">
          <a:xfrm>
            <a:off x="4720615" y="420611"/>
            <a:ext cx="1885443" cy="559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en-US" sz="2400" kern="100" dirty="0" smtClean="0">
                <a:latin typeface="黑体" panose="02010609060101010101" charset="-122"/>
                <a:ea typeface="黑体" panose="02010609060101010101" charset="-122"/>
                <a:cs typeface="Courier New" panose="02070309020205020404"/>
              </a:rPr>
              <a:t>考 点 整 合</a:t>
            </a:r>
            <a:endParaRPr lang="zh-CN" altLang="zh-CN" sz="1050" kern="100" dirty="0">
              <a:effectLst/>
              <a:latin typeface="黑体" panose="02010609060101010101" charset="-122"/>
              <a:ea typeface="黑体" panose="02010609060101010101" charset="-122"/>
              <a:cs typeface="Courier New" panose="02070309020205020404"/>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TotalTime>
  <Words>374</Words>
  <Application>WPS 演示</Application>
  <PresentationFormat>自定义</PresentationFormat>
  <Paragraphs>54</Paragraphs>
  <Slides>36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38" baseType="lpstr">
      <vt:lpstr>Office 主题</vt:lpstr>
      <vt:lpstr>Document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141</cp:revision>
  <dcterms:created xsi:type="dcterms:W3CDTF">2018-01-02T04:06:00Z</dcterms:created>
  <dcterms:modified xsi:type="dcterms:W3CDTF">2019-11-10T13:19:10Z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