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tiff" ContentType="image/tiff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6"/>
  </p:handoutMasterIdLst>
  <p:sldIdLst>
    <p:sldId id="260" r:id="rId2"/>
    <p:sldId id="546" r:id="rId3"/>
    <p:sldId id="502" r:id="rId4"/>
    <p:sldId id="262" r:id="rId5"/>
    <p:sldId id="271" r:id="rId6"/>
    <p:sldId id="527" r:id="rId7"/>
    <p:sldId id="528" r:id="rId8"/>
    <p:sldId id="529" r:id="rId9"/>
    <p:sldId id="503" r:id="rId10"/>
    <p:sldId id="533" r:id="rId11"/>
    <p:sldId id="534" r:id="rId12"/>
    <p:sldId id="272" r:id="rId13"/>
    <p:sldId id="508" r:id="rId14"/>
    <p:sldId id="509" r:id="rId15"/>
    <p:sldId id="510" r:id="rId16"/>
    <p:sldId id="511" r:id="rId17"/>
    <p:sldId id="512" r:id="rId18"/>
    <p:sldId id="513" r:id="rId19"/>
    <p:sldId id="514" r:id="rId20"/>
    <p:sldId id="515" r:id="rId21"/>
    <p:sldId id="516" r:id="rId22"/>
    <p:sldId id="517" r:id="rId23"/>
    <p:sldId id="535" r:id="rId24"/>
    <p:sldId id="536" r:id="rId25"/>
    <p:sldId id="537" r:id="rId26"/>
    <p:sldId id="538" r:id="rId27"/>
    <p:sldId id="539" r:id="rId28"/>
    <p:sldId id="540" r:id="rId29"/>
    <p:sldId id="541" r:id="rId30"/>
    <p:sldId id="542" r:id="rId31"/>
    <p:sldId id="545" r:id="rId32"/>
    <p:sldId id="498" r:id="rId33"/>
    <p:sldId id="519" r:id="rId34"/>
    <p:sldId id="25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46.emf"/><Relationship Id="rId1" Type="http://schemas.openxmlformats.org/officeDocument/2006/relationships/image" Target="../media/image45.emf"/><Relationship Id="rId4" Type="http://schemas.openxmlformats.org/officeDocument/2006/relationships/image" Target="../media/image4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image" Target="../media/image19.emf"/><Relationship Id="rId4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"/>
          <p:cNvGrpSpPr/>
          <p:nvPr userDrawn="1"/>
        </p:nvGrpSpPr>
        <p:grpSpPr>
          <a:xfrm>
            <a:off x="821831" y="1261711"/>
            <a:ext cx="2969239" cy="2905010"/>
            <a:chOff x="-949635" y="0"/>
            <a:chExt cx="7009631" cy="6858000"/>
          </a:xfrm>
        </p:grpSpPr>
        <p:sp>
          <p:nvSpPr>
            <p:cNvPr id="8" name="Diamond 3"/>
            <p:cNvSpPr/>
            <p:nvPr/>
          </p:nvSpPr>
          <p:spPr bwMode="auto">
            <a:xfrm>
              <a:off x="-949635" y="0"/>
              <a:ext cx="7009631" cy="6858000"/>
            </a:xfrm>
            <a:prstGeom prst="diamond">
              <a:avLst/>
            </a:prstGeom>
            <a:solidFill>
              <a:schemeClr val="tx2">
                <a:lumMod val="20000"/>
                <a:lumOff val="80000"/>
                <a:alpha val="3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Diamond 4"/>
            <p:cNvSpPr/>
            <p:nvPr/>
          </p:nvSpPr>
          <p:spPr bwMode="auto">
            <a:xfrm>
              <a:off x="-176517" y="653134"/>
              <a:ext cx="5647878" cy="5525706"/>
            </a:xfrm>
            <a:prstGeom prst="diamond">
              <a:avLst/>
            </a:prstGeom>
            <a:solidFill>
              <a:schemeClr val="tx2">
                <a:lumMod val="20000"/>
                <a:lumOff val="8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"/>
          <p:cNvGrpSpPr/>
          <p:nvPr userDrawn="1"/>
        </p:nvGrpSpPr>
        <p:grpSpPr>
          <a:xfrm>
            <a:off x="764577" y="1824845"/>
            <a:ext cx="1778742" cy="1778742"/>
            <a:chOff x="990600" y="2044717"/>
            <a:chExt cx="2768566" cy="2768566"/>
          </a:xfrm>
        </p:grpSpPr>
        <p:sp>
          <p:nvSpPr>
            <p:cNvPr id="11" name="Diamond 5"/>
            <p:cNvSpPr/>
            <p:nvPr/>
          </p:nvSpPr>
          <p:spPr bwMode="auto">
            <a:xfrm>
              <a:off x="990600" y="2044717"/>
              <a:ext cx="2768566" cy="2768566"/>
            </a:xfrm>
            <a:prstGeom prst="diamond">
              <a:avLst/>
            </a:prstGeom>
            <a:solidFill>
              <a:schemeClr val="accent1"/>
            </a:solidFill>
            <a:ln w="5080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9"/>
            <p:cNvGrpSpPr/>
            <p:nvPr/>
          </p:nvGrpSpPr>
          <p:grpSpPr>
            <a:xfrm>
              <a:off x="1429100" y="2771847"/>
              <a:ext cx="1800200" cy="992584"/>
              <a:chOff x="2345143" y="2365645"/>
              <a:chExt cx="1800200" cy="992584"/>
            </a:xfrm>
          </p:grpSpPr>
          <p:sp>
            <p:nvSpPr>
              <p:cNvPr id="13" name="TextBox 7"/>
              <p:cNvSpPr txBox="1"/>
              <p:nvPr/>
            </p:nvSpPr>
            <p:spPr>
              <a:xfrm>
                <a:off x="2345143" y="2365645"/>
                <a:ext cx="1800200" cy="67710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zh-CN" altLang="en-US" sz="4400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  <p:sp>
            <p:nvSpPr>
              <p:cNvPr id="14" name="TextBox 8"/>
              <p:cNvSpPr txBox="1"/>
              <p:nvPr/>
            </p:nvSpPr>
            <p:spPr>
              <a:xfrm>
                <a:off x="2345143" y="3142785"/>
                <a:ext cx="1800200" cy="21544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</a:p>
            </p:txBody>
          </p:sp>
        </p:grpSp>
      </p:grpSp>
      <p:sp>
        <p:nvSpPr>
          <p:cNvPr id="15" name="Diamond 11"/>
          <p:cNvSpPr/>
          <p:nvPr userDrawn="1"/>
        </p:nvSpPr>
        <p:spPr bwMode="auto">
          <a:xfrm>
            <a:off x="1879174" y="951570"/>
            <a:ext cx="739798" cy="739797"/>
          </a:xfrm>
          <a:prstGeom prst="diamond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6" name="Diamond 12"/>
          <p:cNvSpPr/>
          <p:nvPr userDrawn="1"/>
        </p:nvSpPr>
        <p:spPr bwMode="auto">
          <a:xfrm>
            <a:off x="2707062" y="1762528"/>
            <a:ext cx="739798" cy="739797"/>
          </a:xfrm>
          <a:prstGeom prst="diamond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7" name="Diamond 13"/>
          <p:cNvSpPr/>
          <p:nvPr userDrawn="1"/>
        </p:nvSpPr>
        <p:spPr bwMode="auto">
          <a:xfrm>
            <a:off x="2707062" y="2907540"/>
            <a:ext cx="739798" cy="739797"/>
          </a:xfrm>
          <a:prstGeom prst="diamond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8" name="Diamond 14"/>
          <p:cNvSpPr/>
          <p:nvPr userDrawn="1"/>
        </p:nvSpPr>
        <p:spPr bwMode="auto">
          <a:xfrm>
            <a:off x="1879174" y="3768327"/>
            <a:ext cx="739798" cy="739797"/>
          </a:xfrm>
          <a:prstGeom prst="diamond">
            <a:avLst/>
          </a:prstGeom>
          <a:solidFill>
            <a:schemeClr val="accent5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 fontScale="92500" lnSpcReduction="20000"/>
          </a:bodyPr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grpSp>
        <p:nvGrpSpPr>
          <p:cNvPr id="19" name="Group 21"/>
          <p:cNvGrpSpPr/>
          <p:nvPr userDrawn="1"/>
        </p:nvGrpSpPr>
        <p:grpSpPr>
          <a:xfrm>
            <a:off x="2618972" y="1135204"/>
            <a:ext cx="2545865" cy="361864"/>
            <a:chOff x="3943834" y="704409"/>
            <a:chExt cx="3962574" cy="563232"/>
          </a:xfrm>
        </p:grpSpPr>
        <p:sp>
          <p:nvSpPr>
            <p:cNvPr id="20" name="TextBox 1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2" name="Group 22"/>
          <p:cNvGrpSpPr/>
          <p:nvPr userDrawn="1"/>
        </p:nvGrpSpPr>
        <p:grpSpPr>
          <a:xfrm>
            <a:off x="3446860" y="1930146"/>
            <a:ext cx="2545865" cy="361864"/>
            <a:chOff x="3943834" y="704409"/>
            <a:chExt cx="3962574" cy="563232"/>
          </a:xfrm>
        </p:grpSpPr>
        <p:sp>
          <p:nvSpPr>
            <p:cNvPr id="23" name="TextBox 23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5" name="Group 25"/>
          <p:cNvGrpSpPr/>
          <p:nvPr userDrawn="1"/>
        </p:nvGrpSpPr>
        <p:grpSpPr>
          <a:xfrm>
            <a:off x="3446860" y="3148925"/>
            <a:ext cx="2545865" cy="361864"/>
            <a:chOff x="3943834" y="704409"/>
            <a:chExt cx="3962574" cy="563232"/>
          </a:xfrm>
        </p:grpSpPr>
        <p:sp>
          <p:nvSpPr>
            <p:cNvPr id="26" name="TextBox 26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28" name="Group 28"/>
          <p:cNvGrpSpPr/>
          <p:nvPr userDrawn="1"/>
        </p:nvGrpSpPr>
        <p:grpSpPr>
          <a:xfrm>
            <a:off x="2618972" y="4024449"/>
            <a:ext cx="2545865" cy="361864"/>
            <a:chOff x="3943834" y="704409"/>
            <a:chExt cx="3962574" cy="563232"/>
          </a:xfrm>
        </p:grpSpPr>
        <p:sp>
          <p:nvSpPr>
            <p:cNvPr id="29" name="TextBox 29"/>
            <p:cNvSpPr txBox="1"/>
            <p:nvPr/>
          </p:nvSpPr>
          <p:spPr>
            <a:xfrm>
              <a:off x="3943834" y="704409"/>
              <a:ext cx="3962574" cy="242864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3943834" y="947273"/>
              <a:ext cx="3962574" cy="320368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00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2" name="动作按钮: 后退或前一项 31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动作按钮: 前进或下一项 32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动作按钮: 结束 33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燕尾形 14">
            <a:hlinkClick r:id="rId2" action="ppaction://hlinksldjump"/>
          </p:cNvPr>
          <p:cNvSpPr/>
          <p:nvPr userDrawn="1"/>
        </p:nvSpPr>
        <p:spPr>
          <a:xfrm>
            <a:off x="6242295" y="64957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热点聚焦  分类突破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燕尾形 15">
            <a:hlinkClick r:id="rId3" action="ppaction://hlinksldjump"/>
          </p:cNvPr>
          <p:cNvSpPr/>
          <p:nvPr userDrawn="1"/>
        </p:nvSpPr>
        <p:spPr>
          <a:xfrm>
            <a:off x="3769480" y="6505690"/>
            <a:ext cx="2155419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真题感悟  考点整合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燕尾形 11">
            <a:hlinkClick r:id="rId4" action="ppaction://hlinksldjump"/>
          </p:cNvPr>
          <p:cNvSpPr/>
          <p:nvPr userDrawn="1"/>
        </p:nvSpPr>
        <p:spPr>
          <a:xfrm>
            <a:off x="8628265" y="6505690"/>
            <a:ext cx="2156400" cy="315595"/>
          </a:xfrm>
          <a:prstGeom prst="chevron">
            <a:avLst/>
          </a:prstGeom>
          <a:solidFill>
            <a:schemeClr val="accent6"/>
          </a:solidFill>
          <a:ln>
            <a:noFill/>
          </a:ln>
        </p:spPr>
        <p:txBody>
          <a:bodyPr anchor="ctr"/>
          <a:lstStyle/>
          <a:p>
            <a:pPr algn="ctr" defTabSz="6870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  思维升华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Microsoft_Office_Word_97_-_2003___13.doc"/><Relationship Id="rId5" Type="http://schemas.openxmlformats.org/officeDocument/2006/relationships/oleObject" Target="../embeddings/Microsoft_Office_Word_97_-_2003___12.doc"/><Relationship Id="rId4" Type="http://schemas.openxmlformats.org/officeDocument/2006/relationships/oleObject" Target="../embeddings/Microsoft_Office_Word_97_-_2003___11.doc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4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5.doc"/><Relationship Id="rId7" Type="http://schemas.openxmlformats.org/officeDocument/2006/relationships/oleObject" Target="../embeddings/Microsoft_Office_Word_97_-_2003___1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Microsoft_Office_Word_97_-_2003___18.doc"/><Relationship Id="rId5" Type="http://schemas.openxmlformats.org/officeDocument/2006/relationships/oleObject" Target="../embeddings/Microsoft_Office_Word_97_-_2003___17.doc"/><Relationship Id="rId4" Type="http://schemas.openxmlformats.org/officeDocument/2006/relationships/oleObject" Target="../embeddings/Microsoft_Office_Word_97_-_2003___16.doc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1.doc"/><Relationship Id="rId7" Type="http://schemas.openxmlformats.org/officeDocument/2006/relationships/oleObject" Target="../embeddings/Microsoft_Office_Word_97_-_2003___2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Microsoft_Office_Word_97_-_2003___24.doc"/><Relationship Id="rId5" Type="http://schemas.openxmlformats.org/officeDocument/2006/relationships/oleObject" Target="../embeddings/Microsoft_Office_Word_97_-_2003___23.doc"/><Relationship Id="rId4" Type="http://schemas.openxmlformats.org/officeDocument/2006/relationships/oleObject" Target="../embeddings/Microsoft_Office_Word_97_-_2003___22.doc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2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0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Microsoft_Office_Word_97_-_2003___31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2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Microsoft_Office_Word_97_-_2003___36.doc"/><Relationship Id="rId5" Type="http://schemas.openxmlformats.org/officeDocument/2006/relationships/oleObject" Target="../embeddings/Microsoft_Office_Word_97_-_2003___35.doc"/><Relationship Id="rId4" Type="http://schemas.openxmlformats.org/officeDocument/2006/relationships/oleObject" Target="../embeddings/Microsoft_Office_Word_97_-_2003___34.doc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8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1.vml"/><Relationship Id="rId5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L166A.tif" TargetMode="Externa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9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2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Office_Word_97_-_2003___2.doc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__4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5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E:\&#26753;&#26126;&#26126;\2018\&#35838;&#20214;\2019&#29256;%20&#21019;&#26032;&#35774;&#35745;%20&#20108;&#36718;&#19987;&#39064;&#22797;&#20064;%20&#25968;&#23398;%20&#20840;&#22269;&#65288;&#29702;&#65289;\&#26032;&#24314;&#25991;&#20214;&#22841;\18GS34.tif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7.doc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79004" y="3096500"/>
            <a:ext cx="7364517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>
                <a:latin typeface="Times New Roman" panose="02020603050405020304"/>
              </a:rPr>
              <a:t>第</a:t>
            </a:r>
            <a:r>
              <a:rPr lang="en-US" altLang="zh-CN" sz="3600" b="1" kern="2200" dirty="0">
                <a:latin typeface="Times New Roman" panose="02020603050405020304"/>
              </a:rPr>
              <a:t>2</a:t>
            </a:r>
            <a:r>
              <a:rPr lang="zh-CN" altLang="zh-CN" sz="3600" b="1" kern="2200" dirty="0">
                <a:latin typeface="Times New Roman" panose="02020603050405020304"/>
              </a:rPr>
              <a:t>讲　基本初等函数、函数与方程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2889" y="688715"/>
            <a:ext cx="11647294" cy="500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指数函数与对数函数的图象和性质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Times New Roman" panose="02020603050405020304"/>
              </a:rPr>
              <a:t>	</a:t>
            </a:r>
            <a:r>
              <a:rPr lang="zh-CN" altLang="zh-CN" sz="2400" kern="100" dirty="0" smtClean="0">
                <a:latin typeface="Times New Roman" panose="02020603050405020304"/>
                <a:cs typeface="Times New Roman" panose="02020603050405020304"/>
              </a:rPr>
              <a:t>指数函数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≠1)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与对数函数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log</a:t>
            </a:r>
            <a:r>
              <a:rPr lang="en-US" altLang="zh-CN" sz="2400" i="1" kern="100" baseline="-250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≠1)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的图象和性质，分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两种情况，当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时，两函数在定义域内都为增函数，当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时，两函数在定义域内都为减函数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函数的零点问题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的零点就是方程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的根，即函数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的图象与函数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的图象交点的横坐标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确定函数零点的常用方法：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直接解方程法；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利用零点存在性定理；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数形结合，利用两个函数图象的交点求解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7710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应用函数模型解决实际问题的一般程序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5307" y="3098165"/>
          <a:ext cx="10672762" cy="1050925"/>
        </p:xfrm>
        <a:graphic>
          <a:graphicData uri="http://schemas.openxmlformats.org/presentationml/2006/ole">
            <p:oleObj spid="_x0000_s85007" name="Document" r:id="rId3" imgW="10946195" imgH="108835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209346" y="1676516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热点一　基本初等函数的图象与性质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郑州一模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baseline="300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baseline="300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≠1)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的值域为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{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1}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，则函数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log</a:t>
            </a:r>
            <a:r>
              <a:rPr lang="en-US" altLang="zh-CN" sz="2400" i="1" kern="100" baseline="-25000" dirty="0" err="1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的图象大致是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16411" name="Picture 27" descr="E:\梁明明\2018\二轮\2019版 创新设计 二轮专题复习 数学 全国（理）\热点聚焦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873" y="546259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423" name="Picture 39" descr="F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018" y="3317830"/>
            <a:ext cx="8132927" cy="204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4271922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baseline="30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的值域为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{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1}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上是增函数，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的图象关于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轴对称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i="1" kern="100" baseline="-250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|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的图象应大致为选项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B.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55307" y="521344"/>
          <a:ext cx="10672762" cy="4025900"/>
        </p:xfrm>
        <a:graphic>
          <a:graphicData uri="http://schemas.openxmlformats.org/presentationml/2006/ole">
            <p:oleObj spid="_x0000_s57364" name="Document" r:id="rId3" imgW="10946195" imgH="414136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84197" y="688715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log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3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上为减函数，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518828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(1)B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(2)A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296026"/>
          <a:ext cx="10672762" cy="1009650"/>
        </p:xfrm>
        <a:graphic>
          <a:graphicData uri="http://schemas.openxmlformats.org/presentationml/2006/ole">
            <p:oleObj spid="_x0000_s58410" name="Document" r:id="rId3" imgW="10946195" imgH="1042993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3520" y="2111652"/>
          <a:ext cx="10672762" cy="1541462"/>
        </p:xfrm>
        <a:graphic>
          <a:graphicData uri="http://schemas.openxmlformats.org/presentationml/2006/ole">
            <p:oleObj spid="_x0000_s58411" name="Document" r:id="rId4" imgW="10946195" imgH="1585190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8112" y="3656916"/>
          <a:ext cx="10671175" cy="765175"/>
        </p:xfrm>
        <a:graphic>
          <a:graphicData uri="http://schemas.openxmlformats.org/presentationml/2006/ole">
            <p:oleObj spid="_x0000_s58412" name="Document" r:id="rId5" imgW="10946195" imgH="792415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49661" y="4481839"/>
          <a:ext cx="10672763" cy="901700"/>
        </p:xfrm>
        <a:graphic>
          <a:graphicData uri="http://schemas.openxmlformats.org/presentationml/2006/ole">
            <p:oleObj spid="_x0000_s58413" name="Document" r:id="rId6" imgW="10946195" imgH="93570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270894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指数函数、对数函数的图象和性质受底数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的影响，解决与指数、对数函数特别是与单调性有关的问题时，首先要看底数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的范围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研究对数函数的性质，应注意真数与底数的限制条件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如求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3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的单调区间，只考虑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t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3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t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的单调性，忽视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t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的限制条件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871336"/>
            <a:ext cx="11417796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1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|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|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的图象大致为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　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68955" y="4065923"/>
          <a:ext cx="10672762" cy="1828800"/>
        </p:xfrm>
        <a:graphic>
          <a:graphicData uri="http://schemas.openxmlformats.org/presentationml/2006/ole">
            <p:oleObj spid="_x0000_s60438" name="Document" r:id="rId3" imgW="10946195" imgH="1885451" progId="Word.Document.8">
              <p:embed/>
            </p:oleObj>
          </a:graphicData>
        </a:graphic>
      </p:graphicFrame>
      <p:pic>
        <p:nvPicPr>
          <p:cNvPr id="60432" name="Picture 16" descr="17W16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3666" y="1598507"/>
            <a:ext cx="6496297" cy="247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372614"/>
          <a:ext cx="10672762" cy="1323975"/>
        </p:xfrm>
        <a:graphic>
          <a:graphicData uri="http://schemas.openxmlformats.org/presentationml/2006/ole">
            <p:oleObj spid="_x0000_s61487" name="Document" r:id="rId3" imgW="10946195" imgH="1359815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27108" y="3577581"/>
          <a:ext cx="10672762" cy="887412"/>
        </p:xfrm>
        <a:graphic>
          <a:graphicData uri="http://schemas.openxmlformats.org/presentationml/2006/ole">
            <p:oleObj spid="_x0000_s61488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82625" y="4259924"/>
          <a:ext cx="10672763" cy="885825"/>
        </p:xfrm>
        <a:graphic>
          <a:graphicData uri="http://schemas.openxmlformats.org/presentationml/2006/ole">
            <p:oleObj spid="_x0000_s61489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5325" y="760207"/>
          <a:ext cx="10672762" cy="1787525"/>
        </p:xfrm>
        <a:graphic>
          <a:graphicData uri="http://schemas.openxmlformats.org/presentationml/2006/ole">
            <p:oleObj spid="_x0000_s61490" name="Document" r:id="rId6" imgW="10946195" imgH="1846929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95325" y="5075550"/>
          <a:ext cx="10672763" cy="887413"/>
        </p:xfrm>
        <a:graphic>
          <a:graphicData uri="http://schemas.openxmlformats.org/presentationml/2006/ole">
            <p:oleObj spid="_x0000_s61491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20812"/>
          <a:ext cx="10672762" cy="3808413"/>
        </p:xfrm>
        <a:graphic>
          <a:graphicData uri="http://schemas.openxmlformats.org/presentationml/2006/ole">
            <p:oleObj spid="_x0000_s62484" name="Document" r:id="rId3" imgW="10946195" imgH="391995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04085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的定义域为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，且函数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∞)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上为增函数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21632" y="1906932"/>
          <a:ext cx="10672762" cy="1243013"/>
        </p:xfrm>
        <a:graphic>
          <a:graphicData uri="http://schemas.openxmlformats.org/presentationml/2006/ole">
            <p:oleObj spid="_x0000_s63539" name="Document" r:id="rId3" imgW="10946195" imgH="1281329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07984" y="2987067"/>
          <a:ext cx="10672762" cy="887412"/>
        </p:xfrm>
        <a:graphic>
          <a:graphicData uri="http://schemas.openxmlformats.org/presentationml/2006/ole">
            <p:oleObj spid="_x0000_s63540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80688" y="3766946"/>
          <a:ext cx="10671175" cy="887412"/>
        </p:xfrm>
        <a:graphic>
          <a:graphicData uri="http://schemas.openxmlformats.org/presentationml/2006/ole">
            <p:oleObj spid="_x0000_s63541" name="Document" r:id="rId5" imgW="10946195" imgH="911223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9744" y="4459578"/>
          <a:ext cx="10672762" cy="887413"/>
        </p:xfrm>
        <a:graphic>
          <a:graphicData uri="http://schemas.openxmlformats.org/presentationml/2006/ole">
            <p:oleObj spid="_x0000_s63542" name="Document" r:id="rId6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1632" y="5203580"/>
          <a:ext cx="10672763" cy="887412"/>
        </p:xfrm>
        <a:graphic>
          <a:graphicData uri="http://schemas.openxmlformats.org/presentationml/2006/ole">
            <p:oleObj spid="_x0000_s63543" name="Document" r:id="rId7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596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3891" y="386464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(1)C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(2)3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00715" y="1656071"/>
          <a:ext cx="10672762" cy="2347913"/>
        </p:xfrm>
        <a:graphic>
          <a:graphicData uri="http://schemas.openxmlformats.org/presentationml/2006/ole">
            <p:oleObj spid="_x0000_s64533" name="Document" r:id="rId3" imgW="10946195" imgH="242224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328990"/>
            <a:ext cx="11192821" cy="390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函数零点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即方程的根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的确定问题，常见的类型有：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函数零点值大致存在区间的确定；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零点个数的确定；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(3)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两函数图象交点的横坐标或有几个交点的确定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判断函数零点个数的主要方法：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解方程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，直接求零点；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利用零点存在定理；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(3)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数形结合法：对于给定的函数不能直接求解或画出图形，常会通过分解转化为两个能画出的函数图象交点问题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684448" y="1136731"/>
            <a:ext cx="1064958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2sin 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cos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 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的零点个数可转化为函数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 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图象的交点个数，在同一坐标系中画出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sin 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的图象如图所示：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86731" y="4509135"/>
            <a:ext cx="111928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由图可知两函数图象有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个交点，则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的零点个数为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8928" y="562288"/>
          <a:ext cx="10671175" cy="887412"/>
        </p:xfrm>
        <a:graphic>
          <a:graphicData uri="http://schemas.openxmlformats.org/presentationml/2006/ole">
            <p:oleObj spid="_x0000_s66584" name="Document" r:id="rId3" imgW="10946195" imgH="911223" progId="Word.Document.8">
              <p:embed/>
            </p:oleObj>
          </a:graphicData>
        </a:graphic>
      </p:graphicFrame>
      <p:pic>
        <p:nvPicPr>
          <p:cNvPr id="66579" name="Picture 19" descr="G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3752" y="2763502"/>
            <a:ext cx="4380316" cy="176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01392" y="1978978"/>
          <a:ext cx="10671175" cy="2170112"/>
        </p:xfrm>
        <a:graphic>
          <a:graphicData uri="http://schemas.openxmlformats.org/presentationml/2006/ole">
            <p:oleObj spid="_x0000_s90113" name="Document" r:id="rId3" imgW="10946195" imgH="222819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588324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(4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8)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575936"/>
          <a:ext cx="10672762" cy="3357563"/>
        </p:xfrm>
        <a:graphic>
          <a:graphicData uri="http://schemas.openxmlformats.org/presentationml/2006/ole">
            <p:oleObj spid="_x0000_s91137" name="Document" r:id="rId3" imgW="10946195" imgH="3458041" progId="Word.Document.8">
              <p:embed/>
            </p:oleObj>
          </a:graphicData>
        </a:graphic>
      </p:graphicFrame>
      <p:pic>
        <p:nvPicPr>
          <p:cNvPr id="89090" name="Picture 2" descr="J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0425" y="3700662"/>
            <a:ext cx="3002846" cy="2245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716896"/>
            <a:ext cx="11192821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求解本题的关键在于转化为研究函数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的图象与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0)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&gt;0)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的交点个数问题：常见的错误是误认为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是两条直线，忽视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的限制条件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解决由函数零点的存在情况求参数的值或取值范围问题，关键是利用函数方程思想或数形结合思想，构建关于参数的方程或不等式求解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285973"/>
            <a:ext cx="1164729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3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湖北七校联考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是奇函数且是</a:t>
            </a:r>
            <a:r>
              <a:rPr lang="en-US" altLang="zh-CN" sz="2400" b="1" kern="100" dirty="0">
                <a:latin typeface="Times New Roman" panose="02020603050405020304"/>
                <a:cs typeface="Courier New" panose="02070309020205020404"/>
              </a:rPr>
              <a:t>R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上的单调函数，若函数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y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λ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只有一个零点，则实数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λ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的值是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2545134"/>
          <a:ext cx="10672762" cy="2033588"/>
        </p:xfrm>
        <a:graphic>
          <a:graphicData uri="http://schemas.openxmlformats.org/presentationml/2006/ole">
            <p:oleObj spid="_x0000_s92162" name="Document" r:id="rId3" imgW="10946195" imgH="2097506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627108" y="4341813"/>
          <a:ext cx="10672762" cy="887412"/>
        </p:xfrm>
        <a:graphic>
          <a:graphicData uri="http://schemas.openxmlformats.org/presentationml/2006/ole">
            <p:oleObj spid="_x0000_s92161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22621" y="955984"/>
          <a:ext cx="10550525" cy="5076825"/>
        </p:xfrm>
        <a:graphic>
          <a:graphicData uri="http://schemas.openxmlformats.org/presentationml/2006/ole">
            <p:oleObj spid="_x0000_s94209" name="Document" r:id="rId3" imgW="10993315" imgH="529488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226096" y="4098979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此时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，因此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的最小值为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隔热层修建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5 cm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厚时，总费用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达到最小，最小值为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70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万元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48928" y="1920580"/>
          <a:ext cx="10672762" cy="928688"/>
        </p:xfrm>
        <a:graphic>
          <a:graphicData uri="http://schemas.openxmlformats.org/presentationml/2006/ole">
            <p:oleObj spid="_x0000_s95236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1421" y="2681614"/>
          <a:ext cx="10672762" cy="927100"/>
        </p:xfrm>
        <a:graphic>
          <a:graphicData uri="http://schemas.openxmlformats.org/presentationml/2006/ole">
            <p:oleObj spid="_x0000_s95235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8928" y="3557029"/>
          <a:ext cx="10671175" cy="901700"/>
        </p:xfrm>
        <a:graphic>
          <a:graphicData uri="http://schemas.openxmlformats.org/presentationml/2006/ole">
            <p:oleObj spid="_x0000_s95234" name="Document" r:id="rId5" imgW="10946195" imgH="934265" progId="Word.Document.8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8928" y="1241434"/>
          <a:ext cx="10672762" cy="928688"/>
        </p:xfrm>
        <a:graphic>
          <a:graphicData uri="http://schemas.openxmlformats.org/presentationml/2006/ole">
            <p:oleObj spid="_x0000_s95233" name="Document" r:id="rId6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1828396"/>
            <a:ext cx="11192821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　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解决函数实际应用题的两个关键点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认真读题，缜密审题，准确理解题意，明确问题的实际背景，然后进行科学地抽象概括，将实际问题归纳为相应的数学问题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要合理选取参变量，设定变量之后，就要寻找它们之间的内在联系，选用恰当的代数式表示问题中的关系，建立相应的函数模型，最终求解数学模型使实际问题获解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88820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高考定位　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掌握二次函数、分段函数、幂函数、指数函数、对数函数的图象性质；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2.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以基本初等函数为依托，考查函数与方程的关系、函数零点存在性定理；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ea typeface="仿宋_GB2312"/>
                <a:cs typeface="Times New Roman" panose="02020603050405020304"/>
              </a:rPr>
              <a:t>能利用函数解决简单的实际问题</a:t>
            </a:r>
            <a:r>
              <a:rPr lang="en-US" altLang="zh-CN" sz="2400" kern="100" dirty="0"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462087"/>
          <a:ext cx="10672762" cy="3767138"/>
        </p:xfrm>
        <a:graphic>
          <a:graphicData uri="http://schemas.openxmlformats.org/presentationml/2006/ole">
            <p:oleObj spid="_x0000_s96257" name="Document" r:id="rId3" imgW="10946195" imgH="387711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2947" y="537306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151095"/>
          <a:ext cx="10672762" cy="3043238"/>
        </p:xfrm>
        <a:graphic>
          <a:graphicData uri="http://schemas.openxmlformats.org/presentationml/2006/ole">
            <p:oleObj spid="_x0000_s98312" name="Document" r:id="rId3" imgW="10946195" imgH="3125378" progId="Word.Document.8">
              <p:embed/>
            </p:oleObj>
          </a:graphicData>
        </a:graphic>
      </p:graphicFrame>
      <p:pic>
        <p:nvPicPr>
          <p:cNvPr id="98307" name="Picture 3" descr="E:\梁明明\2018\课件\2019版 创新设计 二轮专题复习 数学 全国（理）\新建文件夹\L166A.tif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2760" y="4036423"/>
            <a:ext cx="3674630" cy="130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2424" y="1268730"/>
            <a:ext cx="11192821" cy="500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指数函数与对数函数的图象和性质受底数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&gt;0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≠1)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的取值影响，解题时一定要注意讨论，并注意两类函数的定义域与值域所隐含条件的制约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2.(1)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忽略概念致误：函数的零点不是一个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“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”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，而是函数图象与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轴交点的横坐标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零点存在性定理注意两点：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zh-CN" altLang="zh-CN" sz="2400" kern="100" dirty="0" smtClean="0"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满足条件的零点可能不唯一；</a:t>
            </a:r>
            <a:r>
              <a:rPr lang="zh-CN" altLang="zh-CN" sz="2400" kern="100" dirty="0">
                <a:latin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不满足条件时，也可能有零点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利用函数的零点求参数范围的主要方法：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利用零点存在的判定定理构建不等式求解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分离参数后转化为求函数的值域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最值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问题求解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3)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转化为两熟悉的函数图象的位置关系问题，从而构建不等式求解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44053" name="Picture 21" descr="E:\梁明明\2018\二轮\2019版 创新设计 二轮专题复习 数学 全国（理）\归纳总结.T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748" y="541898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85651" y="1485514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构建函数模型解决实际问题的常见类型与求解方法：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823913" y="2197390"/>
          <a:ext cx="10672762" cy="2033588"/>
        </p:xfrm>
        <a:graphic>
          <a:graphicData uri="http://schemas.openxmlformats.org/presentationml/2006/ole">
            <p:oleObj spid="_x0000_s68627" name="Document" r:id="rId3" imgW="10946195" imgH="2097506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40891" y="2976771"/>
            <a:ext cx="1153197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，令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 smtClean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r>
              <a:rPr lang="zh-CN" altLang="zh-CN" sz="2400" kern="100" dirty="0" smtClean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为偶函数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有唯一零点，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也有唯一零点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又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t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为偶函数，由偶函数的性质知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72003" y="574676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35280" y="1852340"/>
          <a:ext cx="10672762" cy="1460500"/>
        </p:xfrm>
        <a:graphic>
          <a:graphicData uri="http://schemas.openxmlformats.org/presentationml/2006/ole">
            <p:oleObj spid="_x0000_s1077" name="Document" r:id="rId3" imgW="10946195" imgH="1504185" progId="Word.Document.8">
              <p:embed/>
            </p:oleObj>
          </a:graphicData>
        </a:graphic>
      </p:graphicFrame>
      <p:pic>
        <p:nvPicPr>
          <p:cNvPr id="1052" name="Picture 28" descr="E:\梁明明\2018\二轮\2019版 创新设计 二轮专题复习 数学 全国（理）\真题感悟.t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554" y="584265"/>
            <a:ext cx="11625166" cy="46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713541" y="1080195"/>
            <a:ext cx="1923340" cy="667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真 题 感 悟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49684" y="5212031"/>
          <a:ext cx="10672762" cy="887412"/>
        </p:xfrm>
        <a:graphic>
          <a:graphicData uri="http://schemas.openxmlformats.org/presentationml/2006/ole">
            <p:oleObj spid="_x0000_s1078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32128" y="4652977"/>
            <a:ext cx="10863642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D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04863" y="3467100"/>
          <a:ext cx="10672762" cy="1500188"/>
        </p:xfrm>
        <a:graphic>
          <a:graphicData uri="http://schemas.openxmlformats.org/presentationml/2006/ole">
            <p:oleObj spid="_x0000_s9218" name="Document" r:id="rId3" imgW="10946195" imgH="1552428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49940" y="1587831"/>
          <a:ext cx="10672762" cy="1951037"/>
        </p:xfrm>
        <a:graphic>
          <a:graphicData uri="http://schemas.openxmlformats.org/presentationml/2006/ole">
            <p:oleObj spid="_x0000_s9217" name="Document" r:id="rId4" imgW="10946195" imgH="201110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737195" y="1792551"/>
          <a:ext cx="10672762" cy="2743200"/>
        </p:xfrm>
        <a:graphic>
          <a:graphicData uri="http://schemas.openxmlformats.org/presentationml/2006/ole">
            <p:oleObj spid="_x0000_s77839" name="Document" r:id="rId3" imgW="10946195" imgH="282115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593179"/>
            <a:ext cx="11417796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解析　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存在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个零点，即关于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的方程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个不同的实根，即函数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的图象与直线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有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个交点，作出直线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y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＝－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与函数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的图象，如图所示，由图可知，－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≤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，解得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a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ea typeface="仿宋_GB2312"/>
                <a:cs typeface="Courier New" panose="02070309020205020404"/>
              </a:rPr>
              <a:t>1.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58355" y="5815000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C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78859" name="Picture 11" descr="E:\梁明明\2018\课件\2019版 创新设计 二轮专题复习 数学 全国（理）\新建文件夹\18GS34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1093" y="2348865"/>
            <a:ext cx="3559253" cy="347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8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326917"/>
            <a:ext cx="11647294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4.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江苏卷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某公司一年购买某种货物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600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吨，每次购买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吨，运费为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万元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/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次，一年的总存储费用为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4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万元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要使一年的总运费与总存储费用之和最小，则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的值是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________.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12947" y="4666625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答案</a:t>
            </a:r>
            <a:r>
              <a:rPr lang="zh-CN" altLang="zh-CN" sz="2400" kern="100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FF0000"/>
                </a:solidFill>
                <a:latin typeface="Times New Roman" panose="02020603050405020304"/>
                <a:cs typeface="Courier New" panose="02070309020205020404"/>
              </a:rPr>
              <a:t>30</a:t>
            </a:r>
            <a:endParaRPr lang="zh-CN" altLang="zh-CN" sz="1050" kern="100" dirty="0">
              <a:solidFill>
                <a:srgbClr val="FF0000"/>
              </a:solidFill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3096251"/>
          <a:ext cx="10672762" cy="1789113"/>
        </p:xfrm>
        <a:graphic>
          <a:graphicData uri="http://schemas.openxmlformats.org/presentationml/2006/ole">
            <p:oleObj spid="_x0000_s79887" name="Document" r:id="rId3" imgW="10946195" imgH="1845849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1093079"/>
            <a:ext cx="1164729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指数式与对数式的七个运算公式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14363" y="1814513"/>
          <a:ext cx="10672762" cy="4668837"/>
        </p:xfrm>
        <a:graphic>
          <a:graphicData uri="http://schemas.openxmlformats.org/presentationml/2006/ole">
            <p:oleObj spid="_x0000_s52252" name="Document" r:id="rId3" imgW="10946195" imgH="4803455" progId="Word.Document.8">
              <p:embed/>
            </p:oleObj>
          </a:graphicData>
        </a:graphic>
      </p:graphicFrame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720615" y="536765"/>
            <a:ext cx="188544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30780" algn="l"/>
              </a:tabLst>
            </a:pPr>
            <a:r>
              <a:rPr lang="zh-CN" altLang="en-US" sz="2400" kern="100" dirty="0" smtClean="0">
                <a:latin typeface="黑体" panose="02010609060101010101" charset="-122"/>
                <a:ea typeface="黑体" panose="02010609060101010101" charset="-122"/>
                <a:cs typeface="Courier New" panose="02070309020205020404"/>
              </a:rPr>
              <a:t>考 点 整 合</a:t>
            </a:r>
            <a:endParaRPr lang="zh-CN" altLang="zh-CN" sz="1050" kern="100" dirty="0">
              <a:effectLst/>
              <a:latin typeface="黑体" panose="02010609060101010101" charset="-122"/>
              <a:ea typeface="黑体" panose="02010609060101010101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365</Words>
  <Application>WPS 演示</Application>
  <PresentationFormat>自定义</PresentationFormat>
  <Paragraphs>60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130</cp:revision>
  <dcterms:created xsi:type="dcterms:W3CDTF">2018-01-02T04:06:00Z</dcterms:created>
  <dcterms:modified xsi:type="dcterms:W3CDTF">2019-11-10T08:27:45Z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