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3"/>
  </p:handoutMasterIdLst>
  <p:sldIdLst>
    <p:sldId id="260" r:id="rId2"/>
    <p:sldId id="563" r:id="rId3"/>
    <p:sldId id="537" r:id="rId4"/>
    <p:sldId id="262" r:id="rId5"/>
    <p:sldId id="533" r:id="rId6"/>
    <p:sldId id="534" r:id="rId7"/>
    <p:sldId id="535" r:id="rId8"/>
    <p:sldId id="536" r:id="rId9"/>
    <p:sldId id="508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17" r:id="rId19"/>
    <p:sldId id="519" r:id="rId20"/>
    <p:sldId id="520" r:id="rId21"/>
    <p:sldId id="521" r:id="rId22"/>
    <p:sldId id="522" r:id="rId23"/>
    <p:sldId id="523" r:id="rId24"/>
    <p:sldId id="524" r:id="rId25"/>
    <p:sldId id="525" r:id="rId26"/>
    <p:sldId id="538" r:id="rId27"/>
    <p:sldId id="539" r:id="rId28"/>
    <p:sldId id="540" r:id="rId29"/>
    <p:sldId id="541" r:id="rId30"/>
    <p:sldId id="542" r:id="rId31"/>
    <p:sldId id="543" r:id="rId32"/>
    <p:sldId id="544" r:id="rId33"/>
    <p:sldId id="545" r:id="rId34"/>
    <p:sldId id="546" r:id="rId35"/>
    <p:sldId id="547" r:id="rId36"/>
    <p:sldId id="548" r:id="rId37"/>
    <p:sldId id="549" r:id="rId38"/>
    <p:sldId id="550" r:id="rId39"/>
    <p:sldId id="551" r:id="rId40"/>
    <p:sldId id="552" r:id="rId41"/>
    <p:sldId id="553" r:id="rId42"/>
    <p:sldId id="554" r:id="rId43"/>
    <p:sldId id="555" r:id="rId44"/>
    <p:sldId id="556" r:id="rId45"/>
    <p:sldId id="557" r:id="rId46"/>
    <p:sldId id="558" r:id="rId47"/>
    <p:sldId id="559" r:id="rId48"/>
    <p:sldId id="560" r:id="rId49"/>
    <p:sldId id="561" r:id="rId50"/>
    <p:sldId id="562" r:id="rId51"/>
    <p:sldId id="259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4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7" Type="http://schemas.openxmlformats.org/officeDocument/2006/relationships/image" Target="../media/image45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Relationship Id="rId6" Type="http://schemas.openxmlformats.org/officeDocument/2006/relationships/image" Target="../media/image63.emf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image" Target="../media/image7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image" Target="../media/image81.e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5.emf"/><Relationship Id="rId1" Type="http://schemas.openxmlformats.org/officeDocument/2006/relationships/image" Target="../media/image84.e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燕尾形 15">
            <a:hlinkClick r:id="rId2" action="ppaction://hlinksldjump"/>
          </p:cNvPr>
          <p:cNvSpPr/>
          <p:nvPr userDrawn="1"/>
        </p:nvSpPr>
        <p:spPr>
          <a:xfrm>
            <a:off x="9347612" y="6505690"/>
            <a:ext cx="12600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热点突破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7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0.tif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png"/><Relationship Id="rId5" Type="http://schemas.openxmlformats.org/officeDocument/2006/relationships/oleObject" Target="../embeddings/Microsoft_Office_Word_97_-_2003___9.doc"/><Relationship Id="rId4" Type="http://schemas.openxmlformats.org/officeDocument/2006/relationships/oleObject" Target="../embeddings/Microsoft_Office_Word_97_-_2003___8.doc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1.tif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Microsoft_Office_Word_97_-_2003___15.doc"/><Relationship Id="rId4" Type="http://schemas.openxmlformats.org/officeDocument/2006/relationships/oleObject" Target="../embeddings/Microsoft_Office_Word_97_-_2003___14.doc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2.tif" TargetMode="Externa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3.ti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4.tif" TargetMode="Externa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Microsoft_Office_Word_97_-_2003___21.doc"/><Relationship Id="rId4" Type="http://schemas.openxmlformats.org/officeDocument/2006/relationships/oleObject" Target="../embeddings/Microsoft_Office_Word_97_-_2003___20.doc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Microsoft_Office_Word_97_-_2003___25.doc"/><Relationship Id="rId5" Type="http://schemas.openxmlformats.org/officeDocument/2006/relationships/oleObject" Target="../embeddings/Microsoft_Office_Word_97_-_2003___24.doc"/><Relationship Id="rId4" Type="http://schemas.openxmlformats.org/officeDocument/2006/relationships/oleObject" Target="../embeddings/Microsoft_Office_Word_97_-_2003___23.doc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33.doc"/><Relationship Id="rId3" Type="http://schemas.openxmlformats.org/officeDocument/2006/relationships/oleObject" Target="../embeddings/Microsoft_Office_Word_97_-_2003___28.doc"/><Relationship Id="rId7" Type="http://schemas.openxmlformats.org/officeDocument/2006/relationships/oleObject" Target="../embeddings/Microsoft_Office_Word_97_-_2003___3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Microsoft_Office_Word_97_-_2003___31.doc"/><Relationship Id="rId11" Type="http://schemas.openxmlformats.org/officeDocument/2006/relationships/oleObject" Target="../embeddings/Microsoft_Office_Word_97_-_2003___34.doc"/><Relationship Id="rId5" Type="http://schemas.openxmlformats.org/officeDocument/2006/relationships/oleObject" Target="../embeddings/Microsoft_Office_Word_97_-_2003___30.doc"/><Relationship Id="rId10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5.tif" TargetMode="External"/><Relationship Id="rId4" Type="http://schemas.openxmlformats.org/officeDocument/2006/relationships/oleObject" Target="../embeddings/Microsoft_Office_Word_97_-_2003___29.doc"/><Relationship Id="rId9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Microsoft_Office_Word_97_-_2003___39.doc"/><Relationship Id="rId4" Type="http://schemas.openxmlformats.org/officeDocument/2006/relationships/oleObject" Target="../embeddings/Microsoft_Office_Word_97_-_2003___38.doc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Microsoft_Office_Word_97_-_2003___43.doc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7.tif" TargetMode="Externa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49.doc"/><Relationship Id="rId3" Type="http://schemas.openxmlformats.org/officeDocument/2006/relationships/oleObject" Target="../embeddings/Microsoft_Office_Word_97_-_2003___44.doc"/><Relationship Id="rId7" Type="http://schemas.openxmlformats.org/officeDocument/2006/relationships/oleObject" Target="../embeddings/Microsoft_Office_Word_97_-_2003___4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Microsoft_Office_Word_97_-_2003___47.doc"/><Relationship Id="rId5" Type="http://schemas.openxmlformats.org/officeDocument/2006/relationships/oleObject" Target="../embeddings/Microsoft_Office_Word_97_-_2003___46.doc"/><Relationship Id="rId4" Type="http://schemas.openxmlformats.org/officeDocument/2006/relationships/oleObject" Target="../embeddings/Microsoft_Office_Word_97_-_2003___45.doc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6.v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9.vml"/><Relationship Id="rId5" Type="http://schemas.openxmlformats.org/officeDocument/2006/relationships/oleObject" Target="../embeddings/Microsoft_Office_Word_97_-_2003___55.doc"/><Relationship Id="rId4" Type="http://schemas.openxmlformats.org/officeDocument/2006/relationships/oleObject" Target="../embeddings/Microsoft_Office_Word_97_-_2003___54.doc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0.v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62.doc"/><Relationship Id="rId3" Type="http://schemas.openxmlformats.org/officeDocument/2006/relationships/oleObject" Target="../embeddings/Microsoft_Office_Word_97_-_2003___57.doc"/><Relationship Id="rId7" Type="http://schemas.openxmlformats.org/officeDocument/2006/relationships/oleObject" Target="../embeddings/Microsoft_Office_Word_97_-_2003___6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Microsoft_Office_Word_97_-_2003___60.doc"/><Relationship Id="rId5" Type="http://schemas.openxmlformats.org/officeDocument/2006/relationships/oleObject" Target="../embeddings/Microsoft_Office_Word_97_-_2003___59.doc"/><Relationship Id="rId4" Type="http://schemas.openxmlformats.org/officeDocument/2006/relationships/oleObject" Target="../embeddings/Microsoft_Office_Word_97_-_2003___58.doc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4.v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5.vml"/><Relationship Id="rId5" Type="http://schemas.openxmlformats.org/officeDocument/2006/relationships/oleObject" Target="../embeddings/Microsoft_Office_Word_97_-_2003___67.doc"/><Relationship Id="rId4" Type="http://schemas.openxmlformats.org/officeDocument/2006/relationships/image" Target="../media/image8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6.vml"/><Relationship Id="rId5" Type="http://schemas.openxmlformats.org/officeDocument/2006/relationships/oleObject" Target="../embeddings/Microsoft_Office_Word_97_-_2003___70.doc"/><Relationship Id="rId4" Type="http://schemas.openxmlformats.org/officeDocument/2006/relationships/oleObject" Target="../embeddings/Microsoft_Office_Word_97_-_2003___69.doc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7.vml"/><Relationship Id="rId5" Type="http://schemas.openxmlformats.org/officeDocument/2006/relationships/oleObject" Target="../embeddings/Microsoft_Office_Word_97_-_2003___73.doc"/><Relationship Id="rId4" Type="http://schemas.openxmlformats.org/officeDocument/2006/relationships/oleObject" Target="../embeddings/Microsoft_Office_Word_97_-_2003___72.doc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__4.doc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7580" y="3183336"/>
            <a:ext cx="8751114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第</a:t>
            </a:r>
            <a:r>
              <a:rPr lang="en-US" altLang="zh-CN" sz="3600" b="1" kern="2200" dirty="0">
                <a:latin typeface="Times New Roman" panose="02020603050405020304"/>
              </a:rPr>
              <a:t>2</a:t>
            </a:r>
            <a:r>
              <a:rPr lang="zh-CN" altLang="zh-CN" sz="3600" b="1" kern="2200" dirty="0">
                <a:latin typeface="Times New Roman" panose="02020603050405020304"/>
              </a:rPr>
              <a:t>讲　客观</a:t>
            </a:r>
            <a:r>
              <a:rPr lang="en-US" altLang="zh-CN" sz="3600" b="1" kern="2200" dirty="0">
                <a:latin typeface="宋体" panose="02010600030101010101" pitchFamily="2" charset="-122"/>
              </a:rPr>
              <a:t>“</a:t>
            </a:r>
            <a:r>
              <a:rPr lang="zh-CN" altLang="zh-CN" sz="3600" b="1" kern="2200" dirty="0">
                <a:latin typeface="Times New Roman" panose="02020603050405020304"/>
              </a:rPr>
              <a:t>瓶颈</a:t>
            </a:r>
            <a:r>
              <a:rPr lang="en-US" altLang="zh-CN" sz="3600" b="1" kern="2200" dirty="0">
                <a:latin typeface="宋体" panose="02010600030101010101" pitchFamily="2" charset="-122"/>
              </a:rPr>
              <a:t>”</a:t>
            </a:r>
            <a:r>
              <a:rPr lang="zh-CN" altLang="zh-CN" sz="3600" b="1" kern="2200" dirty="0">
                <a:latin typeface="Times New Roman" panose="02020603050405020304"/>
              </a:rPr>
              <a:t>题突破</a:t>
            </a:r>
            <a:r>
              <a:rPr lang="en-US" altLang="zh-CN" sz="3600" b="1" kern="2200" dirty="0">
                <a:latin typeface="Times New Roman" panose="02020603050405020304"/>
              </a:rPr>
              <a:t>——</a:t>
            </a:r>
            <a:r>
              <a:rPr lang="zh-CN" altLang="zh-CN" sz="3600" b="1" kern="2200" dirty="0">
                <a:latin typeface="Times New Roman" panose="02020603050405020304"/>
              </a:rPr>
              <a:t>冲刺高分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117963"/>
            <a:ext cx="11647294" cy="113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是定义在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上的奇函数，且当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)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，即当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53635" y="3241056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作出函数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的图象，如图：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21632" y="2322532"/>
          <a:ext cx="10672762" cy="955675"/>
        </p:xfrm>
        <a:graphic>
          <a:graphicData uri="http://schemas.openxmlformats.org/presentationml/2006/ole">
            <p:oleObj spid="_x0000_s58409" name="Document" r:id="rId3" imgW="10946195" imgH="990789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3923291"/>
          <a:ext cx="10672762" cy="1009650"/>
        </p:xfrm>
        <a:graphic>
          <a:graphicData uri="http://schemas.openxmlformats.org/presentationml/2006/ole">
            <p:oleObj spid="_x0000_s58410" name="Document" r:id="rId4" imgW="10946195" imgH="104227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2576" y="4947935"/>
          <a:ext cx="10671175" cy="628650"/>
        </p:xfrm>
        <a:graphic>
          <a:graphicData uri="http://schemas.openxmlformats.org/presentationml/2006/ole">
            <p:oleObj spid="_x0000_s58411" name="Document" r:id="rId5" imgW="10946195" imgH="650925" progId="Word.Document.8">
              <p:embed/>
            </p:oleObj>
          </a:graphicData>
        </a:graphic>
      </p:graphicFrame>
      <p:pic>
        <p:nvPicPr>
          <p:cNvPr id="58399" name="Picture 31" descr="E:\梁明明\2018\课件\2019版 创新设计 二轮专题复习 数学 全国（理）\新建文件夹\L10.tif"/>
          <p:cNvPicPr>
            <a:picLocks noChangeAspect="1" noChangeArrowheads="1"/>
          </p:cNvPicPr>
          <p:nvPr/>
        </p:nvPicPr>
        <p:blipFill>
          <a:blip r:embed="rId6" r:link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7326" y="2825441"/>
            <a:ext cx="2774697" cy="312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867024"/>
            <a:ext cx="1119282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则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2ln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时，等号成立，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，得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 err="1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，即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30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baseline="30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dirty="0" err="1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，故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30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的最大值为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(1)C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(2)e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270000"/>
          <a:ext cx="10672762" cy="885825"/>
        </p:xfrm>
        <a:graphic>
          <a:graphicData uri="http://schemas.openxmlformats.org/presentationml/2006/ole">
            <p:oleObj spid="_x0000_s59419" name="Document" r:id="rId3" imgW="10946195" imgH="9594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988820"/>
          <a:ext cx="10672762" cy="2620963"/>
        </p:xfrm>
        <a:graphic>
          <a:graphicData uri="http://schemas.openxmlformats.org/presentationml/2006/ole">
            <p:oleObj spid="_x0000_s60444" name="Document" r:id="rId3" imgW="10946195" imgH="26904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4197" y="593179"/>
            <a:ext cx="1153197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广州校级期中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如图，等边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的中线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AF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与中位线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DE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相交于点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，已知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AED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绕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DE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旋转过程中的一个图形，下列命题中，错误的是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35523" y="4125711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动点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在平面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上的射影在线段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AF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恒有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BD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∥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EF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三棱锥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EFD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的体积有最大值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异面直线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′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DE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不可能垂直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1465" name="Picture 25" descr="E:\梁明明\2018\课件\2019版 创新设计 二轮专题复习 数学 全国（理）\新建文件夹\L11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1857" y="1878648"/>
            <a:ext cx="2806166" cy="227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675130"/>
          <a:ext cx="10672762" cy="3194050"/>
        </p:xfrm>
        <a:graphic>
          <a:graphicData uri="http://schemas.openxmlformats.org/presentationml/2006/ole">
            <p:oleObj spid="_x0000_s62491" name="Document" r:id="rId3" imgW="10946195" imgH="328342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4197" y="1163141"/>
            <a:ext cx="1153197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由题意设外接球的半径为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39744" y="2435950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记长方体的三条棱长分别为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811396"/>
          <a:ext cx="10672762" cy="887413"/>
        </p:xfrm>
        <a:graphic>
          <a:graphicData uri="http://schemas.openxmlformats.org/presentationml/2006/ole">
            <p:oleObj spid="_x0000_s63525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62576" y="3196984"/>
          <a:ext cx="10672762" cy="627062"/>
        </p:xfrm>
        <a:graphic>
          <a:graphicData uri="http://schemas.openxmlformats.org/presentationml/2006/ole">
            <p:oleObj spid="_x0000_s63526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6224" y="3671410"/>
          <a:ext cx="10671175" cy="1501775"/>
        </p:xfrm>
        <a:graphic>
          <a:graphicData uri="http://schemas.openxmlformats.org/presentationml/2006/ole">
            <p:oleObj spid="_x0000_s63527" name="Document" r:id="rId5" imgW="10946195" imgH="1549188" progId="Word.Document.8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48928" y="5013022"/>
            <a:ext cx="4604146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所以棱锥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O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体积最大值为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24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249648"/>
            <a:ext cx="1119282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是正三角形，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上的射影在线段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AF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上，故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正确；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BD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EF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，所以恒有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BD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EF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，故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正确；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三棱锥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FED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的底面积是定值，体积由高即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到底面的距离决定，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DE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BCED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时，三棱锥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FED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的体积有最大值，故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正确；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DE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FG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，故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错误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(1)A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72003" y="2033681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长方体的对角线是外接球的直径，由条件得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，进而求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xy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的最大值得棱锥的最大体积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另外不规则的几何体的体积常用割补法求解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ADE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折叠过程中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，长度不变，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AG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DE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的关系不变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当平面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ADE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折叠到平面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DE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⊥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BCED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时，棱锥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EFD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的体积最大，且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′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⊥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DE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6427" y="1452284"/>
            <a:ext cx="9450967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如图，过正方形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的顶点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作线段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PA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⊥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，则平面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与平面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CDP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所成二面角的度数为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A</a:t>
            </a:r>
            <a:r>
              <a:rPr lang="en-US" altLang="zh-CN" sz="2400" kern="100" dirty="0" smtClean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90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°  		B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60°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C</a:t>
            </a:r>
            <a:r>
              <a:rPr lang="en-US" altLang="zh-CN" sz="2400" kern="100" dirty="0" smtClean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45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°  		D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30°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7067" y="3820191"/>
          <a:ext cx="10672762" cy="2033588"/>
        </p:xfrm>
        <a:graphic>
          <a:graphicData uri="http://schemas.openxmlformats.org/presentationml/2006/ole">
            <p:oleObj spid="_x0000_s66588" name="Document" r:id="rId3" imgW="10946195" imgH="2098946" progId="Word.Document.8">
              <p:embed/>
            </p:oleObj>
          </a:graphicData>
        </a:graphic>
      </p:graphicFrame>
      <p:pic>
        <p:nvPicPr>
          <p:cNvPr id="66585" name="Picture 25" descr="E:\梁明明\2018\课件\2019版 创新设计 二轮专题复习 数学 全国（理）\新建文件夹\L12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9534" y="1564858"/>
            <a:ext cx="1985328" cy="213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1024666"/>
            <a:ext cx="11304749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把原四棱锥补成正方体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PQRH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，如图所示，连接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，则所求二面角转化为平面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CDPQ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BAPQ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所成的二面角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∠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CQB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CDPQ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BAPQ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所成二面角的平面角，且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∠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CQB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45°.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故平面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PAB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CDP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所成二面角为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45°.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8633" name="Picture 25" descr="E:\梁明明\2018\课件\2019版 创新设计 二轮专题复习 数学 全国（理）\新建文件夹\L13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7746" y="2928725"/>
            <a:ext cx="2728427" cy="294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4709" y="5373067"/>
            <a:ext cx="1108200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(1)C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68955" y="1204340"/>
          <a:ext cx="10672762" cy="2033588"/>
        </p:xfrm>
        <a:graphic>
          <a:graphicData uri="http://schemas.openxmlformats.org/presentationml/2006/ole">
            <p:oleObj spid="_x0000_s69660" name="Document" r:id="rId3" imgW="10946195" imgH="2098946" progId="Word.Document.8">
              <p:embed/>
            </p:oleObj>
          </a:graphicData>
        </a:graphic>
      </p:graphicFrame>
      <p:pic>
        <p:nvPicPr>
          <p:cNvPr id="69657" name="Picture 25" descr="E:\梁明明\2018\课件\2019版 创新设计 二轮专题复习 数学 全国（理）\新建文件夹\L14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9466" y="3142392"/>
            <a:ext cx="1712595" cy="209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0715" y="1227786"/>
          <a:ext cx="10672762" cy="4354513"/>
        </p:xfrm>
        <a:graphic>
          <a:graphicData uri="http://schemas.openxmlformats.org/presentationml/2006/ole">
            <p:oleObj spid="_x0000_s70683" name="Document" r:id="rId3" imgW="10946195" imgH="447079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090589"/>
            <a:ext cx="11192821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信息联想</a:t>
            </a:r>
            <a:r>
              <a:rPr lang="zh-CN" altLang="zh-CN" sz="2400" kern="100">
                <a:latin typeface="Times New Roman" panose="02020603050405020304"/>
                <a:ea typeface="楷体_GB2312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①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：由条件中准线、焦点联想确定抛物线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的方程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&gt;0)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②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：看到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AB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|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DE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|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，及点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的特殊位置，联想求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的坐标，利用点共圆，得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的方程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①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，且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|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，联想抛物线定义，得点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坐标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②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：曲线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渐近线过点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P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，得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间的关系，求出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的离心率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e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4197" y="1562700"/>
            <a:ext cx="1153197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不妨设抛物线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：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4292932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的焦点到准线的距离是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2187254"/>
          <a:ext cx="11245850" cy="1077912"/>
        </p:xfrm>
        <a:graphic>
          <a:graphicData uri="http://schemas.openxmlformats.org/presentationml/2006/ole">
            <p:oleObj spid="_x0000_s72746" name="Document" r:id="rId3" imgW="11951179" imgH="1156041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3309" y="2981527"/>
          <a:ext cx="10672762" cy="627062"/>
        </p:xfrm>
        <a:graphic>
          <a:graphicData uri="http://schemas.openxmlformats.org/presentationml/2006/ole">
            <p:oleObj spid="_x0000_s72747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5197" y="3504602"/>
          <a:ext cx="10671175" cy="887412"/>
        </p:xfrm>
        <a:graphic>
          <a:graphicData uri="http://schemas.openxmlformats.org/presentationml/2006/ole">
            <p:oleObj spid="_x0000_s72748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607583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抛物线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：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的焦点为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，准线方程为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，且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抛物线的定义得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P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911283"/>
          <a:ext cx="10672762" cy="628650"/>
        </p:xfrm>
        <a:graphic>
          <a:graphicData uri="http://schemas.openxmlformats.org/presentationml/2006/ole">
            <p:oleObj spid="_x0000_s73769" name="Document" r:id="rId3" imgW="10946195" imgH="65092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54404" y="3380512"/>
          <a:ext cx="10672762" cy="900112"/>
        </p:xfrm>
        <a:graphic>
          <a:graphicData uri="http://schemas.openxmlformats.org/presentationml/2006/ole">
            <p:oleObj spid="_x0000_s73770" name="Document" r:id="rId4" imgW="10946195" imgH="93570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5325" y="4146743"/>
          <a:ext cx="10671175" cy="901700"/>
        </p:xfrm>
        <a:graphic>
          <a:graphicData uri="http://schemas.openxmlformats.org/presentationml/2006/ole">
            <p:oleObj spid="_x0000_s73771" name="Document" r:id="rId5" imgW="10946195" imgH="93498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5325" y="4962207"/>
          <a:ext cx="10672762" cy="627063"/>
        </p:xfrm>
        <a:graphic>
          <a:graphicData uri="http://schemas.openxmlformats.org/presentationml/2006/ole">
            <p:oleObj spid="_x0000_s73772" name="Document" r:id="rId6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628775"/>
          <a:ext cx="10672762" cy="3194050"/>
        </p:xfrm>
        <a:graphic>
          <a:graphicData uri="http://schemas.openxmlformats.org/presentationml/2006/ole">
            <p:oleObj spid="_x0000_s74779" name="Document" r:id="rId3" imgW="10946195" imgH="328342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68029" y="776601"/>
          <a:ext cx="10550525" cy="5186362"/>
        </p:xfrm>
        <a:graphic>
          <a:graphicData uri="http://schemas.openxmlformats.org/presentationml/2006/ole">
            <p:oleObj spid="_x0000_s103425" name="Document" r:id="rId3" imgW="11216685" imgH="579100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80000" y="3429000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如图，设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ABF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内切圆圆心为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，半径为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19309" y="5414011"/>
            <a:ext cx="1108200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9771" y="534992"/>
          <a:ext cx="10672762" cy="887413"/>
        </p:xfrm>
        <a:graphic>
          <a:graphicData uri="http://schemas.openxmlformats.org/presentationml/2006/ole">
            <p:oleObj spid="_x0000_s104455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54381" y="1255082"/>
          <a:ext cx="10672762" cy="627062"/>
        </p:xfrm>
        <a:graphic>
          <a:graphicData uri="http://schemas.openxmlformats.org/presentationml/2006/ole">
            <p:oleObj spid="_x0000_s104454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5325" y="1770452"/>
          <a:ext cx="10671175" cy="628650"/>
        </p:xfrm>
        <a:graphic>
          <a:graphicData uri="http://schemas.openxmlformats.org/presentationml/2006/ole">
            <p:oleObj spid="_x0000_s104453" name="Document" r:id="rId5" imgW="10946195" imgH="65092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55114" y="2335217"/>
          <a:ext cx="10672762" cy="627063"/>
        </p:xfrm>
        <a:graphic>
          <a:graphicData uri="http://schemas.openxmlformats.org/presentationml/2006/ole">
            <p:oleObj spid="_x0000_s104452" name="Document" r:id="rId6" imgW="10946195" imgH="650925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95325" y="2782347"/>
          <a:ext cx="10672763" cy="901700"/>
        </p:xfrm>
        <a:graphic>
          <a:graphicData uri="http://schemas.openxmlformats.org/presentationml/2006/ole">
            <p:oleObj spid="_x0000_s104451" name="Document" r:id="rId7" imgW="10946195" imgH="935705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49917" y="4039616"/>
          <a:ext cx="10672763" cy="1077912"/>
        </p:xfrm>
        <a:graphic>
          <a:graphicData uri="http://schemas.openxmlformats.org/presentationml/2006/ole">
            <p:oleObj spid="_x0000_s104450" name="Document" r:id="rId8" imgW="10946195" imgH="1109597" progId="Word.Document.8">
              <p:embed/>
            </p:oleObj>
          </a:graphicData>
        </a:graphic>
      </p:graphicFrame>
      <p:pic>
        <p:nvPicPr>
          <p:cNvPr id="91156" name="Picture 20" descr="E:\梁明明\2018\课件\2019版 创新设计 二轮专题复习 数学 全国（理）\新建文件夹\L15.tif"/>
          <p:cNvPicPr>
            <a:picLocks noChangeAspect="1" noChangeArrowheads="1"/>
          </p:cNvPicPr>
          <p:nvPr/>
        </p:nvPicPr>
        <p:blipFill>
          <a:blip r:embed="rId9" r:link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2667" y="1751607"/>
            <a:ext cx="2936717" cy="229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91546" y="4787292"/>
          <a:ext cx="10672762" cy="928688"/>
        </p:xfrm>
        <a:graphic>
          <a:graphicData uri="http://schemas.openxmlformats.org/presentationml/2006/ole">
            <p:oleObj spid="_x0000_s104449" name="Document" r:id="rId11" imgW="10946195" imgH="9576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437703"/>
          <a:ext cx="10672762" cy="4476750"/>
        </p:xfrm>
        <a:graphic>
          <a:graphicData uri="http://schemas.openxmlformats.org/presentationml/2006/ole">
            <p:oleObj spid="_x0000_s105473" name="Document" r:id="rId3" imgW="10946195" imgH="460328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1659" y="1893284"/>
          <a:ext cx="10672762" cy="3316288"/>
        </p:xfrm>
        <a:graphic>
          <a:graphicData uri="http://schemas.openxmlformats.org/presentationml/2006/ole">
            <p:oleObj spid="_x0000_s106497" name="Document" r:id="rId3" imgW="10946195" imgH="341555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539422"/>
            <a:ext cx="11192821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试题特点　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瓶颈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一般是指在整体中的关键限制因素，例如，一轮、二轮复习后，很多考生却陷入了成绩提升的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瓶颈期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——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无论怎么努力，成绩总是停滞不前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怎样才能突破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瓶颈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，让成绩再上一个台阶？全国高考卷客观题满分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80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分，共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16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题，决定了整个高考试卷的成败，要突破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瓶颈题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就必须在两类客观题第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10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11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12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15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16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题中有较大收获，分析近三年高考，必须从以下几个方面有所突破，才能实现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柳暗花明又一村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，做到保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本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冲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118266"/>
          <a:ext cx="10672762" cy="2935288"/>
        </p:xfrm>
        <a:graphic>
          <a:graphicData uri="http://schemas.openxmlformats.org/presentationml/2006/ole">
            <p:oleObj spid="_x0000_s107523" name="Document" r:id="rId3" imgW="10946195" imgH="3015210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68029" y="4094498"/>
          <a:ext cx="10672762" cy="1146175"/>
        </p:xfrm>
        <a:graphic>
          <a:graphicData uri="http://schemas.openxmlformats.org/presentationml/2006/ole">
            <p:oleObj spid="_x0000_s107522" name="Document" r:id="rId4" imgW="10946195" imgH="118736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4363" y="5320665"/>
          <a:ext cx="10672762" cy="628650"/>
        </p:xfrm>
        <a:graphic>
          <a:graphicData uri="http://schemas.openxmlformats.org/presentationml/2006/ole">
            <p:oleObj spid="_x0000_s107521" name="Document" r:id="rId5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5013022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935981"/>
          <a:ext cx="10672762" cy="1487488"/>
        </p:xfrm>
        <a:graphic>
          <a:graphicData uri="http://schemas.openxmlformats.org/presentationml/2006/ole">
            <p:oleObj spid="_x0000_s108545" name="Document" r:id="rId3" imgW="10946195" imgH="1534427" progId="Word.Document.8">
              <p:embed/>
            </p:oleObj>
          </a:graphicData>
        </a:graphic>
      </p:graphicFrame>
      <p:pic>
        <p:nvPicPr>
          <p:cNvPr id="95236" name="Picture 4" descr="L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6496" y="2365817"/>
            <a:ext cx="2835901" cy="251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287373"/>
            <a:ext cx="11192821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第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题由方程与不等式关系，寻求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的关系，并得出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关于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的通项公式，利用单调性判断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i="1" kern="100" baseline="-25000" dirty="0">
                <a:latin typeface="Times New Roman" panose="02020603050405020304"/>
                <a:ea typeface="楷体_GB2312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的符号变化，由</a:t>
            </a:r>
            <a:r>
              <a:rPr lang="en-US" altLang="zh-CN" sz="2400" i="1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S</a:t>
            </a:r>
            <a:r>
              <a:rPr lang="en-US" altLang="zh-CN" sz="2400" i="1" kern="100" baseline="-25000" dirty="0" err="1">
                <a:latin typeface="Times New Roman" panose="02020603050405020304"/>
                <a:ea typeface="楷体_GB2312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的最值定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n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的值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线性规划问题求最值，关键明确待求量的几何意义，把所求最值看作直线的截距、斜率、两点间的距离、点到直线的距离等，数形结合求解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778229"/>
          <a:ext cx="10548937" cy="5145087"/>
        </p:xfrm>
        <a:graphic>
          <a:graphicData uri="http://schemas.openxmlformats.org/presentationml/2006/ole">
            <p:oleObj spid="_x0000_s109569" name="Document" r:id="rId3" imgW="10993315" imgH="536473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24939"/>
            <a:ext cx="1164729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作出约束条件表示的平面区域，如图中阴影部分所示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en-US" altLang="zh-CN" sz="2400" kern="100" dirty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en-US" altLang="zh-CN" sz="2400" kern="100" dirty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图知，当直线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经过点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取得最大值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i="1" kern="100" dirty="0" err="1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baseline="-25000" dirty="0" err="1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，此时直线方程为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4994701"/>
          <a:ext cx="10672762" cy="996950"/>
        </p:xfrm>
        <a:graphic>
          <a:graphicData uri="http://schemas.openxmlformats.org/presentationml/2006/ole">
            <p:oleObj spid="_x0000_s111618" name="Document" r:id="rId3" imgW="10946195" imgH="1024631" progId="Word.Document.8">
              <p:embed/>
            </p:oleObj>
          </a:graphicData>
        </a:graphic>
      </p:graphicFrame>
      <p:pic>
        <p:nvPicPr>
          <p:cNvPr id="98307" name="Picture 3" descr="E:\梁明明\2018\课件\2019版 创新设计 二轮专题复习 数学 全国（理）\新建文件夹\L17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2127" y="1323322"/>
            <a:ext cx="2756535" cy="23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5946807"/>
          <a:ext cx="10672762" cy="627062"/>
        </p:xfrm>
        <a:graphic>
          <a:graphicData uri="http://schemas.openxmlformats.org/presentationml/2006/ole">
            <p:oleObj spid="_x0000_s111617" name="Document" r:id="rId6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809602"/>
          <a:ext cx="10672762" cy="887413"/>
        </p:xfrm>
        <a:graphic>
          <a:graphicData uri="http://schemas.openxmlformats.org/presentationml/2006/ole">
            <p:oleObj spid="_x0000_s11264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40756" y="1574183"/>
          <a:ext cx="10672762" cy="887412"/>
        </p:xfrm>
        <a:graphic>
          <a:graphicData uri="http://schemas.openxmlformats.org/presentationml/2006/ole">
            <p:oleObj spid="_x0000_s112645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7085" y="2326766"/>
          <a:ext cx="10671175" cy="887412"/>
        </p:xfrm>
        <a:graphic>
          <a:graphicData uri="http://schemas.openxmlformats.org/presentationml/2006/ole">
            <p:oleObj spid="_x0000_s112644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5325" y="3000715"/>
          <a:ext cx="10672762" cy="763588"/>
        </p:xfrm>
        <a:graphic>
          <a:graphicData uri="http://schemas.openxmlformats.org/presentationml/2006/ole">
            <p:oleObj spid="_x0000_s112643" name="Document" r:id="rId6" imgW="10946195" imgH="792415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77213" y="3916980"/>
          <a:ext cx="10672763" cy="887412"/>
        </p:xfrm>
        <a:graphic>
          <a:graphicData uri="http://schemas.openxmlformats.org/presentationml/2006/ole">
            <p:oleObj spid="_x0000_s112642" name="Document" r:id="rId7" imgW="10946195" imgH="917704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63565" y="4736416"/>
          <a:ext cx="10672763" cy="885825"/>
        </p:xfrm>
        <a:graphic>
          <a:graphicData uri="http://schemas.openxmlformats.org/presentationml/2006/ole">
            <p:oleObj spid="_x0000_s112641" name="Document" r:id="rId8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63610" y="736337"/>
          <a:ext cx="10550525" cy="5622925"/>
        </p:xfrm>
        <a:graphic>
          <a:graphicData uri="http://schemas.openxmlformats.org/presentationml/2006/ole">
            <p:oleObj spid="_x0000_s113665" name="Document" r:id="rId3" imgW="11036478" imgH="597353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716896"/>
            <a:ext cx="11192821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信息联想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①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：由函数的零点，联想到函数图象交点，构造函数作图象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②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：由零点的个数及函数的图象，借助导数确定最值的大小关系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①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baseline="-25000" dirty="0">
                <a:latin typeface="Times New Roman" panose="02020603050405020304"/>
                <a:ea typeface="楷体_GB2312"/>
                <a:cs typeface="Times New Roman" panose="02020603050405020304"/>
              </a:rPr>
              <a:t>极大值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，联想到求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，进一步确定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与区间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信息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②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：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的极小值不大于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，联想运用导数求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的极小值，并构建不等式求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的范围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4197" y="552235"/>
            <a:ext cx="1153197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法一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21632" y="1828961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；当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上单调递减，在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上单调递增，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的极小值，也是最小值，且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作出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的大致函数图象，如图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200490"/>
          <a:ext cx="10672762" cy="887413"/>
        </p:xfrm>
        <a:graphic>
          <a:graphicData uri="http://schemas.openxmlformats.org/presentationml/2006/ole">
            <p:oleObj spid="_x0000_s114689" name="Document" r:id="rId3" imgW="10946195" imgH="911223" progId="Word.Document.8">
              <p:embed/>
            </p:oleObj>
          </a:graphicData>
        </a:graphic>
      </p:graphicFrame>
      <p:pic>
        <p:nvPicPr>
          <p:cNvPr id="102413" name="Picture 13" descr="L1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7581" y="4213273"/>
            <a:ext cx="2976370" cy="215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453104"/>
            <a:ext cx="1164729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恒有两个不同的零点，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恒有两个交点，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∵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恒过点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，从而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2724512"/>
          <a:ext cx="10672762" cy="3808413"/>
        </p:xfrm>
        <a:graphic>
          <a:graphicData uri="http://schemas.openxmlformats.org/presentationml/2006/ole">
            <p:oleObj spid="_x0000_s116737" name="Document" r:id="rId3" imgW="10946195" imgH="392103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8338" y="1268730"/>
          <a:ext cx="10550525" cy="5214938"/>
        </p:xfrm>
        <a:graphic>
          <a:graphicData uri="http://schemas.openxmlformats.org/presentationml/2006/ole">
            <p:oleObj spid="_x0000_s89101" name="Document" r:id="rId3" imgW="11036478" imgH="5644473" progId="Word.Document.8">
              <p:embed/>
            </p:oleObj>
          </a:graphicData>
        </a:graphic>
      </p:graphicFrame>
      <p:pic>
        <p:nvPicPr>
          <p:cNvPr id="89097" name="Picture 9" descr="热点突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804" y="571922"/>
            <a:ext cx="11588650" cy="4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747423" y="2798160"/>
            <a:ext cx="1108200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上不存在极值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82005" y="5719464"/>
            <a:ext cx="1108200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23913" y="3411470"/>
          <a:ext cx="10672762" cy="941388"/>
        </p:xfrm>
        <a:graphic>
          <a:graphicData uri="http://schemas.openxmlformats.org/presentationml/2006/ole">
            <p:oleObj spid="_x0000_s117763" name="Document" r:id="rId3" imgW="10946195" imgH="978908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04532" y="4202426"/>
          <a:ext cx="10672762" cy="1760537"/>
        </p:xfrm>
        <a:graphic>
          <a:graphicData uri="http://schemas.openxmlformats.org/presentationml/2006/ole">
            <p:oleObj spid="_x0000_s117762" name="Document" r:id="rId4" imgW="10946195" imgH="1810566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5325" y="581133"/>
          <a:ext cx="10672762" cy="2387600"/>
        </p:xfrm>
        <a:graphic>
          <a:graphicData uri="http://schemas.openxmlformats.org/presentationml/2006/ole">
            <p:oleObj spid="_x0000_s117761" name="Document" r:id="rId5" imgW="10946195" imgH="246149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287373"/>
            <a:ext cx="11192821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利用导数研究函数的单调性、极值，一定注意字母参数取值的影响，重视分类讨论思想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利用导数解零点问题，主要是构造函数，利用导数研究函数的单调性，常见的构造函数的方法有移项法、构造形似函数法、主元法等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309674"/>
          <a:ext cx="10672762" cy="4259263"/>
        </p:xfrm>
        <a:graphic>
          <a:graphicData uri="http://schemas.openxmlformats.org/presentationml/2006/ole">
            <p:oleObj spid="_x0000_s118785" name="Document" r:id="rId3" imgW="10946195" imgH="470732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48928" y="2640670"/>
          <a:ext cx="10672762" cy="887413"/>
        </p:xfrm>
        <a:graphic>
          <a:graphicData uri="http://schemas.openxmlformats.org/presentationml/2006/ole">
            <p:oleObj spid="_x0000_s120838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49661" y="1838692"/>
          <a:ext cx="10672762" cy="955675"/>
        </p:xfrm>
        <a:graphic>
          <a:graphicData uri="http://schemas.openxmlformats.org/presentationml/2006/ole">
            <p:oleObj spid="_x0000_s120837" name="Document" r:id="rId4" imgW="10946195" imgH="985029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9872" y="3347112"/>
          <a:ext cx="10671175" cy="996950"/>
        </p:xfrm>
        <a:graphic>
          <a:graphicData uri="http://schemas.openxmlformats.org/presentationml/2006/ole">
            <p:oleObj spid="_x0000_s120836" name="Document" r:id="rId5" imgW="10946195" imgH="1023191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0816" y="4288477"/>
          <a:ext cx="10672762" cy="927100"/>
        </p:xfrm>
        <a:graphic>
          <a:graphicData uri="http://schemas.openxmlformats.org/presentationml/2006/ole">
            <p:oleObj spid="_x0000_s120835" name="Document" r:id="rId6" imgW="10946195" imgH="956227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5905" y="627416"/>
          <a:ext cx="10672762" cy="1365250"/>
        </p:xfrm>
        <a:graphic>
          <a:graphicData uri="http://schemas.openxmlformats.org/presentationml/2006/ole">
            <p:oleObj spid="_x0000_s120834" name="Document" r:id="rId7" imgW="10946195" imgH="1408778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5408" y="5065449"/>
          <a:ext cx="10672763" cy="887413"/>
        </p:xfrm>
        <a:graphic>
          <a:graphicData uri="http://schemas.openxmlformats.org/presentationml/2006/ole">
            <p:oleObj spid="_x0000_s120833" name="Document" r:id="rId8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35280" y="552235"/>
            <a:ext cx="10756081" cy="500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不等式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(sin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上恒成立，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∈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时恒成立，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且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上是单调递增函数，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又原不等式即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故有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&gt;cos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θ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恒成立，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的取值范围是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∞)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3868" y="5544779"/>
          <a:ext cx="10672762" cy="887413"/>
        </p:xfrm>
        <a:graphic>
          <a:graphicData uri="http://schemas.openxmlformats.org/presentationml/2006/ole">
            <p:oleObj spid="_x0000_s121857" name="Document" r:id="rId3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55329" y="895037"/>
          <a:ext cx="10548938" cy="5035550"/>
        </p:xfrm>
        <a:graphic>
          <a:graphicData uri="http://schemas.openxmlformats.org/presentationml/2006/ole">
            <p:oleObj spid="_x0000_s122881" name="Document" r:id="rId3" imgW="10993315" imgH="525240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40243" y="588107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68338" y="504803"/>
          <a:ext cx="10550525" cy="5554662"/>
        </p:xfrm>
        <a:graphic>
          <a:graphicData uri="http://schemas.openxmlformats.org/presentationml/2006/ole">
            <p:oleObj spid="_x0000_s123905" name="Document" r:id="rId3" imgW="11396891" imgH="626083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787967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创新命题是新课标高考的一个亮点，此类题型是用数学符号、文字叙述给出一个教材之外的新定义，如本例中的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λ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伴随函数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，要求考生在短时间内通过阅读、理解后，解决题目给出的问题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解决该类问题的关键是准确把握新定义的含义，把从定义和题目中获取的信息进行有效整合，并转化为熟悉的知识加以解决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534992"/>
          <a:ext cx="10672762" cy="4354513"/>
        </p:xfrm>
        <a:graphic>
          <a:graphicData uri="http://schemas.openxmlformats.org/presentationml/2006/ole">
            <p:oleObj spid="_x0000_s124930" name="Document" r:id="rId3" imgW="10946195" imgH="4469351" progId="Word.Document.8">
              <p:embed/>
            </p:oleObj>
          </a:graphicData>
        </a:graphic>
      </p:graphicFrame>
      <p:pic>
        <p:nvPicPr>
          <p:cNvPr id="112643" name="Picture 3" descr="L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037" y="4741327"/>
            <a:ext cx="3087646" cy="167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3913" y="4855532"/>
          <a:ext cx="10672762" cy="628650"/>
        </p:xfrm>
        <a:graphic>
          <a:graphicData uri="http://schemas.openxmlformats.org/presentationml/2006/ole">
            <p:oleObj spid="_x0000_s124929" name="Document" r:id="rId5" imgW="10946195" imgH="65092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13990" y="2567744"/>
            <a:ext cx="11417796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即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整理得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(4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k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1)(2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d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因为对任意正整数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上式恒成立，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90115" y="537306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所以数列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{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}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的通项公式为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1(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en-US" altLang="zh-CN" sz="2400" kern="100" dirty="0" err="1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∈</a:t>
            </a:r>
            <a:r>
              <a:rPr lang="en-US" altLang="zh-CN" sz="2400" b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*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900646"/>
          <a:ext cx="10672762" cy="887413"/>
        </p:xfrm>
        <a:graphic>
          <a:graphicData uri="http://schemas.openxmlformats.org/presentationml/2006/ole">
            <p:oleObj spid="_x0000_s126979" name="Document" r:id="rId3" imgW="10946195" imgH="917704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22365" y="4445305"/>
          <a:ext cx="10672762" cy="1009650"/>
        </p:xfrm>
        <a:graphic>
          <a:graphicData uri="http://schemas.openxmlformats.org/presentationml/2006/ole">
            <p:oleObj spid="_x0000_s126978" name="Document" r:id="rId4" imgW="10946195" imgH="104227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5280" y="1052527"/>
          <a:ext cx="10672762" cy="887413"/>
        </p:xfrm>
        <a:graphic>
          <a:graphicData uri="http://schemas.openxmlformats.org/presentationml/2006/ole">
            <p:oleObj spid="_x0000_s126977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464999"/>
          <a:ext cx="10672762" cy="3808413"/>
        </p:xfrm>
        <a:graphic>
          <a:graphicData uri="http://schemas.openxmlformats.org/presentationml/2006/ole">
            <p:oleObj spid="_x0000_s83990" name="Document" r:id="rId3" imgW="10946195" imgH="391995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606827"/>
            <a:ext cx="11647294" cy="1694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因为小明在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处测得公路上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两点的俯角分别为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30°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45°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en-US" altLang="zh-CN" sz="2400" kern="100" dirty="0" smtClean="0">
              <a:solidFill>
                <a:srgbClr val="0000FF"/>
              </a:solidFill>
              <a:latin typeface="Times New Roman" panose="02020603050405020304"/>
              <a:ea typeface="仿宋_GB231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∠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BAD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60°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∠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CAD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45°.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设这辆汽车的速度为</a:t>
            </a:r>
            <a:r>
              <a:rPr lang="en-US" altLang="zh-CN" sz="2400" i="1" kern="100" dirty="0">
                <a:solidFill>
                  <a:srgbClr val="0000FF"/>
                </a:solidFill>
                <a:latin typeface="Book Antiqua" panose="02040602050305030304"/>
                <a:ea typeface="仿宋_GB2312"/>
                <a:cs typeface="Times New Roman" panose="02020603050405020304"/>
              </a:rPr>
              <a:t>v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m/s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14</a:t>
            </a:r>
            <a:r>
              <a:rPr lang="en-US" altLang="zh-CN" sz="2400" i="1" kern="100" dirty="0">
                <a:solidFill>
                  <a:srgbClr val="0000FF"/>
                </a:solidFill>
                <a:latin typeface="Book Antiqua" panose="02040602050305030304"/>
                <a:ea typeface="仿宋_GB2312"/>
                <a:cs typeface="Times New Roman" panose="02020603050405020304"/>
              </a:rPr>
              <a:t>v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76558" y="378904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中，由余弦定理，得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BC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AC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AC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·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·cos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∠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BAC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2348865"/>
          <a:ext cx="10672762" cy="928688"/>
        </p:xfrm>
        <a:graphic>
          <a:graphicData uri="http://schemas.openxmlformats.org/presentationml/2006/ole">
            <p:oleObj spid="_x0000_s128003" name="Document" r:id="rId3" imgW="10946195" imgH="95622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5280" y="3180139"/>
          <a:ext cx="10672762" cy="927100"/>
        </p:xfrm>
        <a:graphic>
          <a:graphicData uri="http://schemas.openxmlformats.org/presentationml/2006/ole">
            <p:oleObj spid="_x0000_s128002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5280" y="4395765"/>
          <a:ext cx="10671175" cy="901700"/>
        </p:xfrm>
        <a:graphic>
          <a:graphicData uri="http://schemas.openxmlformats.org/presentationml/2006/ole">
            <p:oleObj spid="_x0000_s128001" name="Document" r:id="rId5" imgW="10946195" imgH="935705" progId="Word.Document.8">
              <p:embed/>
            </p:oleObj>
          </a:graphicData>
        </a:graphic>
      </p:graphicFrame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294579" y="4887309"/>
            <a:ext cx="111928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所以这辆汽车的速度约为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22.6 m/s.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i="1" kern="100" dirty="0" err="1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i="1" kern="100" baseline="-25000" dirty="0" err="1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1(</a:t>
            </a:r>
            <a:r>
              <a:rPr lang="en-US" altLang="zh-CN" sz="2400" i="1" kern="100" dirty="0" err="1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dirty="0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∈</a:t>
            </a:r>
            <a:r>
              <a:rPr lang="en-US" altLang="zh-CN" sz="2400" b="1" kern="100" dirty="0" err="1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baseline="300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*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(2)22.6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68955" y="3241357"/>
          <a:ext cx="10672762" cy="2347913"/>
        </p:xfrm>
        <a:graphic>
          <a:graphicData uri="http://schemas.openxmlformats.org/presentationml/2006/ole">
            <p:oleObj spid="_x0000_s85020" name="Document" r:id="rId3" imgW="10946195" imgH="2422249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49940" y="1509372"/>
          <a:ext cx="10672762" cy="1814512"/>
        </p:xfrm>
        <a:graphic>
          <a:graphicData uri="http://schemas.openxmlformats.org/presentationml/2006/ole">
            <p:oleObj spid="_x0000_s85021" name="Document" r:id="rId4" imgW="10946195" imgH="187393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1344332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是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R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上的奇函数，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44707" y="2728791"/>
            <a:ext cx="1119282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log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5&gt;log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4.1&gt;2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1&lt;2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0.8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log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5&gt;log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4.1&gt;2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0.8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结合函数的单调性：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(log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5)&gt;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0.8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(2)C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8112" y="2021313"/>
          <a:ext cx="10672762" cy="887413"/>
        </p:xfrm>
        <a:graphic>
          <a:graphicData uri="http://schemas.openxmlformats.org/presentationml/2006/ole">
            <p:oleObj spid="_x0000_s86038" name="Document" r:id="rId3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140464"/>
            <a:ext cx="11192821" cy="499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根据函数的概念、表示及性质求函数值的策略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对于分段函数的求值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解不等式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问题，依据条件准确地找准利用哪一段求解，不明确的要分情况讨论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对于利用函数性质求值的问题，依据条件找到该函数满足的奇偶性、周期性、对称性等性质，利用这些性质将待求值调整到已知区间上求值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求解函数的图象与性质综合应用问题的策略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熟练掌握图象的变换法则及利用图象解决函数性质、方程、不等式问题的方法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熟练掌握确定与应用函数单调性、奇偶性、周期性、最值、对称性及零点解题的方法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273927"/>
          <a:ext cx="10672762" cy="4203700"/>
        </p:xfrm>
        <a:graphic>
          <a:graphicData uri="http://schemas.openxmlformats.org/presentationml/2006/ole">
            <p:oleObj spid="_x0000_s57372" name="Document" r:id="rId3" imgW="10946195" imgH="432570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967</Words>
  <Application>WPS 演示</Application>
  <PresentationFormat>自定义</PresentationFormat>
  <Paragraphs>104</Paragraphs>
  <Slides>51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3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162</cp:revision>
  <dcterms:created xsi:type="dcterms:W3CDTF">2018-01-02T04:06:00Z</dcterms:created>
  <dcterms:modified xsi:type="dcterms:W3CDTF">2019-11-10T13:22:25Z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