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3"/>
  </p:handoutMasterIdLst>
  <p:sldIdLst>
    <p:sldId id="260" r:id="rId2"/>
    <p:sldId id="551" r:id="rId3"/>
    <p:sldId id="502" r:id="rId4"/>
    <p:sldId id="262" r:id="rId5"/>
    <p:sldId id="271" r:id="rId6"/>
    <p:sldId id="527" r:id="rId7"/>
    <p:sldId id="528" r:id="rId8"/>
    <p:sldId id="529" r:id="rId9"/>
    <p:sldId id="503" r:id="rId10"/>
    <p:sldId id="533" r:id="rId11"/>
    <p:sldId id="534" r:id="rId12"/>
    <p:sldId id="272" r:id="rId13"/>
    <p:sldId id="508" r:id="rId14"/>
    <p:sldId id="509" r:id="rId15"/>
    <p:sldId id="510" r:id="rId16"/>
    <p:sldId id="511" r:id="rId17"/>
    <p:sldId id="512" r:id="rId18"/>
    <p:sldId id="513" r:id="rId19"/>
    <p:sldId id="514" r:id="rId20"/>
    <p:sldId id="515" r:id="rId21"/>
    <p:sldId id="535" r:id="rId22"/>
    <p:sldId id="536" r:id="rId23"/>
    <p:sldId id="537" r:id="rId24"/>
    <p:sldId id="538" r:id="rId25"/>
    <p:sldId id="539" r:id="rId26"/>
    <p:sldId id="516" r:id="rId27"/>
    <p:sldId id="517" r:id="rId28"/>
    <p:sldId id="540" r:id="rId29"/>
    <p:sldId id="541" r:id="rId30"/>
    <p:sldId id="542" r:id="rId31"/>
    <p:sldId id="543" r:id="rId32"/>
    <p:sldId id="544" r:id="rId33"/>
    <p:sldId id="545" r:id="rId34"/>
    <p:sldId id="546" r:id="rId35"/>
    <p:sldId id="547" r:id="rId36"/>
    <p:sldId id="548" r:id="rId37"/>
    <p:sldId id="549" r:id="rId38"/>
    <p:sldId id="550" r:id="rId39"/>
    <p:sldId id="498" r:id="rId40"/>
    <p:sldId id="519" r:id="rId41"/>
    <p:sldId id="259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86" autoAdjust="0"/>
    <p:restoredTop sz="94660"/>
  </p:normalViewPr>
  <p:slideViewPr>
    <p:cSldViewPr snapToObjects="1">
      <p:cViewPr>
        <p:scale>
          <a:sx n="70" d="100"/>
          <a:sy n="70" d="100"/>
        </p:scale>
        <p:origin x="-109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Relationship Id="rId4" Type="http://schemas.openxmlformats.org/officeDocument/2006/relationships/image" Target="../media/image42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7" Type="http://schemas.openxmlformats.org/officeDocument/2006/relationships/image" Target="../media/image49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Relationship Id="rId6" Type="http://schemas.openxmlformats.org/officeDocument/2006/relationships/image" Target="../media/image48.emf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image" Target="../media/image50.emf"/><Relationship Id="rId6" Type="http://schemas.openxmlformats.org/officeDocument/2006/relationships/image" Target="../media/image55.emf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image" Target="../media/image56.emf"/><Relationship Id="rId4" Type="http://schemas.openxmlformats.org/officeDocument/2006/relationships/image" Target="../media/image5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image" Target="../media/image6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emf"/><Relationship Id="rId1" Type="http://schemas.openxmlformats.org/officeDocument/2006/relationships/image" Target="../media/image65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image" Target="../media/image69.emf"/><Relationship Id="rId5" Type="http://schemas.openxmlformats.org/officeDocument/2006/relationships/image" Target="../media/image73.emf"/><Relationship Id="rId4" Type="http://schemas.openxmlformats.org/officeDocument/2006/relationships/image" Target="../media/image72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emf"/><Relationship Id="rId1" Type="http://schemas.openxmlformats.org/officeDocument/2006/relationships/image" Target="../media/image75.emf"/><Relationship Id="rId4" Type="http://schemas.openxmlformats.org/officeDocument/2006/relationships/image" Target="../media/image78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EDA-E179-4278-998D-D9EC8DB06D5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6C1A9-36A5-4E2E-B00D-A057051FFC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dirty="0" smtClean="0"/>
              <a:t>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各节标题（含超级链接）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4982" y="1908692"/>
            <a:ext cx="3026493" cy="2905010"/>
            <a:chOff x="71850" y="1261711"/>
            <a:chExt cx="3026493" cy="2905010"/>
          </a:xfrm>
        </p:grpSpPr>
        <p:grpSp>
          <p:nvGrpSpPr>
            <p:cNvPr id="7" name="Group 1"/>
            <p:cNvGrpSpPr/>
            <p:nvPr userDrawn="1"/>
          </p:nvGrpSpPr>
          <p:grpSpPr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8" name="Diamond 3"/>
              <p:cNvSpPr/>
              <p:nvPr/>
            </p:nvSpPr>
            <p:spPr bwMode="auto">
              <a:xfrm>
                <a:off x="-949635" y="0"/>
                <a:ext cx="7009631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Diamond 4"/>
              <p:cNvSpPr/>
              <p:nvPr/>
            </p:nvSpPr>
            <p:spPr bwMode="auto">
              <a:xfrm>
                <a:off x="-176517" y="653134"/>
                <a:ext cx="5647878" cy="5525706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"/>
            <p:cNvGrpSpPr/>
            <p:nvPr userDrawn="1"/>
          </p:nvGrpSpPr>
          <p:grpSpPr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11" name="Diamond 5"/>
              <p:cNvSpPr/>
              <p:nvPr/>
            </p:nvSpPr>
            <p:spPr bwMode="auto">
              <a:xfrm>
                <a:off x="990600" y="2044717"/>
                <a:ext cx="2768566" cy="2768566"/>
              </a:xfrm>
              <a:prstGeom prst="diamond">
                <a:avLst/>
              </a:prstGeom>
              <a:solidFill>
                <a:schemeClr val="accent1"/>
              </a:solidFill>
              <a:ln w="508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9"/>
              <p:cNvGrpSpPr/>
              <p:nvPr/>
            </p:nvGrpSpPr>
            <p:grpSpPr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3" name="TextBox 7"/>
                <p:cNvSpPr txBox="1"/>
                <p:nvPr/>
              </p:nvSpPr>
              <p:spPr>
                <a:xfrm>
                  <a:off x="2345143" y="2365645"/>
                  <a:ext cx="1800200" cy="6771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</a:rPr>
                    <a:t>目录</a:t>
                  </a:r>
                </a:p>
              </p:txBody>
            </p:sp>
            <p:sp>
              <p:nvSpPr>
                <p:cNvPr id="14" name="TextBox 8"/>
                <p:cNvSpPr txBox="1"/>
                <p:nvPr/>
              </p:nvSpPr>
              <p:spPr>
                <a:xfrm>
                  <a:off x="2345143" y="3142785"/>
                  <a:ext cx="1800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en-US" altLang="zh-CN" sz="1400">
                      <a:solidFill>
                        <a:schemeClr val="bg1"/>
                      </a:solidFill>
                    </a:rPr>
                    <a:t>CONTENTS</a:t>
                  </a:r>
                </a:p>
              </p:txBody>
            </p:sp>
          </p:grpSp>
        </p:grpSp>
      </p:grpSp>
      <p:sp>
        <p:nvSpPr>
          <p:cNvPr id="16" name="动作按钮: 后退或前一项 15">
            <a:hlinkClick r:id="" action="ppaction://hlinkshowjump?jump=previousslide" highlightClick="1"/>
          </p:cNvPr>
          <p:cNvSpPr/>
          <p:nvPr userDrawn="1"/>
        </p:nvSpPr>
        <p:spPr>
          <a:xfrm>
            <a:off x="10990894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动作按钮: 前进或下一项 16">
            <a:hlinkClick r:id="" action="ppaction://hlinkshowjump?jump=nextslide" highlightClick="1"/>
          </p:cNvPr>
          <p:cNvSpPr/>
          <p:nvPr userDrawn="1"/>
        </p:nvSpPr>
        <p:spPr>
          <a:xfrm>
            <a:off x="11354432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动作按钮: 结束 17">
            <a:hlinkClick r:id="" action="ppaction://hlinkshowjump?jump=endshow" highlightClick="1"/>
          </p:cNvPr>
          <p:cNvSpPr/>
          <p:nvPr userDrawn="1"/>
        </p:nvSpPr>
        <p:spPr>
          <a:xfrm>
            <a:off x="11708444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2807854" y="1105093"/>
            <a:ext cx="915459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 userDrawn="1"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8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"/>
          <p:cNvGrpSpPr/>
          <p:nvPr userDrawn="1"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11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13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14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15" name="Diamond 11"/>
          <p:cNvSpPr/>
          <p:nvPr userDrawn="1"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" name="Diamond 12"/>
          <p:cNvSpPr/>
          <p:nvPr userDrawn="1"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7" name="Diamond 13"/>
          <p:cNvSpPr/>
          <p:nvPr userDrawn="1"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" name="Diamond 14"/>
          <p:cNvSpPr/>
          <p:nvPr userDrawn="1"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9" name="Group 21"/>
          <p:cNvGrpSpPr/>
          <p:nvPr userDrawn="1"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2" name="Group 22"/>
          <p:cNvGrpSpPr/>
          <p:nvPr userDrawn="1"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23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5" name="Group 25"/>
          <p:cNvGrpSpPr/>
          <p:nvPr userDrawn="1"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2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8" name="Group 28"/>
          <p:cNvGrpSpPr/>
          <p:nvPr userDrawn="1"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29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2" name="动作按钮: 后退或前一项 31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动作按钮: 前进或下一项 32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动作按钮: 结束 33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主文档内容</a:t>
            </a: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动作按钮: 结束 9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41540" y="406451"/>
            <a:ext cx="117010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燕尾形 14">
            <a:hlinkClick r:id="rId2" action="ppaction://hlinksldjump"/>
          </p:cNvPr>
          <p:cNvSpPr/>
          <p:nvPr userDrawn="1"/>
        </p:nvSpPr>
        <p:spPr>
          <a:xfrm>
            <a:off x="6242295" y="6495790"/>
            <a:ext cx="21564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热点聚焦  分类突破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燕尾形 15">
            <a:hlinkClick r:id="rId3" action="ppaction://hlinksldjump"/>
          </p:cNvPr>
          <p:cNvSpPr/>
          <p:nvPr userDrawn="1"/>
        </p:nvSpPr>
        <p:spPr>
          <a:xfrm>
            <a:off x="3769480" y="6505690"/>
            <a:ext cx="2155419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真题感悟  考点整合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 11">
            <a:hlinkClick r:id="rId4" action="ppaction://hlinksldjump"/>
          </p:cNvPr>
          <p:cNvSpPr/>
          <p:nvPr userDrawn="1"/>
        </p:nvSpPr>
        <p:spPr>
          <a:xfrm>
            <a:off x="8628265" y="6505690"/>
            <a:ext cx="21564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  思维升华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618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248904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 smtClean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  <a:endParaRPr lang="zh-CN" altLang="en-US" sz="4800" spc="300" dirty="0">
              <a:solidFill>
                <a:srgbClr val="778495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8E961-0A61-4EB6-98E7-EFE1458794F6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2854" y="6501159"/>
            <a:ext cx="42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2C8A1B-FD01-4FEC-BC4C-A4CD3B747067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-1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4588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176.tif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Microsoft_Office_Word_97_-_2003___15.doc"/><Relationship Id="rId4" Type="http://schemas.openxmlformats.org/officeDocument/2006/relationships/oleObject" Target="../embeddings/Microsoft_Office_Word_97_-_2003___14.doc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Microsoft_Office_Word_97_-_2003___18.doc"/><Relationship Id="rId4" Type="http://schemas.openxmlformats.org/officeDocument/2006/relationships/oleObject" Target="../embeddings/Microsoft_Office_Word_97_-_2003___17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Word_97_-_2003___21.doc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Word_97_-_2003___23.doc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Microsoft_Office_Word_97_-_2003___26.doc"/><Relationship Id="rId4" Type="http://schemas.openxmlformats.org/officeDocument/2006/relationships/oleObject" Target="../embeddings/Microsoft_Office_Word_97_-_2003___25.doc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Microsoft_Office_Word_97_-_2003___30.doc"/><Relationship Id="rId4" Type="http://schemas.openxmlformats.org/officeDocument/2006/relationships/oleObject" Target="../embeddings/Microsoft_Office_Word_97_-_2003___29.doc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Microsoft_Office_Word_97_-_2003___34.doc"/><Relationship Id="rId5" Type="http://schemas.openxmlformats.org/officeDocument/2006/relationships/oleObject" Target="../embeddings/Microsoft_Office_Word_97_-_2003___33.doc"/><Relationship Id="rId4" Type="http://schemas.openxmlformats.org/officeDocument/2006/relationships/oleObject" Target="../embeddings/Microsoft_Office_Word_97_-_2003___32.doc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40.doc"/><Relationship Id="rId3" Type="http://schemas.openxmlformats.org/officeDocument/2006/relationships/oleObject" Target="../embeddings/Microsoft_Office_Word_97_-_2003___35.doc"/><Relationship Id="rId7" Type="http://schemas.openxmlformats.org/officeDocument/2006/relationships/oleObject" Target="../embeddings/Microsoft_Office_Word_97_-_2003___3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Microsoft_Office_Word_97_-_2003___38.doc"/><Relationship Id="rId5" Type="http://schemas.openxmlformats.org/officeDocument/2006/relationships/oleObject" Target="../embeddings/Microsoft_Office_Word_97_-_2003___37.doc"/><Relationship Id="rId4" Type="http://schemas.openxmlformats.org/officeDocument/2006/relationships/oleObject" Target="../embeddings/Microsoft_Office_Word_97_-_2003___36.doc"/><Relationship Id="rId9" Type="http://schemas.openxmlformats.org/officeDocument/2006/relationships/oleObject" Target="../embeddings/Microsoft_Office_Word_97_-_2003___41.doc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47.doc"/><Relationship Id="rId3" Type="http://schemas.openxmlformats.org/officeDocument/2006/relationships/oleObject" Target="../embeddings/Microsoft_Office_Word_97_-_2003___42.doc"/><Relationship Id="rId7" Type="http://schemas.openxmlformats.org/officeDocument/2006/relationships/oleObject" Target="../embeddings/Microsoft_Office_Word_97_-_2003___4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Microsoft_Office_Word_97_-_2003___45.doc"/><Relationship Id="rId5" Type="http://schemas.openxmlformats.org/officeDocument/2006/relationships/oleObject" Target="../embeddings/Microsoft_Office_Word_97_-_2003___44.doc"/><Relationship Id="rId4" Type="http://schemas.openxmlformats.org/officeDocument/2006/relationships/oleObject" Target="../embeddings/Microsoft_Office_Word_97_-_2003___43.doc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Microsoft_Office_Word_97_-_2003___51.doc"/><Relationship Id="rId5" Type="http://schemas.openxmlformats.org/officeDocument/2006/relationships/oleObject" Target="../embeddings/Microsoft_Office_Word_97_-_2003___50.doc"/><Relationship Id="rId4" Type="http://schemas.openxmlformats.org/officeDocument/2006/relationships/oleObject" Target="../embeddings/Microsoft_Office_Word_97_-_2003___49.doc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Microsoft_Office_Word_97_-_2003___55.doc"/><Relationship Id="rId4" Type="http://schemas.openxmlformats.org/officeDocument/2006/relationships/oleObject" Target="../embeddings/Microsoft_Office_Word_97_-_2003___54.doc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5" Type="http://schemas.openxmlformats.org/officeDocument/2006/relationships/oleObject" Target="../embeddings/Microsoft_Office_Word_97_-_2003___59.doc"/><Relationship Id="rId4" Type="http://schemas.openxmlformats.org/officeDocument/2006/relationships/oleObject" Target="../embeddings/Microsoft_Office_Word_97_-_2003___58.doc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17GS4.tif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63.doc"/><Relationship Id="rId3" Type="http://schemas.openxmlformats.org/officeDocument/2006/relationships/oleObject" Target="../embeddings/Microsoft_Office_Word_97_-_2003___60.doc"/><Relationship Id="rId7" Type="http://schemas.openxmlformats.org/officeDocument/2006/relationships/oleObject" Target="../embeddings/Microsoft_Office_Word_97_-_2003___6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Microsoft_Office_Word_97_-_2003___61.doc"/><Relationship Id="rId5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17GS59.tif" TargetMode="External"/><Relationship Id="rId4" Type="http://schemas.openxmlformats.org/officeDocument/2006/relationships/image" Target="../media/image74.png"/><Relationship Id="rId9" Type="http://schemas.openxmlformats.org/officeDocument/2006/relationships/oleObject" Target="../embeddings/Microsoft_Office_Word_97_-_2003___64.doc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Microsoft_Office_Word_97_-_2003___68.doc"/><Relationship Id="rId5" Type="http://schemas.openxmlformats.org/officeDocument/2006/relationships/oleObject" Target="../embeddings/Microsoft_Office_Word_97_-_2003___67.doc"/><Relationship Id="rId4" Type="http://schemas.openxmlformats.org/officeDocument/2006/relationships/oleObject" Target="../embeddings/Microsoft_Office_Word_97_-_2003___66.doc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tif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Microsoft_Office_Word_97_-_2003___3.doc"/><Relationship Id="rId4" Type="http://schemas.openxmlformats.org/officeDocument/2006/relationships/oleObject" Target="../embeddings/Microsoft_Office_Word_97_-_2003___2.doc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__5.doc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Microsoft_Office_Word_97_-_2003___9.doc"/><Relationship Id="rId5" Type="http://schemas.openxmlformats.org/officeDocument/2006/relationships/oleObject" Target="../embeddings/Microsoft_Office_Word_97_-_2003___8.doc"/><Relationship Id="rId4" Type="http://schemas.openxmlformats.org/officeDocument/2006/relationships/oleObject" Target="../embeddings/Microsoft_Office_Word_97_-_2003___7.doc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Word_97_-_2003___11.doc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19629" y="3060875"/>
            <a:ext cx="7364517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 dirty="0">
                <a:latin typeface="Times New Roman" panose="02020603050405020304"/>
              </a:rPr>
              <a:t>第</a:t>
            </a:r>
            <a:r>
              <a:rPr lang="en-US" altLang="zh-CN" sz="3600" b="1" kern="2200" dirty="0">
                <a:latin typeface="Times New Roman" panose="02020603050405020304"/>
              </a:rPr>
              <a:t>5</a:t>
            </a:r>
            <a:r>
              <a:rPr lang="zh-CN" altLang="zh-CN" sz="3600" b="1" kern="2200" dirty="0">
                <a:latin typeface="Times New Roman" panose="02020603050405020304"/>
              </a:rPr>
              <a:t>讲　导数的综合应用与热点问题</a:t>
            </a:r>
            <a:endParaRPr lang="zh-CN" altLang="zh-CN" sz="2400" b="1" kern="2200" dirty="0">
              <a:effectLst/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82666" y="1214138"/>
          <a:ext cx="9361170" cy="4565262"/>
        </p:xfrm>
        <a:graphic>
          <a:graphicData uri="http://schemas.openxmlformats.org/drawingml/2006/table">
            <a:tbl>
              <a:tblPr/>
              <a:tblGrid>
                <a:gridCol w="2281080"/>
                <a:gridCol w="3540045"/>
                <a:gridCol w="3540045"/>
              </a:tblGrid>
              <a:tr h="3347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a</a:t>
                      </a:r>
                      <a:r>
                        <a:rPr lang="zh-CN" sz="24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的符号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零点个数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充要条件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437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a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＞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为极大值，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为极小值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一个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＜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或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)&gt;0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4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两个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＝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或者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＝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4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三个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</a:t>
                      </a: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＞</a:t>
                      </a: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</a:t>
                      </a:r>
                      <a:r>
                        <a:rPr lang="zh-CN" sz="24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且</a:t>
                      </a:r>
                      <a:r>
                        <a:rPr lang="en-US" sz="2400" i="1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</a:t>
                      </a: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＜</a:t>
                      </a: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437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a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＜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 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为极小值，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为极大值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一个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)&gt;0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或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＜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4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两个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＝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或者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＝</a:t>
                      </a:r>
                      <a:r>
                        <a:rPr lang="en-US" sz="24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4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三个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1</a:t>
                      </a: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＜</a:t>
                      </a: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</a:t>
                      </a:r>
                      <a:r>
                        <a:rPr lang="zh-CN" sz="24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且</a:t>
                      </a:r>
                      <a:r>
                        <a:rPr lang="en-US" sz="2400" i="1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 baseline="-250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2</a:t>
                      </a: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4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＞</a:t>
                      </a:r>
                      <a:r>
                        <a:rPr lang="en-US" sz="24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38587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利用导数解决不等式问题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00459" y="1004221"/>
            <a:ext cx="11417796" cy="532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利用导数证明不等式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若证明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)&lt;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，可以构造函数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，如果能证明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上的最大值小于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，即可证明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)&lt;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利用导数解决不等式的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恒成立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存在性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问题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对一切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I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恒成立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I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的解集的子集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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[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)]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min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&gt;0(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I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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I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成立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I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的解集的交集不是空集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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[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)]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max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&gt;0(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I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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I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使得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 err="1">
                <a:latin typeface="Times New Roman" panose="02020603050405020304"/>
                <a:cs typeface="Courier New" panose="02070309020205020404"/>
              </a:rPr>
              <a:t>max</a:t>
            </a:r>
            <a:r>
              <a:rPr lang="en-US" altLang="zh-CN" sz="2400" kern="100" dirty="0" err="1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min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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I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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I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使得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 err="1">
                <a:latin typeface="Times New Roman" panose="02020603050405020304"/>
                <a:cs typeface="Courier New" panose="02070309020205020404"/>
              </a:rPr>
              <a:t>min</a:t>
            </a:r>
            <a:r>
              <a:rPr lang="en-US" altLang="zh-CN" sz="2400" kern="100" dirty="0" err="1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min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温馨提醒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解决方程、不等式相关问题，要认真分析题目的结构特点和已知条件，恰当构造函数并借助导数研究性质，这是解题的关键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209346" y="1145898"/>
            <a:ext cx="1164729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热点一　利用导数研究函数的零点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方程的根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西安调研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处取得极值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439792" y="2152596"/>
            <a:ext cx="1130474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的单调区间；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在定义域内有两个不同的零点，求实数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的取值范围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，解得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，解得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，解得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&lt;1.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处取得极小值，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的单调递增区间为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，单调递减区间为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1).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411" name="Picture 27" descr="E:\梁明明\2018\二轮\2019版 创新设计 二轮专题复习 数学 全国（理）\热点聚焦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873" y="546259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470347"/>
            <a:ext cx="11647294" cy="445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内有两个不同的零点，可转化为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内有两个不同的根，则函数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的图象有两个不同的交点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知，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上单调递减，在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上单调递增，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min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由题意得，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1&gt;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且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→0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)→0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→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时，显然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)→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	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34547" y="4773644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如图，由图象可知，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可得－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因此实数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的取值范围是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57360" name="Picture 16" descr="E:\梁明明\2018\课件\2019版 创新设计 二轮专题复习 数学 全国（理）\新建文件夹\L176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41851" y="4068566"/>
            <a:ext cx="2813880" cy="198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5651" y="1263296"/>
            <a:ext cx="11192821" cy="445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三步求解函数零点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方程根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的个数问题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第一步：将问题转化为函数的零点问题，进而转化为函数的图象与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轴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或直线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k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在该区间上的交点问题；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第二步：利用导数研究该函数在该区间上单调性、极值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最值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、端点值等性质，进而画出其图象；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第三步：结合图象求解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根据函数零点情况求参数范围：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要注意端点的取舍；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选择恰当的分类标准进行讨论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【训练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设函数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bx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208704"/>
            <a:ext cx="11192821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求曲线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在点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(0))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处的切线方程；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设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有三个不同零点，求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的取值范围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曲线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(0))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处的切线方程为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4.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26352" y="5672808"/>
          <a:ext cx="10672762" cy="887413"/>
        </p:xfrm>
        <a:graphic>
          <a:graphicData uri="http://schemas.openxmlformats.org/presentationml/2006/ole">
            <p:oleObj spid="_x0000_s59419" name="Document" r:id="rId3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变化时，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在区间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∞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上的情况如下：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64235" y="3775397"/>
          <a:ext cx="10672762" cy="1773237"/>
        </p:xfrm>
        <a:graphic>
          <a:graphicData uri="http://schemas.openxmlformats.org/presentationml/2006/ole">
            <p:oleObj spid="_x0000_s60468" name="Document" r:id="rId3" imgW="10946195" imgH="1822807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63550" y="5491158"/>
          <a:ext cx="11123613" cy="831850"/>
        </p:xfrm>
        <a:graphic>
          <a:graphicData uri="http://schemas.openxmlformats.org/presentationml/2006/ole">
            <p:oleObj spid="_x0000_s60469" name="Document" r:id="rId4" imgW="11642922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33152" y="1296026"/>
          <a:ext cx="10685462" cy="2525712"/>
        </p:xfrm>
        <a:graphic>
          <a:graphicData uri="http://schemas.openxmlformats.org/presentationml/2006/ole">
            <p:oleObj spid="_x0000_s60470" name="Document" r:id="rId5" imgW="11187550" imgH="263934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606827"/>
            <a:ext cx="1164729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热点二　利用导数证明不等式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郑州质检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991548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865988"/>
          <a:ext cx="10672762" cy="1460500"/>
        </p:xfrm>
        <a:graphic>
          <a:graphicData uri="http://schemas.openxmlformats.org/presentationml/2006/ole">
            <p:oleObj spid="_x0000_s61488" name="Document" r:id="rId3" imgW="10946195" imgH="150418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14363" y="4328164"/>
          <a:ext cx="10672762" cy="887413"/>
        </p:xfrm>
        <a:graphic>
          <a:graphicData uri="http://schemas.openxmlformats.org/presentationml/2006/ole">
            <p:oleObj spid="_x0000_s61489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81700" y="5130143"/>
          <a:ext cx="10672762" cy="887412"/>
        </p:xfrm>
        <a:graphic>
          <a:graphicData uri="http://schemas.openxmlformats.org/presentationml/2006/ole">
            <p:oleObj spid="_x0000_s61490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7810" y="1094901"/>
            <a:ext cx="1130474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证明　法一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设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；由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3.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3)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3ln 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4&lt;0.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从而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5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5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5179" y="5061902"/>
          <a:ext cx="10672762" cy="887413"/>
        </p:xfrm>
        <a:graphic>
          <a:graphicData uri="http://schemas.openxmlformats.org/presentationml/2006/ole">
            <p:oleObj spid="_x0000_s62490" name="Document" r:id="rId3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908685"/>
            <a:ext cx="1119282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法二　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5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1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1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1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设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；由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3.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min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3)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3ln 3.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00715" y="4217040"/>
          <a:ext cx="10672762" cy="887412"/>
        </p:xfrm>
        <a:graphic>
          <a:graphicData uri="http://schemas.openxmlformats.org/presentationml/2006/ole">
            <p:oleObj spid="_x0000_s63524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27085" y="4981884"/>
          <a:ext cx="10672762" cy="887412"/>
        </p:xfrm>
        <a:graphic>
          <a:graphicData uri="http://schemas.openxmlformats.org/presentationml/2006/ole">
            <p:oleObj spid="_x0000_s63525" name="Document" r:id="rId4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472" y="2057400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522943"/>
            <a:ext cx="11192821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证明不等式的基本方法：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利用单调性：若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在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[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]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上是增函数，则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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[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]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，有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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ea typeface="楷体_GB231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[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]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，且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ea typeface="楷体_GB2312"/>
                <a:cs typeface="Courier New" panose="02070309020205020404"/>
              </a:rPr>
              <a:t>1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&lt;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，有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ea typeface="楷体_GB2312"/>
                <a:cs typeface="Courier New" panose="02070309020205020404"/>
              </a:rPr>
              <a:t>1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)&lt;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对于减函数有类似结论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利用最值：若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在某个范围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D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内有最大值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M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或最小值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m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，则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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D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，有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M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m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证明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)&lt;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，可构造函数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，证明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)&lt;0.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12889" y="565883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【训练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(2016·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设函数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663899" y="3775397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，解得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单调递减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上是增函数，在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上为减函数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255082"/>
          <a:ext cx="10672762" cy="2074863"/>
        </p:xfrm>
        <a:graphic>
          <a:graphicData uri="http://schemas.openxmlformats.org/presentationml/2006/ole">
            <p:oleObj spid="_x0000_s88087" name="Document" r:id="rId3" imgW="10946195" imgH="2142149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14363" y="3206750"/>
          <a:ext cx="10672762" cy="887413"/>
        </p:xfrm>
        <a:graphic>
          <a:graphicData uri="http://schemas.openxmlformats.org/presentationml/2006/ole">
            <p:oleObj spid="_x0000_s88088" name="Document" r:id="rId4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620475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证明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知，函数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处取得最大值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49171" y="1813561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证明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由题设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，设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91531" y="2348865"/>
          <a:ext cx="10672762" cy="1282700"/>
        </p:xfrm>
        <a:graphic>
          <a:graphicData uri="http://schemas.openxmlformats.org/presentationml/2006/ole">
            <p:oleObj spid="_x0000_s90115" name="Document" r:id="rId3" imgW="10946195" imgH="1319492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81421" y="1214138"/>
          <a:ext cx="10672762" cy="927100"/>
        </p:xfrm>
        <a:graphic>
          <a:graphicData uri="http://schemas.openxmlformats.org/presentationml/2006/ole">
            <p:oleObj spid="_x0000_s90114" name="Document" r:id="rId4" imgW="10946195" imgH="956227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5280" y="3902580"/>
          <a:ext cx="10671175" cy="928687"/>
        </p:xfrm>
        <a:graphic>
          <a:graphicData uri="http://schemas.openxmlformats.org/presentationml/2006/ole">
            <p:oleObj spid="_x0000_s90113" name="Document" r:id="rId5" imgW="10946195" imgH="956227" progId="Word.Document.8">
              <p:embed/>
            </p:oleObj>
          </a:graphicData>
        </a:graphic>
      </p:graphicFrame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21632" y="4587053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，故当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303854" y="3310649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单调递增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；当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单调递减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620475"/>
            <a:ext cx="11647294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热点三　不等式恒成立、存在性问题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考法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不等式恒成立问题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(2016·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1)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312402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时，求曲线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处的切线方程；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若当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的取值范围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8827" y="4660913"/>
          <a:ext cx="10672762" cy="887413"/>
        </p:xfrm>
        <a:graphic>
          <a:graphicData uri="http://schemas.openxmlformats.org/presentationml/2006/ole">
            <p:oleObj spid="_x0000_s91137" name="Document" r:id="rId3" imgW="10946195" imgH="911223" progId="Word.Document.8">
              <p:embed/>
            </p:oleObj>
          </a:graphicData>
        </a:graphic>
      </p:graphicFrame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3456296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的定义域为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1)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4(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485651" y="5285982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故曲线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处的切线方程为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35721" y="1961524"/>
            <a:ext cx="11647294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1&gt;0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单调递增，因此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67283" y="4128591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故当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上单调递减，因此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综上可知，实数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的取值范围是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64235" y="1424055"/>
          <a:ext cx="10672762" cy="969963"/>
        </p:xfrm>
        <a:graphic>
          <a:graphicData uri="http://schemas.openxmlformats.org/presentationml/2006/ole">
            <p:oleObj spid="_x0000_s92163" name="Document" r:id="rId3" imgW="10946195" imgH="1000870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48928" y="3658508"/>
          <a:ext cx="10672762" cy="627062"/>
        </p:xfrm>
        <a:graphic>
          <a:graphicData uri="http://schemas.openxmlformats.org/presentationml/2006/ole">
            <p:oleObj spid="_x0000_s92162" name="Document" r:id="rId4" imgW="10946195" imgH="650925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03520" y="616880"/>
          <a:ext cx="10672762" cy="968375"/>
        </p:xfrm>
        <a:graphic>
          <a:graphicData uri="http://schemas.openxmlformats.org/presentationml/2006/ole">
            <p:oleObj spid="_x0000_s92161" name="Document" r:id="rId5" imgW="10946195" imgH="100087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654532"/>
          <a:ext cx="10672762" cy="3276600"/>
        </p:xfrm>
        <a:graphic>
          <a:graphicData uri="http://schemas.openxmlformats.org/presentationml/2006/ole">
            <p:oleObj spid="_x0000_s93188" name="Document" r:id="rId3" imgW="10946195" imgH="337235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32452" y="3616325"/>
          <a:ext cx="11314113" cy="1050925"/>
        </p:xfrm>
        <a:graphic>
          <a:graphicData uri="http://schemas.openxmlformats.org/presentationml/2006/ole">
            <p:oleObj spid="_x0000_s93187" name="Document" r:id="rId4" imgW="12028873" imgH="1115718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7901" y="4331711"/>
          <a:ext cx="10672762" cy="765175"/>
        </p:xfrm>
        <a:graphic>
          <a:graphicData uri="http://schemas.openxmlformats.org/presentationml/2006/ole">
            <p:oleObj spid="_x0000_s93186" name="Document" r:id="rId5" imgW="10946195" imgH="792415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31858" y="5022587"/>
          <a:ext cx="10672762" cy="1460500"/>
        </p:xfrm>
        <a:graphic>
          <a:graphicData uri="http://schemas.openxmlformats.org/presentationml/2006/ole">
            <p:oleObj spid="_x0000_s93185" name="Document" r:id="rId6" imgW="10946195" imgH="151066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67481" y="2130497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1533239"/>
          <a:ext cx="10672762" cy="887413"/>
        </p:xfrm>
        <a:graphic>
          <a:graphicData uri="http://schemas.openxmlformats.org/presentationml/2006/ole">
            <p:oleObj spid="_x0000_s65636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5280" y="2727755"/>
          <a:ext cx="10672762" cy="887412"/>
        </p:xfrm>
        <a:graphic>
          <a:graphicData uri="http://schemas.openxmlformats.org/presentationml/2006/ole">
            <p:oleObj spid="_x0000_s65637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5280" y="3430097"/>
          <a:ext cx="10671175" cy="887412"/>
        </p:xfrm>
        <a:graphic>
          <a:graphicData uri="http://schemas.openxmlformats.org/presentationml/2006/ole">
            <p:oleObj spid="_x0000_s65638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63135" y="4181293"/>
          <a:ext cx="10672762" cy="887412"/>
        </p:xfrm>
        <a:graphic>
          <a:graphicData uri="http://schemas.openxmlformats.org/presentationml/2006/ole">
            <p:oleObj spid="_x0000_s65639" name="Document" r:id="rId6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08717" y="731261"/>
          <a:ext cx="10672763" cy="887412"/>
        </p:xfrm>
        <a:graphic>
          <a:graphicData uri="http://schemas.openxmlformats.org/presentationml/2006/ole">
            <p:oleObj spid="_x0000_s65640" name="Document" r:id="rId7" imgW="10946195" imgH="911223" progId="Word.Document.8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35280" y="4885516"/>
          <a:ext cx="10672763" cy="627063"/>
        </p:xfrm>
        <a:graphic>
          <a:graphicData uri="http://schemas.openxmlformats.org/presentationml/2006/ole">
            <p:oleObj spid="_x0000_s65641" name="Document" r:id="rId8" imgW="10946195" imgH="650925" progId="Word.Document.8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35280" y="5429849"/>
          <a:ext cx="10672763" cy="628650"/>
        </p:xfrm>
        <a:graphic>
          <a:graphicData uri="http://schemas.openxmlformats.org/presentationml/2006/ole">
            <p:oleObj spid="_x0000_s65642" name="Document" r:id="rId9" imgW="10946195" imgH="6509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642423"/>
          <a:ext cx="10672762" cy="628650"/>
        </p:xfrm>
        <a:graphic>
          <a:graphicData uri="http://schemas.openxmlformats.org/presentationml/2006/ole">
            <p:oleObj spid="_x0000_s66622" name="Document" r:id="rId3" imgW="10946195" imgH="65092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40733" y="2157793"/>
          <a:ext cx="10672762" cy="627062"/>
        </p:xfrm>
        <a:graphic>
          <a:graphicData uri="http://schemas.openxmlformats.org/presentationml/2006/ole">
            <p:oleObj spid="_x0000_s66623" name="Document" r:id="rId4" imgW="10946195" imgH="65092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27085" y="2736206"/>
          <a:ext cx="10671175" cy="887412"/>
        </p:xfrm>
        <a:graphic>
          <a:graphicData uri="http://schemas.openxmlformats.org/presentationml/2006/ole">
            <p:oleObj spid="_x0000_s66624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95325" y="3575712"/>
          <a:ext cx="10672762" cy="627063"/>
        </p:xfrm>
        <a:graphic>
          <a:graphicData uri="http://schemas.openxmlformats.org/presentationml/2006/ole">
            <p:oleObj spid="_x0000_s66625" name="Document" r:id="rId6" imgW="10946195" imgH="650925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81677" y="4153445"/>
          <a:ext cx="10672763" cy="628650"/>
        </p:xfrm>
        <a:graphic>
          <a:graphicData uri="http://schemas.openxmlformats.org/presentationml/2006/ole">
            <p:oleObj spid="_x0000_s66626" name="Document" r:id="rId7" imgW="10946195" imgH="650925" progId="Word.Document.8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95325" y="4684050"/>
          <a:ext cx="10672763" cy="627063"/>
        </p:xfrm>
        <a:graphic>
          <a:graphicData uri="http://schemas.openxmlformats.org/presentationml/2006/ole">
            <p:oleObj spid="_x0000_s66627" name="Document" r:id="rId8" imgW="10946195" imgH="6509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732860"/>
            <a:ext cx="11192821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对于含参数的不等式，如果易分离参数，可先分离参数、构造函数，直接转化为求函数的最值；否则应进行分类讨论，在解题过程中，必要时，可作出函数图象草图，借助几何图形直观分析转化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2.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恒成立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与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存在性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问题的求解是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互补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关系，即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对于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D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恒成立，应求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的最小值；若存在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D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，使得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成立，应求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的最大值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应特别关注等号是否取到，注意端点的取舍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604720" y="4983561"/>
            <a:ext cx="1108200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，即切点为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28011" y="534992"/>
          <a:ext cx="10672762" cy="3016250"/>
        </p:xfrm>
        <a:graphic>
          <a:graphicData uri="http://schemas.openxmlformats.org/presentationml/2006/ole">
            <p:oleObj spid="_x0000_s94239" name="Document" r:id="rId3" imgW="10946195" imgH="3098376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10265" y="3493362"/>
          <a:ext cx="10672762" cy="928688"/>
        </p:xfrm>
        <a:graphic>
          <a:graphicData uri="http://schemas.openxmlformats.org/presentationml/2006/ole">
            <p:oleObj spid="_x0000_s94240" name="Document" r:id="rId4" imgW="10946195" imgH="956227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63588" y="4301794"/>
          <a:ext cx="10672762" cy="968375"/>
        </p:xfrm>
        <a:graphic>
          <a:graphicData uri="http://schemas.openxmlformats.org/presentationml/2006/ole">
            <p:oleObj spid="_x0000_s94241" name="Document" r:id="rId5" imgW="10946195" imgH="1000870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08973" y="5562963"/>
          <a:ext cx="10671175" cy="969962"/>
        </p:xfrm>
        <a:graphic>
          <a:graphicData uri="http://schemas.openxmlformats.org/presentationml/2006/ole">
            <p:oleObj spid="_x0000_s94242" name="Document" r:id="rId6" imgW="10946195" imgH="100087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1988820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高考定位　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在高考压轴题中，函数与方程、不等式的交汇是考查的热点，常以含指数函数、对数函数为载体考查函数的零点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方程的根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、比较大小、不等式证明、不等式恒成立与能成立问题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94777" y="1450879"/>
            <a:ext cx="1164729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(2)“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对任意的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，存在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，使得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成立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，等价于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的最大值大于或等于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的最大值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”.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26096" y="3378325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上单调递增，所以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上恒成立，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单调递增，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，解得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2e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81247" y="2669096"/>
          <a:ext cx="10672762" cy="969963"/>
        </p:xfrm>
        <a:graphic>
          <a:graphicData uri="http://schemas.openxmlformats.org/presentationml/2006/ole">
            <p:oleObj spid="_x0000_s96257" name="Document" r:id="rId3" imgW="10946195" imgH="100087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97845" y="939576"/>
            <a:ext cx="11531974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上恒成立，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单调递减，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上恒成立，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单调递增，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的最大值为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80688" y="3823703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上恒成立，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单调递减，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3178139"/>
          <a:ext cx="10672762" cy="887413"/>
        </p:xfrm>
        <a:graphic>
          <a:graphicData uri="http://schemas.openxmlformats.org/presentationml/2006/ole">
            <p:oleObj spid="_x0000_s97283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5280" y="4369109"/>
          <a:ext cx="10672762" cy="887412"/>
        </p:xfrm>
        <a:graphic>
          <a:graphicData uri="http://schemas.openxmlformats.org/presentationml/2006/ole">
            <p:oleObj spid="_x0000_s97282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3520" y="5061903"/>
          <a:ext cx="10671175" cy="887412"/>
        </p:xfrm>
        <a:graphic>
          <a:graphicData uri="http://schemas.openxmlformats.org/presentationml/2006/ole">
            <p:oleObj spid="_x0000_s97281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00715" y="1255082"/>
          <a:ext cx="10672762" cy="4395788"/>
        </p:xfrm>
        <a:graphic>
          <a:graphicData uri="http://schemas.openxmlformats.org/presentationml/2006/ole">
            <p:oleObj spid="_x0000_s98305" name="Document" r:id="rId3" imgW="10946195" imgH="451399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85408" y="2572430"/>
            <a:ext cx="109722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10(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3)(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6)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&lt;6.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从而，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10[(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6)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3)(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6)]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30(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4)·(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6)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于是，当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变化时，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的变化情况如下表：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7883" y="507696"/>
          <a:ext cx="10672762" cy="887413"/>
        </p:xfrm>
        <a:graphic>
          <a:graphicData uri="http://schemas.openxmlformats.org/presentationml/2006/ole">
            <p:oleObj spid="_x0000_s99331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86141" y="1925777"/>
          <a:ext cx="10672762" cy="927100"/>
        </p:xfrm>
        <a:graphic>
          <a:graphicData uri="http://schemas.openxmlformats.org/presentationml/2006/ole">
            <p:oleObj spid="_x0000_s99330" name="Document" r:id="rId4" imgW="10946195" imgH="956227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1760" y="1219335"/>
          <a:ext cx="10671175" cy="928687"/>
        </p:xfrm>
        <a:graphic>
          <a:graphicData uri="http://schemas.openxmlformats.org/presentationml/2006/ole">
            <p:oleObj spid="_x0000_s99329" name="Document" r:id="rId5" imgW="10946195" imgH="956227" progId="Word.Document.8">
              <p:embed/>
            </p:oleObj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746411" y="4718032"/>
          <a:ext cx="6120766" cy="1645920"/>
        </p:xfrm>
        <a:graphic>
          <a:graphicData uri="http://schemas.openxmlformats.org/drawingml/2006/table">
            <a:tbl>
              <a:tblPr/>
              <a:tblGrid>
                <a:gridCol w="1299781"/>
                <a:gridCol w="1584349"/>
                <a:gridCol w="1652287"/>
                <a:gridCol w="158434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(3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，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4)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4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(4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，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6)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′(</a:t>
                      </a:r>
                      <a:r>
                        <a:rPr lang="en-US" sz="2400" i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＋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0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－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en-US" sz="2400" i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f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en-US" sz="2400" i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x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极大值</a:t>
                      </a:r>
                      <a:r>
                        <a:rPr lang="en-US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42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</a:tabLst>
                      </a:pP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2" name="直接箭头连接符 11"/>
          <p:cNvCxnSpPr/>
          <p:nvPr/>
        </p:nvCxnSpPr>
        <p:spPr>
          <a:xfrm flipV="1">
            <a:off x="4587580" y="5949315"/>
            <a:ext cx="360045" cy="36004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7896225" y="5949315"/>
            <a:ext cx="360045" cy="36004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104801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由上表可得，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取得极大值，也是最大值，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所以，当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取得最大值，且最大值等于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42.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故当销售价格为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元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千克时，商场每日销售该商品所获得的利润最大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328990"/>
            <a:ext cx="11192821" cy="390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利用导数解决生活中的优化问题的一般步骤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建模：分析实际问题中各量之间的关系，列出实际问题的数学模型，写出实际问题中变量之间的函数关系式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求导：求函数的导数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，解方程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(3)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求最值：比较函数在区间端点和使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的点的函数值的大小，最大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小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者为最大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小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值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(4)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结论：回归实际问题作答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99241" y="593179"/>
            <a:ext cx="11647294" cy="27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【训练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4</a:t>
            </a:r>
            <a:r>
              <a:rPr lang="zh-CN" altLang="zh-CN" sz="2400" kern="100" dirty="0"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(2017·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如图，圆形纸片的圆心为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O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，半径为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5 cm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，该纸片上的等边三角形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ABC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的中心为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O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为圆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O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上的点，</a:t>
            </a:r>
            <a:r>
              <a:rPr lang="en-US" altLang="zh-CN" sz="2400" kern="100" dirty="0">
                <a:latin typeface="宋体" panose="02010600030101010101" pitchFamily="2" charset="-122"/>
                <a:cs typeface="Cambria Math" panose="02040503050406030204"/>
              </a:rPr>
              <a:t>△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DBC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宋体" panose="02010600030101010101" pitchFamily="2" charset="-122"/>
                <a:cs typeface="Cambria Math" panose="02040503050406030204"/>
              </a:rPr>
              <a:t>△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ECA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宋体" panose="02010600030101010101" pitchFamily="2" charset="-122"/>
                <a:cs typeface="Cambria Math" panose="02040503050406030204"/>
              </a:rPr>
              <a:t>△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FAB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分别是以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为底边的等腰三角形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沿虚线剪开后，分别以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为折痕折起</a:t>
            </a:r>
            <a:r>
              <a:rPr lang="en-US" altLang="zh-CN" sz="2400" kern="100" dirty="0">
                <a:latin typeface="宋体" panose="02010600030101010101" pitchFamily="2" charset="-122"/>
                <a:cs typeface="Cambria Math" panose="02040503050406030204"/>
              </a:rPr>
              <a:t>△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DBC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宋体" panose="02010600030101010101" pitchFamily="2" charset="-122"/>
                <a:cs typeface="Cambria Math" panose="02040503050406030204"/>
              </a:rPr>
              <a:t>△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ECA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宋体" panose="02010600030101010101" pitchFamily="2" charset="-122"/>
                <a:cs typeface="Cambria Math" panose="02040503050406030204"/>
              </a:rPr>
              <a:t>△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FAB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，使得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重合，得到三棱锥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kern="100" dirty="0">
                <a:latin typeface="宋体" panose="02010600030101010101" pitchFamily="2" charset="-122"/>
                <a:cs typeface="Cambria Math" panose="02040503050406030204"/>
              </a:rPr>
              <a:t>△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ABC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的边长变化时，所得三棱锥体积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单位：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cm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的最大值为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1379" name="Picture 3" descr="E:\梁明明\2018\课件\2019版 创新设计 二轮专题复习 数学 全国（理）\新建文件夹\17GS4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5065" y="3527798"/>
            <a:ext cx="2858262" cy="28062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299621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　由题意，连接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OD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BC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与点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G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98800" y="5141051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单调递增；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21632" y="2089553"/>
          <a:ext cx="10672762" cy="628650"/>
        </p:xfrm>
        <a:graphic>
          <a:graphicData uri="http://schemas.openxmlformats.org/presentationml/2006/ole">
            <p:oleObj spid="_x0000_s102446" name="Document" r:id="rId3" imgW="10946195" imgH="650925" progId="Word.Document.8">
              <p:embed/>
            </p:oleObj>
          </a:graphicData>
        </a:graphic>
      </p:graphicFrame>
      <p:pic>
        <p:nvPicPr>
          <p:cNvPr id="102404" name="Picture 4" descr="E:\梁明明\2018\课件\2019版 创新设计 二轮专题复习 数学 全国（理）\新建文件夹\17GS59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25172" y="1841901"/>
            <a:ext cx="2094014" cy="205295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22365" y="2618571"/>
          <a:ext cx="10672762" cy="627062"/>
        </p:xfrm>
        <a:graphic>
          <a:graphicData uri="http://schemas.openxmlformats.org/presentationml/2006/ole">
            <p:oleObj spid="_x0000_s102447" name="Document" r:id="rId6" imgW="10946195" imgH="65092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1632" y="3123547"/>
          <a:ext cx="10671175" cy="887412"/>
        </p:xfrm>
        <a:graphic>
          <a:graphicData uri="http://schemas.openxmlformats.org/presentationml/2006/ole">
            <p:oleObj spid="_x0000_s102448" name="Document" r:id="rId7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1421" y="3859066"/>
          <a:ext cx="10672762" cy="887413"/>
        </p:xfrm>
        <a:graphic>
          <a:graphicData uri="http://schemas.openxmlformats.org/presentationml/2006/ole">
            <p:oleObj spid="_x0000_s102449" name="Document" r:id="rId8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35280" y="4541203"/>
          <a:ext cx="10672763" cy="887412"/>
        </p:xfrm>
        <a:graphic>
          <a:graphicData uri="http://schemas.openxmlformats.org/presentationml/2006/ole">
            <p:oleObj spid="_x0000_s102450" name="Document" r:id="rId9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03520" y="2127465"/>
            <a:ext cx="1108200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故当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取得最大值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80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58112" y="2812897"/>
          <a:ext cx="10672762" cy="628650"/>
        </p:xfrm>
        <a:graphic>
          <a:graphicData uri="http://schemas.openxmlformats.org/presentationml/2006/ole">
            <p:oleObj spid="_x0000_s106500" name="Document" r:id="rId3" imgW="10946195" imgH="65092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76980" y="3382859"/>
          <a:ext cx="10672762" cy="627062"/>
        </p:xfrm>
        <a:graphic>
          <a:graphicData uri="http://schemas.openxmlformats.org/presentationml/2006/ole">
            <p:oleObj spid="_x0000_s106499" name="Document" r:id="rId4" imgW="10946195" imgH="65092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8112" y="3916228"/>
          <a:ext cx="10671175" cy="628650"/>
        </p:xfrm>
        <a:graphic>
          <a:graphicData uri="http://schemas.openxmlformats.org/presentationml/2006/ole">
            <p:oleObj spid="_x0000_s106498" name="Document" r:id="rId5" imgW="10946195" imgH="650925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4253" y="1541690"/>
          <a:ext cx="10672762" cy="887413"/>
        </p:xfrm>
        <a:graphic>
          <a:graphicData uri="http://schemas.openxmlformats.org/presentationml/2006/ole">
            <p:oleObj spid="_x0000_s106497" name="Document" r:id="rId6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2424" y="1282378"/>
            <a:ext cx="11192821" cy="445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重视转化思想在研究函数零点中的应用，如方程的解、两函数图象的交点均可转化为函数零点，充分利用函数的图象与性质，借助导数求解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对于存在一个极大值和一个极小值的函数，其图象与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轴交点的个数，除了受两个极值大小的制约外，还受函数在两个极值点外部函数值的变化的制约，在解题时要注意通过数形结合找到正确的条件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利用导数方法证明不等式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在区间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上恒成立的基本方法是构造函数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，然后根据函数的单调性或者函数的最值证明函数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)&gt;0.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其中找到函数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的零点是解题的突破口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4053" name="Picture 21" descr="E:\梁明明\2018\二轮\2019版 创新设计 二轮专题复习 数学 全国（理）\归纳总结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748" y="541898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226537" y="1601479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en-US" altLang="zh-CN" sz="2400" kern="10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499299" y="2029764"/>
            <a:ext cx="11192821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，证明：当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只有一个零点，求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证明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，解得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2.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2ln 2&gt;0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上单调递增，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1.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52" name="Picture 28" descr="E:\梁明明\2018\二轮\2019版 创新设计 二轮专题复习 数学 全国（理）\真题感悟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554" y="556969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713541" y="1052899"/>
            <a:ext cx="1923340" cy="66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en-US" sz="2400" kern="100" dirty="0" smtClean="0">
                <a:latin typeface="黑体" panose="02010609060101010101" charset="-122"/>
                <a:ea typeface="黑体" panose="02010609060101010101" charset="-122"/>
                <a:cs typeface="Courier New" panose="02070309020205020404"/>
              </a:rPr>
              <a:t>真 题 感 悟</a:t>
            </a:r>
            <a:endParaRPr lang="zh-CN" altLang="zh-CN" sz="1050" kern="100" dirty="0">
              <a:effectLst/>
              <a:latin typeface="黑体" panose="02010609060101010101" charset="-122"/>
              <a:ea typeface="黑体" panose="02010609060101010101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294759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不等式恒成立、能成立问题常用解法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882988"/>
            <a:ext cx="11192821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分离参数后转化为最值，不等式恒成立问题在变量与参数易于分离的情况下，采用分离参数转化为函数的最值问题，形如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＞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max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＜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min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直接转化为函数的最值问题，在参数难于分离的情况下，直接转化为含参函数的最值问题，伴有对参数的分类讨论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数形结合，构造函数，借助函数图象的几何直观性求解，一定要重视函数性质的灵活应用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391772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上只有一个零点，即方程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上只有一个解，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58355" y="3471040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φ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φ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62576" y="2053675"/>
          <a:ext cx="10672762" cy="887413"/>
        </p:xfrm>
        <a:graphic>
          <a:graphicData uri="http://schemas.openxmlformats.org/presentationml/2006/ole">
            <p:oleObj spid="_x0000_s3140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7901" y="2801061"/>
          <a:ext cx="10672762" cy="927100"/>
        </p:xfrm>
        <a:graphic>
          <a:graphicData uri="http://schemas.openxmlformats.org/presentationml/2006/ole">
            <p:oleObj spid="_x0000_s3141" name="Document" r:id="rId4" imgW="10946195" imgH="956227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85408" y="4619969"/>
          <a:ext cx="10672762" cy="887413"/>
        </p:xfrm>
        <a:graphic>
          <a:graphicData uri="http://schemas.openxmlformats.org/presentationml/2006/ole">
            <p:oleObj spid="_x0000_s3142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40185" y="538587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(2017·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，且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058576"/>
            <a:ext cx="11192821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证明：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存在唯一的极大值点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，且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baseline="300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)&lt;2</a:t>
            </a:r>
            <a:r>
              <a:rPr lang="zh-CN" altLang="zh-CN" sz="2400" kern="100" baseline="300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的定义域为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设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等价于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4463456"/>
          <a:ext cx="10672762" cy="885825"/>
        </p:xfrm>
        <a:graphic>
          <a:graphicData uri="http://schemas.openxmlformats.org/presentationml/2006/ole">
            <p:oleObj spid="_x0000_s77856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3437" y="5188281"/>
          <a:ext cx="10672762" cy="887413"/>
        </p:xfrm>
        <a:graphic>
          <a:graphicData uri="http://schemas.openxmlformats.org/presentationml/2006/ole">
            <p:oleObj spid="_x0000_s77857" name="Document" r:id="rId4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38587"/>
            <a:ext cx="11647294" cy="27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单调递减；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单调递增，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的极小值点，故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综上，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证明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35280" y="3401704"/>
          <a:ext cx="10672762" cy="887412"/>
        </p:xfrm>
        <a:graphic>
          <a:graphicData uri="http://schemas.openxmlformats.org/presentationml/2006/ole">
            <p:oleObj spid="_x0000_s78903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68332" y="4203324"/>
          <a:ext cx="10672762" cy="887413"/>
        </p:xfrm>
        <a:graphic>
          <a:graphicData uri="http://schemas.openxmlformats.org/presentationml/2006/ole">
            <p:oleObj spid="_x0000_s78904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76224" y="4967954"/>
          <a:ext cx="10671175" cy="885825"/>
        </p:xfrm>
        <a:graphic>
          <a:graphicData uri="http://schemas.openxmlformats.org/presentationml/2006/ole">
            <p:oleObj spid="_x0000_s78905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89872" y="5727400"/>
          <a:ext cx="10672762" cy="887413"/>
        </p:xfrm>
        <a:graphic>
          <a:graphicData uri="http://schemas.openxmlformats.org/presentationml/2006/ole">
            <p:oleObj spid="_x0000_s78906" name="Document" r:id="rId6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35280" y="1214138"/>
            <a:ext cx="11647294" cy="27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；当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的唯一极大值点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得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80688" y="4659263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的最大值点，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)≠0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)&lt;2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76224" y="4063655"/>
          <a:ext cx="10672762" cy="887413"/>
        </p:xfrm>
        <a:graphic>
          <a:graphicData uri="http://schemas.openxmlformats.org/presentationml/2006/ole">
            <p:oleObj spid="_x0000_s79908" name="Document" r:id="rId3" imgW="10946195" imgH="917704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5280" y="562288"/>
          <a:ext cx="10671175" cy="765175"/>
        </p:xfrm>
        <a:graphic>
          <a:graphicData uri="http://schemas.openxmlformats.org/presentationml/2006/ole">
            <p:oleObj spid="_x0000_s79909" name="Document" r:id="rId4" imgW="10946195" imgH="79241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270503"/>
            <a:ext cx="11647294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利用导数研究函数的零点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zh-CN" altLang="zh-CN" sz="2400" kern="100" dirty="0" smtClean="0">
                <a:latin typeface="Times New Roman" panose="02020603050405020304"/>
                <a:cs typeface="Times New Roman" panose="02020603050405020304"/>
              </a:rPr>
              <a:t>函数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的零点、方程的实根、函数图象与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轴的交点的横坐标是三个等价的概念，解决这类问题可以通过函数的单调性、极值与最值，画出函数图象的变化趋势，数形结合求解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三次函数的零点分布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>
              <a:lnSpc>
                <a:spcPct val="150000"/>
              </a:lnSpc>
            </a:pPr>
            <a:r>
              <a:rPr lang="en-US" altLang="zh-CN" sz="2400" kern="100" dirty="0" smtClean="0"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zh-CN" altLang="zh-CN" sz="2400" kern="100" dirty="0" smtClean="0">
                <a:latin typeface="Times New Roman" panose="02020603050405020304"/>
                <a:cs typeface="Times New Roman" panose="02020603050405020304"/>
              </a:rPr>
              <a:t>三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次函数在存在两个极值点的情况下，由于当</a:t>
            </a:r>
            <a:r>
              <a:rPr lang="en-US" altLang="zh-CN" sz="2400" i="1" kern="100" dirty="0">
                <a:latin typeface="Times New Roman" panose="02020603050405020304"/>
              </a:rPr>
              <a:t>x</a:t>
            </a:r>
            <a:r>
              <a:rPr lang="en-US" altLang="zh-CN" sz="2400" kern="100" dirty="0">
                <a:latin typeface="Times New Roman" panose="02020603050405020304"/>
              </a:rPr>
              <a:t>→∞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时，函数值也趋向</a:t>
            </a:r>
            <a:r>
              <a:rPr lang="en-US" altLang="zh-CN" sz="2400" kern="100" dirty="0">
                <a:latin typeface="Times New Roman" panose="02020603050405020304"/>
              </a:rPr>
              <a:t>∞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，只要按照极值与零的大小关系确定其零点的个数即可</a:t>
            </a:r>
            <a:r>
              <a:rPr lang="en-US" altLang="zh-CN" sz="2400" kern="100" dirty="0">
                <a:latin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存在两个极值点</a:t>
            </a:r>
            <a:r>
              <a:rPr lang="en-US" altLang="zh-CN" sz="2400" i="1" kern="100" dirty="0">
                <a:latin typeface="Times New Roman" panose="020206030504050203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且</a:t>
            </a:r>
            <a:r>
              <a:rPr lang="en-US" altLang="zh-CN" sz="2400" i="1" kern="100" dirty="0">
                <a:latin typeface="Times New Roman" panose="020206030504050203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</a:rPr>
              <a:t>1</a:t>
            </a:r>
            <a:r>
              <a:rPr lang="en-US" altLang="zh-CN" sz="2400" kern="100" dirty="0">
                <a:latin typeface="Times New Roman" panose="02020603050405020304"/>
              </a:rPr>
              <a:t>&lt;</a:t>
            </a:r>
            <a:r>
              <a:rPr lang="en-US" altLang="zh-CN" sz="2400" i="1" kern="100" dirty="0">
                <a:latin typeface="Times New Roman" panose="020206030504050203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的函数</a:t>
            </a:r>
            <a:r>
              <a:rPr lang="en-US" altLang="zh-CN" sz="2400" i="1" kern="100" dirty="0">
                <a:latin typeface="Times New Roman" panose="02020603050405020304"/>
              </a:rPr>
              <a:t>f</a:t>
            </a:r>
            <a:r>
              <a:rPr lang="en-US" altLang="zh-CN" sz="2400" kern="100" dirty="0">
                <a:latin typeface="Times New Roman" panose="02020603050405020304"/>
              </a:rPr>
              <a:t>(</a:t>
            </a:r>
            <a:r>
              <a:rPr lang="en-US" altLang="zh-CN" sz="2400" i="1" kern="100" dirty="0">
                <a:latin typeface="Times New Roman" panose="02020603050405020304"/>
              </a:rPr>
              <a:t>x</a:t>
            </a:r>
            <a:r>
              <a:rPr lang="en-US" altLang="zh-CN" sz="2400" kern="100" dirty="0">
                <a:latin typeface="Times New Roman" panose="020206030504050203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</a:rPr>
              <a:t>ax</a:t>
            </a:r>
            <a:r>
              <a:rPr lang="en-US" altLang="zh-CN" sz="2400" kern="100" baseline="30000" dirty="0">
                <a:latin typeface="Times New Roman" panose="02020603050405020304"/>
              </a:rPr>
              <a:t>3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</a:rPr>
              <a:t>bx</a:t>
            </a:r>
            <a:r>
              <a:rPr lang="en-US" altLang="zh-CN" sz="2400" kern="100" baseline="30000" dirty="0">
                <a:latin typeface="Times New Roman" panose="020206030504050203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</a:rPr>
              <a:t>cx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</a:rPr>
              <a:t>d</a:t>
            </a:r>
            <a:r>
              <a:rPr lang="en-US" altLang="zh-CN" sz="2400" kern="100" dirty="0">
                <a:latin typeface="Times New Roman" panose="02020603050405020304"/>
              </a:rPr>
              <a:t>(</a:t>
            </a:r>
            <a:r>
              <a:rPr lang="en-US" altLang="zh-CN" sz="2400" i="1" kern="100" dirty="0">
                <a:latin typeface="Times New Roman" panose="02020603050405020304"/>
              </a:rPr>
              <a:t>a</a:t>
            </a:r>
            <a:r>
              <a:rPr lang="en-US" altLang="zh-CN" sz="2400" kern="100" dirty="0">
                <a:latin typeface="Times New Roman" panose="02020603050405020304"/>
              </a:rPr>
              <a:t>≠0)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的零点分布情况如下：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720615" y="536765"/>
            <a:ext cx="188544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en-US" sz="2400" kern="100" dirty="0" smtClean="0">
                <a:latin typeface="黑体" panose="02010609060101010101" charset="-122"/>
                <a:ea typeface="黑体" panose="02010609060101010101" charset="-122"/>
                <a:cs typeface="Courier New" panose="02070309020205020404"/>
              </a:rPr>
              <a:t>考 点 整 合</a:t>
            </a:r>
            <a:endParaRPr lang="zh-CN" altLang="zh-CN" sz="1050" kern="100" dirty="0">
              <a:effectLst/>
              <a:latin typeface="黑体" panose="02010609060101010101" charset="-122"/>
              <a:ea typeface="黑体" panose="02010609060101010101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2318</Words>
  <Application>WPS 演示</Application>
  <PresentationFormat>自定义</PresentationFormat>
  <Paragraphs>196</Paragraphs>
  <Slides>41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157</cp:revision>
  <dcterms:created xsi:type="dcterms:W3CDTF">2018-01-02T04:06:00Z</dcterms:created>
  <dcterms:modified xsi:type="dcterms:W3CDTF">2019-11-10T13:18:37Z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