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44"/>
  </p:handoutMasterIdLst>
  <p:sldIdLst>
    <p:sldId id="260" r:id="rId2"/>
    <p:sldId id="545" r:id="rId3"/>
    <p:sldId id="502" r:id="rId4"/>
    <p:sldId id="262" r:id="rId5"/>
    <p:sldId id="271" r:id="rId6"/>
    <p:sldId id="527" r:id="rId7"/>
    <p:sldId id="528" r:id="rId8"/>
    <p:sldId id="529" r:id="rId9"/>
    <p:sldId id="530" r:id="rId10"/>
    <p:sldId id="531" r:id="rId11"/>
    <p:sldId id="532" r:id="rId12"/>
    <p:sldId id="385" r:id="rId13"/>
    <p:sldId id="386" r:id="rId14"/>
    <p:sldId id="533" r:id="rId15"/>
    <p:sldId id="534" r:id="rId16"/>
    <p:sldId id="535" r:id="rId17"/>
    <p:sldId id="536" r:id="rId18"/>
    <p:sldId id="508" r:id="rId19"/>
    <p:sldId id="509" r:id="rId20"/>
    <p:sldId id="510" r:id="rId21"/>
    <p:sldId id="511" r:id="rId22"/>
    <p:sldId id="512" r:id="rId23"/>
    <p:sldId id="513" r:id="rId24"/>
    <p:sldId id="514" r:id="rId25"/>
    <p:sldId id="515" r:id="rId26"/>
    <p:sldId id="516" r:id="rId27"/>
    <p:sldId id="517" r:id="rId28"/>
    <p:sldId id="519" r:id="rId29"/>
    <p:sldId id="537" r:id="rId30"/>
    <p:sldId id="538" r:id="rId31"/>
    <p:sldId id="539" r:id="rId32"/>
    <p:sldId id="540" r:id="rId33"/>
    <p:sldId id="541" r:id="rId34"/>
    <p:sldId id="542" r:id="rId35"/>
    <p:sldId id="520" r:id="rId36"/>
    <p:sldId id="521" r:id="rId37"/>
    <p:sldId id="522" r:id="rId38"/>
    <p:sldId id="523" r:id="rId39"/>
    <p:sldId id="524" r:id="rId40"/>
    <p:sldId id="543" r:id="rId41"/>
    <p:sldId id="544" r:id="rId42"/>
    <p:sldId id="259"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986" autoAdjust="0"/>
    <p:restoredTop sz="94660"/>
  </p:normalViewPr>
  <p:slideViewPr>
    <p:cSldViewPr snapToObjects="1">
      <p:cViewPr>
        <p:scale>
          <a:sx n="60" d="100"/>
          <a:sy n="60" d="100"/>
        </p:scale>
        <p:origin x="-1458" y="-70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 Id="rId4" Type="http://schemas.openxmlformats.org/officeDocument/2006/relationships/image" Target="../media/image53.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 Id="rId4" Type="http://schemas.openxmlformats.org/officeDocument/2006/relationships/image" Target="../media/image5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image" Target="../media/image6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pPr/>
              <a:t>2019/11/10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smtClean="0"/>
              <a:t>章标题</a:t>
            </a:r>
            <a:endParaRPr lang="zh-CN" altLang="en-US" dirty="0"/>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各节标题（含超级链接）</a:t>
            </a:r>
            <a:endParaRPr lang="zh-CN" altLang="en-US" dirty="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6" name="燕尾形 15">
            <a:hlinkClick r:id="rId2" action="ppaction://hlinksldjump"/>
          </p:cNvPr>
          <p:cNvSpPr/>
          <p:nvPr userDrawn="1"/>
        </p:nvSpPr>
        <p:spPr>
          <a:xfrm>
            <a:off x="8379102" y="6505690"/>
            <a:ext cx="215541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热点聚焦  分类突破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7"/>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Word_97_-_2003___6.doc"/><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Microsoft_Office_Word_97_-_2003___9.doc"/><Relationship Id="rId5" Type="http://schemas.openxmlformats.org/officeDocument/2006/relationships/oleObject" Target="../embeddings/Microsoft_Office_Word_97_-_2003___8.doc"/><Relationship Id="rId4" Type="http://schemas.openxmlformats.org/officeDocument/2006/relationships/oleObject" Target="../embeddings/Microsoft_Office_Word_97_-_2003___7.doc"/></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Word_97_-_2003___10.doc"/><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file:///E:\&#26753;&#26126;&#26126;\2018\&#35838;&#20214;\2019&#29256;%20&#21019;&#26032;&#35774;&#35745;%20&#20108;&#36718;&#19987;&#39064;&#22797;&#20064;%20&#25968;&#23398;%20&#20840;&#22269;&#65288;&#29702;&#65289;\&#26032;&#24314;&#25991;&#20214;&#22841;\C9.TIF"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Office_Word_97_-_2003___11.doc"/><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Word_97_-_2003___12.doc"/><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oleObject" Target="../embeddings/Microsoft_Office_Word_97_-_2003___14.doc"/><Relationship Id="rId4" Type="http://schemas.openxmlformats.org/officeDocument/2006/relationships/oleObject" Target="../embeddings/Microsoft_Office_Word_97_-_2003___13.doc"/></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15.doc"/><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file:///E:\&#26753;&#26126;&#26126;\2018\&#35838;&#20214;\2019&#29256;%20&#21019;&#26032;&#35774;&#35745;%20&#20108;&#36718;&#19987;&#39064;&#22797;&#20064;%20&#25968;&#23398;%20&#20840;&#22269;&#65288;&#29702;&#65289;\&#26032;&#24314;&#25991;&#20214;&#22841;\G129.tif"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16.doc"/><Relationship Id="rId2" Type="http://schemas.openxmlformats.org/officeDocument/2006/relationships/slideLayout" Target="../slideLayouts/slideLayout3.xml"/><Relationship Id="rId1" Type="http://schemas.openxmlformats.org/officeDocument/2006/relationships/vmlDrawing" Target="../drawings/vmlDrawing8.v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Word_97_-_2003___17.doc"/><Relationship Id="rId2" Type="http://schemas.openxmlformats.org/officeDocument/2006/relationships/slideLayout" Target="../slideLayouts/slideLayout3.xml"/><Relationship Id="rId1" Type="http://schemas.openxmlformats.org/officeDocument/2006/relationships/vmlDrawing" Target="../drawings/vmlDrawing9.vml"/><Relationship Id="rId4" Type="http://schemas.openxmlformats.org/officeDocument/2006/relationships/oleObject" Target="../embeddings/Microsoft_Office_Word_97_-_2003___18.doc"/></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Word_97_-_2003___19.doc"/><Relationship Id="rId2" Type="http://schemas.openxmlformats.org/officeDocument/2006/relationships/slideLayout" Target="../slideLayouts/slideLayout3.xml"/><Relationship Id="rId1" Type="http://schemas.openxmlformats.org/officeDocument/2006/relationships/vmlDrawing" Target="../drawings/vmlDrawing10.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Word_97_-_2003___20.doc"/><Relationship Id="rId2" Type="http://schemas.openxmlformats.org/officeDocument/2006/relationships/slideLayout" Target="../slideLayouts/slideLayout3.xml"/><Relationship Id="rId1" Type="http://schemas.openxmlformats.org/officeDocument/2006/relationships/vmlDrawing" Target="../drawings/vmlDrawing11.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__21.doc"/><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embeddings/Microsoft_Office_Word_97_-_2003___23.doc"/><Relationship Id="rId5" Type="http://schemas.openxmlformats.org/officeDocument/2006/relationships/oleObject" Target="../embeddings/Microsoft_Office_Word_97_-_2003___22.doc"/><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Word_97_-_2003___24.doc"/><Relationship Id="rId2" Type="http://schemas.openxmlformats.org/officeDocument/2006/relationships/slideLayout" Target="../slideLayouts/slideLayout3.xml"/><Relationship Id="rId1" Type="http://schemas.openxmlformats.org/officeDocument/2006/relationships/vmlDrawing" Target="../drawings/vmlDrawing13.v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file:///E:\&#26753;&#26126;&#26126;\2018\&#35838;&#20214;\2019&#29256;%20&#21019;&#26032;&#35774;&#35745;%20&#20108;&#36718;&#19987;&#39064;&#22797;&#20064;%20&#25968;&#23398;%20&#20840;&#22269;&#65288;&#29702;&#65289;\&#26032;&#24314;&#25991;&#20214;&#22841;\L109.tif" TargetMode="External"/><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file:///E:\&#26753;&#26126;&#26126;\2018\&#35838;&#20214;\2019&#29256;%20&#21019;&#26032;&#35774;&#35745;%20&#20108;&#36718;&#19987;&#39064;&#22797;&#20064;%20&#25968;&#23398;%20&#20840;&#22269;&#65288;&#29702;&#65289;\&#26032;&#24314;&#25991;&#20214;&#22841;\L110.tif" TargetMode="External"/><Relationship Id="rId3" Type="http://schemas.openxmlformats.org/officeDocument/2006/relationships/oleObject" Target="../embeddings/Microsoft_Office_Word_97_-_2003___25.doc"/><Relationship Id="rId7" Type="http://schemas.openxmlformats.org/officeDocument/2006/relationships/image" Target="../media/image46.png"/><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embeddings/Microsoft_Office_Word_97_-_2003___28.doc"/><Relationship Id="rId5" Type="http://schemas.openxmlformats.org/officeDocument/2006/relationships/oleObject" Target="../embeddings/Microsoft_Office_Word_97_-_2003___27.doc"/><Relationship Id="rId10" Type="http://schemas.openxmlformats.org/officeDocument/2006/relationships/oleObject" Target="../embeddings/Microsoft_Office_Word_97_-_2003___30.doc"/><Relationship Id="rId4" Type="http://schemas.openxmlformats.org/officeDocument/2006/relationships/oleObject" Target="../embeddings/Microsoft_Office_Word_97_-_2003___26.doc"/><Relationship Id="rId9" Type="http://schemas.openxmlformats.org/officeDocument/2006/relationships/oleObject" Target="../embeddings/Microsoft_Office_Word_97_-_2003___29.doc"/></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Office_Word_97_-_2003___31.doc"/><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image" Target="file:///E:\&#26753;&#26126;&#26126;\2018\&#35838;&#20214;\2019&#29256;%20&#21019;&#26032;&#35774;&#35745;%20&#20108;&#36718;&#19987;&#39064;&#22797;&#20064;%20&#25968;&#23398;%20&#20840;&#22269;&#65288;&#29702;&#65289;\&#26032;&#24314;&#25991;&#20214;&#22841;\G134.TIF" TargetMode="External"/><Relationship Id="rId5" Type="http://schemas.openxmlformats.org/officeDocument/2006/relationships/image" Target="../media/image49.png"/><Relationship Id="rId4" Type="http://schemas.openxmlformats.org/officeDocument/2006/relationships/oleObject" Target="../embeddings/Microsoft_Office_Word_97_-_2003___32.doc"/></Relationships>
</file>

<file path=ppt/slides/_rels/slide29.xml.rels><?xml version="1.0" encoding="UTF-8" standalone="yes"?>
<Relationships xmlns="http://schemas.openxmlformats.org/package/2006/relationships"><Relationship Id="rId8" Type="http://schemas.openxmlformats.org/officeDocument/2006/relationships/image" Target="file:///E:\&#26753;&#26126;&#26126;\2018\&#35838;&#20214;\2019&#29256;%20&#21019;&#26032;&#35774;&#35745;%20&#20108;&#36718;&#19987;&#39064;&#22797;&#20064;%20&#25968;&#23398;%20&#20840;&#22269;&#65288;&#29702;&#65289;\&#26032;&#24314;&#25991;&#20214;&#22841;\L111.tif" TargetMode="External"/><Relationship Id="rId3" Type="http://schemas.openxmlformats.org/officeDocument/2006/relationships/oleObject" Target="../embeddings/Microsoft_Office_Word_97_-_2003___33.doc"/><Relationship Id="rId7" Type="http://schemas.openxmlformats.org/officeDocument/2006/relationships/image" Target="../media/image54.png"/><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oleObject" Target="../embeddings/Microsoft_Office_Word_97_-_2003___36.doc"/><Relationship Id="rId5" Type="http://schemas.openxmlformats.org/officeDocument/2006/relationships/oleObject" Target="../embeddings/Microsoft_Office_Word_97_-_2003___35.doc"/><Relationship Id="rId4" Type="http://schemas.openxmlformats.org/officeDocument/2006/relationships/oleObject" Target="../embeddings/Microsoft_Office_Word_97_-_2003___34.doc"/></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Office_Word_97_-_2003___37.doc"/><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embeddings/Microsoft_Office_Word_97_-_2003___40.doc"/><Relationship Id="rId5" Type="http://schemas.openxmlformats.org/officeDocument/2006/relationships/oleObject" Target="../embeddings/Microsoft_Office_Word_97_-_2003___39.doc"/><Relationship Id="rId4" Type="http://schemas.openxmlformats.org/officeDocument/2006/relationships/oleObject" Target="../embeddings/Microsoft_Office_Word_97_-_2003___38.doc"/></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Office_Word_97_-_2003___41.doc"/><Relationship Id="rId2" Type="http://schemas.openxmlformats.org/officeDocument/2006/relationships/slideLayout" Target="../slideLayouts/slideLayout3.xml"/><Relationship Id="rId1" Type="http://schemas.openxmlformats.org/officeDocument/2006/relationships/vmlDrawing" Target="../drawings/vmlDrawing18.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Microsoft_Office_Word_97_-_2003___42.doc"/><Relationship Id="rId2" Type="http://schemas.openxmlformats.org/officeDocument/2006/relationships/slideLayout" Target="../slideLayouts/slideLayout3.xml"/><Relationship Id="rId1" Type="http://schemas.openxmlformats.org/officeDocument/2006/relationships/vmlDrawing" Target="../drawings/vmlDrawing19.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Microsoft_Office_Word_97_-_2003___43.doc"/><Relationship Id="rId2" Type="http://schemas.openxmlformats.org/officeDocument/2006/relationships/slideLayout" Target="../slideLayouts/slideLayout3.xml"/><Relationship Id="rId1" Type="http://schemas.openxmlformats.org/officeDocument/2006/relationships/vmlDrawing" Target="../drawings/vmlDrawing20.v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Microsoft_Office_Word_97_-_2003___44.doc"/><Relationship Id="rId2" Type="http://schemas.openxmlformats.org/officeDocument/2006/relationships/slideLayout" Target="../slideLayouts/slideLayout3.xml"/><Relationship Id="rId1" Type="http://schemas.openxmlformats.org/officeDocument/2006/relationships/vmlDrawing" Target="../drawings/vmlDrawing21.vml"/><Relationship Id="rId4" Type="http://schemas.openxmlformats.org/officeDocument/2006/relationships/oleObject" Target="../embeddings/Microsoft_Office_Word_97_-_2003___45.doc"/></Relationships>
</file>

<file path=ppt/slides/_rels/slide41.xml.rels><?xml version="1.0" encoding="UTF-8" standalone="yes"?>
<Relationships xmlns="http://schemas.openxmlformats.org/package/2006/relationships"><Relationship Id="rId3" Type="http://schemas.openxmlformats.org/officeDocument/2006/relationships/oleObject" Target="../embeddings/Microsoft_Office_Word_97_-_2003___46.doc"/><Relationship Id="rId2" Type="http://schemas.openxmlformats.org/officeDocument/2006/relationships/slideLayout" Target="../slideLayouts/slideLayout3.xml"/><Relationship Id="rId1" Type="http://schemas.openxmlformats.org/officeDocument/2006/relationships/vmlDrawing" Target="../drawings/vmlDrawing22.v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Microsoft_Office_Word_97_-_2003___5.doc"/><Relationship Id="rId5" Type="http://schemas.openxmlformats.org/officeDocument/2006/relationships/oleObject" Target="../embeddings/Microsoft_Office_Word_97_-_2003___4.doc"/><Relationship Id="rId4" Type="http://schemas.openxmlformats.org/officeDocument/2006/relationships/oleObject" Target="../embeddings/Microsoft_Office_Word_97_-_2003___3.doc"/></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39411" y="3609634"/>
            <a:ext cx="11067453" cy="818173"/>
          </a:xfrm>
          <a:prstGeom prst="rect">
            <a:avLst/>
          </a:prstGeom>
        </p:spPr>
        <p:txBody>
          <a:bodyPr wrap="none">
            <a:spAutoFit/>
          </a:bodyPr>
          <a:lstStyle/>
          <a:p>
            <a:pPr algn="ctr">
              <a:lnSpc>
                <a:spcPct val="150000"/>
              </a:lnSpc>
              <a:spcBef>
                <a:spcPts val="1700"/>
              </a:spcBef>
              <a:spcAft>
                <a:spcPts val="1650"/>
              </a:spcAft>
            </a:pPr>
            <a:r>
              <a:rPr lang="zh-CN" altLang="zh-CN" sz="3600" b="1" kern="2200" dirty="0">
                <a:latin typeface="Times New Roman" panose="02020603050405020304"/>
              </a:rPr>
              <a:t>第</a:t>
            </a:r>
            <a:r>
              <a:rPr lang="en-US" altLang="zh-CN" sz="3600" b="1" kern="2200" dirty="0">
                <a:latin typeface="Times New Roman" panose="02020603050405020304"/>
              </a:rPr>
              <a:t>1</a:t>
            </a:r>
            <a:r>
              <a:rPr lang="zh-CN" altLang="zh-CN" sz="3600" b="1" kern="2200" dirty="0">
                <a:latin typeface="Times New Roman" panose="02020603050405020304"/>
              </a:rPr>
              <a:t>讲　高考的热门话题</a:t>
            </a:r>
            <a:r>
              <a:rPr lang="en-US" altLang="zh-CN" sz="3600" b="1" kern="2200" dirty="0">
                <a:latin typeface="Times New Roman" panose="02020603050405020304"/>
              </a:rPr>
              <a:t>——</a:t>
            </a:r>
            <a:r>
              <a:rPr lang="zh-CN" altLang="zh-CN" sz="3600" b="1" kern="2200" dirty="0">
                <a:latin typeface="Times New Roman" panose="02020603050405020304"/>
              </a:rPr>
              <a:t>数学核心素养与数学文化</a:t>
            </a:r>
            <a:endParaRPr lang="zh-CN" altLang="zh-CN" sz="2400" b="1" kern="2200" dirty="0">
              <a:effectLst/>
              <a:latin typeface="Times New Roman" panose="02020603050405020304"/>
            </a:endParaRPr>
          </a:p>
        </p:txBody>
      </p:sp>
      <p:pic>
        <p:nvPicPr>
          <p:cNvPr id="88066" name="Picture 2" descr="专题八"/>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8973" y="1675510"/>
            <a:ext cx="11683900" cy="227978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168301" y="1216162"/>
            <a:ext cx="11763767" cy="805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每天织布数依次构成一个等差数列</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i="1" kern="100" baseline="-25000" dirty="0">
                <a:solidFill>
                  <a:srgbClr val="0000FF"/>
                </a:solidFill>
                <a:latin typeface="Times New Roman" panose="02020603050405020304"/>
                <a:ea typeface="仿宋_GB2312"/>
                <a:cs typeface="Courier New" panose="02070309020205020404"/>
              </a:rPr>
              <a:t>n</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，其中</a:t>
            </a:r>
            <a:r>
              <a:rPr lang="en-US" altLang="zh-CN" sz="2400" i="1" kern="100" dirty="0">
                <a:solidFill>
                  <a:srgbClr val="0000FF"/>
                </a:solidFill>
                <a:latin typeface="Times New Roman" panose="02020603050405020304"/>
                <a:ea typeface="仿宋_GB2312"/>
                <a:cs typeface="Courier New" panose="02070309020205020404"/>
              </a:rPr>
              <a:t>a</a:t>
            </a:r>
            <a:r>
              <a:rPr lang="en-US" altLang="zh-CN" sz="2400" kern="100" baseline="-250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5</a:t>
            </a:r>
            <a:r>
              <a:rPr lang="zh-CN" altLang="zh-CN" sz="2400" kern="100" dirty="0">
                <a:solidFill>
                  <a:srgbClr val="0000FF"/>
                </a:solidFill>
                <a:latin typeface="Times New Roman" panose="02020603050405020304"/>
                <a:ea typeface="仿宋_GB2312"/>
                <a:cs typeface="Times New Roman" panose="02020603050405020304"/>
              </a:rPr>
              <a:t>，设该等差数列的公差为</a:t>
            </a:r>
            <a:r>
              <a:rPr lang="en-US" altLang="zh-CN" sz="2400" i="1" kern="100" dirty="0">
                <a:solidFill>
                  <a:srgbClr val="0000FF"/>
                </a:solidFill>
                <a:latin typeface="Times New Roman" panose="02020603050405020304"/>
                <a:ea typeface="仿宋_GB2312"/>
                <a:cs typeface="Courier New" panose="02070309020205020404"/>
              </a:rPr>
              <a:t>d</a:t>
            </a:r>
            <a:r>
              <a:rPr lang="en-US" altLang="zh-CN" sz="2400" kern="100" dirty="0">
                <a:solidFill>
                  <a:srgbClr val="0000FF"/>
                </a:solidFill>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207251" y="3226445"/>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由程序框图，输出的</a:t>
            </a:r>
            <a:r>
              <a:rPr lang="en-US" altLang="zh-CN" sz="2400" i="1" kern="100" dirty="0">
                <a:solidFill>
                  <a:srgbClr val="0000FF"/>
                </a:solidFill>
                <a:latin typeface="Times New Roman" panose="02020603050405020304"/>
                <a:ea typeface="仿宋_GB2312"/>
                <a:cs typeface="Courier New" panose="02070309020205020404"/>
              </a:rPr>
              <a:t>v</a:t>
            </a:r>
            <a:r>
              <a:rPr lang="zh-CN" altLang="zh-CN" sz="2400" kern="100" dirty="0">
                <a:solidFill>
                  <a:srgbClr val="0000FF"/>
                </a:solidFill>
                <a:latin typeface="Times New Roman" panose="02020603050405020304"/>
                <a:ea typeface="仿宋_GB2312"/>
                <a:cs typeface="Times New Roman" panose="02020603050405020304"/>
              </a:rPr>
              <a:t>满足</a:t>
            </a:r>
            <a:endParaRPr lang="zh-CN" altLang="zh-CN" sz="1050" kern="100" dirty="0">
              <a:effectLst/>
              <a:latin typeface="宋体" panose="02010600030101010101" pitchFamily="2" charset="-122"/>
              <a:cs typeface="Courier New" panose="02070309020205020404"/>
            </a:endParaRPr>
          </a:p>
        </p:txBody>
      </p:sp>
      <p:sp>
        <p:nvSpPr>
          <p:cNvPr id="6" name="矩形 1"/>
          <p:cNvSpPr>
            <a:spLocks noChangeArrowheads="1"/>
          </p:cNvSpPr>
          <p:nvPr/>
        </p:nvSpPr>
        <p:spPr bwMode="auto">
          <a:xfrm>
            <a:off x="280688" y="4352721"/>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当</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9</a:t>
            </a:r>
            <a:r>
              <a:rPr lang="zh-CN" altLang="zh-CN" sz="2400" kern="100" dirty="0">
                <a:solidFill>
                  <a:srgbClr val="0000FF"/>
                </a:solidFill>
                <a:latin typeface="Times New Roman" panose="02020603050405020304"/>
                <a:ea typeface="仿宋_GB2312"/>
                <a:cs typeface="Times New Roman" panose="02020603050405020304"/>
              </a:rPr>
              <a:t>时，</a:t>
            </a:r>
            <a:r>
              <a:rPr lang="en-US" altLang="zh-CN" sz="2400" i="1" kern="100" dirty="0">
                <a:solidFill>
                  <a:srgbClr val="0000FF"/>
                </a:solidFill>
                <a:latin typeface="Times New Roman" panose="02020603050405020304"/>
                <a:ea typeface="仿宋_GB2312"/>
                <a:cs typeface="Courier New" panose="02070309020205020404"/>
              </a:rPr>
              <a:t>v</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(9</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baseline="30000" dirty="0">
                <a:solidFill>
                  <a:srgbClr val="0000FF"/>
                </a:solidFill>
                <a:latin typeface="Times New Roman" panose="02020603050405020304"/>
                <a:ea typeface="仿宋_GB2312"/>
                <a:cs typeface="Courier New" panose="02070309020205020404"/>
              </a:rPr>
              <a:t>100</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10</a:t>
            </a:r>
            <a:r>
              <a:rPr lang="en-US" altLang="zh-CN" sz="2400" kern="100" baseline="30000" dirty="0">
                <a:solidFill>
                  <a:srgbClr val="0000FF"/>
                </a:solidFill>
                <a:latin typeface="Times New Roman" panose="02020603050405020304"/>
                <a:ea typeface="仿宋_GB2312"/>
                <a:cs typeface="Courier New" panose="02070309020205020404"/>
              </a:rPr>
              <a:t>100</a:t>
            </a:r>
            <a:r>
              <a:rPr lang="en-US" altLang="zh-CN" sz="2400" kern="100" dirty="0">
                <a:solidFill>
                  <a:srgbClr val="0000FF"/>
                </a:solidFill>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294336" y="1934228"/>
          <a:ext cx="10672762" cy="887413"/>
        </p:xfrm>
        <a:graphic>
          <a:graphicData uri="http://schemas.openxmlformats.org/presentationml/2006/ole">
            <p:oleObj spid="_x0000_s81972" name="Document" r:id="rId3" imgW="10946195" imgH="911223" progId="Word.Document.8">
              <p:embed/>
            </p:oleObj>
          </a:graphicData>
        </a:graphic>
      </p:graphicFrame>
      <p:graphicFrame>
        <p:nvGraphicFramePr>
          <p:cNvPr id="2" name="对象 1"/>
          <p:cNvGraphicFramePr>
            <a:graphicFrameLocks noChangeAspect="1"/>
          </p:cNvGraphicFramePr>
          <p:nvPr/>
        </p:nvGraphicFramePr>
        <p:xfrm>
          <a:off x="294336" y="2627022"/>
          <a:ext cx="10672762" cy="887412"/>
        </p:xfrm>
        <a:graphic>
          <a:graphicData uri="http://schemas.openxmlformats.org/presentationml/2006/ole">
            <p:oleObj spid="_x0000_s81973" name="Document" r:id="rId4" imgW="10946195" imgH="911223" progId="Word.Document.8">
              <p:embed/>
            </p:oleObj>
          </a:graphicData>
        </a:graphic>
      </p:graphicFrame>
      <p:graphicFrame>
        <p:nvGraphicFramePr>
          <p:cNvPr id="3" name="对象 2"/>
          <p:cNvGraphicFramePr>
            <a:graphicFrameLocks noChangeAspect="1"/>
          </p:cNvGraphicFramePr>
          <p:nvPr/>
        </p:nvGraphicFramePr>
        <p:xfrm>
          <a:off x="348928" y="3967566"/>
          <a:ext cx="10671175" cy="628650"/>
        </p:xfrm>
        <a:graphic>
          <a:graphicData uri="http://schemas.openxmlformats.org/presentationml/2006/ole">
            <p:oleObj spid="_x0000_s81974" name="Document" r:id="rId5" imgW="10946195" imgH="650925" progId="Word.Document.8">
              <p:embed/>
            </p:oleObj>
          </a:graphicData>
        </a:graphic>
      </p:graphicFrame>
      <p:graphicFrame>
        <p:nvGraphicFramePr>
          <p:cNvPr id="8" name="对象 7"/>
          <p:cNvGraphicFramePr>
            <a:graphicFrameLocks noChangeAspect="1"/>
          </p:cNvGraphicFramePr>
          <p:nvPr/>
        </p:nvGraphicFramePr>
        <p:xfrm>
          <a:off x="463868" y="5061902"/>
          <a:ext cx="10672762" cy="887413"/>
        </p:xfrm>
        <a:graphic>
          <a:graphicData uri="http://schemas.openxmlformats.org/presentationml/2006/ole">
            <p:oleObj spid="_x0000_s81975" name="Document" r:id="rId6"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79531"/>
            <a:ext cx="11647294"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热点二　立体几何与概率中的数学文化</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(1)</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如图，正方形</a:t>
            </a:r>
            <a:r>
              <a:rPr lang="en-US" altLang="zh-CN" sz="2400" i="1" kern="100" dirty="0">
                <a:latin typeface="Times New Roman" panose="02020603050405020304"/>
                <a:cs typeface="Courier New" panose="02070309020205020404"/>
              </a:rPr>
              <a:t>ABCD</a:t>
            </a:r>
            <a:r>
              <a:rPr lang="zh-CN" altLang="zh-CN" sz="2400" kern="100" dirty="0">
                <a:latin typeface="Times New Roman" panose="02020603050405020304"/>
                <a:cs typeface="Times New Roman" panose="02020603050405020304"/>
              </a:rPr>
              <a:t>内的图形来自中国古代的太极图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正方形内切圆中的黑色部分和白色部分关于正方形的中心成中心对称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在正方形内随机取一点，则此点取自黑色部分的概率是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614363" y="5617908"/>
          <a:ext cx="10672762" cy="860425"/>
        </p:xfrm>
        <a:graphic>
          <a:graphicData uri="http://schemas.openxmlformats.org/presentationml/2006/ole">
            <p:oleObj spid="_x0000_s86017" name="Document" r:id="rId3" imgW="10946195" imgH="888902" progId="Word.Document.8">
              <p:embed/>
            </p:oleObj>
          </a:graphicData>
        </a:graphic>
      </p:graphicFrame>
      <p:pic>
        <p:nvPicPr>
          <p:cNvPr id="82956" name="Picture 12" descr="E:\梁明明\2018\课件\2019版 创新设计 二轮专题复习 数学 全国（理）\新建文件夹\C9.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615403" y="2928746"/>
            <a:ext cx="2810484" cy="249176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67481" y="565883"/>
            <a:ext cx="11647294"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湖南六校联考</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刍甍</a:t>
            </a:r>
            <a:r>
              <a:rPr lang="en-US" altLang="zh-CN" sz="2400" kern="100" dirty="0">
                <a:latin typeface="Times New Roman" panose="02020603050405020304"/>
                <a:cs typeface="Courier New" panose="02070309020205020404"/>
              </a:rPr>
              <a:t>(</a:t>
            </a:r>
            <a:r>
              <a:rPr lang="en-US" altLang="zh-CN" sz="2400" kern="100" dirty="0" err="1">
                <a:latin typeface="Times New Roman" panose="02020603050405020304"/>
                <a:cs typeface="Courier New" panose="02070309020205020404"/>
              </a:rPr>
              <a:t>chúhōn</a:t>
            </a:r>
            <a:r>
              <a:rPr lang="zh-CN" altLang="zh-CN" sz="2400" kern="100" dirty="0">
                <a:latin typeface="宋体" panose="02010600030101010101" pitchFamily="2" charset="-122"/>
                <a:cs typeface="宋体" panose="02010600030101010101" pitchFamily="2" charset="-122"/>
              </a:rPr>
              <a:t>ɡ</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，中国古代算数中的一种几何形体</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《九章算术》中记载</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刍甍者，下有袤有广，而上有袤无广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刍，草也</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甍，屋盖也</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翻译为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底面有长有宽为矩形，顶部只有长没有宽为一条棱</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刍甍字面意思为茅草屋顶</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如图，为一刍甍的三视图，其中正视图为等腰梯形，侧视图为等腰三角形</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则搭建它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无底面，不考虑厚度</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需要的茅草面积至少为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36572" y="5844486"/>
          <a:ext cx="10672762" cy="628650"/>
        </p:xfrm>
        <a:graphic>
          <a:graphicData uri="http://schemas.openxmlformats.org/presentationml/2006/ole">
            <p:oleObj spid="_x0000_s2093" name="Document" r:id="rId3" imgW="10946195" imgH="650925" progId="Word.Document.8">
              <p:embed/>
            </p:oleObj>
          </a:graphicData>
        </a:graphic>
      </p:graphicFrame>
      <p:pic>
        <p:nvPicPr>
          <p:cNvPr id="2083" name="Picture 35" descr="L108"/>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44271" y="3379661"/>
            <a:ext cx="3185898" cy="237030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设正方形的边长为</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，则面积</a:t>
            </a:r>
            <a:r>
              <a:rPr lang="en-US" altLang="zh-CN" sz="2400" i="1" kern="100" dirty="0">
                <a:solidFill>
                  <a:srgbClr val="0000FF"/>
                </a:solidFill>
                <a:latin typeface="Times New Roman" panose="02020603050405020304"/>
                <a:ea typeface="仿宋_GB2312"/>
                <a:cs typeface="Courier New" panose="02070309020205020404"/>
              </a:rPr>
              <a:t>S</a:t>
            </a:r>
            <a:r>
              <a:rPr lang="zh-CN" altLang="zh-CN" sz="2400" kern="100" baseline="-25000" dirty="0">
                <a:solidFill>
                  <a:srgbClr val="0000FF"/>
                </a:solidFill>
                <a:latin typeface="Times New Roman" panose="02020603050405020304"/>
                <a:ea typeface="仿宋_GB2312"/>
                <a:cs typeface="Times New Roman" panose="02020603050405020304"/>
              </a:rPr>
              <a:t>正方形</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又正方形内切圆的面积</a:t>
            </a:r>
            <a:r>
              <a:rPr lang="en-US" altLang="zh-CN" sz="2400" i="1" kern="100" dirty="0">
                <a:solidFill>
                  <a:srgbClr val="0000FF"/>
                </a:solidFill>
                <a:latin typeface="Times New Roman" panose="02020603050405020304"/>
                <a:ea typeface="仿宋_GB2312"/>
                <a:cs typeface="Courier New" panose="02070309020205020404"/>
              </a:rPr>
              <a:t>S</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π</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π.</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35523" y="576040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(1)B</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1748353"/>
          <a:ext cx="10672762" cy="887413"/>
        </p:xfrm>
        <a:graphic>
          <a:graphicData uri="http://schemas.openxmlformats.org/presentationml/2006/ole">
            <p:oleObj spid="_x0000_s87043"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335280" y="2476894"/>
          <a:ext cx="10672762" cy="968375"/>
        </p:xfrm>
        <a:graphic>
          <a:graphicData uri="http://schemas.openxmlformats.org/presentationml/2006/ole">
            <p:oleObj spid="_x0000_s87042" name="Document" r:id="rId4" imgW="10946195" imgH="1000870" progId="Word.Document.8">
              <p:embed/>
            </p:oleObj>
          </a:graphicData>
        </a:graphic>
      </p:graphicFrame>
      <p:graphicFrame>
        <p:nvGraphicFramePr>
          <p:cNvPr id="6" name="对象 5"/>
          <p:cNvGraphicFramePr>
            <a:graphicFrameLocks noChangeAspect="1"/>
          </p:cNvGraphicFramePr>
          <p:nvPr/>
        </p:nvGraphicFramePr>
        <p:xfrm>
          <a:off x="335280" y="3360760"/>
          <a:ext cx="10671175" cy="2703512"/>
        </p:xfrm>
        <a:graphic>
          <a:graphicData uri="http://schemas.openxmlformats.org/presentationml/2006/ole">
            <p:oleObj spid="_x0000_s87041" name="Document" r:id="rId5" imgW="10946195" imgH="2784434"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358832"/>
            <a:ext cx="11192821"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本例第</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题中全国</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题</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以我国太极图中的阴阳鱼为原型，设计几何概型的概率计算，很好体现数学文化的美学特征</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数学美表现为一种抽象、严谨、含蓄的理性美，从表现形式上分为数学内容的和谐美、数学结构的形式美、几何图形的构造美、数学公式的简洁美</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题以《九章算术》的名题为背景，与几何体的三视图，几何体表面积的计算相渗透，考查学生的空间想象能力、数学运算素养，又展示了中华民族的优秀传统文化，增强数学问题的生活化，使数学的应用更贴近考生的生活实际</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郑州二模</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欧阳修在《卖油翁》中写到：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翁</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乃取一葫芦置于地，以钱覆其口，徐以杓酌油沥之，自钱孔入，而钱不湿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，可见卖油翁的技艺之高超，若铜钱直径</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厘米，中间有边长为</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厘米的正方形小孔，随机向铜钱上滴一滴油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油滴大小忽略不计</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，则油恰好落入孔中的概率是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5462583"/>
          <a:ext cx="10672762" cy="860425"/>
        </p:xfrm>
        <a:graphic>
          <a:graphicData uri="http://schemas.openxmlformats.org/presentationml/2006/ole">
            <p:oleObj spid="_x0000_s88065" name="Document" r:id="rId3" imgW="10946195" imgH="888902" progId="Word.Document.8">
              <p:embed/>
            </p:oleObj>
          </a:graphicData>
        </a:graphic>
      </p:graphicFrame>
      <p:pic>
        <p:nvPicPr>
          <p:cNvPr id="85005" name="Picture 13" descr="E:\梁明明\2018\课件\2019版 创新设计 二轮专题复习 数学 全国（理）\新建文件夹\G129.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12837" y="3043742"/>
            <a:ext cx="1771257" cy="221795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402107"/>
            <a:ext cx="11647294"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我国南北朝时期数学家、天文学家</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祖暅，提出了著名的祖暅原理：</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幂势即同，则积不容异</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幂</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是截面积，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是几何体的高，意思是两等高立方体，若在每一等高处的截面积都相等，则两立方体体积相等</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已知某不规则几何体与如图三视图所对应的几何体满足</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幂势同</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，则该不规则几何体的体积为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23291" y="5730947"/>
          <a:ext cx="10672762" cy="887413"/>
        </p:xfrm>
        <a:graphic>
          <a:graphicData uri="http://schemas.openxmlformats.org/presentationml/2006/ole">
            <p:oleObj spid="_x0000_s90113" name="Document" r:id="rId3" imgW="10946195" imgH="911223" progId="Word.Document.8">
              <p:embed/>
            </p:oleObj>
          </a:graphicData>
        </a:graphic>
      </p:graphicFrame>
      <p:pic>
        <p:nvPicPr>
          <p:cNvPr id="86029" name="Picture 13" descr="G12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935730" y="2709408"/>
            <a:ext cx="2855595" cy="298287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604989" y="2640993"/>
            <a:ext cx="10972278"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由三视图知，该几何体是从一个正方体中挖去一个半圆柱</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622955" y="3794000"/>
            <a:ext cx="11192821"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a:t>
            </a:r>
            <a:r>
              <a:rPr lang="zh-CN" altLang="zh-CN" sz="2400" kern="100" dirty="0">
                <a:solidFill>
                  <a:srgbClr val="0000FF"/>
                </a:solidFill>
                <a:latin typeface="Times New Roman" panose="02020603050405020304"/>
                <a:ea typeface="仿宋_GB2312"/>
                <a:cs typeface="Times New Roman" panose="02020603050405020304"/>
              </a:rPr>
              <a:t>三视图对应几何体的体积</a:t>
            </a:r>
            <a:r>
              <a:rPr lang="en-US" altLang="zh-CN" sz="2400" i="1" kern="100" dirty="0">
                <a:solidFill>
                  <a:srgbClr val="0000FF"/>
                </a:solidFill>
                <a:latin typeface="Times New Roman" panose="02020603050405020304"/>
                <a:ea typeface="仿宋_GB2312"/>
                <a:cs typeface="Courier New" panose="02070309020205020404"/>
              </a:rPr>
              <a:t>V</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8</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根据祖</a:t>
            </a:r>
            <a:r>
              <a:rPr lang="zh-CN" altLang="zh-CN" sz="2400" kern="100" dirty="0">
                <a:solidFill>
                  <a:srgbClr val="0000FF"/>
                </a:solidFill>
                <a:latin typeface="Times New Roman" panose="02020603050405020304"/>
                <a:cs typeface="Times New Roman" panose="02020603050405020304"/>
              </a:rPr>
              <a:t>暅</a:t>
            </a:r>
            <a:r>
              <a:rPr lang="zh-CN" altLang="zh-CN" sz="2400" kern="100" dirty="0">
                <a:solidFill>
                  <a:srgbClr val="0000FF"/>
                </a:solidFill>
                <a:latin typeface="Times New Roman" panose="02020603050405020304"/>
                <a:ea typeface="仿宋_GB2312"/>
                <a:cs typeface="Times New Roman" panose="02020603050405020304"/>
              </a:rPr>
              <a:t>原理，不规则几何体的体积</a:t>
            </a:r>
            <a:r>
              <a:rPr lang="en-US" altLang="zh-CN" sz="2400" i="1" kern="100" dirty="0">
                <a:solidFill>
                  <a:srgbClr val="0000FF"/>
                </a:solidFill>
                <a:latin typeface="Times New Roman" panose="02020603050405020304"/>
                <a:ea typeface="仿宋_GB2312"/>
                <a:cs typeface="Courier New" panose="02070309020205020404"/>
              </a:rPr>
              <a:t>V</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V</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8</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(1)D</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709899" y="3217241"/>
          <a:ext cx="10672762" cy="887413"/>
        </p:xfrm>
        <a:graphic>
          <a:graphicData uri="http://schemas.openxmlformats.org/presentationml/2006/ole">
            <p:oleObj spid="_x0000_s91138" name="Document" r:id="rId3" imgW="10946195" imgH="911223" progId="Word.Document.8">
              <p:embed/>
            </p:oleObj>
          </a:graphicData>
        </a:graphic>
      </p:graphicFrame>
      <p:graphicFrame>
        <p:nvGraphicFramePr>
          <p:cNvPr id="6" name="对象 5"/>
          <p:cNvGraphicFramePr>
            <a:graphicFrameLocks noChangeAspect="1"/>
          </p:cNvGraphicFramePr>
          <p:nvPr/>
        </p:nvGraphicFramePr>
        <p:xfrm>
          <a:off x="737616" y="1449509"/>
          <a:ext cx="10671175" cy="1460500"/>
        </p:xfrm>
        <a:graphic>
          <a:graphicData uri="http://schemas.openxmlformats.org/presentationml/2006/ole">
            <p:oleObj spid="_x0000_s91137" name="Document" r:id="rId4" imgW="10946195" imgH="150418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2270894"/>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热点三　数学抽象与逻辑推理核心素养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数学抽象是数学的最核心素养，是形成理性思维的重要基础；逻辑推理就是要得到数学结论，提出或者验证数学命题的思维过程</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数学研究对象的确立依赖于数学抽象，而数学内部自身的发展依赖于数学推理</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12889" y="893435"/>
            <a:ext cx="11647294"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3</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甲、乙、丙、丁四位同学一起去向老师询问成语竞赛的成绩</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老师说：你们四人中有</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位优秀，</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位良好，我现在给甲看乙、丙的成绩，给乙看丙的成绩，给丁看甲的成绩</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看后甲对大家说：我还是不知道我的成绩</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根据以上信息，则</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85651" y="3026731"/>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乙可以知道四人的成绩</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丁可以知道四人的成绩</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C.</a:t>
            </a:r>
            <a:r>
              <a:rPr lang="zh-CN" altLang="zh-CN" sz="2400" kern="100" dirty="0">
                <a:latin typeface="Times New Roman" panose="02020603050405020304"/>
                <a:cs typeface="Times New Roman" panose="02020603050405020304"/>
              </a:rPr>
              <a:t>乙、丁可以知道对方的成绩</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D.</a:t>
            </a:r>
            <a:r>
              <a:rPr lang="zh-CN" altLang="zh-CN" sz="2400" kern="100" dirty="0">
                <a:latin typeface="Times New Roman" panose="02020603050405020304"/>
                <a:cs typeface="Times New Roman" panose="02020603050405020304"/>
              </a:rPr>
              <a:t>乙、丁可以知道自己的成绩</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4" name="Picture 2" descr="数学A6">
            <a:hlinkClick r:id="rId2"/>
          </p:cNvPr>
          <p:cNvPicPr>
            <a:picLocks noChangeAspect="1" noChangeArrowheads="1"/>
          </p:cNvPicPr>
          <p:nvPr/>
        </p:nvPicPr>
        <p:blipFill>
          <a:blip r:embed="rId3" cstate="print"/>
          <a:srcRect/>
          <a:stretch>
            <a:fillRect/>
          </a:stretch>
        </p:blipFill>
        <p:spPr bwMode="auto">
          <a:xfrm>
            <a:off x="2095472" y="2057400"/>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452402" y="3109899"/>
            <a:ext cx="11304749"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由甲说：</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我还是不知道我的成绩</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可推知甲看到乙、丙的成绩为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一人优秀，一人良好</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乙看丙的成绩，结合甲的说法，丙为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优秀</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时，乙为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良好</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；丙为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良好</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时，乙为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优秀</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，可得乙可以知道自己的成绩；丁看甲的成绩，由于乙与丙一人优秀，一人良好，则甲与丁也是一人优秀，一人良好，丁由甲的成绩可判断自身成绩</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512947" y="1993301"/>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B</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C.(0</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D.(</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614363"/>
          <a:ext cx="10672762" cy="1638300"/>
        </p:xfrm>
        <a:graphic>
          <a:graphicData uri="http://schemas.openxmlformats.org/presentationml/2006/ole">
            <p:oleObj spid="_x0000_s59417" name="Document" r:id="rId3" imgW="10946195" imgH="1681317"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41286" y="593179"/>
            <a:ext cx="11417796"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由题意知，函数</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的定义域为</a:t>
            </a:r>
            <a:r>
              <a:rPr lang="en-US" altLang="zh-CN" sz="2400" b="1" kern="100" dirty="0">
                <a:solidFill>
                  <a:srgbClr val="0000FF"/>
                </a:solidFill>
                <a:latin typeface="Times New Roman" panose="02020603050405020304"/>
                <a:ea typeface="仿宋_GB2312"/>
                <a:cs typeface="Courier New" panose="02070309020205020404"/>
              </a:rPr>
              <a:t>R</a:t>
            </a:r>
            <a:r>
              <a:rPr lang="zh-CN" altLang="zh-CN" sz="2400" kern="100" dirty="0">
                <a:solidFill>
                  <a:srgbClr val="0000FF"/>
                </a:solidFill>
                <a:latin typeface="Times New Roman" panose="02020603050405020304"/>
                <a:ea typeface="仿宋_GB2312"/>
                <a:cs typeface="Times New Roman" panose="02020603050405020304"/>
              </a:rPr>
              <a:t>，且</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是奇函数</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44707" y="2409125"/>
            <a:ext cx="1119282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若</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，使得</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Times New Roman" panose="02020603050405020304"/>
                <a:ea typeface="仿宋_GB2312"/>
                <a:cs typeface="Courier New" panose="02070309020205020404"/>
              </a:rPr>
              <a:t>)&lt;0</a:t>
            </a:r>
            <a:r>
              <a:rPr lang="zh-CN" altLang="zh-CN" sz="2400" kern="100" dirty="0">
                <a:solidFill>
                  <a:srgbClr val="0000FF"/>
                </a:solidFill>
                <a:latin typeface="Times New Roman" panose="02020603050405020304"/>
                <a:ea typeface="仿宋_GB2312"/>
                <a:cs typeface="Times New Roman" panose="02020603050405020304"/>
              </a:rPr>
              <a:t>成立，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则</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)&lt;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)&lt;</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k</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&lt;</a:t>
            </a:r>
            <a:r>
              <a:rPr lang="en-US" altLang="zh-CN" sz="2400" i="1" kern="100" dirty="0">
                <a:solidFill>
                  <a:srgbClr val="0000FF"/>
                </a:solidFill>
                <a:latin typeface="Times New Roman" panose="02020603050405020304"/>
                <a:ea typeface="仿宋_GB2312"/>
                <a:cs typeface="Courier New" panose="02070309020205020404"/>
              </a:rPr>
              <a:t>k</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，故问题转化为</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Times New Roman" panose="02020603050405020304"/>
                <a:ea typeface="仿宋_GB2312"/>
                <a:cs typeface="Courier New" panose="02070309020205020404"/>
              </a:rPr>
              <a:t>&gt;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即</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Times New Roman" panose="02020603050405020304"/>
                <a:ea typeface="仿宋_GB2312"/>
                <a:cs typeface="Courier New" panose="02070309020205020404"/>
              </a:rPr>
              <a:t>&gt;(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kern="100" baseline="-25000" dirty="0">
                <a:solidFill>
                  <a:srgbClr val="0000FF"/>
                </a:solidFill>
                <a:latin typeface="Times New Roman" panose="02020603050405020304"/>
                <a:ea typeface="仿宋_GB2312"/>
                <a:cs typeface="Courier New" panose="02070309020205020404"/>
              </a:rPr>
              <a:t>min</a:t>
            </a:r>
            <a:r>
              <a:rPr lang="zh-CN" altLang="zh-CN" sz="2400" kern="100" dirty="0">
                <a:solidFill>
                  <a:srgbClr val="0000FF"/>
                </a:solidFill>
                <a:latin typeface="Times New Roman" panose="02020603050405020304"/>
                <a:ea typeface="仿宋_GB231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当</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时，</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的最小值为－</a:t>
            </a:r>
            <a:r>
              <a:rPr lang="en-US" altLang="zh-CN" sz="2400" kern="100" dirty="0">
                <a:solidFill>
                  <a:srgbClr val="0000FF"/>
                </a:solidFill>
                <a:latin typeface="Times New Roman" panose="02020603050405020304"/>
                <a:ea typeface="仿宋_GB2312"/>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故实数</a:t>
            </a:r>
            <a:r>
              <a:rPr lang="en-US" altLang="zh-CN" sz="2400" i="1" kern="100" dirty="0">
                <a:solidFill>
                  <a:srgbClr val="0000FF"/>
                </a:solidFill>
                <a:latin typeface="Times New Roman" panose="02020603050405020304"/>
                <a:ea typeface="仿宋_GB2312"/>
                <a:cs typeface="Courier New" panose="02070309020205020404"/>
              </a:rPr>
              <a:t>k</a:t>
            </a:r>
            <a:r>
              <a:rPr lang="zh-CN" altLang="zh-CN" sz="2400" kern="100" dirty="0">
                <a:solidFill>
                  <a:srgbClr val="0000FF"/>
                </a:solidFill>
                <a:latin typeface="Times New Roman" panose="02020603050405020304"/>
                <a:ea typeface="仿宋_GB2312"/>
                <a:cs typeface="Times New Roman" panose="02020603050405020304"/>
              </a:rPr>
              <a:t>的取值范围是</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(1)D</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(2)A</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30816" y="1214138"/>
          <a:ext cx="10672762" cy="1692275"/>
        </p:xfrm>
        <a:graphic>
          <a:graphicData uri="http://schemas.openxmlformats.org/presentationml/2006/ole">
            <p:oleObj spid="_x0000_s60442" name="Document" r:id="rId3" imgW="10946195" imgH="1747922"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398450" y="1869340"/>
            <a:ext cx="1119282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题对考生逻辑推理、数学抽象等数学核心素养有着不同层次的要求，求解的关键是由条件信息推理判断乙、丙中一人优秀，一人良好，从而甲、丁中一人优秀，另一人良好</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题求解的关键在于：</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利用定义判断</a:t>
            </a:r>
            <a:r>
              <a:rPr lang="en-US" altLang="zh-CN" sz="2400" i="1" kern="100" dirty="0">
                <a:latin typeface="Times New Roman" panose="02020603050405020304"/>
                <a:ea typeface="楷体_GB2312"/>
                <a:cs typeface="Courier New" panose="02070309020205020404"/>
              </a:rPr>
              <a:t>f</a:t>
            </a:r>
            <a:r>
              <a:rPr lang="en-US" altLang="zh-CN" sz="2400" kern="100" dirty="0">
                <a:latin typeface="Times New Roman" panose="02020603050405020304"/>
                <a:ea typeface="楷体_GB231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的奇偶性及</a:t>
            </a:r>
            <a:r>
              <a:rPr lang="en-US" altLang="zh-CN" sz="2400" i="1" kern="100" dirty="0">
                <a:latin typeface="Times New Roman" panose="02020603050405020304"/>
                <a:ea typeface="楷体_GB2312"/>
                <a:cs typeface="Courier New" panose="02070309020205020404"/>
              </a:rPr>
              <a:t>x</a:t>
            </a:r>
            <a:r>
              <a:rPr lang="zh-CN" altLang="zh-CN" sz="2400" kern="100" dirty="0">
                <a:latin typeface="宋体" panose="02010600030101010101" pitchFamily="2" charset="-122"/>
                <a:cs typeface="宋体" panose="02010600030101010101" pitchFamily="2" charset="-122"/>
              </a:rPr>
              <a:t>∈</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时，函数</a:t>
            </a:r>
            <a:r>
              <a:rPr lang="en-US" altLang="zh-CN" sz="2400" i="1" kern="100" dirty="0">
                <a:latin typeface="Times New Roman" panose="02020603050405020304"/>
                <a:ea typeface="楷体_GB2312"/>
                <a:cs typeface="Courier New" panose="02070309020205020404"/>
              </a:rPr>
              <a:t>f</a:t>
            </a:r>
            <a:r>
              <a:rPr lang="en-US" altLang="zh-CN" sz="2400" kern="100" dirty="0">
                <a:latin typeface="Times New Roman" panose="02020603050405020304"/>
                <a:ea typeface="楷体_GB231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单调性，</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理解存在量词的含义，将命题转化为</a:t>
            </a:r>
            <a:r>
              <a:rPr lang="en-US" altLang="zh-CN" sz="2400" kern="100" dirty="0">
                <a:latin typeface="C-KT" pitchFamily="65" charset="-122"/>
                <a:ea typeface="C-KT" pitchFamily="65" charset="-12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zh-CN" altLang="zh-CN" sz="2400" kern="100" dirty="0">
                <a:latin typeface="宋体" panose="02010600030101010101" pitchFamily="2" charset="-122"/>
                <a:cs typeface="宋体" panose="02010600030101010101" pitchFamily="2" charset="-122"/>
              </a:rPr>
              <a:t>∈</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时，</a:t>
            </a:r>
            <a:r>
              <a:rPr lang="en-US" altLang="zh-CN" sz="2400" i="1" kern="100" dirty="0">
                <a:latin typeface="Times New Roman" panose="02020603050405020304"/>
                <a:ea typeface="楷体_GB2312"/>
                <a:cs typeface="Courier New" panose="02070309020205020404"/>
              </a:rPr>
              <a:t>k</a:t>
            </a:r>
            <a:r>
              <a:rPr lang="en-US" altLang="zh-CN" sz="2400" kern="100" dirty="0">
                <a:latin typeface="Times New Roman" panose="02020603050405020304"/>
                <a:ea typeface="楷体_GB2312"/>
                <a:cs typeface="Courier New" panose="02070309020205020404"/>
              </a:rPr>
              <a:t>&gt;</a:t>
            </a:r>
            <a:r>
              <a:rPr lang="en-US" altLang="zh-CN" sz="2400" i="1" kern="100" dirty="0">
                <a:latin typeface="Times New Roman" panose="02020603050405020304"/>
                <a:ea typeface="楷体_GB2312"/>
                <a:cs typeface="Courier New" panose="02070309020205020404"/>
              </a:rPr>
              <a:t>x</a:t>
            </a:r>
            <a:r>
              <a:rPr lang="en-US" altLang="zh-CN" sz="2400" kern="100" baseline="300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2</a:t>
            </a:r>
            <a:r>
              <a:rPr lang="en-US" altLang="zh-CN" sz="2400" i="1" kern="100" dirty="0">
                <a:latin typeface="Times New Roman" panose="02020603050405020304"/>
                <a:ea typeface="楷体_GB2312"/>
                <a:cs typeface="Courier New" panose="02070309020205020404"/>
              </a:rPr>
              <a:t>x</a:t>
            </a:r>
            <a:r>
              <a:rPr lang="zh-CN" altLang="zh-CN" sz="2400" kern="100" dirty="0">
                <a:latin typeface="Times New Roman" panose="02020603050405020304"/>
                <a:ea typeface="楷体_GB2312"/>
                <a:cs typeface="Times New Roman" panose="02020603050405020304"/>
              </a:rPr>
              <a:t>，即</a:t>
            </a:r>
            <a:r>
              <a:rPr lang="en-US" altLang="zh-CN" sz="2400" i="1" kern="100" dirty="0">
                <a:latin typeface="Times New Roman" panose="02020603050405020304"/>
                <a:ea typeface="楷体_GB2312"/>
                <a:cs typeface="Courier New" panose="02070309020205020404"/>
              </a:rPr>
              <a:t>k</a:t>
            </a:r>
            <a:r>
              <a:rPr lang="en-US" altLang="zh-CN" sz="2400" kern="100" dirty="0">
                <a:latin typeface="Times New Roman" panose="02020603050405020304"/>
                <a:ea typeface="楷体_GB2312"/>
                <a:cs typeface="Courier New" panose="02070309020205020404"/>
              </a:rPr>
              <a:t>&gt;(</a:t>
            </a:r>
            <a:r>
              <a:rPr lang="en-US" altLang="zh-CN" sz="2400" i="1" kern="100" dirty="0">
                <a:latin typeface="Times New Roman" panose="02020603050405020304"/>
                <a:ea typeface="楷体_GB2312"/>
                <a:cs typeface="Courier New" panose="02070309020205020404"/>
              </a:rPr>
              <a:t>x</a:t>
            </a:r>
            <a:r>
              <a:rPr lang="en-US" altLang="zh-CN" sz="2400" kern="100" baseline="300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2</a:t>
            </a:r>
            <a:r>
              <a:rPr lang="en-US" altLang="zh-CN" sz="2400" i="1" kern="100" dirty="0">
                <a:latin typeface="Times New Roman" panose="02020603050405020304"/>
                <a:ea typeface="楷体_GB2312"/>
                <a:cs typeface="Courier New" panose="02070309020205020404"/>
              </a:rPr>
              <a:t>x</a:t>
            </a:r>
            <a:r>
              <a:rPr lang="en-US" altLang="zh-CN" sz="2400" kern="100" dirty="0">
                <a:latin typeface="Times New Roman" panose="02020603050405020304"/>
                <a:ea typeface="楷体_GB2312"/>
                <a:cs typeface="Courier New" panose="02070309020205020404"/>
              </a:rPr>
              <a:t>)</a:t>
            </a:r>
            <a:r>
              <a:rPr lang="en-US" altLang="zh-CN" sz="2400" kern="100" baseline="-25000" dirty="0">
                <a:latin typeface="Times New Roman" panose="02020603050405020304"/>
                <a:ea typeface="楷体_GB2312"/>
                <a:cs typeface="Courier New" panose="02070309020205020404"/>
              </a:rPr>
              <a:t>min</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题目突出数学逻辑推理与转化化归数学思想方法的考查</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664746" y="3019560"/>
            <a:ext cx="1075608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对于</a:t>
            </a:r>
            <a:r>
              <a:rPr lang="zh-CN" altLang="zh-CN" sz="2400" kern="100" dirty="0">
                <a:solidFill>
                  <a:srgbClr val="0000FF"/>
                </a:solidFill>
                <a:latin typeface="宋体" panose="02010600030101010101" pitchFamily="2" charset="-122"/>
                <a:cs typeface="宋体" panose="02010600030101010101" pitchFamily="2" charset="-122"/>
              </a:rPr>
              <a:t>①</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2e</a:t>
            </a:r>
            <a:r>
              <a:rPr lang="zh-CN" altLang="zh-CN" sz="2400" kern="100" baseline="30000" dirty="0">
                <a:solidFill>
                  <a:srgbClr val="0000FF"/>
                </a:solidFill>
                <a:latin typeface="Times New Roman" panose="02020603050405020304"/>
                <a:ea typeface="仿宋_GB2312"/>
                <a:cs typeface="Times New Roman" panose="02020603050405020304"/>
              </a:rPr>
              <a:t>－</a:t>
            </a:r>
            <a:r>
              <a:rPr lang="en-US" altLang="zh-CN" sz="2400" kern="100" baseline="30000" dirty="0">
                <a:solidFill>
                  <a:srgbClr val="0000FF"/>
                </a:solidFill>
                <a:latin typeface="Times New Roman" panose="02020603050405020304"/>
                <a:ea typeface="仿宋_GB2312"/>
                <a:cs typeface="Courier New" panose="02070309020205020404"/>
              </a:rPr>
              <a:t>2</a:t>
            </a:r>
            <a:r>
              <a:rPr lang="en-US" altLang="zh-CN" sz="2400" i="1" kern="100" baseline="300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610125" y="5345771"/>
            <a:ext cx="1108200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因此函数</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具有性质</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Courier New" panose="02070309020205020404"/>
              </a:rPr>
              <a:t>   </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36696" y="594781"/>
          <a:ext cx="10972800" cy="2579688"/>
        </p:xfrm>
        <a:graphic>
          <a:graphicData uri="http://schemas.openxmlformats.org/presentationml/2006/ole">
            <p:oleObj spid="_x0000_s62514" name="Document" r:id="rId3" imgW="11429264" imgH="2690467" progId="Word.Document.8">
              <p:embed/>
            </p:oleObj>
          </a:graphicData>
        </a:graphic>
      </p:graphicFrame>
      <p:pic>
        <p:nvPicPr>
          <p:cNvPr id="62482"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788836" y="1285253"/>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677928" y="2696730"/>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3" name="对象 2"/>
          <p:cNvGraphicFramePr>
            <a:graphicFrameLocks noChangeAspect="1"/>
          </p:cNvGraphicFramePr>
          <p:nvPr/>
        </p:nvGraphicFramePr>
        <p:xfrm>
          <a:off x="737195" y="3771301"/>
          <a:ext cx="10672762" cy="628650"/>
        </p:xfrm>
        <a:graphic>
          <a:graphicData uri="http://schemas.openxmlformats.org/presentationml/2006/ole">
            <p:oleObj spid="_x0000_s62515" name="Document" r:id="rId5" imgW="10946195" imgH="650925" progId="Word.Document.8">
              <p:embed/>
            </p:oleObj>
          </a:graphicData>
        </a:graphic>
      </p:graphicFrame>
      <p:graphicFrame>
        <p:nvGraphicFramePr>
          <p:cNvPr id="7" name="对象 6"/>
          <p:cNvGraphicFramePr>
            <a:graphicFrameLocks noChangeAspect="1"/>
          </p:cNvGraphicFramePr>
          <p:nvPr/>
        </p:nvGraphicFramePr>
        <p:xfrm>
          <a:off x="654404" y="4347559"/>
          <a:ext cx="10672762" cy="1146175"/>
        </p:xfrm>
        <a:graphic>
          <a:graphicData uri="http://schemas.openxmlformats.org/presentationml/2006/ole">
            <p:oleObj spid="_x0000_s62516" name="Document" r:id="rId6" imgW="10946195" imgH="1189163" progId="Word.Document.8">
              <p:embed/>
            </p:oleObj>
          </a:graphicData>
        </a:graphic>
      </p:graphicFrame>
      <p:pic>
        <p:nvPicPr>
          <p:cNvPr id="12"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496704" y="3812612"/>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740929" y="5589270"/>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par>
                                <p:cTn id="26" presetID="3" presetClass="entr" presetSubtype="1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41286" y="1392791"/>
            <a:ext cx="11417796"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对于</a:t>
            </a:r>
            <a:r>
              <a:rPr lang="zh-CN" altLang="zh-CN" sz="2400" kern="100" dirty="0">
                <a:solidFill>
                  <a:srgbClr val="0000FF"/>
                </a:solidFill>
                <a:latin typeface="宋体" panose="02010600030101010101" pitchFamily="2" charset="-122"/>
                <a:cs typeface="宋体" panose="02010600030101010101" pitchFamily="2" charset="-122"/>
              </a:rPr>
              <a:t>③</a:t>
            </a:r>
            <a:r>
              <a:rPr lang="zh-CN" altLang="zh-CN" sz="2400" kern="100" dirty="0">
                <a:solidFill>
                  <a:srgbClr val="0000FF"/>
                </a:solidFill>
                <a:latin typeface="Times New Roman" panose="02020603050405020304"/>
                <a:ea typeface="仿宋_GB2312"/>
                <a:cs typeface="Times New Roman" panose="02020603050405020304"/>
              </a:rPr>
              <a:t>，易知</a:t>
            </a:r>
            <a:r>
              <a:rPr lang="en-US" altLang="zh-CN" sz="2400" i="1" kern="100" dirty="0">
                <a:solidFill>
                  <a:srgbClr val="0000FF"/>
                </a:solidFill>
                <a:latin typeface="Times New Roman" panose="02020603050405020304"/>
                <a:ea typeface="仿宋_GB2312"/>
                <a:cs typeface="Courier New" panose="02070309020205020404"/>
              </a:rPr>
              <a:t>φ</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err="1">
                <a:solidFill>
                  <a:srgbClr val="0000FF"/>
                </a:solidFill>
                <a:latin typeface="Times New Roman" panose="02020603050405020304"/>
                <a:ea typeface="仿宋_GB2312"/>
                <a:cs typeface="Courier New" panose="02070309020205020404"/>
              </a:rPr>
              <a:t>e</a:t>
            </a:r>
            <a:r>
              <a:rPr lang="en-US" altLang="zh-CN" sz="2400" i="1" kern="100" baseline="30000" dirty="0" err="1">
                <a:solidFill>
                  <a:srgbClr val="0000FF"/>
                </a:solidFill>
                <a:latin typeface="Times New Roman" panose="02020603050405020304"/>
                <a:ea typeface="仿宋_GB2312"/>
                <a:cs typeface="Courier New" panose="02070309020205020404"/>
              </a:rPr>
              <a:t>x</a:t>
            </a:r>
            <a:r>
              <a:rPr lang="en-US" altLang="zh-CN" sz="2400" kern="100" dirty="0" err="1">
                <a:solidFill>
                  <a:srgbClr val="0000FF"/>
                </a:solidFill>
                <a:latin typeface="Times New Roman" panose="02020603050405020304"/>
                <a:ea typeface="仿宋_GB2312"/>
                <a:cs typeface="Courier New" panose="02070309020205020404"/>
              </a:rPr>
              <a:t>sin</a:t>
            </a:r>
            <a:r>
              <a:rPr lang="en-US" altLang="zh-CN" sz="2400" kern="100" dirty="0">
                <a:solidFill>
                  <a:srgbClr val="0000FF"/>
                </a:solidFill>
                <a:latin typeface="Times New Roman" panose="02020603050405020304"/>
                <a:ea typeface="仿宋_GB2312"/>
                <a:cs typeface="Courier New" panose="02070309020205020404"/>
              </a:rPr>
              <a:t> </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，则</a:t>
            </a:r>
            <a:r>
              <a:rPr lang="zh-CN" altLang="zh-CN" sz="2400" kern="100" dirty="0">
                <a:solidFill>
                  <a:srgbClr val="0000FF"/>
                </a:solidFill>
                <a:latin typeface="宋体" panose="02010600030101010101" pitchFamily="2" charset="-122"/>
                <a:cs typeface="宋体" panose="02010600030101010101" pitchFamily="2" charset="-122"/>
              </a:rPr>
              <a:t>③</a:t>
            </a:r>
            <a:r>
              <a:rPr lang="zh-CN" altLang="zh-CN" sz="2400" kern="100" dirty="0">
                <a:solidFill>
                  <a:srgbClr val="0000FF"/>
                </a:solidFill>
                <a:latin typeface="Times New Roman" panose="02020603050405020304"/>
                <a:ea typeface="仿宋_GB2312"/>
                <a:cs typeface="Times New Roman" panose="02020603050405020304"/>
              </a:rPr>
              <a:t>不具有性质</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Courier New" panose="02070309020205020404"/>
              </a:rPr>
              <a:t>   </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90115" y="280944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易知</a:t>
            </a:r>
            <a:r>
              <a:rPr lang="en-US" altLang="zh-CN" sz="2400" i="1" kern="100" dirty="0">
                <a:solidFill>
                  <a:srgbClr val="0000FF"/>
                </a:solidFill>
                <a:latin typeface="Times New Roman" panose="02020603050405020304"/>
                <a:ea typeface="仿宋_GB2312"/>
                <a:cs typeface="Courier New" panose="02070309020205020404"/>
              </a:rPr>
              <a:t>φ</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在</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时取到最小值</a:t>
            </a:r>
            <a:r>
              <a:rPr lang="en-US" altLang="zh-CN" sz="2400" i="1" kern="100" dirty="0">
                <a:solidFill>
                  <a:srgbClr val="0000FF"/>
                </a:solidFill>
                <a:latin typeface="Times New Roman" panose="02020603050405020304"/>
                <a:ea typeface="仿宋_GB2312"/>
                <a:cs typeface="Courier New" panose="02070309020205020404"/>
              </a:rPr>
              <a:t>φ</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e</a:t>
            </a:r>
            <a:r>
              <a:rPr lang="zh-CN" altLang="zh-CN" sz="2400" kern="100" dirty="0">
                <a:solidFill>
                  <a:srgbClr val="0000FF"/>
                </a:solidFill>
                <a:latin typeface="Times New Roman" panose="02020603050405020304"/>
                <a:ea typeface="仿宋_GB2312"/>
                <a:cs typeface="Times New Roman" panose="02020603050405020304"/>
              </a:rPr>
              <a:t>，取</a:t>
            </a:r>
            <a:r>
              <a:rPr lang="en-US" altLang="zh-CN" sz="2400" i="1" kern="100" dirty="0" err="1">
                <a:solidFill>
                  <a:srgbClr val="0000FF"/>
                </a:solidFill>
                <a:latin typeface="Times New Roman" panose="02020603050405020304"/>
                <a:ea typeface="仿宋_GB2312"/>
                <a:cs typeface="Courier New" panose="02070309020205020404"/>
              </a:rPr>
              <a:t>T</a:t>
            </a:r>
            <a:r>
              <a:rPr lang="en-US" altLang="zh-CN" sz="2400" kern="100" dirty="0" err="1">
                <a:solidFill>
                  <a:srgbClr val="0000FF"/>
                </a:solidFill>
                <a:latin typeface="宋体" panose="02010600030101010101" pitchFamily="2" charset="-122"/>
                <a:cs typeface="Times New Roman" panose="02020603050405020304"/>
              </a:rPr>
              <a:t>≤</a:t>
            </a:r>
            <a:r>
              <a:rPr lang="en-US" altLang="zh-CN" sz="2400" kern="100" dirty="0" err="1">
                <a:solidFill>
                  <a:srgbClr val="0000FF"/>
                </a:solidFill>
                <a:latin typeface="Times New Roman" panose="02020603050405020304"/>
                <a:ea typeface="仿宋_GB2312"/>
                <a:cs typeface="Courier New" panose="02070309020205020404"/>
              </a:rPr>
              <a:t>e</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f</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具有性质</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Courier New" panose="02070309020205020404"/>
              </a:rPr>
              <a:t>  </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44464" y="2068342"/>
          <a:ext cx="10672762" cy="928688"/>
        </p:xfrm>
        <a:graphic>
          <a:graphicData uri="http://schemas.openxmlformats.org/presentationml/2006/ole">
            <p:oleObj spid="_x0000_s63517" name="Document" r:id="rId3" imgW="10946195" imgH="956227" progId="Word.Document.8">
              <p:embed/>
            </p:oleObj>
          </a:graphicData>
        </a:graphic>
      </p:graphicFrame>
      <p:sp>
        <p:nvSpPr>
          <p:cNvPr id="7" name="矩形 1"/>
          <p:cNvSpPr>
            <a:spLocks noChangeArrowheads="1"/>
          </p:cNvSpPr>
          <p:nvPr/>
        </p:nvSpPr>
        <p:spPr bwMode="auto">
          <a:xfrm>
            <a:off x="419683" y="346129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综上可知</a:t>
            </a:r>
            <a:r>
              <a:rPr lang="zh-CN" altLang="zh-CN" sz="2400" kern="100" dirty="0">
                <a:solidFill>
                  <a:srgbClr val="0000FF"/>
                </a:solidFill>
                <a:latin typeface="宋体" panose="02010600030101010101" pitchFamily="2" charset="-122"/>
                <a:cs typeface="宋体" panose="02010600030101010101" pitchFamily="2" charset="-122"/>
              </a:rPr>
              <a:t>①②④</a:t>
            </a:r>
            <a:r>
              <a:rPr lang="zh-CN" altLang="zh-CN" sz="2400" kern="100" dirty="0">
                <a:solidFill>
                  <a:srgbClr val="0000FF"/>
                </a:solidFill>
                <a:latin typeface="Times New Roman" panose="02020603050405020304"/>
                <a:ea typeface="仿宋_GB2312"/>
                <a:cs typeface="Times New Roman" panose="02020603050405020304"/>
              </a:rPr>
              <a:t>中的函数具有性质</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Courier New" panose="02070309020205020404"/>
              </a:rPr>
              <a:t>  </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1"/>
          <p:cNvSpPr>
            <a:spLocks noChangeArrowheads="1"/>
          </p:cNvSpPr>
          <p:nvPr/>
        </p:nvSpPr>
        <p:spPr bwMode="auto">
          <a:xfrm>
            <a:off x="408307" y="4126790"/>
            <a:ext cx="11192821"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zh-CN" altLang="zh-CN" sz="2400" kern="100" dirty="0">
                <a:solidFill>
                  <a:srgbClr val="FF0000"/>
                </a:solidFill>
                <a:latin typeface="宋体" panose="02010600030101010101" pitchFamily="2" charset="-122"/>
                <a:cs typeface="宋体" panose="02010600030101010101" pitchFamily="2" charset="-122"/>
              </a:rPr>
              <a:t>①②④</a:t>
            </a:r>
            <a:endParaRPr lang="zh-CN" altLang="zh-CN" sz="1050" kern="100" dirty="0">
              <a:solidFill>
                <a:srgbClr val="FF0000"/>
              </a:solidFill>
              <a:effectLst/>
              <a:latin typeface="宋体" panose="02010600030101010101" pitchFamily="2" charset="-122"/>
              <a:cs typeface="Courier New" panose="02070309020205020404"/>
            </a:endParaRPr>
          </a:p>
        </p:txBody>
      </p:sp>
      <p:pic>
        <p:nvPicPr>
          <p:cNvPr id="9"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039655" y="1628775"/>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42878" y="3055307"/>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194757" y="3693509"/>
            <a:ext cx="235745" cy="2357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热点四　直观想象与数学运算核心素养</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4</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zh-CN" altLang="zh-CN" sz="2400" kern="100" dirty="0">
                <a:latin typeface="Times New Roman" panose="02020603050405020304"/>
                <a:cs typeface="Times New Roman" panose="02020603050405020304"/>
              </a:rPr>
              <a:t>从点</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向直线</a:t>
            </a:r>
            <a:r>
              <a:rPr lang="en-US" altLang="zh-CN" sz="2400" i="1" kern="100" dirty="0" err="1">
                <a:latin typeface="Times New Roman" panose="02020603050405020304"/>
                <a:cs typeface="Courier New" panose="02070309020205020404"/>
              </a:rPr>
              <a:t>kx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y</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k</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作垂线，垂足为</a:t>
            </a:r>
            <a:r>
              <a:rPr lang="en-US" altLang="zh-CN" sz="2400" i="1" kern="100" dirty="0">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，则</a:t>
            </a:r>
            <a:r>
              <a:rPr lang="en-US" altLang="zh-CN" sz="2400" i="1" kern="100" dirty="0">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的轨迹方程为</a:t>
            </a:r>
            <a:r>
              <a:rPr lang="en-US" altLang="zh-CN" sz="2400" kern="100" dirty="0">
                <a:latin typeface="Times New Roman" panose="02020603050405020304"/>
                <a:cs typeface="Courier New" panose="02070309020205020404"/>
              </a:rPr>
              <a:t>________________.</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31059" y="2321569"/>
            <a:ext cx="1119282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zh-CN" altLang="zh-CN" sz="2400" kern="100" dirty="0">
                <a:solidFill>
                  <a:srgbClr val="0000FF"/>
                </a:solidFill>
                <a:latin typeface="Times New Roman" panose="02020603050405020304"/>
                <a:ea typeface="仿宋_GB2312"/>
                <a:cs typeface="Times New Roman" panose="02020603050405020304"/>
              </a:rPr>
              <a:t>易知直线</a:t>
            </a:r>
            <a:r>
              <a:rPr lang="en-US" altLang="zh-CN" sz="2400" i="1" kern="100" dirty="0" err="1">
                <a:solidFill>
                  <a:srgbClr val="0000FF"/>
                </a:solidFill>
                <a:latin typeface="Times New Roman" panose="02020603050405020304"/>
                <a:ea typeface="仿宋_GB2312"/>
                <a:cs typeface="Courier New" panose="02070309020205020404"/>
              </a:rPr>
              <a:t>kx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0</a:t>
            </a:r>
            <a:r>
              <a:rPr lang="zh-CN" altLang="zh-CN" sz="2400" kern="100" dirty="0">
                <a:solidFill>
                  <a:srgbClr val="0000FF"/>
                </a:solidFill>
                <a:latin typeface="Times New Roman" panose="02020603050405020304"/>
                <a:ea typeface="仿宋_GB2312"/>
                <a:cs typeface="Times New Roman" panose="02020603050405020304"/>
              </a:rPr>
              <a:t>恒过定点</a:t>
            </a:r>
            <a:r>
              <a:rPr lang="en-US" altLang="zh-CN" sz="2400" i="1" kern="100" dirty="0">
                <a:solidFill>
                  <a:srgbClr val="0000FF"/>
                </a:solidFill>
                <a:latin typeface="Times New Roman" panose="02020603050405020304"/>
                <a:ea typeface="仿宋_GB2312"/>
                <a:cs typeface="Courier New" panose="02070309020205020404"/>
              </a:rPr>
              <a:t>Q</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如图所示，</a:t>
            </a:r>
            <a:r>
              <a:rPr lang="en-US" altLang="zh-CN" sz="2400" i="1" kern="100" dirty="0">
                <a:solidFill>
                  <a:srgbClr val="0000FF"/>
                </a:solidFill>
                <a:latin typeface="Times New Roman" panose="02020603050405020304"/>
                <a:ea typeface="仿宋_GB2312"/>
                <a:cs typeface="Courier New" panose="02070309020205020404"/>
              </a:rPr>
              <a:t>PN</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a:solidFill>
                  <a:srgbClr val="0000FF"/>
                </a:solidFill>
                <a:latin typeface="Times New Roman" panose="02020603050405020304"/>
                <a:ea typeface="仿宋_GB2312"/>
                <a:cs typeface="Courier New" panose="02070309020205020404"/>
              </a:rPr>
              <a:t>QN</a:t>
            </a:r>
            <a:r>
              <a:rPr lang="en-US" altLang="zh-CN" sz="2400" kern="100" dirty="0">
                <a:solidFill>
                  <a:srgbClr val="0000FF"/>
                </a:solidFill>
                <a:latin typeface="Times New Roman" panose="02020603050405020304"/>
                <a:ea typeface="仿宋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所以点</a:t>
            </a:r>
            <a:r>
              <a:rPr lang="en-US" altLang="zh-CN" sz="2400" i="1" kern="100" dirty="0">
                <a:solidFill>
                  <a:srgbClr val="0000FF"/>
                </a:solidFill>
                <a:latin typeface="Times New Roman" panose="02020603050405020304"/>
                <a:ea typeface="仿宋_GB2312"/>
                <a:cs typeface="Courier New" panose="02070309020205020404"/>
              </a:rPr>
              <a:t>N</a:t>
            </a:r>
            <a:r>
              <a:rPr lang="zh-CN" altLang="zh-CN" sz="2400" kern="100" dirty="0">
                <a:solidFill>
                  <a:srgbClr val="0000FF"/>
                </a:solidFill>
                <a:latin typeface="Times New Roman" panose="02020603050405020304"/>
                <a:ea typeface="仿宋_GB2312"/>
                <a:cs typeface="Times New Roman" panose="02020603050405020304"/>
              </a:rPr>
              <a:t>在以</a:t>
            </a:r>
            <a:r>
              <a:rPr lang="en-US" altLang="zh-CN" sz="2400" i="1" kern="100" dirty="0">
                <a:solidFill>
                  <a:srgbClr val="0000FF"/>
                </a:solidFill>
                <a:latin typeface="Times New Roman" panose="02020603050405020304"/>
                <a:ea typeface="仿宋_GB2312"/>
                <a:cs typeface="Courier New" panose="02070309020205020404"/>
              </a:rPr>
              <a:t>PQ</a:t>
            </a:r>
            <a:r>
              <a:rPr lang="zh-CN" altLang="zh-CN" sz="2400" kern="100" dirty="0">
                <a:solidFill>
                  <a:srgbClr val="0000FF"/>
                </a:solidFill>
                <a:latin typeface="Times New Roman" panose="02020603050405020304"/>
                <a:ea typeface="仿宋_GB2312"/>
                <a:cs typeface="Times New Roman" panose="02020603050405020304"/>
              </a:rPr>
              <a:t>为直径的圆上</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因此圆心坐标为</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，半径</a:t>
            </a:r>
            <a:r>
              <a:rPr lang="en-US" altLang="zh-CN" sz="2400" i="1" kern="100" dirty="0">
                <a:solidFill>
                  <a:srgbClr val="0000FF"/>
                </a:solidFill>
                <a:latin typeface="Times New Roman" panose="02020603050405020304"/>
                <a:ea typeface="仿宋_GB2312"/>
                <a:cs typeface="Courier New" panose="02070309020205020404"/>
              </a:rPr>
              <a:t>r</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仿宋_GB2312"/>
                <a:cs typeface="Times New Roman" panose="02020603050405020304"/>
              </a:rPr>
              <a:t>所以点</a:t>
            </a:r>
            <a:r>
              <a:rPr lang="en-US" altLang="zh-CN" sz="2400" i="1" kern="100" dirty="0">
                <a:solidFill>
                  <a:srgbClr val="0000FF"/>
                </a:solidFill>
                <a:latin typeface="Times New Roman" panose="02020603050405020304"/>
                <a:ea typeface="仿宋_GB2312"/>
                <a:cs typeface="Courier New" panose="02070309020205020404"/>
              </a:rPr>
              <a:t>N</a:t>
            </a:r>
            <a:r>
              <a:rPr lang="zh-CN" altLang="zh-CN" sz="2400" kern="100" dirty="0">
                <a:solidFill>
                  <a:srgbClr val="0000FF"/>
                </a:solidFill>
                <a:latin typeface="Times New Roman" panose="02020603050405020304"/>
                <a:ea typeface="仿宋_GB2312"/>
                <a:cs typeface="Times New Roman" panose="02020603050405020304"/>
              </a:rPr>
              <a:t>的轨迹方程为</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x</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a:t>
            </a:r>
            <a:r>
              <a:rPr lang="en-US" altLang="zh-CN" sz="2400" i="1" kern="100" dirty="0">
                <a:solidFill>
                  <a:srgbClr val="0000FF"/>
                </a:solidFill>
                <a:latin typeface="Times New Roman" panose="02020603050405020304"/>
                <a:ea typeface="仿宋_GB2312"/>
                <a:cs typeface="Courier New" panose="02070309020205020404"/>
              </a:rPr>
              <a:t>y</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baseline="300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4(</a:t>
            </a:r>
            <a:r>
              <a:rPr lang="en-US" altLang="zh-CN" sz="2400" i="1" kern="100" dirty="0">
                <a:solidFill>
                  <a:srgbClr val="0000FF"/>
                </a:solidFill>
                <a:latin typeface="Times New Roman" panose="02020603050405020304"/>
                <a:ea typeface="仿宋_GB2312"/>
                <a:cs typeface="Courier New" panose="02070309020205020404"/>
              </a:rPr>
              <a:t>x</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1)</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a:t>
            </a:r>
            <a:r>
              <a:rPr lang="en-US" altLang="zh-CN" sz="2400" i="1" kern="100" dirty="0">
                <a:solidFill>
                  <a:srgbClr val="FF0000"/>
                </a:solidFill>
                <a:latin typeface="Times New Roman" panose="02020603050405020304"/>
                <a:cs typeface="Courier New" panose="02070309020205020404"/>
              </a:rPr>
              <a:t>x</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1)</a:t>
            </a:r>
            <a:r>
              <a:rPr lang="en-US" altLang="zh-CN" sz="2400" kern="100" baseline="30000" dirty="0">
                <a:solidFill>
                  <a:srgbClr val="FF0000"/>
                </a:solidFill>
                <a:latin typeface="Times New Roman" panose="02020603050405020304"/>
                <a:cs typeface="Courier New" panose="02070309020205020404"/>
              </a:rPr>
              <a:t>2</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a:t>
            </a:r>
            <a:r>
              <a:rPr lang="en-US" altLang="zh-CN" sz="2400" i="1" kern="100" dirty="0">
                <a:solidFill>
                  <a:srgbClr val="FF0000"/>
                </a:solidFill>
                <a:latin typeface="Times New Roman" panose="02020603050405020304"/>
                <a:cs typeface="Courier New" panose="02070309020205020404"/>
              </a:rPr>
              <a:t>y</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1)</a:t>
            </a:r>
            <a:r>
              <a:rPr lang="en-US" altLang="zh-CN" sz="2400" kern="100" baseline="30000" dirty="0">
                <a:solidFill>
                  <a:srgbClr val="FF0000"/>
                </a:solidFill>
                <a:latin typeface="Times New Roman" panose="02020603050405020304"/>
                <a:cs typeface="Courier New" panose="02070309020205020404"/>
              </a:rPr>
              <a:t>2</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4(</a:t>
            </a:r>
            <a:r>
              <a:rPr lang="en-US" altLang="zh-CN" sz="2400" i="1" kern="100" dirty="0">
                <a:solidFill>
                  <a:srgbClr val="FF0000"/>
                </a:solidFill>
                <a:latin typeface="Times New Roman" panose="02020603050405020304"/>
                <a:cs typeface="Courier New" panose="02070309020205020404"/>
              </a:rPr>
              <a:t>x</a:t>
            </a:r>
            <a:r>
              <a:rPr lang="en-US" altLang="zh-CN" sz="2400" kern="100" dirty="0">
                <a:solidFill>
                  <a:srgbClr val="FF0000"/>
                </a:solidFill>
                <a:latin typeface="Times New Roman" panose="02020603050405020304"/>
                <a:cs typeface="Courier New" panose="02070309020205020404"/>
              </a:rPr>
              <a:t>≠</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1)</a:t>
            </a:r>
            <a:endParaRPr lang="zh-CN" altLang="zh-CN" sz="1050" kern="100" dirty="0">
              <a:solidFill>
                <a:srgbClr val="FF0000"/>
              </a:solidFill>
              <a:effectLst/>
              <a:latin typeface="宋体" panose="02010600030101010101" pitchFamily="2" charset="-122"/>
              <a:cs typeface="Courier New" panose="02070309020205020404"/>
            </a:endParaRPr>
          </a:p>
        </p:txBody>
      </p:sp>
      <p:pic>
        <p:nvPicPr>
          <p:cNvPr id="64530" name="Picture 18" descr="E:\梁明明\2018\课件\2019版 创新设计 二轮专题复习 数学 全国（理）\新建文件夹\L109.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910921" y="3068955"/>
            <a:ext cx="2599402" cy="148208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4530"/>
                                        </p:tgtEl>
                                        <p:attrNameLst>
                                          <p:attrName>style.visibility</p:attrName>
                                        </p:attrNameLst>
                                      </p:cBhvr>
                                      <p:to>
                                        <p:strVal val="visible"/>
                                      </p:to>
                                    </p:set>
                                    <p:animEffect transition="in" filter="blinds(horizontal)">
                                      <p:cBhvr>
                                        <p:cTn id="17" dur="500"/>
                                        <p:tgtEl>
                                          <p:spTgt spid="645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586141" y="2157793"/>
            <a:ext cx="10649585"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　</a:t>
            </a:r>
            <a:r>
              <a:rPr lang="zh-CN" altLang="zh-CN" sz="2400" kern="100" dirty="0">
                <a:solidFill>
                  <a:srgbClr val="0000FF"/>
                </a:solidFill>
                <a:latin typeface="宋体" panose="02010600030101010101" pitchFamily="2" charset="-122"/>
                <a:cs typeface="宋体" panose="02010600030101010101" pitchFamily="2" charset="-122"/>
              </a:rPr>
              <a:t>①</a:t>
            </a:r>
            <a:r>
              <a:rPr lang="zh-CN" altLang="zh-CN" sz="2400" kern="100" dirty="0">
                <a:solidFill>
                  <a:srgbClr val="0000FF"/>
                </a:solidFill>
                <a:latin typeface="Times New Roman" panose="02020603050405020304"/>
                <a:cs typeface="Times New Roman" panose="02020603050405020304"/>
              </a:rPr>
              <a:t>设</a:t>
            </a:r>
            <a:r>
              <a:rPr lang="en-US" altLang="zh-CN" sz="2400" i="1" kern="100" dirty="0">
                <a:solidFill>
                  <a:srgbClr val="0000FF"/>
                </a:solidFill>
                <a:latin typeface="Times New Roman" panose="02020603050405020304"/>
                <a:cs typeface="Courier New" panose="02070309020205020404"/>
              </a:rPr>
              <a:t>BD</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，则</a:t>
            </a:r>
            <a:r>
              <a:rPr lang="en-US" altLang="zh-CN" sz="2400" i="1" kern="100" dirty="0">
                <a:solidFill>
                  <a:srgbClr val="0000FF"/>
                </a:solidFill>
                <a:latin typeface="Times New Roman" panose="02020603050405020304"/>
                <a:cs typeface="Courier New" panose="02070309020205020404"/>
              </a:rPr>
              <a:t>BC</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，如图所示</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68955" y="2836939"/>
          <a:ext cx="10672762" cy="928688"/>
        </p:xfrm>
        <a:graphic>
          <a:graphicData uri="http://schemas.openxmlformats.org/presentationml/2006/ole">
            <p:oleObj spid="_x0000_s65602" name="Document" r:id="rId3" imgW="10946195" imgH="956227" progId="Word.Document.8">
              <p:embed/>
            </p:oleObj>
          </a:graphicData>
        </a:graphic>
      </p:graphicFrame>
      <p:graphicFrame>
        <p:nvGraphicFramePr>
          <p:cNvPr id="3" name="对象 2"/>
          <p:cNvGraphicFramePr>
            <a:graphicFrameLocks noChangeAspect="1"/>
          </p:cNvGraphicFramePr>
          <p:nvPr/>
        </p:nvGraphicFramePr>
        <p:xfrm>
          <a:off x="681700" y="3657819"/>
          <a:ext cx="10672762" cy="927100"/>
        </p:xfrm>
        <a:graphic>
          <a:graphicData uri="http://schemas.openxmlformats.org/presentationml/2006/ole">
            <p:oleObj spid="_x0000_s65603" name="Document" r:id="rId4" imgW="10946195" imgH="956227" progId="Word.Document.8">
              <p:embed/>
            </p:oleObj>
          </a:graphicData>
        </a:graphic>
      </p:graphicFrame>
      <p:graphicFrame>
        <p:nvGraphicFramePr>
          <p:cNvPr id="6" name="对象 5"/>
          <p:cNvGraphicFramePr>
            <a:graphicFrameLocks noChangeAspect="1"/>
          </p:cNvGraphicFramePr>
          <p:nvPr/>
        </p:nvGraphicFramePr>
        <p:xfrm>
          <a:off x="553648" y="4409722"/>
          <a:ext cx="10671175" cy="928687"/>
        </p:xfrm>
        <a:graphic>
          <a:graphicData uri="http://schemas.openxmlformats.org/presentationml/2006/ole">
            <p:oleObj spid="_x0000_s65604" name="Document" r:id="rId5" imgW="10946195" imgH="956227" progId="Word.Document.8">
              <p:embed/>
            </p:oleObj>
          </a:graphicData>
        </a:graphic>
      </p:graphicFrame>
      <p:graphicFrame>
        <p:nvGraphicFramePr>
          <p:cNvPr id="7" name="对象 6"/>
          <p:cNvGraphicFramePr>
            <a:graphicFrameLocks noChangeAspect="1"/>
          </p:cNvGraphicFramePr>
          <p:nvPr/>
        </p:nvGraphicFramePr>
        <p:xfrm>
          <a:off x="613437" y="616880"/>
          <a:ext cx="10672762" cy="1733550"/>
        </p:xfrm>
        <a:graphic>
          <a:graphicData uri="http://schemas.openxmlformats.org/presentationml/2006/ole">
            <p:oleObj spid="_x0000_s65605" name="Document" r:id="rId6" imgW="10946195" imgH="1780324" progId="Word.Document.8">
              <p:embed/>
            </p:oleObj>
          </a:graphicData>
        </a:graphic>
      </p:graphicFrame>
      <p:pic>
        <p:nvPicPr>
          <p:cNvPr id="65559" name="Picture 23" descr="E:\梁明明\2018\课件\2019版 创新设计 二轮专题复习 数学 全国（理）\新建文件夹\L110.tif"/>
          <p:cNvPicPr>
            <a:picLocks noChangeAspect="1" noChangeArrowheads="1"/>
          </p:cNvPicPr>
          <p:nvPr/>
        </p:nvPicPr>
        <p:blipFill>
          <a:blip r:embed="rId7" r:link="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72464" y="2557158"/>
            <a:ext cx="2092012" cy="152209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8" name="对象 7"/>
          <p:cNvGraphicFramePr>
            <a:graphicFrameLocks noChangeAspect="1"/>
          </p:cNvGraphicFramePr>
          <p:nvPr/>
        </p:nvGraphicFramePr>
        <p:xfrm>
          <a:off x="600715" y="5133689"/>
          <a:ext cx="10672762" cy="901700"/>
        </p:xfrm>
        <a:graphic>
          <a:graphicData uri="http://schemas.openxmlformats.org/presentationml/2006/ole">
            <p:oleObj spid="_x0000_s65606" name="Document" r:id="rId9" imgW="10946195" imgH="935705" progId="Word.Document.8">
              <p:embed/>
            </p:oleObj>
          </a:graphicData>
        </a:graphic>
      </p:graphicFrame>
      <p:graphicFrame>
        <p:nvGraphicFramePr>
          <p:cNvPr id="9" name="对象 8"/>
          <p:cNvGraphicFramePr>
            <a:graphicFrameLocks noChangeAspect="1"/>
          </p:cNvGraphicFramePr>
          <p:nvPr/>
        </p:nvGraphicFramePr>
        <p:xfrm>
          <a:off x="613460" y="5769293"/>
          <a:ext cx="10672762" cy="900112"/>
        </p:xfrm>
        <a:graphic>
          <a:graphicData uri="http://schemas.openxmlformats.org/presentationml/2006/ole">
            <p:oleObj spid="_x0000_s65607" name="Document" r:id="rId10" imgW="10946195" imgH="93570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559"/>
                                        </p:tgtEl>
                                        <p:attrNameLst>
                                          <p:attrName>style.visibility</p:attrName>
                                        </p:attrNameLst>
                                      </p:cBhvr>
                                      <p:to>
                                        <p:strVal val="visible"/>
                                      </p:to>
                                    </p:set>
                                    <p:animEffect transition="in" filter="blinds(horizontal)">
                                      <p:cBhvr>
                                        <p:cTn id="12" dur="500"/>
                                        <p:tgtEl>
                                          <p:spTgt spid="6555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812432"/>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题中，若设点</a:t>
            </a:r>
            <a:r>
              <a:rPr lang="en-US" altLang="zh-CN" sz="2400" i="1" kern="100" dirty="0">
                <a:latin typeface="Times New Roman" panose="02020603050405020304"/>
                <a:ea typeface="楷体_GB2312"/>
                <a:cs typeface="Courier New" panose="02070309020205020404"/>
              </a:rPr>
              <a:t>N</a:t>
            </a:r>
            <a:r>
              <a:rPr lang="en-US" altLang="zh-CN" sz="2400" kern="100" dirty="0">
                <a:latin typeface="Times New Roman" panose="02020603050405020304"/>
                <a:ea typeface="楷体_GB231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zh-CN" altLang="zh-CN" sz="2400" kern="100" dirty="0">
                <a:latin typeface="Times New Roman" panose="02020603050405020304"/>
                <a:ea typeface="楷体_GB2312"/>
                <a:cs typeface="Times New Roman" panose="02020603050405020304"/>
              </a:rPr>
              <a:t>，</a:t>
            </a:r>
            <a:r>
              <a:rPr lang="en-US" altLang="zh-CN" sz="2400" i="1" kern="100" dirty="0">
                <a:latin typeface="Times New Roman" panose="02020603050405020304"/>
                <a:ea typeface="楷体_GB2312"/>
                <a:cs typeface="Courier New" panose="02070309020205020404"/>
              </a:rPr>
              <a:t>y</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，联立直线方程，消去</a:t>
            </a:r>
            <a:r>
              <a:rPr lang="en-US" altLang="zh-CN" sz="2400" i="1" kern="100" dirty="0">
                <a:latin typeface="Times New Roman" panose="02020603050405020304"/>
                <a:ea typeface="楷体_GB2312"/>
                <a:cs typeface="Courier New" panose="02070309020205020404"/>
              </a:rPr>
              <a:t>k</a:t>
            </a:r>
            <a:r>
              <a:rPr lang="zh-CN" altLang="zh-CN" sz="2400" kern="100" dirty="0">
                <a:latin typeface="Times New Roman" panose="02020603050405020304"/>
                <a:ea typeface="楷体_GB2312"/>
                <a:cs typeface="Times New Roman" panose="02020603050405020304"/>
              </a:rPr>
              <a:t>求得点</a:t>
            </a:r>
            <a:r>
              <a:rPr lang="en-US" altLang="zh-CN" sz="2400" i="1" kern="100" dirty="0">
                <a:latin typeface="Times New Roman" panose="02020603050405020304"/>
                <a:ea typeface="楷体_GB2312"/>
                <a:cs typeface="Courier New" panose="02070309020205020404"/>
              </a:rPr>
              <a:t>N</a:t>
            </a:r>
            <a:r>
              <a:rPr lang="zh-CN" altLang="zh-CN" sz="2400" kern="100" dirty="0">
                <a:latin typeface="Times New Roman" panose="02020603050405020304"/>
                <a:ea typeface="楷体_GB2312"/>
                <a:cs typeface="Times New Roman" panose="02020603050405020304"/>
              </a:rPr>
              <a:t>的轨迹，使得求解复杂化；注意到直线恒过定点</a:t>
            </a:r>
            <a:r>
              <a:rPr lang="en-US" altLang="zh-CN" sz="2400" i="1" kern="100" dirty="0">
                <a:latin typeface="Times New Roman" panose="02020603050405020304"/>
                <a:ea typeface="楷体_GB2312"/>
                <a:cs typeface="Courier New" panose="02070309020205020404"/>
              </a:rPr>
              <a:t>Q</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，作出图形，利用几何直观，则可直接写出轨迹方程</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题主要考查推理与数学运算等核心素养</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由余弦定理，转化成同一个角的三角函数，构建方程，利用代数运算求解</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559771" y="594781"/>
          <a:ext cx="10672762" cy="2020888"/>
        </p:xfrm>
        <a:graphic>
          <a:graphicData uri="http://schemas.openxmlformats.org/presentationml/2006/ole">
            <p:oleObj spid="_x0000_s68640" name="Document" r:id="rId3" imgW="10946195" imgH="2079865" progId="Word.Document.8">
              <p:embed/>
            </p:oleObj>
          </a:graphicData>
        </a:graphic>
      </p:graphicFrame>
      <p:graphicFrame>
        <p:nvGraphicFramePr>
          <p:cNvPr id="3" name="对象 2"/>
          <p:cNvGraphicFramePr>
            <a:graphicFrameLocks noChangeAspect="1"/>
          </p:cNvGraphicFramePr>
          <p:nvPr/>
        </p:nvGraphicFramePr>
        <p:xfrm>
          <a:off x="763588" y="2701925"/>
          <a:ext cx="7753350" cy="3316288"/>
        </p:xfrm>
        <a:graphic>
          <a:graphicData uri="http://schemas.openxmlformats.org/presentationml/2006/ole">
            <p:oleObj spid="_x0000_s68641" name="Document" r:id="rId4" imgW="7985198" imgH="3403677" progId="Word.Document.8">
              <p:embed/>
            </p:oleObj>
          </a:graphicData>
        </a:graphic>
      </p:graphicFrame>
      <p:pic>
        <p:nvPicPr>
          <p:cNvPr id="68629" name="Picture 21" descr="E:\梁明明\2018\课件\2019版 创新设计 二轮专题复习 数学 全国（理）\新建文件夹\G134.TIF"/>
          <p:cNvPicPr>
            <a:picLocks noChangeAspect="1" noChangeArrowheads="1"/>
          </p:cNvPicPr>
          <p:nvPr/>
        </p:nvPicPr>
        <p:blipFill>
          <a:blip r:embed="rId5" r:link="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83678" y="2673733"/>
            <a:ext cx="2471413" cy="233919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436939" y="4121794"/>
          <a:ext cx="10672762" cy="887413"/>
        </p:xfrm>
        <a:graphic>
          <a:graphicData uri="http://schemas.openxmlformats.org/presentationml/2006/ole">
            <p:oleObj spid="_x0000_s97284"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348928" y="4768448"/>
          <a:ext cx="10672762" cy="887412"/>
        </p:xfrm>
        <a:graphic>
          <a:graphicData uri="http://schemas.openxmlformats.org/presentationml/2006/ole">
            <p:oleObj spid="_x0000_s97283"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35280" y="5465446"/>
          <a:ext cx="10671175" cy="1011237"/>
        </p:xfrm>
        <a:graphic>
          <a:graphicData uri="http://schemas.openxmlformats.org/presentationml/2006/ole">
            <p:oleObj spid="_x0000_s97282" name="Document" r:id="rId5" imgW="10946195" imgH="1042273" progId="Word.Document.8">
              <p:embed/>
            </p:oleObj>
          </a:graphicData>
        </a:graphic>
      </p:graphicFrame>
      <p:graphicFrame>
        <p:nvGraphicFramePr>
          <p:cNvPr id="8" name="对象 7"/>
          <p:cNvGraphicFramePr>
            <a:graphicFrameLocks noChangeAspect="1"/>
          </p:cNvGraphicFramePr>
          <p:nvPr/>
        </p:nvGraphicFramePr>
        <p:xfrm>
          <a:off x="417168" y="548640"/>
          <a:ext cx="10672763" cy="1446212"/>
        </p:xfrm>
        <a:graphic>
          <a:graphicData uri="http://schemas.openxmlformats.org/presentationml/2006/ole">
            <p:oleObj spid="_x0000_s97281" name="Document" r:id="rId6" imgW="10946195" imgH="1486904" progId="Word.Document.8">
              <p:embed/>
            </p:oleObj>
          </a:graphicData>
        </a:graphic>
      </p:graphicFrame>
      <p:pic>
        <p:nvPicPr>
          <p:cNvPr id="89096" name="Picture 8" descr="E:\梁明明\2018\课件\2019版 创新设计 二轮专题复习 数学 全国（理）\新建文件夹\L111.tif"/>
          <p:cNvPicPr>
            <a:picLocks noChangeAspect="1" noChangeArrowheads="1"/>
          </p:cNvPicPr>
          <p:nvPr/>
        </p:nvPicPr>
        <p:blipFill>
          <a:blip r:embed="rId7" r:link="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98027" y="1823352"/>
            <a:ext cx="2686008" cy="255467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9096"/>
                                        </p:tgtEl>
                                        <p:attrNameLst>
                                          <p:attrName>style.visibility</p:attrName>
                                        </p:attrNameLst>
                                      </p:cBhvr>
                                      <p:to>
                                        <p:strVal val="visible"/>
                                      </p:to>
                                    </p:set>
                                    <p:animEffect transition="in" filter="blinds(horizontal)">
                                      <p:cBhvr>
                                        <p:cTn id="7" dur="500"/>
                                        <p:tgtEl>
                                          <p:spTgt spid="890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99299" y="671185"/>
            <a:ext cx="11192821" cy="5562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数学素养解读</a:t>
            </a:r>
            <a:r>
              <a:rPr lang="zh-CN" altLang="zh-CN" sz="2400" kern="100" dirty="0">
                <a:latin typeface="Times New Roman" panose="02020603050405020304"/>
                <a:ea typeface="仿宋_GB2312"/>
                <a:cs typeface="Times New Roman" panose="02020603050405020304"/>
              </a:rPr>
              <a:t>　最新《普通高中数学课程标准》</a:t>
            </a:r>
            <a:r>
              <a:rPr lang="en-US" altLang="zh-CN" sz="2400" kern="100" dirty="0">
                <a:latin typeface="Times New Roman" panose="02020603050405020304"/>
                <a:ea typeface="仿宋_GB2312"/>
                <a:cs typeface="Courier New" panose="02070309020205020404"/>
              </a:rPr>
              <a:t>(2018</a:t>
            </a:r>
            <a:r>
              <a:rPr lang="zh-CN" altLang="zh-CN" sz="2400" kern="100" dirty="0">
                <a:latin typeface="Times New Roman" panose="02020603050405020304"/>
                <a:ea typeface="仿宋_GB2312"/>
                <a:cs typeface="Times New Roman" panose="02020603050405020304"/>
              </a:rPr>
              <a:t>年</a:t>
            </a:r>
            <a:r>
              <a:rPr lang="en-US" altLang="zh-CN" sz="2400" kern="100" dirty="0">
                <a:latin typeface="Times New Roman" panose="02020603050405020304"/>
                <a:ea typeface="仿宋_GB2312"/>
                <a:cs typeface="Courier New" panose="02070309020205020404"/>
              </a:rPr>
              <a:t>1</a:t>
            </a:r>
            <a:r>
              <a:rPr lang="zh-CN" altLang="zh-CN" sz="2400" kern="100" dirty="0">
                <a:latin typeface="Times New Roman" panose="02020603050405020304"/>
                <a:ea typeface="仿宋_GB2312"/>
                <a:cs typeface="Times New Roman" panose="02020603050405020304"/>
              </a:rPr>
              <a:t>月第</a:t>
            </a:r>
            <a:r>
              <a:rPr lang="en-US" altLang="zh-CN" sz="2400" kern="100" dirty="0">
                <a:latin typeface="Times New Roman" panose="02020603050405020304"/>
                <a:ea typeface="仿宋_GB2312"/>
                <a:cs typeface="Courier New" panose="02070309020205020404"/>
              </a:rPr>
              <a:t>1</a:t>
            </a:r>
            <a:r>
              <a:rPr lang="zh-CN" altLang="zh-CN" sz="2400" kern="100" dirty="0">
                <a:latin typeface="Times New Roman" panose="02020603050405020304"/>
                <a:ea typeface="仿宋_GB2312"/>
                <a:cs typeface="Times New Roman" panose="02020603050405020304"/>
              </a:rPr>
              <a:t>版</a:t>
            </a:r>
            <a:r>
              <a:rPr lang="en-US" altLang="zh-CN" sz="2400" kern="100" dirty="0">
                <a:latin typeface="Times New Roman" panose="02020603050405020304"/>
                <a:ea typeface="仿宋_GB2312"/>
                <a:cs typeface="Courier New" panose="02070309020205020404"/>
              </a:rPr>
              <a:t>)</a:t>
            </a:r>
            <a:r>
              <a:rPr lang="zh-CN" altLang="zh-CN" sz="2400" kern="100" dirty="0">
                <a:latin typeface="Times New Roman" panose="02020603050405020304"/>
                <a:ea typeface="仿宋_GB2312"/>
                <a:cs typeface="Times New Roman" panose="02020603050405020304"/>
              </a:rPr>
              <a:t>中明确提出数学六大核心素养：数学抽象、逻辑推理、数学建模、直观想象、数学运算、数据分析</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六大数学核心素养可划分成三类，其中数学抽象和直观想象是数学的物理特性，逻辑推理和数学运算体现数学的思维严谨性，数学建模和数据分析彰显数学的实际应用性</a:t>
            </a:r>
            <a:r>
              <a:rPr lang="en-US" altLang="zh-CN" sz="2400" kern="100" dirty="0">
                <a:latin typeface="Times New Roman" panose="02020603050405020304"/>
                <a:ea typeface="仿宋_GB2312"/>
                <a:cs typeface="Courier New" panose="02070309020205020404"/>
              </a:rPr>
              <a:t>.2017</a:t>
            </a:r>
            <a:r>
              <a:rPr lang="zh-CN" altLang="zh-CN" sz="2400" kern="100" dirty="0">
                <a:latin typeface="Times New Roman" panose="02020603050405020304"/>
                <a:ea typeface="仿宋_GB2312"/>
                <a:cs typeface="Times New Roman" panose="02020603050405020304"/>
              </a:rPr>
              <a:t>～</a:t>
            </a:r>
            <a:r>
              <a:rPr lang="en-US" altLang="zh-CN" sz="2400" kern="100" dirty="0">
                <a:latin typeface="Times New Roman" panose="02020603050405020304"/>
                <a:ea typeface="仿宋_GB2312"/>
                <a:cs typeface="Courier New" panose="02070309020205020404"/>
              </a:rPr>
              <a:t>2018</a:t>
            </a:r>
            <a:r>
              <a:rPr lang="zh-CN" altLang="zh-CN" sz="2400" kern="100" dirty="0">
                <a:latin typeface="Times New Roman" panose="02020603050405020304"/>
                <a:ea typeface="仿宋_GB2312"/>
                <a:cs typeface="Times New Roman" panose="02020603050405020304"/>
              </a:rPr>
              <a:t>年全国卷高考多渠道渗透优秀传统数学文化，培养和践行社会主义核心价值观</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随着新课程标准实施，高考命题必将以数学核心素养为统领，兼顾试题的基础性、综合性、应用性和创新性，落实立德树人的根本任务，推动人才培养模式的改革创新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因此，我们特别策划了本专题，将数学核心素养视角下的数学命题、数学文化与高考命题相结合，选择典型例题深度解读，希望能够给予广大师生复习备考提供帮助</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716011"/>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err="1">
                <a:solidFill>
                  <a:srgbClr val="0000FF"/>
                </a:solidFill>
                <a:latin typeface="Times New Roman" panose="02020603050405020304"/>
                <a:ea typeface="仿宋_GB2312"/>
                <a:cs typeface="Courier New" panose="02070309020205020404"/>
              </a:rPr>
              <a:t>z</a:t>
            </a:r>
            <a:r>
              <a:rPr lang="en-US" altLang="zh-CN" sz="2400" kern="100" baseline="-25000" dirty="0" err="1">
                <a:solidFill>
                  <a:srgbClr val="0000FF"/>
                </a:solidFill>
                <a:latin typeface="Times New Roman" panose="02020603050405020304"/>
                <a:ea typeface="仿宋_GB2312"/>
                <a:cs typeface="Courier New" panose="02070309020205020404"/>
              </a:rPr>
              <a:t>min</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3(</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i="1" kern="100" dirty="0">
                <a:solidFill>
                  <a:srgbClr val="0000FF"/>
                </a:solidFill>
                <a:latin typeface="Times New Roman" panose="02020603050405020304"/>
                <a:ea typeface="仿宋_GB2312"/>
                <a:cs typeface="Courier New" panose="02070309020205020404"/>
              </a:rPr>
              <a:t>k</a:t>
            </a:r>
            <a:r>
              <a:rPr lang="en-US" altLang="zh-CN" sz="2400" kern="100" dirty="0">
                <a:solidFill>
                  <a:srgbClr val="0000FF"/>
                </a:solidFill>
                <a:latin typeface="Times New Roman" panose="02020603050405020304"/>
                <a:ea typeface="仿宋_GB2312"/>
                <a:cs typeface="Courier New" panose="02070309020205020404"/>
              </a:rPr>
              <a:t>)</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，解之得</a:t>
            </a:r>
            <a:r>
              <a:rPr lang="en-US" altLang="zh-CN" sz="2400" i="1" kern="100" dirty="0">
                <a:solidFill>
                  <a:srgbClr val="0000FF"/>
                </a:solidFill>
                <a:latin typeface="Times New Roman" panose="02020603050405020304"/>
                <a:ea typeface="仿宋_GB2312"/>
                <a:cs typeface="Courier New" panose="02070309020205020404"/>
              </a:rPr>
              <a:t>k</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ea typeface="仿宋_GB2312"/>
                <a:cs typeface="Courier New" panose="02070309020205020404"/>
              </a:rPr>
              <a:t>(2)</a:t>
            </a:r>
            <a:r>
              <a:rPr lang="zh-CN" altLang="zh-CN" sz="2400" kern="100" dirty="0">
                <a:solidFill>
                  <a:srgbClr val="0000FF"/>
                </a:solidFill>
                <a:latin typeface="Times New Roman" panose="02020603050405020304"/>
                <a:ea typeface="仿宋_GB2312"/>
                <a:cs typeface="Times New Roman" panose="02020603050405020304"/>
              </a:rPr>
              <a:t>依题意得大、小正方形的边长分别是</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a:t>
            </a:r>
            <a:r>
              <a:rPr lang="en-US" altLang="zh-CN" sz="2400" kern="100" dirty="0">
                <a:solidFill>
                  <a:srgbClr val="0000FF"/>
                </a:solidFill>
                <a:latin typeface="Times New Roman" panose="02020603050405020304"/>
                <a:ea typeface="仿宋_GB2312"/>
                <a:cs typeface="Courier New" panose="02070309020205020404"/>
              </a:rPr>
              <a:t>5</a:t>
            </a:r>
            <a:r>
              <a:rPr lang="zh-CN" altLang="zh-CN" sz="2400" kern="100" dirty="0">
                <a:solidFill>
                  <a:srgbClr val="0000FF"/>
                </a:solidFill>
                <a:latin typeface="Times New Roman" panose="02020603050405020304"/>
                <a:ea typeface="仿宋_GB231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07984" y="510855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2</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a:t>
            </a:r>
            <a:r>
              <a:rPr lang="zh-CN" altLang="zh-CN" sz="2400" kern="100" dirty="0">
                <a:solidFill>
                  <a:srgbClr val="FF0000"/>
                </a:solidFill>
                <a:latin typeface="Times New Roman" panose="02020603050405020304"/>
                <a:cs typeface="Times New Roman" panose="02020603050405020304"/>
              </a:rPr>
              <a:t>－</a:t>
            </a:r>
            <a:r>
              <a:rPr lang="en-US" altLang="zh-CN" sz="2400" kern="100" dirty="0">
                <a:solidFill>
                  <a:srgbClr val="FF0000"/>
                </a:solidFill>
                <a:latin typeface="Times New Roman" panose="02020603050405020304"/>
                <a:cs typeface="Courier New" panose="02070309020205020404"/>
              </a:rPr>
              <a:t>7</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1988820"/>
          <a:ext cx="10672762" cy="887413"/>
        </p:xfrm>
        <a:graphic>
          <a:graphicData uri="http://schemas.openxmlformats.org/presentationml/2006/ole">
            <p:oleObj spid="_x0000_s98308" name="Document" r:id="rId3" imgW="10946195" imgH="917704" progId="Word.Document.8">
              <p:embed/>
            </p:oleObj>
          </a:graphicData>
        </a:graphic>
      </p:graphicFrame>
      <p:graphicFrame>
        <p:nvGraphicFramePr>
          <p:cNvPr id="3" name="对象 2"/>
          <p:cNvGraphicFramePr>
            <a:graphicFrameLocks noChangeAspect="1"/>
          </p:cNvGraphicFramePr>
          <p:nvPr/>
        </p:nvGraphicFramePr>
        <p:xfrm>
          <a:off x="376224" y="2777150"/>
          <a:ext cx="10672762" cy="887412"/>
        </p:xfrm>
        <a:graphic>
          <a:graphicData uri="http://schemas.openxmlformats.org/presentationml/2006/ole">
            <p:oleObj spid="_x0000_s98307"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76224" y="3520436"/>
          <a:ext cx="10671175" cy="887412"/>
        </p:xfrm>
        <a:graphic>
          <a:graphicData uri="http://schemas.openxmlformats.org/presentationml/2006/ole">
            <p:oleObj spid="_x0000_s98306"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376224" y="4288146"/>
          <a:ext cx="10672762" cy="968375"/>
        </p:xfrm>
        <a:graphic>
          <a:graphicData uri="http://schemas.openxmlformats.org/presentationml/2006/ole">
            <p:oleObj spid="_x0000_s98305" name="Document" r:id="rId6" imgW="10946195" imgH="100087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85651" y="1757840"/>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热点五　数学建模与数据分析核心素养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数学建模</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对现实问题进行数学抽象，用数学语言表达问题、用数学知识与方法构建模型解决问题的过程；数据分析</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针对研究对象获取相关数据，运用统计方法对数据进行整理、分析和推断，形成关于研究对象知识的过程</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数学建模与数据分析体现了数学的应用性</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667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5</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海水养殖场进行某水产品的新、旧网箱养殖方法的产量对比，收获时各随机抽取了</a:t>
            </a:r>
            <a:r>
              <a:rPr lang="en-US" altLang="zh-CN" sz="2400" kern="100" dirty="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个网箱，测量各箱水产品的产量</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单位：</a:t>
            </a:r>
            <a:r>
              <a:rPr lang="en-US" altLang="zh-CN" sz="2400" kern="100" dirty="0">
                <a:latin typeface="Times New Roman" panose="02020603050405020304"/>
                <a:cs typeface="Courier New" panose="02070309020205020404"/>
              </a:rPr>
              <a:t>kg)</a:t>
            </a:r>
            <a:r>
              <a:rPr lang="zh-CN" altLang="zh-CN" sz="2400" kern="100" dirty="0">
                <a:latin typeface="Times New Roman" panose="02020603050405020304"/>
                <a:cs typeface="Times New Roman" panose="02020603050405020304"/>
              </a:rPr>
              <a:t>，其频率分布直方图如下：</a:t>
            </a:r>
            <a:endParaRPr lang="zh-CN" altLang="zh-CN" sz="1050" kern="100" dirty="0">
              <a:effectLst/>
              <a:latin typeface="宋体" panose="02010600030101010101" pitchFamily="2" charset="-122"/>
              <a:cs typeface="Courier New" panose="02070309020205020404"/>
            </a:endParaRPr>
          </a:p>
        </p:txBody>
      </p:sp>
      <p:pic>
        <p:nvPicPr>
          <p:cNvPr id="92163" name="Picture 3" descr="17GW18"/>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67870" y="2310106"/>
            <a:ext cx="5868441" cy="367635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84197" y="1607239"/>
            <a:ext cx="1153197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记</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表示事件</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旧养殖法的箱产量低于</a:t>
            </a:r>
            <a:r>
              <a:rPr lang="en-US" altLang="zh-CN" sz="2400" kern="100" dirty="0">
                <a:latin typeface="Times New Roman" panose="02020603050405020304"/>
                <a:cs typeface="Courier New" panose="02070309020205020404"/>
              </a:rPr>
              <a:t>50 kg”</a:t>
            </a:r>
            <a:r>
              <a:rPr lang="zh-CN" altLang="zh-CN" sz="2400" kern="100" dirty="0">
                <a:latin typeface="Times New Roman" panose="02020603050405020304"/>
                <a:cs typeface="Times New Roman" panose="02020603050405020304"/>
              </a:rPr>
              <a:t>，估计</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的概率；</a:t>
            </a:r>
            <a:endParaRPr lang="zh-CN" altLang="zh-CN" sz="1050" kern="100" dirty="0">
              <a:latin typeface="宋体" panose="02010600030101010101" pitchFamily="2" charset="-122"/>
              <a:cs typeface="Courier New" panose="02070309020205020404"/>
            </a:endParaRPr>
          </a:p>
          <a:p>
            <a:pPr>
              <a:lnSpc>
                <a:spcPct val="150000"/>
              </a:lnSpc>
            </a:pPr>
            <a:r>
              <a:rPr lang="en-US" altLang="zh-CN" sz="2400" kern="100" dirty="0">
                <a:latin typeface="Times New Roman" panose="02020603050405020304"/>
              </a:rPr>
              <a:t>(2)</a:t>
            </a:r>
            <a:r>
              <a:rPr lang="zh-CN" altLang="zh-CN" sz="2400" kern="100" dirty="0">
                <a:latin typeface="Times New Roman" panose="02020603050405020304"/>
                <a:cs typeface="Times New Roman" panose="02020603050405020304"/>
              </a:rPr>
              <a:t>填写下面列联表，并根据列联表判断是否有</a:t>
            </a:r>
            <a:r>
              <a:rPr lang="en-US" altLang="zh-CN" sz="2400" kern="100" dirty="0">
                <a:latin typeface="Times New Roman" panose="02020603050405020304"/>
              </a:rPr>
              <a:t>99%</a:t>
            </a:r>
            <a:r>
              <a:rPr lang="zh-CN" altLang="zh-CN" sz="2400" kern="100" dirty="0">
                <a:latin typeface="Times New Roman" panose="02020603050405020304"/>
                <a:cs typeface="Times New Roman" panose="02020603050405020304"/>
              </a:rPr>
              <a:t>的把握认为箱产量与养殖方法有关：</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08227" y="4680273"/>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根据箱产量的频率分布直方图，对这两种养殖方法的优劣进行比较</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468254" y="2917690"/>
          <a:ext cx="6840855" cy="1645920"/>
        </p:xfrm>
        <a:graphic>
          <a:graphicData uri="http://schemas.openxmlformats.org/drawingml/2006/table">
            <a:tbl>
              <a:tblPr/>
              <a:tblGrid>
                <a:gridCol w="1839307"/>
                <a:gridCol w="2433065"/>
                <a:gridCol w="2568483"/>
              </a:tblGrid>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箱产量</a:t>
                      </a:r>
                      <a:r>
                        <a:rPr lang="en-US" sz="2400" kern="100">
                          <a:effectLst/>
                          <a:latin typeface="Times New Roman" panose="02020603050405020304"/>
                          <a:cs typeface="Courier New" panose="02070309020205020404"/>
                        </a:rPr>
                        <a:t>&lt;50 kg</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箱产量</a:t>
                      </a:r>
                      <a:r>
                        <a:rPr lang="en-US" sz="2400" kern="100">
                          <a:effectLst/>
                          <a:latin typeface="宋体" panose="02010600030101010101" pitchFamily="2" charset="-122"/>
                          <a:cs typeface="Times New Roman" panose="02020603050405020304"/>
                        </a:rPr>
                        <a:t>≥</a:t>
                      </a:r>
                      <a:r>
                        <a:rPr lang="en-US" sz="2400" kern="100">
                          <a:effectLst/>
                          <a:latin typeface="Times New Roman" panose="02020603050405020304"/>
                          <a:cs typeface="Courier New" panose="02070309020205020404"/>
                        </a:rPr>
                        <a:t>50 kg</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旧养殖法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新养殖法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 </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348928" y="4098979"/>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由频率分布直方图知，旧养殖法的箱产量低于</a:t>
            </a:r>
            <a:r>
              <a:rPr lang="en-US" altLang="zh-CN" sz="2400" kern="100" dirty="0">
                <a:solidFill>
                  <a:srgbClr val="0000FF"/>
                </a:solidFill>
                <a:latin typeface="Times New Roman" panose="02020603050405020304"/>
                <a:cs typeface="Courier New" panose="02070309020205020404"/>
              </a:rPr>
              <a:t>50 kg</a:t>
            </a:r>
            <a:r>
              <a:rPr lang="zh-CN" altLang="zh-CN" sz="2400" kern="100" dirty="0">
                <a:solidFill>
                  <a:srgbClr val="0000FF"/>
                </a:solidFill>
                <a:latin typeface="Times New Roman" panose="02020603050405020304"/>
                <a:cs typeface="Times New Roman" panose="02020603050405020304"/>
              </a:rPr>
              <a:t>的频率为</a:t>
            </a:r>
            <a:r>
              <a:rPr lang="en-US" altLang="zh-CN" sz="2400" kern="100" dirty="0">
                <a:solidFill>
                  <a:srgbClr val="0000FF"/>
                </a:solidFill>
                <a:latin typeface="Times New Roman" panose="02020603050405020304"/>
                <a:cs typeface="Courier New" panose="02070309020205020404"/>
              </a:rPr>
              <a:t>(0.012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0.014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0.024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0.034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0.040)×5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0.62</a:t>
            </a:r>
            <a:r>
              <a:rPr lang="zh-CN" altLang="zh-CN" sz="2400" kern="100" dirty="0">
                <a:solidFill>
                  <a:srgbClr val="0000FF"/>
                </a:solidFill>
                <a:latin typeface="Times New Roman" panose="02020603050405020304"/>
                <a:cs typeface="Times New Roman" panose="02020603050405020304"/>
              </a:rPr>
              <a:t>，则事件</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的概率估计值为</a:t>
            </a:r>
            <a:r>
              <a:rPr lang="en-US" altLang="zh-CN" sz="2400" kern="100" dirty="0">
                <a:solidFill>
                  <a:srgbClr val="0000FF"/>
                </a:solidFill>
                <a:latin typeface="Times New Roman" panose="02020603050405020304"/>
                <a:cs typeface="Courier New" panose="02070309020205020404"/>
              </a:rPr>
              <a:t>0.62.</a:t>
            </a:r>
            <a:endParaRPr lang="zh-CN" altLang="zh-CN" sz="1050" kern="100" dirty="0">
              <a:effectLst/>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389872" y="1514394"/>
          <a:ext cx="10809287" cy="2703512"/>
        </p:xfrm>
        <a:graphic>
          <a:graphicData uri="http://schemas.openxmlformats.org/presentationml/2006/ole">
            <p:oleObj spid="_x0000_s99329" name="Document" r:id="rId3" imgW="11134675" imgH="277291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41286" y="333867"/>
            <a:ext cx="11417796"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en-US" altLang="zh-CN" sz="2400" kern="100" dirty="0">
                <a:solidFill>
                  <a:srgbClr val="0000FF"/>
                </a:solidFill>
                <a:latin typeface="Times New Roman" panose="02020603050405020304"/>
              </a:rPr>
              <a:t>(2)</a:t>
            </a:r>
            <a:r>
              <a:rPr lang="zh-CN" altLang="zh-CN" sz="2400" kern="100" dirty="0">
                <a:solidFill>
                  <a:srgbClr val="0000FF"/>
                </a:solidFill>
                <a:latin typeface="Times New Roman" panose="02020603050405020304"/>
                <a:cs typeface="Times New Roman" panose="02020603050405020304"/>
              </a:rPr>
              <a:t>列联表如下：</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44707" y="382890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故有</a:t>
            </a:r>
            <a:r>
              <a:rPr lang="en-US" altLang="zh-CN" sz="2400" kern="100" dirty="0">
                <a:solidFill>
                  <a:srgbClr val="0000FF"/>
                </a:solidFill>
                <a:latin typeface="Times New Roman" panose="02020603050405020304"/>
                <a:cs typeface="Courier New" panose="02070309020205020404"/>
              </a:rPr>
              <a:t>99%</a:t>
            </a:r>
            <a:r>
              <a:rPr lang="zh-CN" altLang="zh-CN" sz="2400" kern="100" dirty="0">
                <a:solidFill>
                  <a:srgbClr val="0000FF"/>
                </a:solidFill>
                <a:latin typeface="Times New Roman" panose="02020603050405020304"/>
                <a:cs typeface="Times New Roman" panose="02020603050405020304"/>
              </a:rPr>
              <a:t>的把握认为箱产量与养殖方法有关</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3083922"/>
          <a:ext cx="10672762" cy="928688"/>
        </p:xfrm>
        <a:graphic>
          <a:graphicData uri="http://schemas.openxmlformats.org/presentationml/2006/ole">
            <p:oleObj spid="_x0000_s69657" name="Document" r:id="rId3" imgW="10946195" imgH="956227" progId="Word.Document.8">
              <p:embed/>
            </p:oleObj>
          </a:graphicData>
        </a:graphic>
      </p:graphicFrame>
      <p:graphicFrame>
        <p:nvGraphicFramePr>
          <p:cNvPr id="3" name="表格 2"/>
          <p:cNvGraphicFramePr>
            <a:graphicFrameLocks noGrp="1"/>
          </p:cNvGraphicFramePr>
          <p:nvPr/>
        </p:nvGraphicFramePr>
        <p:xfrm>
          <a:off x="3038216" y="1173194"/>
          <a:ext cx="6840855" cy="1645920"/>
        </p:xfrm>
        <a:graphic>
          <a:graphicData uri="http://schemas.openxmlformats.org/drawingml/2006/table">
            <a:tbl>
              <a:tblPr/>
              <a:tblGrid>
                <a:gridCol w="1839307"/>
                <a:gridCol w="2433065"/>
                <a:gridCol w="2568483"/>
              </a:tblGrid>
              <a:tr h="0">
                <a:tc>
                  <a:txBody>
                    <a:bodyPr/>
                    <a:lstStyle/>
                    <a:p>
                      <a:pPr algn="ctr">
                        <a:lnSpc>
                          <a:spcPct val="150000"/>
                        </a:lnSpc>
                        <a:spcAft>
                          <a:spcPts val="0"/>
                        </a:spcAft>
                        <a:tabLst>
                          <a:tab pos="1260475" algn="l"/>
                          <a:tab pos="2610485" algn="l"/>
                        </a:tabLst>
                      </a:pPr>
                      <a:r>
                        <a:rPr lang="en-US" sz="2400" i="1" kern="100">
                          <a:solidFill>
                            <a:srgbClr val="0000FF"/>
                          </a:solidFill>
                          <a:effectLst/>
                          <a:latin typeface="Times New Roman" panose="02020603050405020304"/>
                          <a:cs typeface="Courier New" panose="02070309020205020404"/>
                        </a:rPr>
                        <a:t>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箱产量</a:t>
                      </a:r>
                      <a:r>
                        <a:rPr lang="en-US" sz="2400" kern="100">
                          <a:solidFill>
                            <a:srgbClr val="0000FF"/>
                          </a:solidFill>
                          <a:effectLst/>
                          <a:latin typeface="Times New Roman" panose="02020603050405020304"/>
                          <a:cs typeface="Courier New" panose="02070309020205020404"/>
                        </a:rPr>
                        <a:t>&lt;50 kg</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箱产量</a:t>
                      </a:r>
                      <a:r>
                        <a:rPr lang="en-US" sz="2400" kern="100">
                          <a:solidFill>
                            <a:srgbClr val="0000FF"/>
                          </a:solidFill>
                          <a:effectLst/>
                          <a:latin typeface="宋体" panose="02010600030101010101" pitchFamily="2" charset="-122"/>
                          <a:cs typeface="Times New Roman" panose="02020603050405020304"/>
                        </a:rPr>
                        <a:t>≥</a:t>
                      </a:r>
                      <a:r>
                        <a:rPr lang="en-US" sz="2400" kern="100">
                          <a:solidFill>
                            <a:srgbClr val="0000FF"/>
                          </a:solidFill>
                          <a:effectLst/>
                          <a:latin typeface="Times New Roman" panose="02020603050405020304"/>
                          <a:cs typeface="Courier New" panose="02070309020205020404"/>
                        </a:rPr>
                        <a:t>50 kg</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旧养殖法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62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38</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新养殖法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66</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1"/>
          <p:cNvSpPr>
            <a:spLocks noChangeArrowheads="1"/>
          </p:cNvSpPr>
          <p:nvPr/>
        </p:nvSpPr>
        <p:spPr bwMode="auto">
          <a:xfrm>
            <a:off x="458355" y="4335628"/>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由箱产量的频率分布直方图可知，旧养殖法的箱产量平均值</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或中位数</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约在</a:t>
            </a:r>
            <a:r>
              <a:rPr lang="en-US" altLang="zh-CN" sz="2400" kern="100" dirty="0">
                <a:solidFill>
                  <a:srgbClr val="0000FF"/>
                </a:solidFill>
                <a:latin typeface="Times New Roman" panose="02020603050405020304"/>
                <a:cs typeface="Courier New" panose="02070309020205020404"/>
              </a:rPr>
              <a:t>45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50 kg</a:t>
            </a:r>
            <a:r>
              <a:rPr lang="zh-CN" altLang="zh-CN" sz="2400" kern="100" dirty="0">
                <a:solidFill>
                  <a:srgbClr val="0000FF"/>
                </a:solidFill>
                <a:latin typeface="Times New Roman" panose="02020603050405020304"/>
                <a:cs typeface="Times New Roman" panose="02020603050405020304"/>
              </a:rPr>
              <a:t>之间，新养殖法的箱产量平均值</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或中位数</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约在</a:t>
            </a:r>
            <a:r>
              <a:rPr lang="en-US" altLang="zh-CN" sz="2400" kern="100" dirty="0">
                <a:solidFill>
                  <a:srgbClr val="0000FF"/>
                </a:solidFill>
                <a:latin typeface="Times New Roman" panose="02020603050405020304"/>
                <a:cs typeface="Courier New" panose="02070309020205020404"/>
              </a:rPr>
              <a:t>50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55 kg</a:t>
            </a:r>
            <a:r>
              <a:rPr lang="zh-CN" altLang="zh-CN" sz="2400" kern="100" dirty="0">
                <a:solidFill>
                  <a:srgbClr val="0000FF"/>
                </a:solidFill>
                <a:latin typeface="Times New Roman" panose="02020603050405020304"/>
                <a:cs typeface="Times New Roman" panose="02020603050405020304"/>
              </a:rPr>
              <a:t>之间，且新养殖法的箱产量分布集中程度较旧养殖法分布集中程度高，可知新养殖法的箱产量高且稳定，从而新养殖法优于旧养殖法</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1135037"/>
            <a:ext cx="11304749"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本题以现实生活中的水产品养殖方法作为创新背景，试题的第</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问是根据频率分布直方图估计事件的概率；第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问是根据整理的数据进行独立性检验；第</a:t>
            </a:r>
            <a:r>
              <a:rPr lang="en-US" altLang="zh-CN" sz="2400" kern="100" dirty="0">
                <a:latin typeface="Times New Roman" panose="02020603050405020304"/>
                <a:ea typeface="楷体_GB2312"/>
                <a:cs typeface="Courier New" panose="02070309020205020404"/>
              </a:rPr>
              <a:t>(3)</a:t>
            </a:r>
            <a:r>
              <a:rPr lang="zh-CN" altLang="zh-CN" sz="2400" kern="100" dirty="0">
                <a:latin typeface="Times New Roman" panose="02020603050405020304"/>
                <a:ea typeface="楷体_GB2312"/>
                <a:cs typeface="Times New Roman" panose="02020603050405020304"/>
              </a:rPr>
              <a:t>问根据箱产量的频率分布直方图，比较两种养殖方法的优劣</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有效的考查学生阅读理解能力与运用数学模型解决问题的能力</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应用性和创新性相结合是历年高考靓丽的风景线，全国卷概率与统计解答题尤为明显，体现数学知识在现实生活中的应用</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概率与统计问题需要对大量数据的分析和加工，揭示数据提供的信息及呈现的规律，进而分析随机现象的本质特征，发现随机现象的统计规律，从而考查数据分析数学核心素养</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2775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5</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昆明质检</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中央政治局会议，通过了《关于加快推进生态文明建设的意见》，正式把</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坚持绿水青山就是金山银山</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的理念写进中央文件，成为指导中国加快推进生态文明建设的重要指导思想</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为响应国家号召，某市</a:t>
            </a:r>
            <a:r>
              <a:rPr lang="en-US" altLang="zh-CN" sz="2400" kern="100" dirty="0">
                <a:latin typeface="Times New Roman" panose="02020603050405020304"/>
                <a:cs typeface="Courier New" panose="02070309020205020404"/>
              </a:rPr>
              <a:t>2017</a:t>
            </a:r>
            <a:r>
              <a:rPr lang="zh-CN" altLang="zh-CN" sz="2400" kern="100" dirty="0">
                <a:latin typeface="Times New Roman" panose="02020603050405020304"/>
                <a:cs typeface="Times New Roman" panose="02020603050405020304"/>
              </a:rPr>
              <a:t>年清明节期间种植了一批树苗，两年后市园林部门从这批树苗中随机抽取</a:t>
            </a:r>
            <a:r>
              <a:rPr lang="en-US" altLang="zh-CN" sz="2400" kern="100" dirty="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棵进行跟踪检测，得到树高的频率分布直方图如图所示：</a:t>
            </a:r>
            <a:endParaRPr lang="zh-CN" altLang="zh-CN" sz="1050" kern="100" dirty="0">
              <a:effectLst/>
              <a:latin typeface="宋体" panose="02010600030101010101" pitchFamily="2" charset="-122"/>
              <a:cs typeface="Courier New" panose="02070309020205020404"/>
            </a:endParaRPr>
          </a:p>
        </p:txBody>
      </p:sp>
      <p:pic>
        <p:nvPicPr>
          <p:cNvPr id="71699" name="Picture 19" descr="L11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95550" y="3540661"/>
            <a:ext cx="6147142" cy="270891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84197" y="593179"/>
            <a:ext cx="11531974"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求树高在</a:t>
            </a:r>
            <a:r>
              <a:rPr lang="en-US" altLang="zh-CN" sz="2400" kern="100" dirty="0">
                <a:latin typeface="Times New Roman" panose="02020603050405020304"/>
                <a:cs typeface="Courier New" panose="02070309020205020404"/>
              </a:rPr>
              <a:t>225</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235 cm</a:t>
            </a:r>
            <a:r>
              <a:rPr lang="zh-CN" altLang="zh-CN" sz="2400" kern="100" dirty="0">
                <a:latin typeface="Times New Roman" panose="02020603050405020304"/>
                <a:cs typeface="Times New Roman" panose="02020603050405020304"/>
              </a:rPr>
              <a:t>之间树苗的棵数，并求这</a:t>
            </a:r>
            <a:r>
              <a:rPr lang="en-US" altLang="zh-CN" sz="2400" kern="100" dirty="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棵树苗树高的平均值和方差</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方差四舍五入保留整数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若将树高以等级呈现，规定：树高在</a:t>
            </a:r>
            <a:r>
              <a:rPr lang="en-US" altLang="zh-CN" sz="2400" kern="100" dirty="0">
                <a:latin typeface="Times New Roman" panose="02020603050405020304"/>
                <a:cs typeface="Courier New" panose="02070309020205020404"/>
              </a:rPr>
              <a:t>185</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205 cm</a:t>
            </a:r>
            <a:r>
              <a:rPr lang="zh-CN" altLang="zh-CN" sz="2400" kern="100" dirty="0">
                <a:latin typeface="Times New Roman" panose="02020603050405020304"/>
                <a:cs typeface="Times New Roman" panose="02020603050405020304"/>
              </a:rPr>
              <a:t>为合格，在</a:t>
            </a:r>
            <a:r>
              <a:rPr lang="en-US" altLang="zh-CN" sz="2400" kern="100" dirty="0">
                <a:latin typeface="Times New Roman" panose="02020603050405020304"/>
                <a:cs typeface="Courier New" panose="02070309020205020404"/>
              </a:rPr>
              <a:t>205</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235 cm</a:t>
            </a:r>
            <a:r>
              <a:rPr lang="zh-CN" altLang="zh-CN" sz="2400" kern="100" dirty="0">
                <a:latin typeface="Times New Roman" panose="02020603050405020304"/>
                <a:cs typeface="Times New Roman" panose="02020603050405020304"/>
              </a:rPr>
              <a:t>为良好，在</a:t>
            </a:r>
            <a:r>
              <a:rPr lang="en-US" altLang="zh-CN" sz="2400" kern="100" dirty="0">
                <a:latin typeface="Times New Roman" panose="02020603050405020304"/>
                <a:cs typeface="Courier New" panose="02070309020205020404"/>
              </a:rPr>
              <a:t>235</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265 cm</a:t>
            </a:r>
            <a:r>
              <a:rPr lang="zh-CN" altLang="zh-CN" sz="2400" kern="100" dirty="0">
                <a:latin typeface="Times New Roman" panose="02020603050405020304"/>
                <a:cs typeface="Times New Roman" panose="02020603050405020304"/>
              </a:rPr>
              <a:t>为优秀</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视该样本的频率分布为总体的概率分布，若从这批树苗中随机抽取</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棵，求树高等级为优秀的棵数</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的分布列与数学期望；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经验表明树苗树高</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N</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，用样本的平均值作为</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的估计值，用样本的方差作为</a:t>
            </a:r>
            <a:r>
              <a:rPr lang="en-US" altLang="zh-CN" sz="2400" i="1" kern="100" dirty="0">
                <a:latin typeface="Times New Roman" panose="02020603050405020304"/>
                <a:cs typeface="Courier New" panose="02070309020205020404"/>
              </a:rPr>
              <a:t>σ</a:t>
            </a:r>
            <a:r>
              <a:rPr lang="en-US" altLang="zh-CN" sz="2400" kern="100" baseline="30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的估计值，试求该批树苗小于等于</a:t>
            </a:r>
            <a:r>
              <a:rPr lang="en-US" altLang="zh-CN" sz="2400" kern="100" dirty="0">
                <a:latin typeface="Times New Roman" panose="02020603050405020304"/>
                <a:cs typeface="Courier New" panose="02070309020205020404"/>
              </a:rPr>
              <a:t>255.4 cm</a:t>
            </a:r>
            <a:r>
              <a:rPr lang="zh-CN" altLang="zh-CN" sz="2400" kern="100" dirty="0">
                <a:latin typeface="Times New Roman" panose="02020603050405020304"/>
                <a:cs typeface="Times New Roman" panose="02020603050405020304"/>
              </a:rPr>
              <a:t>的概率</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49171" y="4923772"/>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附：若随机变量</a:t>
            </a:r>
            <a:r>
              <a:rPr lang="en-US" altLang="zh-CN" sz="2400" i="1" kern="100" dirty="0">
                <a:latin typeface="Times New Roman" panose="02020603050405020304"/>
                <a:cs typeface="Courier New" panose="02070309020205020404"/>
              </a:rPr>
              <a:t>Z</a:t>
            </a:r>
            <a:r>
              <a:rPr lang="zh-CN" altLang="zh-CN" sz="2400" kern="100" dirty="0">
                <a:latin typeface="Times New Roman" panose="02020603050405020304"/>
                <a:cs typeface="Times New Roman" panose="02020603050405020304"/>
              </a:rPr>
              <a:t>服从正态分布</a:t>
            </a:r>
            <a:r>
              <a:rPr lang="en-US" altLang="zh-CN" sz="2400" i="1" kern="100" dirty="0">
                <a:latin typeface="Times New Roman" panose="02020603050405020304"/>
                <a:cs typeface="Courier New" panose="02070309020205020404"/>
              </a:rPr>
              <a:t>N</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err="1">
                <a:latin typeface="Times New Roman" panose="02020603050405020304"/>
                <a:cs typeface="Courier New" panose="02070309020205020404"/>
              </a:rPr>
              <a:t>Z</a:t>
            </a:r>
            <a:r>
              <a:rPr lang="en-US" altLang="zh-CN" sz="2400" kern="100" dirty="0" err="1">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0.682 6</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err="1">
                <a:latin typeface="Times New Roman" panose="02020603050405020304"/>
                <a:cs typeface="Courier New" panose="02070309020205020404"/>
              </a:rPr>
              <a:t>Z</a:t>
            </a:r>
            <a:r>
              <a:rPr lang="en-US" altLang="zh-CN" sz="2400" kern="100" dirty="0" err="1">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0.954 4</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Z</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0.997 4.</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48928" y="4586927"/>
          <a:ext cx="10672762" cy="628650"/>
        </p:xfrm>
        <a:graphic>
          <a:graphicData uri="http://schemas.openxmlformats.org/presentationml/2006/ole">
            <p:oleObj spid="_x0000_s72728" name="Document" r:id="rId3" imgW="10946195" imgH="650925" progId="Word.Document.8">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208704"/>
            <a:ext cx="11192821"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树高在</a:t>
            </a:r>
            <a:r>
              <a:rPr lang="en-US" altLang="zh-CN" sz="2400" kern="100" dirty="0">
                <a:solidFill>
                  <a:srgbClr val="0000FF"/>
                </a:solidFill>
                <a:latin typeface="Times New Roman" panose="02020603050405020304"/>
                <a:cs typeface="Courier New" panose="02070309020205020404"/>
              </a:rPr>
              <a:t>225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235 cm</a:t>
            </a:r>
            <a:r>
              <a:rPr lang="zh-CN" altLang="zh-CN" sz="2400" kern="100" dirty="0">
                <a:solidFill>
                  <a:srgbClr val="0000FF"/>
                </a:solidFill>
                <a:latin typeface="Times New Roman" panose="02020603050405020304"/>
                <a:cs typeface="Times New Roman" panose="02020603050405020304"/>
              </a:rPr>
              <a:t>之间的棵数为：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100×[1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(0.005×3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0.015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0.025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0.01)×10]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树高的平均值为：</a:t>
            </a:r>
            <a:r>
              <a:rPr lang="en-US" altLang="zh-CN" sz="2400" kern="100" dirty="0">
                <a:solidFill>
                  <a:srgbClr val="0000FF"/>
                </a:solidFill>
                <a:latin typeface="Times New Roman" panose="02020603050405020304"/>
                <a:cs typeface="Courier New" panose="02070309020205020404"/>
              </a:rPr>
              <a:t>0.05×190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0.15×200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0.2×210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0.25×220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0.15×230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0.1×240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0.05×250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0.05×260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方差为：</a:t>
            </a:r>
            <a:r>
              <a:rPr lang="en-US" altLang="zh-CN" sz="2400" kern="100" dirty="0">
                <a:solidFill>
                  <a:srgbClr val="0000FF"/>
                </a:solidFill>
                <a:latin typeface="Times New Roman" panose="02020603050405020304"/>
                <a:cs typeface="Courier New" panose="02070309020205020404"/>
              </a:rPr>
              <a:t>0.05×(190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0.15×(200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0.2×(210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0.25×(220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0.15×(230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0.1×(240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0.05×(250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0.05×(260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304.75≈305.</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226537" y="1492295"/>
            <a:ext cx="11647294"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热点一　数列与算法中的数学文化</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中华民族优秀传统文化博大精深和源远流长，数学高考命题注重传统文化在现实中的创造性和创新性发展，立德树人，激励学生民族自豪感和创新精神</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1</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我国古代数学名著《算法统宗》中有如下问题：</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远望巍巍塔七层，红光点点倍加增，共灯三百八十一，请问尖头几盏灯？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意思是：一座</a:t>
            </a:r>
            <a:r>
              <a:rPr lang="en-US" altLang="zh-CN" sz="2400" kern="100" dirty="0">
                <a:latin typeface="Times New Roman" panose="02020603050405020304"/>
                <a:cs typeface="Courier New" panose="02070309020205020404"/>
              </a:rPr>
              <a:t>7</a:t>
            </a:r>
            <a:r>
              <a:rPr lang="zh-CN" altLang="zh-CN" sz="2400" kern="100" dirty="0">
                <a:latin typeface="Times New Roman" panose="02020603050405020304"/>
                <a:cs typeface="Times New Roman" panose="02020603050405020304"/>
              </a:rPr>
              <a:t>层塔共挂了</a:t>
            </a:r>
            <a:r>
              <a:rPr lang="en-US" altLang="zh-CN" sz="2400" kern="100" dirty="0">
                <a:latin typeface="Times New Roman" panose="02020603050405020304"/>
                <a:cs typeface="Courier New" panose="02070309020205020404"/>
              </a:rPr>
              <a:t>381</a:t>
            </a:r>
            <a:r>
              <a:rPr lang="zh-CN" altLang="zh-CN" sz="2400" kern="100" dirty="0">
                <a:latin typeface="Times New Roman" panose="02020603050405020304"/>
                <a:cs typeface="Times New Roman" panose="02020603050405020304"/>
              </a:rPr>
              <a:t>盏灯，且相邻两层中的下一层灯数是上一层灯数的</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倍，则塔的顶层共有灯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A.1</a:t>
            </a:r>
            <a:r>
              <a:rPr lang="zh-CN" altLang="zh-CN" sz="2400" kern="100" dirty="0">
                <a:latin typeface="Times New Roman" panose="02020603050405020304"/>
                <a:cs typeface="Times New Roman" panose="02020603050405020304"/>
              </a:rPr>
              <a:t>盏</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B.3</a:t>
            </a:r>
            <a:r>
              <a:rPr lang="zh-CN" altLang="zh-CN" sz="2400" kern="100" dirty="0">
                <a:latin typeface="Times New Roman" panose="02020603050405020304"/>
                <a:cs typeface="Times New Roman" panose="02020603050405020304"/>
              </a:rPr>
              <a:t>盏</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C.5</a:t>
            </a:r>
            <a:r>
              <a:rPr lang="zh-CN" altLang="zh-CN" sz="2400" kern="100" dirty="0">
                <a:latin typeface="Times New Roman" panose="02020603050405020304"/>
                <a:cs typeface="Times New Roman" panose="02020603050405020304"/>
              </a:rPr>
              <a:t>盏</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D.9</a:t>
            </a:r>
            <a:r>
              <a:rPr lang="zh-CN" altLang="zh-CN" sz="2400" kern="100" dirty="0">
                <a:latin typeface="Times New Roman" panose="02020603050405020304"/>
                <a:cs typeface="Times New Roman" panose="02020603050405020304"/>
              </a:rPr>
              <a:t>盏</a:t>
            </a:r>
            <a:endParaRPr lang="zh-CN" altLang="zh-CN" sz="1050" kern="100" dirty="0">
              <a:effectLst/>
              <a:latin typeface="宋体" panose="02010600030101010101" pitchFamily="2" charset="-122"/>
              <a:cs typeface="Courier New" panose="02070309020205020404"/>
            </a:endParaRPr>
          </a:p>
        </p:txBody>
      </p:sp>
      <p:pic>
        <p:nvPicPr>
          <p:cNvPr id="1065" name="Picture 41" descr="热点聚焦A"/>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09269" y="615082"/>
            <a:ext cx="11692958" cy="49127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可知，树高为优秀的概率为：</a:t>
            </a:r>
            <a:r>
              <a:rPr lang="en-US" altLang="zh-CN" sz="2400" kern="100" dirty="0">
                <a:solidFill>
                  <a:srgbClr val="0000FF"/>
                </a:solidFill>
                <a:latin typeface="Times New Roman" panose="02020603050405020304"/>
                <a:cs typeface="Courier New" panose="02070309020205020404"/>
              </a:rPr>
              <a:t>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由题意可知</a:t>
            </a:r>
            <a:r>
              <a:rPr lang="en-US" altLang="zh-CN" sz="2400" i="1" kern="100" dirty="0">
                <a:solidFill>
                  <a:srgbClr val="0000FF"/>
                </a:solidFill>
                <a:latin typeface="Times New Roman" panose="02020603050405020304"/>
                <a:cs typeface="Courier New" panose="02070309020205020404"/>
              </a:rPr>
              <a:t>ξ</a:t>
            </a:r>
            <a:r>
              <a:rPr lang="zh-CN" altLang="zh-CN" sz="2400" kern="100" dirty="0">
                <a:solidFill>
                  <a:srgbClr val="0000FF"/>
                </a:solidFill>
                <a:latin typeface="Times New Roman" panose="02020603050405020304"/>
                <a:cs typeface="Times New Roman" panose="02020603050405020304"/>
              </a:rPr>
              <a:t>的所有可能取值为</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185152" y="2918827"/>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rPr>
              <a:t>ξ</a:t>
            </a:r>
            <a:r>
              <a:rPr lang="zh-CN" altLang="zh-CN" sz="2400" kern="100" dirty="0">
                <a:solidFill>
                  <a:srgbClr val="0000FF"/>
                </a:solidFill>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1879636"/>
          <a:ext cx="10672762" cy="628650"/>
        </p:xfrm>
        <a:graphic>
          <a:graphicData uri="http://schemas.openxmlformats.org/presentationml/2006/ole">
            <p:oleObj spid="_x0000_s105474" name="Document" r:id="rId3" imgW="10946195" imgH="650925" progId="Word.Document.8">
              <p:embed/>
            </p:oleObj>
          </a:graphicData>
        </a:graphic>
      </p:graphicFrame>
      <p:graphicFrame>
        <p:nvGraphicFramePr>
          <p:cNvPr id="3" name="对象 2"/>
          <p:cNvGraphicFramePr>
            <a:graphicFrameLocks noChangeAspect="1"/>
          </p:cNvGraphicFramePr>
          <p:nvPr/>
        </p:nvGraphicFramePr>
        <p:xfrm>
          <a:off x="307984" y="2512641"/>
          <a:ext cx="10672762" cy="627062"/>
        </p:xfrm>
        <a:graphic>
          <a:graphicData uri="http://schemas.openxmlformats.org/presentationml/2006/ole">
            <p:oleObj spid="_x0000_s105473" name="Document" r:id="rId4" imgW="10946195" imgH="650925" progId="Word.Document.8">
              <p:embed/>
            </p:oleObj>
          </a:graphicData>
        </a:graphic>
      </p:graphicFrame>
      <p:sp>
        <p:nvSpPr>
          <p:cNvPr id="6" name="矩形 1"/>
          <p:cNvSpPr>
            <a:spLocks noChangeArrowheads="1"/>
          </p:cNvSpPr>
          <p:nvPr/>
        </p:nvSpPr>
        <p:spPr bwMode="auto">
          <a:xfrm>
            <a:off x="212448" y="4999374"/>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ξ</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3×0.2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0.6.</a:t>
            </a:r>
            <a:endParaRPr lang="zh-CN" altLang="zh-CN" sz="1050" kern="100" dirty="0">
              <a:effectLst/>
              <a:latin typeface="宋体" panose="02010600030101010101" pitchFamily="2" charset="-122"/>
              <a:cs typeface="Courier New" panose="02070309020205020404"/>
            </a:endParaRPr>
          </a:p>
        </p:txBody>
      </p:sp>
      <p:graphicFrame>
        <p:nvGraphicFramePr>
          <p:cNvPr id="8" name="表格 7"/>
          <p:cNvGraphicFramePr>
            <a:graphicFrameLocks noGrp="1"/>
          </p:cNvGraphicFramePr>
          <p:nvPr/>
        </p:nvGraphicFramePr>
        <p:xfrm>
          <a:off x="2637227" y="3703660"/>
          <a:ext cx="5040629" cy="1097280"/>
        </p:xfrm>
        <a:graphic>
          <a:graphicData uri="http://schemas.openxmlformats.org/drawingml/2006/table">
            <a:tbl>
              <a:tblPr/>
              <a:tblGrid>
                <a:gridCol w="661417"/>
                <a:gridCol w="1094803"/>
                <a:gridCol w="1094803"/>
                <a:gridCol w="1094803"/>
                <a:gridCol w="1094803"/>
              </a:tblGrid>
              <a:tr h="0">
                <a:tc>
                  <a:txBody>
                    <a:bodyPr/>
                    <a:lstStyle/>
                    <a:p>
                      <a:pPr algn="ctr">
                        <a:lnSpc>
                          <a:spcPct val="150000"/>
                        </a:lnSpc>
                        <a:spcAft>
                          <a:spcPts val="0"/>
                        </a:spcAft>
                        <a:tabLst>
                          <a:tab pos="1260475" algn="l"/>
                          <a:tab pos="2610485" algn="l"/>
                        </a:tabLst>
                      </a:pPr>
                      <a:r>
                        <a:rPr lang="en-US" sz="2400" i="1" kern="100">
                          <a:solidFill>
                            <a:srgbClr val="0000FF"/>
                          </a:solidFill>
                          <a:effectLst/>
                          <a:latin typeface="Times New Roman" panose="02020603050405020304"/>
                          <a:cs typeface="Courier New" panose="02070309020205020404"/>
                        </a:rPr>
                        <a:t>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en-US" sz="2400" i="1" kern="100">
                          <a:solidFill>
                            <a:srgbClr val="0000FF"/>
                          </a:solidFill>
                          <a:effectLst/>
                          <a:latin typeface="Times New Roman" panose="02020603050405020304"/>
                          <a:cs typeface="Courier New" panose="02070309020205020404"/>
                        </a:rPr>
                        <a:t>P</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0.512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0.384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0.096</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0.008</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22073" y="2047893"/>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的结果，结合参考数据，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可知</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220.5</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σ</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17.45</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62576" y="3932887"/>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tabLst>
                <a:tab pos="1260475" algn="l"/>
                <a:tab pos="2610485" algn="l"/>
              </a:tabLst>
            </a:pPr>
            <a:r>
              <a:rPr lang="zh-CN" altLang="zh-CN" sz="2400" kern="100" dirty="0">
                <a:solidFill>
                  <a:srgbClr val="0000FF"/>
                </a:solidFill>
                <a:latin typeface="Times New Roman" panose="02020603050405020304"/>
                <a:cs typeface="Times New Roman" panose="02020603050405020304"/>
              </a:rPr>
              <a:t>故该批树苗小于等于</a:t>
            </a:r>
            <a:r>
              <a:rPr lang="en-US" altLang="zh-CN" sz="2400" kern="100" dirty="0">
                <a:solidFill>
                  <a:srgbClr val="0000FF"/>
                </a:solidFill>
                <a:latin typeface="Times New Roman" panose="02020603050405020304"/>
                <a:cs typeface="Courier New" panose="02070309020205020404"/>
              </a:rPr>
              <a:t>255.4 cm</a:t>
            </a:r>
            <a:r>
              <a:rPr lang="zh-CN" altLang="zh-CN" sz="2400" kern="100" dirty="0">
                <a:solidFill>
                  <a:srgbClr val="0000FF"/>
                </a:solidFill>
                <a:latin typeface="Times New Roman" panose="02020603050405020304"/>
                <a:cs typeface="Times New Roman" panose="02020603050405020304"/>
              </a:rPr>
              <a:t>的概率是</a:t>
            </a:r>
            <a:r>
              <a:rPr lang="en-US" altLang="zh-CN" sz="2400" kern="100" dirty="0">
                <a:solidFill>
                  <a:srgbClr val="0000FF"/>
                </a:solidFill>
                <a:latin typeface="Times New Roman" panose="02020603050405020304"/>
                <a:cs typeface="Courier New" panose="02070309020205020404"/>
              </a:rPr>
              <a:t>0.977 2.</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63868" y="3237928"/>
          <a:ext cx="10672762" cy="928688"/>
        </p:xfrm>
        <a:graphic>
          <a:graphicData uri="http://schemas.openxmlformats.org/presentationml/2006/ole">
            <p:oleObj spid="_x0000_s107521" name="Document" r:id="rId3" imgW="10946195" imgH="956227"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nvGraphicFramePr>
        <p:xfrm>
          <a:off x="614363" y="657824"/>
          <a:ext cx="11122025" cy="2184400"/>
        </p:xfrm>
        <a:graphic>
          <a:graphicData uri="http://schemas.openxmlformats.org/presentationml/2006/ole">
            <p:oleObj spid="_x0000_s3115" name="Document" r:id="rId3" imgW="12214475" imgH="2381206" progId="Word.Document.8">
              <p:embed/>
            </p:oleObj>
          </a:graphicData>
        </a:graphic>
      </p:graphicFrame>
      <p:pic>
        <p:nvPicPr>
          <p:cNvPr id="3105" name="Picture 33" descr="G124"/>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522336" y="2712653"/>
            <a:ext cx="2812048" cy="351506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759435" y="4748986"/>
            <a:ext cx="11192821"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a:t>
            </a:r>
            <a:r>
              <a:rPr lang="zh-CN" altLang="zh-CN" sz="2400" kern="100" dirty="0">
                <a:solidFill>
                  <a:srgbClr val="0000FF"/>
                </a:solidFill>
                <a:latin typeface="Times New Roman" panose="02020603050405020304"/>
                <a:ea typeface="仿宋_GB2312"/>
                <a:cs typeface="Times New Roman" panose="02020603050405020304"/>
              </a:rPr>
              <a:t>输出</a:t>
            </a:r>
            <a:r>
              <a:rPr lang="en-US" altLang="zh-CN" sz="2400" i="1" kern="100" dirty="0">
                <a:solidFill>
                  <a:srgbClr val="0000FF"/>
                </a:solidFill>
                <a:latin typeface="Times New Roman" panose="02020603050405020304"/>
                <a:ea typeface="仿宋_GB2312"/>
                <a:cs typeface="Courier New" panose="02070309020205020404"/>
              </a:rPr>
              <a:t>n</a:t>
            </a:r>
            <a:r>
              <a:rPr lang="zh-CN" altLang="zh-CN" sz="2400" kern="100" dirty="0">
                <a:solidFill>
                  <a:srgbClr val="0000FF"/>
                </a:solidFill>
                <a:latin typeface="Times New Roman" panose="02020603050405020304"/>
                <a:ea typeface="仿宋_GB2312"/>
                <a:cs typeface="Times New Roman" panose="02020603050405020304"/>
              </a:rPr>
              <a:t>的值为</a:t>
            </a:r>
            <a:r>
              <a:rPr lang="en-US" altLang="zh-CN" sz="2400" kern="100" dirty="0">
                <a:solidFill>
                  <a:srgbClr val="0000FF"/>
                </a:solidFill>
                <a:latin typeface="Times New Roman" panose="02020603050405020304"/>
                <a:ea typeface="仿宋_GB2312"/>
                <a:cs typeface="Courier New" panose="02070309020205020404"/>
              </a:rPr>
              <a:t>24.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(1)B</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(2)24</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837561" y="1148536"/>
          <a:ext cx="10672762" cy="1543050"/>
        </p:xfrm>
        <a:graphic>
          <a:graphicData uri="http://schemas.openxmlformats.org/presentationml/2006/ole">
            <p:oleObj spid="_x0000_s77877" name="Document" r:id="rId3" imgW="10946195" imgH="1593831" progId="Word.Document.8">
              <p:embed/>
            </p:oleObj>
          </a:graphicData>
        </a:graphic>
      </p:graphicFrame>
      <p:graphicFrame>
        <p:nvGraphicFramePr>
          <p:cNvPr id="2" name="对象 1"/>
          <p:cNvGraphicFramePr>
            <a:graphicFrameLocks noChangeAspect="1"/>
          </p:cNvGraphicFramePr>
          <p:nvPr/>
        </p:nvGraphicFramePr>
        <p:xfrm>
          <a:off x="818180" y="2547772"/>
          <a:ext cx="10672762" cy="900112"/>
        </p:xfrm>
        <a:graphic>
          <a:graphicData uri="http://schemas.openxmlformats.org/presentationml/2006/ole">
            <p:oleObj spid="_x0000_s77878" name="Document" r:id="rId4" imgW="10946195" imgH="935705" progId="Word.Document.8">
              <p:embed/>
            </p:oleObj>
          </a:graphicData>
        </a:graphic>
      </p:graphicFrame>
      <p:graphicFrame>
        <p:nvGraphicFramePr>
          <p:cNvPr id="3" name="对象 2"/>
          <p:cNvGraphicFramePr>
            <a:graphicFrameLocks noChangeAspect="1"/>
          </p:cNvGraphicFramePr>
          <p:nvPr/>
        </p:nvGraphicFramePr>
        <p:xfrm>
          <a:off x="928688" y="3295158"/>
          <a:ext cx="10671175" cy="887412"/>
        </p:xfrm>
        <a:graphic>
          <a:graphicData uri="http://schemas.openxmlformats.org/presentationml/2006/ole">
            <p:oleObj spid="_x0000_s77879" name="Document" r:id="rId5" imgW="10946195" imgH="911223" progId="Word.Document.8">
              <p:embed/>
            </p:oleObj>
          </a:graphicData>
        </a:graphic>
      </p:graphicFrame>
      <p:graphicFrame>
        <p:nvGraphicFramePr>
          <p:cNvPr id="8" name="对象 7"/>
          <p:cNvGraphicFramePr>
            <a:graphicFrameLocks noChangeAspect="1"/>
          </p:cNvGraphicFramePr>
          <p:nvPr/>
        </p:nvGraphicFramePr>
        <p:xfrm>
          <a:off x="918890" y="4083488"/>
          <a:ext cx="10672762" cy="887413"/>
        </p:xfrm>
        <a:graphic>
          <a:graphicData uri="http://schemas.openxmlformats.org/presentationml/2006/ole">
            <p:oleObj spid="_x0000_s77880" name="Document" r:id="rId6"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linds(horizontal)">
                                      <p:cBhvr>
                                        <p:cTn id="2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249648"/>
            <a:ext cx="11192821"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题从古代数学名著《算法统宗》引入，通过诗歌提出数学问题，阐明试题的数学史背景，考查等比数列</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第</a:t>
            </a: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小题以刘徽的割圆术为背景，创设问题情境，将优秀传统文化嵌入到程序框图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事实上，更相减损术、秦九韶算法和割圆术都出现在《数学</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必修</a:t>
            </a:r>
            <a:r>
              <a:rPr lang="en-US" altLang="zh-CN" sz="2400" kern="100" dirty="0">
                <a:latin typeface="Times New Roman" panose="02020603050405020304"/>
                <a:ea typeface="楷体_GB2312"/>
                <a:cs typeface="Courier New" panose="02070309020205020404"/>
              </a:rPr>
              <a:t>3</a:t>
            </a:r>
            <a:r>
              <a:rPr lang="zh-CN" altLang="zh-CN" sz="2400" kern="100" dirty="0">
                <a:latin typeface="Times New Roman" panose="02020603050405020304"/>
                <a:ea typeface="楷体_GB2312"/>
                <a:cs typeface="Times New Roman" panose="02020603050405020304"/>
              </a:rPr>
              <a:t>》</a:t>
            </a:r>
            <a:r>
              <a:rPr lang="en-US" altLang="zh-CN" sz="2400" kern="100" dirty="0">
                <a:latin typeface="Times New Roman" panose="02020603050405020304"/>
                <a:ea typeface="楷体_GB2312"/>
                <a:cs typeface="Courier New" panose="02070309020205020404"/>
              </a:rPr>
              <a:t>(A</a:t>
            </a:r>
            <a:r>
              <a:rPr lang="zh-CN" altLang="zh-CN" sz="2400" kern="100" dirty="0">
                <a:latin typeface="Times New Roman" panose="02020603050405020304"/>
                <a:ea typeface="楷体_GB2312"/>
                <a:cs typeface="Times New Roman" panose="02020603050405020304"/>
              </a:rPr>
              <a:t>版</a:t>
            </a:r>
            <a:r>
              <a:rPr lang="en-US" altLang="zh-CN" sz="2400" kern="100" dirty="0">
                <a:latin typeface="Times New Roman" panose="02020603050405020304"/>
                <a:ea typeface="楷体_GB2312"/>
                <a:cs typeface="Courier New" panose="020703090202050204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算法案例</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中，源于教材</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3</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这些试题传播了正能量，有利于提升考生人文素养，传承民族精神，试题的价值远远超出其本身价值</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03763" y="1910849"/>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1</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江西红色七校联考</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《九章算术》之后，人们学会了用等差数列的知识来解决问题，《张丘建算经》卷上第</a:t>
            </a:r>
            <a:r>
              <a:rPr lang="en-US" altLang="zh-CN" sz="2400" kern="100" dirty="0">
                <a:latin typeface="Times New Roman" panose="02020603050405020304"/>
                <a:cs typeface="Courier New" panose="02070309020205020404"/>
              </a:rPr>
              <a:t>22</a:t>
            </a:r>
            <a:r>
              <a:rPr lang="zh-CN" altLang="zh-CN" sz="2400" kern="100" dirty="0">
                <a:latin typeface="Times New Roman" panose="02020603050405020304"/>
                <a:cs typeface="Times New Roman" panose="02020603050405020304"/>
              </a:rPr>
              <a:t>题为：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今有女善织，日益功疾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注：从第</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天开始，每天比前一天多织相同量的布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，第一天织</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尺布，现一月</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按</a:t>
            </a:r>
            <a:r>
              <a:rPr lang="en-US" altLang="zh-CN" sz="2400" kern="100" dirty="0">
                <a:latin typeface="Times New Roman" panose="02020603050405020304"/>
                <a:cs typeface="Courier New" panose="02070309020205020404"/>
              </a:rPr>
              <a:t>30</a:t>
            </a:r>
            <a:r>
              <a:rPr lang="zh-CN" altLang="zh-CN" sz="2400" kern="100" dirty="0">
                <a:latin typeface="Times New Roman" panose="02020603050405020304"/>
                <a:cs typeface="Times New Roman" panose="02020603050405020304"/>
              </a:rPr>
              <a:t>天计</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共织</a:t>
            </a:r>
            <a:r>
              <a:rPr lang="en-US" altLang="zh-CN" sz="2400" kern="100" dirty="0">
                <a:latin typeface="Times New Roman" panose="02020603050405020304"/>
                <a:cs typeface="Courier New" panose="02070309020205020404"/>
              </a:rPr>
              <a:t>390</a:t>
            </a:r>
            <a:r>
              <a:rPr lang="zh-CN" altLang="zh-CN" sz="2400" kern="100" dirty="0">
                <a:latin typeface="Times New Roman" panose="02020603050405020304"/>
                <a:cs typeface="Times New Roman" panose="02020603050405020304"/>
              </a:rPr>
              <a:t>尺布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，则从第</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天起每天比前一天多织</a:t>
            </a:r>
            <a:r>
              <a:rPr lang="en-US" altLang="zh-CN" sz="2400" kern="100" dirty="0">
                <a:latin typeface="Times New Roman" panose="02020603050405020304"/>
                <a:cs typeface="Courier New" panose="02070309020205020404"/>
              </a:rPr>
              <a:t>________</a:t>
            </a:r>
            <a:r>
              <a:rPr lang="zh-CN" altLang="zh-CN" sz="2400" kern="100" dirty="0">
                <a:latin typeface="Times New Roman" panose="02020603050405020304"/>
                <a:cs typeface="Times New Roman" panose="02020603050405020304"/>
              </a:rPr>
              <a:t>尺布</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12947" y="582864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A.9</a:t>
            </a:r>
            <a:r>
              <a:rPr lang="en-US" altLang="zh-CN" sz="2400" kern="100" baseline="30000" dirty="0">
                <a:latin typeface="Times New Roman" panose="02020603050405020304"/>
                <a:cs typeface="Courier New" panose="02070309020205020404"/>
              </a:rPr>
              <a:t>100</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B.9</a:t>
            </a:r>
            <a:r>
              <a:rPr lang="en-US" altLang="zh-CN" sz="2400" kern="100" baseline="30000" dirty="0" smtClean="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  	</a:t>
            </a:r>
            <a:r>
              <a:rPr lang="en-US" altLang="zh-CN" sz="2400" kern="100" dirty="0" smtClean="0">
                <a:latin typeface="Times New Roman" panose="02020603050405020304"/>
                <a:cs typeface="Courier New" panose="02070309020205020404"/>
              </a:rPr>
              <a:t>	  C.10</a:t>
            </a:r>
            <a:r>
              <a:rPr lang="en-US" altLang="zh-CN" sz="2400" kern="100" baseline="30000" dirty="0" smtClean="0">
                <a:latin typeface="Times New Roman" panose="02020603050405020304"/>
                <a:cs typeface="Courier New" panose="02070309020205020404"/>
              </a:rPr>
              <a:t>100</a:t>
            </a: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D.10</a:t>
            </a:r>
            <a:r>
              <a:rPr lang="en-US" altLang="zh-CN" sz="2400" kern="100" baseline="30000" dirty="0" smtClean="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8" name="矩形 1"/>
          <p:cNvSpPr>
            <a:spLocks noChangeArrowheads="1"/>
          </p:cNvSpPr>
          <p:nvPr/>
        </p:nvSpPr>
        <p:spPr bwMode="auto">
          <a:xfrm>
            <a:off x="512947" y="457021"/>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成都诊断</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秦九韶是我国南宋时期的著名数学家，普州</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现四川省安岳县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人，他在所著的《数书九章》中提出的多项式求值的秦九韶算法，至今仍是比较先进的算法，如图所示的程序框图给出了利用秦九韶算法求某多项式值的一个实例，若输入</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的值为</a:t>
            </a:r>
            <a:r>
              <a:rPr lang="en-US" altLang="zh-CN" sz="2400" kern="100" dirty="0">
                <a:latin typeface="Times New Roman" panose="02020603050405020304"/>
                <a:cs typeface="Courier New" panose="02070309020205020404"/>
              </a:rPr>
              <a:t>9</a:t>
            </a:r>
            <a:r>
              <a:rPr lang="zh-CN" altLang="zh-CN" sz="2400" kern="100" dirty="0">
                <a:latin typeface="Times New Roman" panose="02020603050405020304"/>
                <a:cs typeface="Times New Roman" panose="02020603050405020304"/>
              </a:rPr>
              <a:t>，则输出</a:t>
            </a:r>
            <a:r>
              <a:rPr lang="en-US" altLang="zh-CN" sz="2400" i="1" kern="100" dirty="0">
                <a:latin typeface="Times New Roman" panose="02020603050405020304"/>
                <a:cs typeface="Courier New" panose="02070309020205020404"/>
              </a:rPr>
              <a:t>v</a:t>
            </a:r>
            <a:r>
              <a:rPr lang="zh-CN" altLang="zh-CN" sz="2400" kern="100" dirty="0">
                <a:latin typeface="Times New Roman" panose="02020603050405020304"/>
                <a:cs typeface="Times New Roman" panose="02020603050405020304"/>
              </a:rPr>
              <a:t>的值为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0908" name="Picture 12" descr="L10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7755" y="2738975"/>
            <a:ext cx="2936857" cy="320103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TotalTime>
  <Words>1685</Words>
  <Application>WPS 演示</Application>
  <PresentationFormat>自定义</PresentationFormat>
  <Paragraphs>126</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149</cp:revision>
  <dcterms:created xsi:type="dcterms:W3CDTF">2018-01-02T04:06:00Z</dcterms:created>
  <dcterms:modified xsi:type="dcterms:W3CDTF">2019-11-10T13:22:00Z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