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3"/>
  </p:handoutMasterIdLst>
  <p:sldIdLst>
    <p:sldId id="260" r:id="rId2"/>
    <p:sldId id="533" r:id="rId3"/>
    <p:sldId id="271" r:id="rId4"/>
    <p:sldId id="527" r:id="rId5"/>
    <p:sldId id="528" r:id="rId6"/>
    <p:sldId id="529" r:id="rId7"/>
    <p:sldId id="530" r:id="rId8"/>
    <p:sldId id="531" r:id="rId9"/>
    <p:sldId id="532" r:id="rId10"/>
    <p:sldId id="385" r:id="rId11"/>
    <p:sldId id="25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986" autoAdjust="0"/>
    <p:restoredTop sz="94660"/>
  </p:normalViewPr>
  <p:slideViewPr>
    <p:cSldViewPr snapToObjects="1">
      <p:cViewPr>
        <p:scale>
          <a:sx n="70" d="100"/>
          <a:sy n="70" d="100"/>
        </p:scale>
        <p:origin x="-1098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5AEDA-E179-4278-998D-D9EC8DB06D52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6C1A9-36A5-4E2E-B00D-A057051FFC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7854" y="317359"/>
            <a:ext cx="9144000" cy="761855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zh-CN" altLang="en-US" dirty="0" smtClean="0"/>
              <a:t>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07854" y="1147313"/>
            <a:ext cx="9144000" cy="532249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各节标题（含超级链接）</a:t>
            </a:r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14982" y="1908692"/>
            <a:ext cx="3026493" cy="2905010"/>
            <a:chOff x="71850" y="1261711"/>
            <a:chExt cx="3026493" cy="2905010"/>
          </a:xfrm>
        </p:grpSpPr>
        <p:grpSp>
          <p:nvGrpSpPr>
            <p:cNvPr id="7" name="Group 1"/>
            <p:cNvGrpSpPr/>
            <p:nvPr userDrawn="1"/>
          </p:nvGrpSpPr>
          <p:grpSpPr>
            <a:xfrm>
              <a:off x="129104" y="1261711"/>
              <a:ext cx="2969239" cy="2905010"/>
              <a:chOff x="-949635" y="0"/>
              <a:chExt cx="7009631" cy="6858000"/>
            </a:xfrm>
          </p:grpSpPr>
          <p:sp>
            <p:nvSpPr>
              <p:cNvPr id="8" name="Diamond 3"/>
              <p:cNvSpPr/>
              <p:nvPr/>
            </p:nvSpPr>
            <p:spPr bwMode="auto">
              <a:xfrm>
                <a:off x="-949635" y="0"/>
                <a:ext cx="7009631" cy="6858000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  <a:alpha val="3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Diamond 4"/>
              <p:cNvSpPr/>
              <p:nvPr/>
            </p:nvSpPr>
            <p:spPr bwMode="auto">
              <a:xfrm>
                <a:off x="-176517" y="653134"/>
                <a:ext cx="5647878" cy="5525706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"/>
            <p:cNvGrpSpPr/>
            <p:nvPr userDrawn="1"/>
          </p:nvGrpSpPr>
          <p:grpSpPr>
            <a:xfrm>
              <a:off x="71850" y="1824845"/>
              <a:ext cx="1778742" cy="1778742"/>
              <a:chOff x="990600" y="2044717"/>
              <a:chExt cx="2768566" cy="2768566"/>
            </a:xfrm>
          </p:grpSpPr>
          <p:sp>
            <p:nvSpPr>
              <p:cNvPr id="11" name="Diamond 5"/>
              <p:cNvSpPr/>
              <p:nvPr/>
            </p:nvSpPr>
            <p:spPr bwMode="auto">
              <a:xfrm>
                <a:off x="990600" y="2044717"/>
                <a:ext cx="2768566" cy="2768566"/>
              </a:xfrm>
              <a:prstGeom prst="diamond">
                <a:avLst/>
              </a:prstGeom>
              <a:solidFill>
                <a:schemeClr val="accent1"/>
              </a:solidFill>
              <a:ln w="5080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Group 9"/>
              <p:cNvGrpSpPr/>
              <p:nvPr/>
            </p:nvGrpSpPr>
            <p:grpSpPr>
              <a:xfrm>
                <a:off x="1429100" y="2771847"/>
                <a:ext cx="1800200" cy="992584"/>
                <a:chOff x="2345143" y="2365645"/>
                <a:chExt cx="1800200" cy="992584"/>
              </a:xfrm>
            </p:grpSpPr>
            <p:sp>
              <p:nvSpPr>
                <p:cNvPr id="13" name="TextBox 7"/>
                <p:cNvSpPr txBox="1"/>
                <p:nvPr/>
              </p:nvSpPr>
              <p:spPr>
                <a:xfrm>
                  <a:off x="2345143" y="2365645"/>
                  <a:ext cx="1800200" cy="6771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zh-CN" altLang="en-US" sz="4400" dirty="0">
                      <a:solidFill>
                        <a:schemeClr val="bg1"/>
                      </a:solidFill>
                    </a:rPr>
                    <a:t>目录</a:t>
                  </a:r>
                </a:p>
              </p:txBody>
            </p:sp>
            <p:sp>
              <p:nvSpPr>
                <p:cNvPr id="14" name="TextBox 8"/>
                <p:cNvSpPr txBox="1"/>
                <p:nvPr/>
              </p:nvSpPr>
              <p:spPr>
                <a:xfrm>
                  <a:off x="2345143" y="3142785"/>
                  <a:ext cx="180020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en-US" altLang="zh-CN" sz="1400">
                      <a:solidFill>
                        <a:schemeClr val="bg1"/>
                      </a:solidFill>
                    </a:rPr>
                    <a:t>CONTENTS</a:t>
                  </a:r>
                </a:p>
              </p:txBody>
            </p:sp>
          </p:grpSp>
        </p:grpSp>
      </p:grpSp>
      <p:sp>
        <p:nvSpPr>
          <p:cNvPr id="16" name="动作按钮: 后退或前一项 15">
            <a:hlinkClick r:id="" action="ppaction://hlinkshowjump?jump=previousslide" highlightClick="1"/>
          </p:cNvPr>
          <p:cNvSpPr/>
          <p:nvPr userDrawn="1"/>
        </p:nvSpPr>
        <p:spPr>
          <a:xfrm>
            <a:off x="10990894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动作按钮: 前进或下一项 16">
            <a:hlinkClick r:id="" action="ppaction://hlinkshowjump?jump=nextslide" highlightClick="1"/>
          </p:cNvPr>
          <p:cNvSpPr/>
          <p:nvPr userDrawn="1"/>
        </p:nvSpPr>
        <p:spPr>
          <a:xfrm>
            <a:off x="11354432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动作按钮: 结束 17">
            <a:hlinkClick r:id="" action="ppaction://hlinkshowjump?jump=endshow" highlightClick="1"/>
          </p:cNvPr>
          <p:cNvSpPr/>
          <p:nvPr userDrawn="1"/>
        </p:nvSpPr>
        <p:spPr>
          <a:xfrm>
            <a:off x="11708444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2807854" y="1105093"/>
            <a:ext cx="915459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 userDrawn="1"/>
        </p:nvGrpSpPr>
        <p:grpSpPr>
          <a:xfrm>
            <a:off x="821831" y="1261711"/>
            <a:ext cx="2969239" cy="2905010"/>
            <a:chOff x="-949635" y="0"/>
            <a:chExt cx="7009631" cy="6858000"/>
          </a:xfrm>
        </p:grpSpPr>
        <p:sp>
          <p:nvSpPr>
            <p:cNvPr id="8" name="Diamond 3"/>
            <p:cNvSpPr/>
            <p:nvPr/>
          </p:nvSpPr>
          <p:spPr bwMode="auto">
            <a:xfrm>
              <a:off x="-949635" y="0"/>
              <a:ext cx="7009631" cy="68580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3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Diamond 4"/>
            <p:cNvSpPr/>
            <p:nvPr/>
          </p:nvSpPr>
          <p:spPr bwMode="auto">
            <a:xfrm>
              <a:off x="-176517" y="653134"/>
              <a:ext cx="5647878" cy="5525706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2"/>
          <p:cNvGrpSpPr/>
          <p:nvPr userDrawn="1"/>
        </p:nvGrpSpPr>
        <p:grpSpPr>
          <a:xfrm>
            <a:off x="764577" y="1824845"/>
            <a:ext cx="1778742" cy="1778742"/>
            <a:chOff x="990600" y="2044717"/>
            <a:chExt cx="2768566" cy="2768566"/>
          </a:xfrm>
        </p:grpSpPr>
        <p:sp>
          <p:nvSpPr>
            <p:cNvPr id="11" name="Diamond 5"/>
            <p:cNvSpPr/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 w="508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9"/>
            <p:cNvGrpSpPr/>
            <p:nvPr/>
          </p:nvGrpSpPr>
          <p:grpSpPr>
            <a:xfrm>
              <a:off x="1429100" y="2771847"/>
              <a:ext cx="1800200" cy="992584"/>
              <a:chOff x="2345143" y="2365645"/>
              <a:chExt cx="1800200" cy="992584"/>
            </a:xfrm>
          </p:grpSpPr>
          <p:sp>
            <p:nvSpPr>
              <p:cNvPr id="13" name="TextBox 7"/>
              <p:cNvSpPr txBox="1"/>
              <p:nvPr/>
            </p:nvSpPr>
            <p:spPr>
              <a:xfrm>
                <a:off x="2345143" y="2365645"/>
                <a:ext cx="1800200" cy="677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</a:rPr>
                  <a:t>目录</a:t>
                </a:r>
              </a:p>
            </p:txBody>
          </p:sp>
          <p:sp>
            <p:nvSpPr>
              <p:cNvPr id="14" name="TextBox 8"/>
              <p:cNvSpPr txBox="1"/>
              <p:nvPr/>
            </p:nvSpPr>
            <p:spPr>
              <a:xfrm>
                <a:off x="2345143" y="3142785"/>
                <a:ext cx="18002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</a:p>
            </p:txBody>
          </p:sp>
        </p:grpSp>
      </p:grpSp>
      <p:sp>
        <p:nvSpPr>
          <p:cNvPr id="15" name="Diamond 11"/>
          <p:cNvSpPr/>
          <p:nvPr userDrawn="1"/>
        </p:nvSpPr>
        <p:spPr bwMode="auto">
          <a:xfrm>
            <a:off x="1879174" y="951570"/>
            <a:ext cx="739798" cy="739797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6" name="Diamond 12"/>
          <p:cNvSpPr/>
          <p:nvPr userDrawn="1"/>
        </p:nvSpPr>
        <p:spPr bwMode="auto">
          <a:xfrm>
            <a:off x="2707062" y="1762528"/>
            <a:ext cx="739798" cy="739797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7" name="Diamond 13"/>
          <p:cNvSpPr/>
          <p:nvPr userDrawn="1"/>
        </p:nvSpPr>
        <p:spPr bwMode="auto">
          <a:xfrm>
            <a:off x="2707062" y="2907540"/>
            <a:ext cx="739798" cy="739797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8" name="Diamond 14"/>
          <p:cNvSpPr/>
          <p:nvPr userDrawn="1"/>
        </p:nvSpPr>
        <p:spPr bwMode="auto">
          <a:xfrm>
            <a:off x="1879174" y="3768327"/>
            <a:ext cx="739798" cy="739797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19" name="Group 21"/>
          <p:cNvGrpSpPr/>
          <p:nvPr userDrawn="1"/>
        </p:nvGrpSpPr>
        <p:grpSpPr>
          <a:xfrm>
            <a:off x="2618972" y="1135204"/>
            <a:ext cx="2545865" cy="361864"/>
            <a:chOff x="3943834" y="704409"/>
            <a:chExt cx="3962574" cy="563232"/>
          </a:xfrm>
        </p:grpSpPr>
        <p:sp>
          <p:nvSpPr>
            <p:cNvPr id="20" name="TextBox 1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2" name="Group 22"/>
          <p:cNvGrpSpPr/>
          <p:nvPr userDrawn="1"/>
        </p:nvGrpSpPr>
        <p:grpSpPr>
          <a:xfrm>
            <a:off x="3446860" y="1930146"/>
            <a:ext cx="2545865" cy="361864"/>
            <a:chOff x="3943834" y="704409"/>
            <a:chExt cx="3962574" cy="563232"/>
          </a:xfrm>
        </p:grpSpPr>
        <p:sp>
          <p:nvSpPr>
            <p:cNvPr id="23" name="TextBox 23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5" name="Group 25"/>
          <p:cNvGrpSpPr/>
          <p:nvPr userDrawn="1"/>
        </p:nvGrpSpPr>
        <p:grpSpPr>
          <a:xfrm>
            <a:off x="3446860" y="3148925"/>
            <a:ext cx="2545865" cy="361864"/>
            <a:chOff x="3943834" y="704409"/>
            <a:chExt cx="3962574" cy="563232"/>
          </a:xfrm>
        </p:grpSpPr>
        <p:sp>
          <p:nvSpPr>
            <p:cNvPr id="26" name="TextBox 26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8" name="Group 28"/>
          <p:cNvGrpSpPr/>
          <p:nvPr userDrawn="1"/>
        </p:nvGrpSpPr>
        <p:grpSpPr>
          <a:xfrm>
            <a:off x="2618972" y="4024449"/>
            <a:ext cx="2545865" cy="361864"/>
            <a:chOff x="3943834" y="704409"/>
            <a:chExt cx="3962574" cy="563232"/>
          </a:xfrm>
        </p:grpSpPr>
        <p:sp>
          <p:nvSpPr>
            <p:cNvPr id="29" name="TextBox 2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32" name="动作按钮: 后退或前一项 31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动作按钮: 前进或下一项 32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动作按钮: 结束 33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41540" y="534838"/>
            <a:ext cx="11701077" cy="59119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主文档内容</a:t>
            </a:r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动作按钮: 结束 9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41540" y="406451"/>
            <a:ext cx="11701077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188" y="5872618"/>
            <a:ext cx="102044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248904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 smtClean="0">
                <a:solidFill>
                  <a:srgbClr val="778495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微软雅黑" panose="020B0503020204020204" pitchFamily="34" charset="-122"/>
              </a:rPr>
              <a:t>本节内容结束</a:t>
            </a:r>
            <a:endParaRPr lang="zh-CN" altLang="en-US" sz="4800" spc="300" dirty="0">
              <a:solidFill>
                <a:srgbClr val="778495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8E961-0A61-4EB6-98E7-EFE1458794F6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546D3-0A1B-4AD3-8423-C2D4F2A3C69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611" y="0"/>
            <a:ext cx="12188389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2854" y="6501159"/>
            <a:ext cx="4279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82C8A1B-FD01-4FEC-BC4C-A4CD3B747067}" type="slidenum">
              <a:rPr lang="zh-CN" alt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" action="ppaction://hlinkshowjump?jump=previousslide"/>
          </p:cNvPr>
          <p:cNvSpPr/>
          <p:nvPr userDrawn="1"/>
        </p:nvSpPr>
        <p:spPr>
          <a:xfrm>
            <a:off x="-1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" action="ppaction://hlinkshowjump?jump=nextslide"/>
          </p:cNvPr>
          <p:cNvSpPr/>
          <p:nvPr userDrawn="1"/>
        </p:nvSpPr>
        <p:spPr>
          <a:xfrm>
            <a:off x="834588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9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Microsoft_Office_Word_97_-_2003___11.doc"/><Relationship Id="rId4" Type="http://schemas.openxmlformats.org/officeDocument/2006/relationships/oleObject" Target="../embeddings/Microsoft_Office_Word_97_-_2003___10.doc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.doc"/><Relationship Id="rId7" Type="http://schemas.openxmlformats.org/officeDocument/2006/relationships/oleObject" Target="../embeddings/Microsoft_Office_Word_97_-_2003___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Microsoft_Office_Word_97_-_2003___7.doc"/><Relationship Id="rId5" Type="http://schemas.openxmlformats.org/officeDocument/2006/relationships/oleObject" Target="../embeddings/Microsoft_Office_Word_97_-_2003___6.doc"/><Relationship Id="rId4" Type="http://schemas.openxmlformats.org/officeDocument/2006/relationships/oleObject" Target="../embeddings/Microsoft_Office_Word_97_-_2003___5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54728" y="2744535"/>
            <a:ext cx="9446818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1700"/>
              </a:spcBef>
              <a:spcAft>
                <a:spcPts val="1650"/>
              </a:spcAft>
            </a:pPr>
            <a:r>
              <a:rPr lang="zh-CN" altLang="zh-CN" sz="3600" b="1" kern="2200" dirty="0">
                <a:latin typeface="Times New Roman" panose="02020603050405020304"/>
              </a:rPr>
              <a:t>规范答题示范</a:t>
            </a:r>
            <a:r>
              <a:rPr lang="en-US" altLang="zh-CN" sz="3600" b="1" kern="2200" dirty="0">
                <a:latin typeface="Times New Roman" panose="02020603050405020304"/>
              </a:rPr>
              <a:t>——</a:t>
            </a:r>
            <a:r>
              <a:rPr lang="zh-CN" altLang="zh-CN" sz="3600" b="1" kern="2200" dirty="0">
                <a:latin typeface="Times New Roman" panose="02020603050405020304"/>
              </a:rPr>
              <a:t>三角函数及解三角形解答题</a:t>
            </a:r>
            <a:endParaRPr lang="zh-CN" altLang="zh-CN" sz="2400" b="1" kern="2200" dirty="0">
              <a:effectLst/>
              <a:latin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97810" y="1532956"/>
            <a:ext cx="11304749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知，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为锐角，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58355" y="3615105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6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4.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50587" y="2204321"/>
          <a:ext cx="10672762" cy="901700"/>
        </p:xfrm>
        <a:graphic>
          <a:graphicData uri="http://schemas.openxmlformats.org/presentationml/2006/ole">
            <p:oleObj spid="_x0000_s2102" name="Document" r:id="rId3" imgW="10946195" imgH="935705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36013" y="2955893"/>
          <a:ext cx="10672762" cy="927100"/>
        </p:xfrm>
        <a:graphic>
          <a:graphicData uri="http://schemas.openxmlformats.org/presentationml/2006/ole">
            <p:oleObj spid="_x0000_s2103" name="Document" r:id="rId4" imgW="10946195" imgH="957667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2704" y="4300537"/>
          <a:ext cx="10672762" cy="928688"/>
        </p:xfrm>
        <a:graphic>
          <a:graphicData uri="http://schemas.openxmlformats.org/presentationml/2006/ole">
            <p:oleObj spid="_x0000_s2104" name="Document" r:id="rId5" imgW="10946195" imgH="95766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数学A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596" y="2057400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7538" y="1988820"/>
          <a:ext cx="10782300" cy="2647950"/>
        </p:xfrm>
        <a:graphic>
          <a:graphicData uri="http://schemas.openxmlformats.org/presentationml/2006/ole">
            <p:oleObj spid="_x0000_s3115" name="Document" r:id="rId3" imgW="10946195" imgH="269046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68955" y="2226033"/>
          <a:ext cx="10672762" cy="2033588"/>
        </p:xfrm>
        <a:graphic>
          <a:graphicData uri="http://schemas.openxmlformats.org/presentationml/2006/ole">
            <p:oleObj spid="_x0000_s77845" name="Document" r:id="rId3" imgW="10946195" imgH="209750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453774" y="593179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[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规范解答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]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8867" name="图片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2629" y="1338306"/>
            <a:ext cx="8716558" cy="498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91" name="图片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8355" y="628312"/>
            <a:ext cx="6417870" cy="5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76224" y="601001"/>
          <a:ext cx="11258550" cy="5881687"/>
        </p:xfrm>
        <a:graphic>
          <a:graphicData uri="http://schemas.openxmlformats.org/presentationml/2006/ole">
            <p:oleObj spid="_x0000_s80917" name="Document" r:id="rId3" imgW="12571291" imgH="662122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99299" y="1628775"/>
            <a:ext cx="11192821" cy="33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[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解题程序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第一步：由面积公式，建立边角关系；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第二步：利用正弦定理，将边统一为角的边，求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sin 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sin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的值；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第三步：利用条件与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的结论，求得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cos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，进而求角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第四步：由余弦定理与面积公式，求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bc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及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，得到</a:t>
            </a:r>
            <a:r>
              <a:rPr lang="en-US" altLang="zh-CN" sz="2400" kern="100" dirty="0">
                <a:latin typeface="宋体" panose="02010600030101010101" pitchFamily="2" charset="-122"/>
                <a:cs typeface="Cambria Math" panose="02040503050406030204"/>
              </a:rPr>
              <a:t>△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ABC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的周长；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第五步：检验易错易混，规范解题步骤，得出结论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10265" y="2973419"/>
          <a:ext cx="10672762" cy="628650"/>
        </p:xfrm>
        <a:graphic>
          <a:graphicData uri="http://schemas.openxmlformats.org/presentationml/2006/ole">
            <p:oleObj spid="_x0000_s83973" name="Document" r:id="rId3" imgW="10946195" imgH="650925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63588" y="3548635"/>
          <a:ext cx="10672762" cy="627062"/>
        </p:xfrm>
        <a:graphic>
          <a:graphicData uri="http://schemas.openxmlformats.org/presentationml/2006/ole">
            <p:oleObj spid="_x0000_s83972" name="Document" r:id="rId4" imgW="10946195" imgH="650925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40733" y="657824"/>
          <a:ext cx="10671175" cy="2306637"/>
        </p:xfrm>
        <a:graphic>
          <a:graphicData uri="http://schemas.openxmlformats.org/presentationml/2006/ole">
            <p:oleObj spid="_x0000_s83971" name="Document" r:id="rId5" imgW="10946195" imgH="2373285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64912" y="4094498"/>
          <a:ext cx="10671175" cy="928687"/>
        </p:xfrm>
        <a:graphic>
          <a:graphicData uri="http://schemas.openxmlformats.org/presentationml/2006/ole">
            <p:oleObj spid="_x0000_s83970" name="Document" r:id="rId6" imgW="10946195" imgH="956227" progId="Word.Document.8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45897" y="4906577"/>
          <a:ext cx="10672762" cy="887413"/>
        </p:xfrm>
        <a:graphic>
          <a:graphicData uri="http://schemas.openxmlformats.org/presentationml/2006/ole">
            <p:oleObj spid="_x0000_s83969" name="Document" r:id="rId7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147</Words>
  <Application>WPS 演示</Application>
  <PresentationFormat>自定义</PresentationFormat>
  <Paragraphs>10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113</cp:revision>
  <dcterms:created xsi:type="dcterms:W3CDTF">2018-01-02T04:06:00Z</dcterms:created>
  <dcterms:modified xsi:type="dcterms:W3CDTF">2019-11-10T08:29:26Z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