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5"/>
  </p:handoutMasterIdLst>
  <p:sldIdLst>
    <p:sldId id="260" r:id="rId2"/>
    <p:sldId id="552" r:id="rId3"/>
    <p:sldId id="502" r:id="rId4"/>
    <p:sldId id="262" r:id="rId5"/>
    <p:sldId id="271" r:id="rId6"/>
    <p:sldId id="527" r:id="rId7"/>
    <p:sldId id="528" r:id="rId8"/>
    <p:sldId id="529" r:id="rId9"/>
    <p:sldId id="503" r:id="rId10"/>
    <p:sldId id="533" r:id="rId11"/>
    <p:sldId id="534" r:id="rId12"/>
    <p:sldId id="535" r:id="rId13"/>
    <p:sldId id="536" r:id="rId14"/>
    <p:sldId id="272" r:id="rId15"/>
    <p:sldId id="508" r:id="rId16"/>
    <p:sldId id="509" r:id="rId17"/>
    <p:sldId id="510" r:id="rId18"/>
    <p:sldId id="511" r:id="rId19"/>
    <p:sldId id="512" r:id="rId20"/>
    <p:sldId id="513" r:id="rId21"/>
    <p:sldId id="514" r:id="rId22"/>
    <p:sldId id="515" r:id="rId23"/>
    <p:sldId id="516" r:id="rId24"/>
    <p:sldId id="517" r:id="rId25"/>
    <p:sldId id="537" r:id="rId26"/>
    <p:sldId id="538" r:id="rId27"/>
    <p:sldId id="539" r:id="rId28"/>
    <p:sldId id="540" r:id="rId29"/>
    <p:sldId id="541" r:id="rId30"/>
    <p:sldId id="542" r:id="rId31"/>
    <p:sldId id="543" r:id="rId32"/>
    <p:sldId id="544" r:id="rId33"/>
    <p:sldId id="545" r:id="rId34"/>
    <p:sldId id="546" r:id="rId35"/>
    <p:sldId id="547" r:id="rId36"/>
    <p:sldId id="548" r:id="rId37"/>
    <p:sldId id="549" r:id="rId38"/>
    <p:sldId id="550" r:id="rId39"/>
    <p:sldId id="551" r:id="rId40"/>
    <p:sldId id="498" r:id="rId41"/>
    <p:sldId id="519" r:id="rId42"/>
    <p:sldId id="520" r:id="rId43"/>
    <p:sldId id="259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Relationship Id="rId4" Type="http://schemas.openxmlformats.org/officeDocument/2006/relationships/image" Target="../media/image37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image" Target="../media/image56.emf"/><Relationship Id="rId6" Type="http://schemas.openxmlformats.org/officeDocument/2006/relationships/image" Target="../media/image61.emf"/><Relationship Id="rId5" Type="http://schemas.openxmlformats.org/officeDocument/2006/relationships/image" Target="../media/image60.emf"/><Relationship Id="rId4" Type="http://schemas.openxmlformats.org/officeDocument/2006/relationships/image" Target="../media/image59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7" Type="http://schemas.openxmlformats.org/officeDocument/2006/relationships/image" Target="../media/image71.emf"/><Relationship Id="rId2" Type="http://schemas.openxmlformats.org/officeDocument/2006/relationships/image" Target="../media/image66.emf"/><Relationship Id="rId1" Type="http://schemas.openxmlformats.org/officeDocument/2006/relationships/image" Target="../media/image65.emf"/><Relationship Id="rId6" Type="http://schemas.openxmlformats.org/officeDocument/2006/relationships/image" Target="../media/image70.emf"/><Relationship Id="rId5" Type="http://schemas.openxmlformats.org/officeDocument/2006/relationships/image" Target="../media/image69.emf"/><Relationship Id="rId4" Type="http://schemas.openxmlformats.org/officeDocument/2006/relationships/image" Target="../media/image68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emf"/><Relationship Id="rId1" Type="http://schemas.openxmlformats.org/officeDocument/2006/relationships/image" Target="../media/image72.emf"/><Relationship Id="rId5" Type="http://schemas.openxmlformats.org/officeDocument/2006/relationships/image" Target="../media/image76.emf"/><Relationship Id="rId4" Type="http://schemas.openxmlformats.org/officeDocument/2006/relationships/image" Target="../media/image75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emf"/><Relationship Id="rId1" Type="http://schemas.openxmlformats.org/officeDocument/2006/relationships/image" Target="../media/image77.emf"/><Relationship Id="rId4" Type="http://schemas.openxmlformats.org/officeDocument/2006/relationships/image" Target="../media/image8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image" Target="../media/image83.emf"/><Relationship Id="rId1" Type="http://schemas.openxmlformats.org/officeDocument/2006/relationships/image" Target="../media/image82.emf"/><Relationship Id="rId4" Type="http://schemas.openxmlformats.org/officeDocument/2006/relationships/image" Target="../media/image85.e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emf"/><Relationship Id="rId2" Type="http://schemas.openxmlformats.org/officeDocument/2006/relationships/image" Target="../media/image87.emf"/><Relationship Id="rId1" Type="http://schemas.openxmlformats.org/officeDocument/2006/relationships/image" Target="../media/image8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92.emf"/><Relationship Id="rId1" Type="http://schemas.openxmlformats.org/officeDocument/2006/relationships/image" Target="../media/image91.e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95.emf"/><Relationship Id="rId1" Type="http://schemas.openxmlformats.org/officeDocument/2006/relationships/image" Target="../media/image94.emf"/><Relationship Id="rId5" Type="http://schemas.openxmlformats.org/officeDocument/2006/relationships/image" Target="../media/image98.emf"/><Relationship Id="rId4" Type="http://schemas.openxmlformats.org/officeDocument/2006/relationships/image" Target="../media/image9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各节标题（含超级链接）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4982" y="1908692"/>
            <a:ext cx="3026493" cy="2905010"/>
            <a:chOff x="71850" y="1261711"/>
            <a:chExt cx="3026493" cy="2905010"/>
          </a:xfrm>
        </p:grpSpPr>
        <p:grpSp>
          <p:nvGrpSpPr>
            <p:cNvPr id="7" name="Group 1"/>
            <p:cNvGrpSpPr/>
            <p:nvPr userDrawn="1"/>
          </p:nvGrpSpPr>
          <p:grpSpPr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8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"/>
            <p:cNvGrpSpPr/>
            <p:nvPr userDrawn="1"/>
          </p:nvGrpSpPr>
          <p:grpSpPr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11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3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14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16" name="动作按钮: 后退或前一项 15">
            <a:hlinkClick r:id="" action="ppaction://hlinkshowjump?jump=previousslide" highlightClick="1"/>
          </p:cNvPr>
          <p:cNvSpPr/>
          <p:nvPr userDrawn="1"/>
        </p:nvSpPr>
        <p:spPr>
          <a:xfrm>
            <a:off x="10990894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动作按钮: 前进或下一项 16">
            <a:hlinkClick r:id="" action="ppaction://hlinkshowjump?jump=nextslide" highlightClick="1"/>
          </p:cNvPr>
          <p:cNvSpPr/>
          <p:nvPr userDrawn="1"/>
        </p:nvSpPr>
        <p:spPr>
          <a:xfrm>
            <a:off x="11354432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动作按钮: 结束 17">
            <a:hlinkClick r:id="" action="ppaction://hlinkshowjump?jump=endshow" highlightClick="1"/>
          </p:cNvPr>
          <p:cNvSpPr/>
          <p:nvPr userDrawn="1"/>
        </p:nvSpPr>
        <p:spPr>
          <a:xfrm>
            <a:off x="11708444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807854" y="1105093"/>
            <a:ext cx="915459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 userDrawn="1"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8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"/>
          <p:cNvGrpSpPr/>
          <p:nvPr userDrawn="1"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11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13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15" name="Diamond 11"/>
          <p:cNvSpPr/>
          <p:nvPr userDrawn="1"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Diamond 12"/>
          <p:cNvSpPr/>
          <p:nvPr userDrawn="1"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Diamond 13"/>
          <p:cNvSpPr/>
          <p:nvPr userDrawn="1"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Diamond 14"/>
          <p:cNvSpPr/>
          <p:nvPr userDrawn="1"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9" name="Group 21"/>
          <p:cNvGrpSpPr/>
          <p:nvPr userDrawn="1"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22"/>
          <p:cNvGrpSpPr/>
          <p:nvPr userDrawn="1"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23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25"/>
          <p:cNvGrpSpPr/>
          <p:nvPr userDrawn="1"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2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8" name="Group 28"/>
          <p:cNvGrpSpPr/>
          <p:nvPr userDrawn="1"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29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2" name="动作按钮: 后退或前一项 31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前进或下一项 32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动作按钮: 结束 33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燕尾形 14">
            <a:hlinkClick r:id="rId2" action="ppaction://hlinksldjump"/>
          </p:cNvPr>
          <p:cNvSpPr/>
          <p:nvPr userDrawn="1"/>
        </p:nvSpPr>
        <p:spPr>
          <a:xfrm>
            <a:off x="6242295" y="6495790"/>
            <a:ext cx="21564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热点聚焦  分类突破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燕尾形 15">
            <a:hlinkClick r:id="rId3" action="ppaction://hlinksldjump"/>
          </p:cNvPr>
          <p:cNvSpPr/>
          <p:nvPr userDrawn="1"/>
        </p:nvSpPr>
        <p:spPr>
          <a:xfrm>
            <a:off x="3769480" y="6505690"/>
            <a:ext cx="2155419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真题感悟  考点整合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 11">
            <a:hlinkClick r:id="rId4" action="ppaction://hlinksldjump"/>
          </p:cNvPr>
          <p:cNvSpPr/>
          <p:nvPr userDrawn="1"/>
        </p:nvSpPr>
        <p:spPr>
          <a:xfrm>
            <a:off x="8628265" y="6505690"/>
            <a:ext cx="21564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  思维升华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7.png"/><Relationship Id="rId4" Type="http://schemas.openxmlformats.org/officeDocument/2006/relationships/image" Target="../media/image26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19.doc"/><Relationship Id="rId3" Type="http://schemas.openxmlformats.org/officeDocument/2006/relationships/oleObject" Target="../embeddings/Microsoft_Office_Word_97_-_2003___14.doc"/><Relationship Id="rId7" Type="http://schemas.openxmlformats.org/officeDocument/2006/relationships/oleObject" Target="../embeddings/Microsoft_Office_Word_97_-_2003___1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Microsoft_Office_Word_97_-_2003___17.doc"/><Relationship Id="rId5" Type="http://schemas.openxmlformats.org/officeDocument/2006/relationships/oleObject" Target="../embeddings/Microsoft_Office_Word_97_-_2003___16.doc"/><Relationship Id="rId4" Type="http://schemas.openxmlformats.org/officeDocument/2006/relationships/oleObject" Target="../embeddings/Microsoft_Office_Word_97_-_2003___15.doc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Microsoft_Office_Word_97_-_2003___23.doc"/><Relationship Id="rId5" Type="http://schemas.openxmlformats.org/officeDocument/2006/relationships/oleObject" Target="../embeddings/Microsoft_Office_Word_97_-_2003___22.doc"/><Relationship Id="rId4" Type="http://schemas.openxmlformats.org/officeDocument/2006/relationships/oleObject" Target="../embeddings/Microsoft_Office_Word_97_-_2003___21.doc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1.png"/><Relationship Id="rId5" Type="http://schemas.openxmlformats.org/officeDocument/2006/relationships/oleObject" Target="../embeddings/Microsoft_Office_Word_97_-_2003___26.doc"/><Relationship Id="rId4" Type="http://schemas.openxmlformats.org/officeDocument/2006/relationships/oleObject" Target="../embeddings/Microsoft_Office_Word_97_-_2003___25.doc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Word_97_-_2003___28.doc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Microsoft_Office_Word_97_-_2003___33.doc"/><Relationship Id="rId4" Type="http://schemas.openxmlformats.org/officeDocument/2006/relationships/oleObject" Target="../embeddings/Microsoft_Office_Word_97_-_2003___32.doc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52.png"/><Relationship Id="rId4" Type="http://schemas.openxmlformats.org/officeDocument/2006/relationships/oleObject" Target="../embeddings/Microsoft_Office_Word_97_-_2003___36.doc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55.png"/><Relationship Id="rId4" Type="http://schemas.openxmlformats.org/officeDocument/2006/relationships/oleObject" Target="../embeddings/Microsoft_Office_Word_97_-_2003___38.doc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44.doc"/><Relationship Id="rId3" Type="http://schemas.openxmlformats.org/officeDocument/2006/relationships/oleObject" Target="../embeddings/Microsoft_Office_Word_97_-_2003___39.doc"/><Relationship Id="rId7" Type="http://schemas.openxmlformats.org/officeDocument/2006/relationships/oleObject" Target="../embeddings/Microsoft_Office_Word_97_-_2003___4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Microsoft_Office_Word_97_-_2003___42.doc"/><Relationship Id="rId5" Type="http://schemas.openxmlformats.org/officeDocument/2006/relationships/oleObject" Target="../embeddings/Microsoft_Office_Word_97_-_2003___41.doc"/><Relationship Id="rId4" Type="http://schemas.openxmlformats.org/officeDocument/2006/relationships/oleObject" Target="../embeddings/Microsoft_Office_Word_97_-_2003___40.doc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64.png"/><Relationship Id="rId4" Type="http://schemas.openxmlformats.org/officeDocument/2006/relationships/oleObject" Target="../embeddings/Microsoft_Office_Word_97_-_2003___46.doc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52.doc"/><Relationship Id="rId3" Type="http://schemas.openxmlformats.org/officeDocument/2006/relationships/oleObject" Target="../embeddings/Microsoft_Office_Word_97_-_2003___47.doc"/><Relationship Id="rId7" Type="http://schemas.openxmlformats.org/officeDocument/2006/relationships/oleObject" Target="../embeddings/Microsoft_Office_Word_97_-_2003___5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Microsoft_Office_Word_97_-_2003___50.doc"/><Relationship Id="rId5" Type="http://schemas.openxmlformats.org/officeDocument/2006/relationships/oleObject" Target="../embeddings/Microsoft_Office_Word_97_-_2003___49.doc"/><Relationship Id="rId4" Type="http://schemas.openxmlformats.org/officeDocument/2006/relationships/oleObject" Target="../embeddings/Microsoft_Office_Word_97_-_2003___48.doc"/><Relationship Id="rId9" Type="http://schemas.openxmlformats.org/officeDocument/2006/relationships/oleObject" Target="../embeddings/Microsoft_Office_Word_97_-_2003___53.doc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4.doc"/><Relationship Id="rId7" Type="http://schemas.openxmlformats.org/officeDocument/2006/relationships/oleObject" Target="../embeddings/Microsoft_Office_Word_97_-_2003___5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Microsoft_Office_Word_97_-_2003___57.doc"/><Relationship Id="rId5" Type="http://schemas.openxmlformats.org/officeDocument/2006/relationships/oleObject" Target="../embeddings/Microsoft_Office_Word_97_-_2003___56.doc"/><Relationship Id="rId4" Type="http://schemas.openxmlformats.org/officeDocument/2006/relationships/oleObject" Target="../embeddings/Microsoft_Office_Word_97_-_2003___55.doc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Microsoft_Office_Word_97_-_2003___62.doc"/><Relationship Id="rId5" Type="http://schemas.openxmlformats.org/officeDocument/2006/relationships/oleObject" Target="../embeddings/Microsoft_Office_Word_97_-_2003___61.doc"/><Relationship Id="rId4" Type="http://schemas.openxmlformats.org/officeDocument/2006/relationships/oleObject" Target="../embeddings/Microsoft_Office_Word_97_-_2003___60.doc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5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Microsoft_Office_Word_97_-_2003___67.doc"/><Relationship Id="rId5" Type="http://schemas.openxmlformats.org/officeDocument/2006/relationships/oleObject" Target="../embeddings/Microsoft_Office_Word_97_-_2003___66.doc"/><Relationship Id="rId4" Type="http://schemas.openxmlformats.org/officeDocument/2006/relationships/oleObject" Target="../embeddings/Microsoft_Office_Word_97_-_2003___65.doc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7.vml"/><Relationship Id="rId5" Type="http://schemas.openxmlformats.org/officeDocument/2006/relationships/oleObject" Target="../embeddings/Microsoft_Office_Word_97_-_2003___70.doc"/><Relationship Id="rId4" Type="http://schemas.openxmlformats.org/officeDocument/2006/relationships/oleObject" Target="../embeddings/Microsoft_Office_Word_97_-_2003___69.doc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8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9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0.vml"/><Relationship Id="rId5" Type="http://schemas.openxmlformats.org/officeDocument/2006/relationships/oleObject" Target="../embeddings/Microsoft_Office_Word_97_-_2003___75.doc"/><Relationship Id="rId4" Type="http://schemas.openxmlformats.org/officeDocument/2006/relationships/oleObject" Target="../embeddings/Microsoft_Office_Word_97_-_2003___74.doc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6.doc"/><Relationship Id="rId7" Type="http://schemas.openxmlformats.org/officeDocument/2006/relationships/oleObject" Target="../embeddings/Microsoft_Office_Word_97_-_2003___8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Microsoft_Office_Word_97_-_2003___79.doc"/><Relationship Id="rId5" Type="http://schemas.openxmlformats.org/officeDocument/2006/relationships/oleObject" Target="../embeddings/Microsoft_Office_Word_97_-_2003___78.doc"/><Relationship Id="rId4" Type="http://schemas.openxmlformats.org/officeDocument/2006/relationships/oleObject" Target="../embeddings/Microsoft_Office_Word_97_-_2003___77.doc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Microsoft_Office_Word_97_-_2003___2.doc"/><Relationship Id="rId4" Type="http://schemas.openxmlformats.org/officeDocument/2006/relationships/image" Target="../media/image9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100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3.v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Microsoft_Office_Word_97_-_2003___6.doc"/><Relationship Id="rId4" Type="http://schemas.openxmlformats.org/officeDocument/2006/relationships/oleObject" Target="../embeddings/Microsoft_Office_Word_97_-_2003___5.doc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Word_97_-_2003___9.doc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1647" y="3502759"/>
            <a:ext cx="6437981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 dirty="0">
                <a:latin typeface="Times New Roman" panose="02020603050405020304"/>
              </a:rPr>
              <a:t>第</a:t>
            </a:r>
            <a:r>
              <a:rPr lang="en-US" altLang="zh-CN" sz="3600" b="1" kern="2200" dirty="0">
                <a:latin typeface="Times New Roman" panose="02020603050405020304"/>
              </a:rPr>
              <a:t>1</a:t>
            </a:r>
            <a:r>
              <a:rPr lang="zh-CN" altLang="zh-CN" sz="3600" b="1" kern="2200" dirty="0">
                <a:latin typeface="Times New Roman" panose="02020603050405020304"/>
              </a:rPr>
              <a:t>讲　三角函数的图象与性质</a:t>
            </a:r>
            <a:endParaRPr lang="zh-CN" altLang="zh-CN" sz="2400" b="1" kern="2200" dirty="0">
              <a:effectLst/>
              <a:latin typeface="Times New Roman" panose="02020603050405020304"/>
            </a:endParaRPr>
          </a:p>
        </p:txBody>
      </p:sp>
      <p:pic>
        <p:nvPicPr>
          <p:cNvPr id="76802" name="Picture 2" descr="E:\梁明明\2018\二轮\2019版 创新设计 二轮专题复习 数学 全国（理）\专题一.t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186" y="1112721"/>
            <a:ext cx="12030511" cy="234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55021" y="1418944"/>
          <a:ext cx="10809287" cy="4421187"/>
        </p:xfrm>
        <a:graphic>
          <a:graphicData uri="http://schemas.openxmlformats.org/presentationml/2006/ole">
            <p:oleObj spid="_x0000_s83985" name="Document" r:id="rId3" imgW="11679251" imgH="474765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277315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三角函数的常用结论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012655"/>
          <a:ext cx="10672762" cy="3508375"/>
        </p:xfrm>
        <a:graphic>
          <a:graphicData uri="http://schemas.openxmlformats.org/presentationml/2006/ole">
            <p:oleObj spid="_x0000_s85008" name="Document" r:id="rId3" imgW="10946195" imgH="360169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35280" y="634123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三角函数的两种常见变换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6026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277" y="1462688"/>
            <a:ext cx="6444988" cy="4125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50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1463" y="1085638"/>
            <a:ext cx="6522005" cy="4565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209346" y="1214138"/>
            <a:ext cx="11647294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热点一　三角函数的定义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21632" y="1975172"/>
          <a:ext cx="10672762" cy="3016250"/>
        </p:xfrm>
        <a:graphic>
          <a:graphicData uri="http://schemas.openxmlformats.org/presentationml/2006/ole">
            <p:oleObj spid="_x0000_s16429" name="Document" r:id="rId3" imgW="10946195" imgH="3098376" progId="Word.Document.8">
              <p:embed/>
            </p:oleObj>
          </a:graphicData>
        </a:graphic>
      </p:graphicFrame>
      <p:pic>
        <p:nvPicPr>
          <p:cNvPr id="16411" name="Picture 27" descr="E:\梁明明\2018\二轮\2019版 创新设计 二轮专题复习 数学 全国（理）\热点聚焦.T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873" y="546259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422" name="Picture 38" descr="L12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6019" y="4091498"/>
            <a:ext cx="2380171" cy="211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40185" y="647771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法一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由已知得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β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Z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68699" y="1296026"/>
          <a:ext cx="10672762" cy="887413"/>
        </p:xfrm>
        <a:graphic>
          <a:graphicData uri="http://schemas.openxmlformats.org/presentationml/2006/ole">
            <p:oleObj spid="_x0000_s57408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76224" y="2002468"/>
          <a:ext cx="10672762" cy="900112"/>
        </p:xfrm>
        <a:graphic>
          <a:graphicData uri="http://schemas.openxmlformats.org/presentationml/2006/ole">
            <p:oleObj spid="_x0000_s57409" name="Document" r:id="rId4" imgW="10946195" imgH="93570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3520" y="2790798"/>
          <a:ext cx="10671175" cy="914400"/>
        </p:xfrm>
        <a:graphic>
          <a:graphicData uri="http://schemas.openxmlformats.org/presentationml/2006/ole">
            <p:oleObj spid="_x0000_s57410" name="Document" r:id="rId5" imgW="10946195" imgH="941466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9872" y="3643952"/>
          <a:ext cx="10672762" cy="900113"/>
        </p:xfrm>
        <a:graphic>
          <a:graphicData uri="http://schemas.openxmlformats.org/presentationml/2006/ole">
            <p:oleObj spid="_x0000_s57411" name="Document" r:id="rId6" imgW="10946195" imgH="935705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89872" y="4350264"/>
          <a:ext cx="10672763" cy="887412"/>
        </p:xfrm>
        <a:graphic>
          <a:graphicData uri="http://schemas.openxmlformats.org/presentationml/2006/ole">
            <p:oleObj spid="_x0000_s57412" name="Document" r:id="rId7" imgW="10946195" imgH="911223" progId="Word.Document.8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89872" y="5061902"/>
          <a:ext cx="10672763" cy="887413"/>
        </p:xfrm>
        <a:graphic>
          <a:graphicData uri="http://schemas.openxmlformats.org/presentationml/2006/ole">
            <p:oleObj spid="_x0000_s57413" name="Document" r:id="rId8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法二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由已知得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β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Z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sin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β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sin[(2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sin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α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 err="1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cos</a:t>
            </a:r>
            <a:r>
              <a:rPr lang="en-US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β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[(2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α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Z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09643" y="1838692"/>
          <a:ext cx="10672762" cy="1774825"/>
        </p:xfrm>
        <a:graphic>
          <a:graphicData uri="http://schemas.openxmlformats.org/presentationml/2006/ole">
            <p:oleObj spid="_x0000_s58416" name="Document" r:id="rId3" imgW="10946195" imgH="1822807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89872" y="3398507"/>
          <a:ext cx="10672762" cy="887412"/>
        </p:xfrm>
        <a:graphic>
          <a:graphicData uri="http://schemas.openxmlformats.org/presentationml/2006/ole">
            <p:oleObj spid="_x0000_s58417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2588" y="4135438"/>
          <a:ext cx="10507662" cy="1296987"/>
        </p:xfrm>
        <a:graphic>
          <a:graphicData uri="http://schemas.openxmlformats.org/presentationml/2006/ole">
            <p:oleObj spid="_x0000_s58418" name="Document" r:id="rId5" imgW="10946195" imgH="1364135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7516" y="5340059"/>
          <a:ext cx="10672762" cy="887413"/>
        </p:xfrm>
        <a:graphic>
          <a:graphicData uri="http://schemas.openxmlformats.org/presentationml/2006/ole">
            <p:oleObj spid="_x0000_s58419" name="Document" r:id="rId6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609570" y="2239681"/>
            <a:ext cx="10972278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当角的终边所在的位置不是唯一确定的时候要注意分情况解决，机械地使用三角函数的定义就会出现错误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任意角的三角函数值仅与角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的终边位置有关，而与角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终边上点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的位置无关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若角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已经给出，则无论点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选择在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终边上的什么位置，角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的三角函数值都是确定的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764581"/>
          <a:ext cx="10672762" cy="2374900"/>
        </p:xfrm>
        <a:graphic>
          <a:graphicData uri="http://schemas.openxmlformats.org/presentationml/2006/ole">
            <p:oleObj spid="_x0000_s60459" name="Document" r:id="rId3" imgW="10946195" imgH="2439890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31828" y="2987067"/>
          <a:ext cx="7383462" cy="2455862"/>
        </p:xfrm>
        <a:graphic>
          <a:graphicData uri="http://schemas.openxmlformats.org/presentationml/2006/ole">
            <p:oleObj spid="_x0000_s60460" name="Document" r:id="rId4" imgW="7605721" imgH="2575259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28688" y="5367401"/>
          <a:ext cx="10671175" cy="750887"/>
        </p:xfrm>
        <a:graphic>
          <a:graphicData uri="http://schemas.openxmlformats.org/presentationml/2006/ole">
            <p:oleObj spid="_x0000_s60461" name="Document" r:id="rId5" imgW="10946195" imgH="774054" progId="Word.Document.8">
              <p:embed/>
            </p:oleObj>
          </a:graphicData>
        </a:graphic>
      </p:graphicFrame>
      <p:pic>
        <p:nvPicPr>
          <p:cNvPr id="60440" name="Picture 24" descr="18GW1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2845" y="3066589"/>
            <a:ext cx="2312446" cy="237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40243" y="4652977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(1)C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(2)C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535404"/>
          <a:ext cx="10685462" cy="1924050"/>
        </p:xfrm>
        <a:graphic>
          <a:graphicData uri="http://schemas.openxmlformats.org/presentationml/2006/ole">
            <p:oleObj spid="_x0000_s61471" name="Document" r:id="rId3" imgW="11133955" imgH="2016861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08996" y="3158205"/>
          <a:ext cx="10672762" cy="1651000"/>
        </p:xfrm>
        <a:graphic>
          <a:graphicData uri="http://schemas.openxmlformats.org/presentationml/2006/ole">
            <p:oleObj spid="_x0000_s61472" name="Document" r:id="rId4" imgW="10946195" imgH="170759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596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热点二　三角函数的图象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考法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三角函数的图象变换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要想得到函数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sin 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的图象，只需将函数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的图象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376161"/>
          <a:ext cx="10672762" cy="3549650"/>
        </p:xfrm>
        <a:graphic>
          <a:graphicData uri="http://schemas.openxmlformats.org/presentationml/2006/ole">
            <p:oleObj spid="_x0000_s62485" name="Document" r:id="rId3" imgW="10946195" imgH="364561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560535"/>
          <a:ext cx="10672762" cy="4122738"/>
        </p:xfrm>
        <a:graphic>
          <a:graphicData uri="http://schemas.openxmlformats.org/presentationml/2006/ole">
            <p:oleObj spid="_x0000_s63510" name="Document" r:id="rId3" imgW="10946195" imgH="423857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506994" y="3109899"/>
            <a:ext cx="11304749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由题意，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ω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663075" y="5373067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(1)B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(2)A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017869"/>
          <a:ext cx="10836275" cy="2498725"/>
        </p:xfrm>
        <a:graphic>
          <a:graphicData uri="http://schemas.openxmlformats.org/presentationml/2006/ole">
            <p:oleObj spid="_x0000_s64555" name="Document" r:id="rId3" imgW="11288983" imgH="2605142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68052" y="3826792"/>
          <a:ext cx="10672762" cy="887412"/>
        </p:xfrm>
        <a:graphic>
          <a:graphicData uri="http://schemas.openxmlformats.org/presentationml/2006/ole">
            <p:oleObj spid="_x0000_s64556" name="Document" r:id="rId4" imgW="10946195" imgH="917704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78560" y="4688210"/>
          <a:ext cx="10671175" cy="887412"/>
        </p:xfrm>
        <a:graphic>
          <a:graphicData uri="http://schemas.openxmlformats.org/presentationml/2006/ole">
            <p:oleObj spid="_x0000_s64557" name="Document" r:id="rId5" imgW="10946195" imgH="91770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28011" y="1961524"/>
          <a:ext cx="10672762" cy="3194050"/>
        </p:xfrm>
        <a:graphic>
          <a:graphicData uri="http://schemas.openxmlformats.org/presentationml/2006/ole">
            <p:oleObj spid="_x0000_s65558" name="Document" r:id="rId3" imgW="10946195" imgH="328342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4739255"/>
          <a:ext cx="10672762" cy="1774825"/>
        </p:xfrm>
        <a:graphic>
          <a:graphicData uri="http://schemas.openxmlformats.org/presentationml/2006/ole">
            <p:oleObj spid="_x0000_s66592" name="Document" r:id="rId3" imgW="10946195" imgH="1822807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95325" y="758557"/>
          <a:ext cx="10672762" cy="2033587"/>
        </p:xfrm>
        <a:graphic>
          <a:graphicData uri="http://schemas.openxmlformats.org/presentationml/2006/ole">
            <p:oleObj spid="_x0000_s66593" name="Document" r:id="rId4" imgW="10946195" imgH="2097506" progId="Word.Document.8">
              <p:embed/>
            </p:oleObj>
          </a:graphicData>
        </a:graphic>
      </p:graphicFrame>
      <p:pic>
        <p:nvPicPr>
          <p:cNvPr id="66577" name="Picture 17" descr="G2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0729" y="2678779"/>
            <a:ext cx="2085032" cy="204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23913" y="5034606"/>
          <a:ext cx="10672762" cy="887413"/>
        </p:xfrm>
        <a:graphic>
          <a:graphicData uri="http://schemas.openxmlformats.org/presentationml/2006/ole">
            <p:oleObj spid="_x0000_s89090" name="Document" r:id="rId3" imgW="10946195" imgH="913024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49940" y="949321"/>
          <a:ext cx="10672762" cy="1773237"/>
        </p:xfrm>
        <a:graphic>
          <a:graphicData uri="http://schemas.openxmlformats.org/presentationml/2006/ole">
            <p:oleObj spid="_x0000_s89089" name="Document" r:id="rId4" imgW="10946195" imgH="1822807" progId="Word.Document.8">
              <p:embed/>
            </p:oleObj>
          </a:graphicData>
        </a:graphic>
      </p:graphicFrame>
      <p:pic>
        <p:nvPicPr>
          <p:cNvPr id="88069" name="Picture 5" descr="G3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3238" y="2598422"/>
            <a:ext cx="3245632" cy="23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732139" y="5896888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(1)B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(2)D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296026"/>
          <a:ext cx="10672762" cy="887413"/>
        </p:xfrm>
        <a:graphic>
          <a:graphicData uri="http://schemas.openxmlformats.org/presentationml/2006/ole">
            <p:oleObj spid="_x0000_s90118" name="Document" r:id="rId3" imgW="10946195" imgH="917704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81700" y="2034961"/>
          <a:ext cx="10672762" cy="887412"/>
        </p:xfrm>
        <a:graphic>
          <a:graphicData uri="http://schemas.openxmlformats.org/presentationml/2006/ole">
            <p:oleObj spid="_x0000_s90117" name="Document" r:id="rId4" imgW="10946195" imgH="917704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08973" y="2749854"/>
          <a:ext cx="10671175" cy="887412"/>
        </p:xfrm>
        <a:graphic>
          <a:graphicData uri="http://schemas.openxmlformats.org/presentationml/2006/ole">
            <p:oleObj spid="_x0000_s90116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82969" y="4399951"/>
          <a:ext cx="10672762" cy="2033588"/>
        </p:xfrm>
        <a:graphic>
          <a:graphicData uri="http://schemas.openxmlformats.org/presentationml/2006/ole">
            <p:oleObj spid="_x0000_s90115" name="Document" r:id="rId6" imgW="10946195" imgH="2089946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95325" y="3338661"/>
          <a:ext cx="10672763" cy="1228725"/>
        </p:xfrm>
        <a:graphic>
          <a:graphicData uri="http://schemas.openxmlformats.org/presentationml/2006/ole">
            <p:oleObj spid="_x0000_s90114" name="Document" r:id="rId7" imgW="10946195" imgH="1274489" progId="Word.Document.8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68029" y="575936"/>
          <a:ext cx="10672763" cy="887413"/>
        </p:xfrm>
        <a:graphic>
          <a:graphicData uri="http://schemas.openxmlformats.org/presentationml/2006/ole">
            <p:oleObj spid="_x0000_s90113" name="Document" r:id="rId8" imgW="10946195" imgH="91770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270894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sin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φ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&gt;0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ω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&gt;0)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的图象求解析式时，常采用待定系数法，由图中的最高点、最低点或特殊点求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；由函数的周期确定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ω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；确定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φ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常根据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五点法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中的五个点求解，其中一般把第一个零点作为突破口，可以从图象的升降找准第一个零点的位置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5179" y="466752"/>
          <a:ext cx="10672762" cy="887413"/>
        </p:xfrm>
        <a:graphic>
          <a:graphicData uri="http://schemas.openxmlformats.org/presentationml/2006/ole">
            <p:oleObj spid="_x0000_s91150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63588" y="3408372"/>
          <a:ext cx="10672762" cy="3233737"/>
        </p:xfrm>
        <a:graphic>
          <a:graphicData uri="http://schemas.openxmlformats.org/presentationml/2006/ole">
            <p:oleObj spid="_x0000_s91151" name="Document" r:id="rId4" imgW="10946195" imgH="3326992" progId="Word.Document.8">
              <p:embed/>
            </p:oleObj>
          </a:graphicData>
        </a:graphic>
      </p:graphicFrame>
      <p:pic>
        <p:nvPicPr>
          <p:cNvPr id="91143" name="Picture 7" descr="A3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1266" y="1045165"/>
            <a:ext cx="3306949" cy="22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799501"/>
          <a:ext cx="10672762" cy="887413"/>
        </p:xfrm>
        <a:graphic>
          <a:graphicData uri="http://schemas.openxmlformats.org/presentationml/2006/ole">
            <p:oleObj spid="_x0000_s93191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81700" y="1519591"/>
          <a:ext cx="10672762" cy="887412"/>
        </p:xfrm>
        <a:graphic>
          <a:graphicData uri="http://schemas.openxmlformats.org/presentationml/2006/ole">
            <p:oleObj spid="_x0000_s93190" name="Document" r:id="rId4" imgW="10946195" imgH="917704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08973" y="2253329"/>
          <a:ext cx="10671175" cy="887412"/>
        </p:xfrm>
        <a:graphic>
          <a:graphicData uri="http://schemas.openxmlformats.org/presentationml/2006/ole">
            <p:oleObj spid="_x0000_s93189" name="Document" r:id="rId5" imgW="10946195" imgH="917704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22621" y="2978616"/>
          <a:ext cx="10672762" cy="887413"/>
        </p:xfrm>
        <a:graphic>
          <a:graphicData uri="http://schemas.openxmlformats.org/presentationml/2006/ole">
            <p:oleObj spid="_x0000_s93188" name="Document" r:id="rId6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08973" y="3644114"/>
          <a:ext cx="10672763" cy="887412"/>
        </p:xfrm>
        <a:graphic>
          <a:graphicData uri="http://schemas.openxmlformats.org/presentationml/2006/ole">
            <p:oleObj spid="_x0000_s93187" name="Document" r:id="rId7" imgW="10946195" imgH="911223" progId="Word.Document.8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22621" y="4345359"/>
          <a:ext cx="10672763" cy="887413"/>
        </p:xfrm>
        <a:graphic>
          <a:graphicData uri="http://schemas.openxmlformats.org/presentationml/2006/ole">
            <p:oleObj spid="_x0000_s93186" name="Document" r:id="rId8" imgW="10946195" imgH="917704" progId="Word.Document.8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36269" y="5061902"/>
          <a:ext cx="10672762" cy="887413"/>
        </p:xfrm>
        <a:graphic>
          <a:graphicData uri="http://schemas.openxmlformats.org/presentationml/2006/ole">
            <p:oleObj spid="_x0000_s93185" name="Document" r:id="rId9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1988820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高考定位　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三角函数的图象与性质是高考考查的重点和热点内容，主要从以下两个方面进行考查：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三角函数的图象，涉及图象变换问题以及由图象确定解析式问题，主要以选择题、填空题的形式考查；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利用三角函数的性质求解三角函数的值、参数、最值、值域、单调区间等，主要以解答题的形式考查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热点三　三角函数的性质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考法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三角函数性质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合肥质检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sin 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ωx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ω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&gt;0)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的最小正周期为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π.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362513"/>
          <a:ext cx="10672762" cy="1460500"/>
        </p:xfrm>
        <a:graphic>
          <a:graphicData uri="http://schemas.openxmlformats.org/presentationml/2006/ole">
            <p:oleObj spid="_x0000_s94213" name="Document" r:id="rId3" imgW="10946195" imgH="150418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95348" y="3580779"/>
          <a:ext cx="10672762" cy="887412"/>
        </p:xfrm>
        <a:graphic>
          <a:graphicData uri="http://schemas.openxmlformats.org/presentationml/2006/ole">
            <p:oleObj spid="_x0000_s94212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95325" y="4190034"/>
          <a:ext cx="10672763" cy="885825"/>
        </p:xfrm>
        <a:graphic>
          <a:graphicData uri="http://schemas.openxmlformats.org/presentationml/2006/ole">
            <p:oleObj spid="_x0000_s94211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91546" y="4925423"/>
          <a:ext cx="10672762" cy="887412"/>
        </p:xfrm>
        <a:graphic>
          <a:graphicData uri="http://schemas.openxmlformats.org/presentationml/2006/ole">
            <p:oleObj spid="_x0000_s94210" name="Document" r:id="rId6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74118" y="5616566"/>
          <a:ext cx="10671175" cy="887413"/>
        </p:xfrm>
        <a:graphic>
          <a:graphicData uri="http://schemas.openxmlformats.org/presentationml/2006/ole">
            <p:oleObj spid="_x0000_s94209" name="Document" r:id="rId7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08973" y="2472251"/>
          <a:ext cx="10672762" cy="887413"/>
        </p:xfrm>
        <a:graphic>
          <a:graphicData uri="http://schemas.openxmlformats.org/presentationml/2006/ole">
            <p:oleObj spid="_x0000_s95236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76654" y="3219637"/>
          <a:ext cx="10672762" cy="887412"/>
        </p:xfrm>
        <a:graphic>
          <a:graphicData uri="http://schemas.openxmlformats.org/presentationml/2006/ole">
            <p:oleObj spid="_x0000_s95235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59156" y="3981768"/>
          <a:ext cx="10671175" cy="887412"/>
        </p:xfrm>
        <a:graphic>
          <a:graphicData uri="http://schemas.openxmlformats.org/presentationml/2006/ole">
            <p:oleObj spid="_x0000_s95234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49358" y="1711217"/>
          <a:ext cx="10672762" cy="887413"/>
        </p:xfrm>
        <a:graphic>
          <a:graphicData uri="http://schemas.openxmlformats.org/presentationml/2006/ole">
            <p:oleObj spid="_x0000_s95233" name="Document" r:id="rId6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16039" y="1923932"/>
            <a:ext cx="11304749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讨论三角函数的单调性，研究函数的周期性、奇偶性与对称性，都必须首先利用辅助角公式，将函数化成一个角的一种三角函数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求函数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sin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φ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&gt;0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ω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&gt;0)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的单调区间，是将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φ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作为一个整体代入正弦函数增区间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或减区间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，求出的区间即为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sin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φ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的增区间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或减区间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，但是当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＞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ω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＜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时，需先利用诱导公式变形为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＝－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sin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φ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sin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φ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的增区间即为原函数的减区间，减区间即为原函数的增区间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95325" y="1628775"/>
          <a:ext cx="10672762" cy="3194050"/>
        </p:xfrm>
        <a:graphic>
          <a:graphicData uri="http://schemas.openxmlformats.org/presentationml/2006/ole">
            <p:oleObj spid="_x0000_s96265" name="Document" r:id="rId3" imgW="10946195" imgH="328486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761870"/>
          <a:ext cx="10672762" cy="887413"/>
        </p:xfrm>
        <a:graphic>
          <a:graphicData uri="http://schemas.openxmlformats.org/presentationml/2006/ole">
            <p:oleObj spid="_x0000_s98308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08996" y="2454664"/>
          <a:ext cx="10672762" cy="887412"/>
        </p:xfrm>
        <a:graphic>
          <a:graphicData uri="http://schemas.openxmlformats.org/presentationml/2006/ole">
            <p:oleObj spid="_x0000_s98307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95325" y="3207247"/>
          <a:ext cx="10671175" cy="887412"/>
        </p:xfrm>
        <a:graphic>
          <a:graphicData uri="http://schemas.openxmlformats.org/presentationml/2006/ole">
            <p:oleObj spid="_x0000_s98306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08973" y="3981767"/>
          <a:ext cx="10672762" cy="887413"/>
        </p:xfrm>
        <a:graphic>
          <a:graphicData uri="http://schemas.openxmlformats.org/presentationml/2006/ole">
            <p:oleObj spid="_x0000_s98305" name="Document" r:id="rId6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733247" y="2831742"/>
            <a:ext cx="1164729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π]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上恰好有两个零点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上有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个零点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不小于第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个零点的横坐标即可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63588" y="908685"/>
          <a:ext cx="10672762" cy="1460500"/>
        </p:xfrm>
        <a:graphic>
          <a:graphicData uri="http://schemas.openxmlformats.org/presentationml/2006/ole">
            <p:oleObj spid="_x0000_s99331" name="Document" r:id="rId3" imgW="10946195" imgH="150418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19504" y="2212385"/>
          <a:ext cx="10671175" cy="887412"/>
        </p:xfrm>
        <a:graphic>
          <a:graphicData uri="http://schemas.openxmlformats.org/presentationml/2006/ole">
            <p:oleObj spid="_x0000_s99330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90861" y="4579025"/>
          <a:ext cx="10672762" cy="887413"/>
        </p:xfrm>
        <a:graphic>
          <a:graphicData uri="http://schemas.openxmlformats.org/presentationml/2006/ole">
            <p:oleObj spid="_x0000_s99329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23913" y="1683367"/>
          <a:ext cx="10672762" cy="2921000"/>
        </p:xfrm>
        <a:graphic>
          <a:graphicData uri="http://schemas.openxmlformats.org/presentationml/2006/ole">
            <p:oleObj spid="_x0000_s100353" name="Document" r:id="rId3" imgW="10946195" imgH="300873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87067" y="1770452"/>
          <a:ext cx="10809287" cy="3752850"/>
        </p:xfrm>
        <a:graphic>
          <a:graphicData uri="http://schemas.openxmlformats.org/presentationml/2006/ole">
            <p:oleObj spid="_x0000_s101377" name="Document" r:id="rId3" imgW="12120595" imgH="410284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41286" y="1767022"/>
            <a:ext cx="11417796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b="1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m·n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2cos 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ωx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(sin 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ωx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ωx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72003" y="3067127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依题意知，最小正周期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π.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32475" y="2428925"/>
          <a:ext cx="10672762" cy="887413"/>
        </p:xfrm>
        <a:graphic>
          <a:graphicData uri="http://schemas.openxmlformats.org/presentationml/2006/ole">
            <p:oleObj spid="_x0000_s102403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99789" y="3715431"/>
          <a:ext cx="10672762" cy="887412"/>
        </p:xfrm>
        <a:graphic>
          <a:graphicData uri="http://schemas.openxmlformats.org/presentationml/2006/ole">
            <p:oleObj spid="_x0000_s102402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1677" y="4379278"/>
          <a:ext cx="10807700" cy="1570037"/>
        </p:xfrm>
        <a:graphic>
          <a:graphicData uri="http://schemas.openxmlformats.org/presentationml/2006/ole">
            <p:oleObj spid="_x0000_s102401" name="Document" r:id="rId5" imgW="11260208" imgH="163847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31805" y="2376161"/>
          <a:ext cx="10672762" cy="887413"/>
        </p:xfrm>
        <a:graphic>
          <a:graphicData uri="http://schemas.openxmlformats.org/presentationml/2006/ole">
            <p:oleObj spid="_x0000_s103429" name="Document" r:id="rId3" imgW="10946195" imgH="917704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12983" y="3055307"/>
          <a:ext cx="10672762" cy="887412"/>
        </p:xfrm>
        <a:graphic>
          <a:graphicData uri="http://schemas.openxmlformats.org/presentationml/2006/ole">
            <p:oleObj spid="_x0000_s103428" name="Document" r:id="rId4" imgW="10946195" imgH="917704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73363" y="3789045"/>
          <a:ext cx="10671175" cy="901700"/>
        </p:xfrm>
        <a:graphic>
          <a:graphicData uri="http://schemas.openxmlformats.org/presentationml/2006/ole">
            <p:oleObj spid="_x0000_s103427" name="Document" r:id="rId5" imgW="10946195" imgH="935705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36269" y="1615127"/>
          <a:ext cx="10672762" cy="887413"/>
        </p:xfrm>
        <a:graphic>
          <a:graphicData uri="http://schemas.openxmlformats.org/presentationml/2006/ole">
            <p:oleObj spid="_x0000_s103426" name="Document" r:id="rId6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77772" y="4600575"/>
          <a:ext cx="10672762" cy="628650"/>
        </p:xfrm>
        <a:graphic>
          <a:graphicData uri="http://schemas.openxmlformats.org/presentationml/2006/ole">
            <p:oleObj spid="_x0000_s103425" name="Document" r:id="rId7" imgW="10946195" imgH="6509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775258" y="5787704"/>
            <a:ext cx="10972278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99209" y="4109919"/>
          <a:ext cx="10782300" cy="1900238"/>
        </p:xfrm>
        <a:graphic>
          <a:graphicData uri="http://schemas.openxmlformats.org/presentationml/2006/ole">
            <p:oleObj spid="_x0000_s1079" name="Document" r:id="rId3" imgW="10946195" imgH="1939815" progId="Word.Document.8">
              <p:embed/>
            </p:oleObj>
          </a:graphicData>
        </a:graphic>
      </p:graphicFrame>
      <p:pic>
        <p:nvPicPr>
          <p:cNvPr id="1052" name="Picture 28" descr="E:\梁明明\2018\二轮\2019版 创新设计 二轮专题复习 数学 全国（理）\真题感悟.t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554" y="584265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713541" y="1080195"/>
            <a:ext cx="1923340" cy="66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en-US" sz="2400" kern="100" dirty="0" smtClean="0">
                <a:latin typeface="黑体" panose="02010609060101010101" charset="-122"/>
                <a:ea typeface="黑体" panose="02010609060101010101" charset="-122"/>
                <a:cs typeface="Courier New" panose="02070309020205020404"/>
              </a:rPr>
              <a:t>真 题 感 悟</a:t>
            </a:r>
            <a:endParaRPr lang="zh-CN" altLang="zh-CN" sz="1050" kern="100" dirty="0">
              <a:effectLst/>
              <a:latin typeface="黑体" panose="02010609060101010101" charset="-122"/>
              <a:ea typeface="黑体" panose="02010609060101010101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95325" y="1893820"/>
          <a:ext cx="10783888" cy="2374900"/>
        </p:xfrm>
        <a:graphic>
          <a:graphicData uri="http://schemas.openxmlformats.org/presentationml/2006/ole">
            <p:oleObj spid="_x0000_s1080" name="Document" r:id="rId5" imgW="10946195" imgH="241756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2424" y="162877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sin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φ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＞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ω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＞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的图象求解析式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23913" y="2362513"/>
          <a:ext cx="10672762" cy="2389188"/>
        </p:xfrm>
        <a:graphic>
          <a:graphicData uri="http://schemas.openxmlformats.org/presentationml/2006/ole">
            <p:oleObj spid="_x0000_s44069" name="Document" r:id="rId3" imgW="10946195" imgH="2460411" progId="Word.Document.8">
              <p:embed/>
            </p:oleObj>
          </a:graphicData>
        </a:graphic>
      </p:graphicFrame>
      <p:pic>
        <p:nvPicPr>
          <p:cNvPr id="44053" name="Picture 21" descr="E:\梁明明\2018\二轮\2019版 创新设计 二轮专题复习 数学 全国（理）\归纳总结.T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748" y="541898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58355" y="1222352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运用整体换元法求解单调区间与对称性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988820"/>
          <a:ext cx="10672762" cy="3194050"/>
        </p:xfrm>
        <a:graphic>
          <a:graphicData uri="http://schemas.openxmlformats.org/presentationml/2006/ole">
            <p:oleObj spid="_x0000_s68629" name="Document" r:id="rId3" imgW="10946195" imgH="328342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737257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sin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φ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的性质及应用的求解思路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339134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第一步：先借助三角恒等变换及相应三角函数公式把待求函数化成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sin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φ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一角一函数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的形式；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第二步：把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φ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视为一个整体，借助复合函数性质求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sin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ωx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φ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的单调性及奇偶性、最值、对称性等问题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23913" y="1268730"/>
          <a:ext cx="10672762" cy="4122738"/>
        </p:xfrm>
        <a:graphic>
          <a:graphicData uri="http://schemas.openxmlformats.org/presentationml/2006/ole">
            <p:oleObj spid="_x0000_s9217" name="Document" r:id="rId3" imgW="10946195" imgH="423857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84197" y="593179"/>
            <a:ext cx="115319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项，因为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的周期为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π(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b="1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Z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且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k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≠0</a:t>
            </a:r>
            <a:r>
              <a:rPr lang="en-US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的一个周期为－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项正确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376467" y="5649059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D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91531" y="1282378"/>
          <a:ext cx="10672762" cy="1460500"/>
        </p:xfrm>
        <a:graphic>
          <a:graphicData uri="http://schemas.openxmlformats.org/presentationml/2006/ole">
            <p:oleObj spid="_x0000_s77858" name="Document" r:id="rId3" imgW="10946195" imgH="1504185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31549" y="2681614"/>
          <a:ext cx="10672762" cy="1460500"/>
        </p:xfrm>
        <a:graphic>
          <a:graphicData uri="http://schemas.openxmlformats.org/presentationml/2006/ole">
            <p:oleObj spid="_x0000_s77859" name="Document" r:id="rId4" imgW="10946195" imgH="151138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32896" y="4078954"/>
          <a:ext cx="10671175" cy="1774825"/>
        </p:xfrm>
        <a:graphic>
          <a:graphicData uri="http://schemas.openxmlformats.org/presentationml/2006/ole">
            <p:oleObj spid="_x0000_s77860" name="Document" r:id="rId5" imgW="10946195" imgH="182280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097066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2cos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sin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12947" y="1685295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的最小正周期为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π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，最大值为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B.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的最小正周期为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π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，最大值为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的最小正周期为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2π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，最大值为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D.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的最小正周期为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2π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，最大值为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540243" y="531847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3925884"/>
          <a:ext cx="10672762" cy="1501775"/>
        </p:xfrm>
        <a:graphic>
          <a:graphicData uri="http://schemas.openxmlformats.org/presentationml/2006/ole">
            <p:oleObj spid="_x0000_s78864" name="Document" r:id="rId3" imgW="10946195" imgH="154918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775800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sin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[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]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是减函数，则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的最大值是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81187" y="5359419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41659" y="1437703"/>
          <a:ext cx="10672762" cy="860425"/>
        </p:xfrm>
        <a:graphic>
          <a:graphicData uri="http://schemas.openxmlformats.org/presentationml/2006/ole">
            <p:oleObj spid="_x0000_s79897" name="Document" r:id="rId3" imgW="10946195" imgH="888902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22644" y="2176638"/>
          <a:ext cx="10672762" cy="3398837"/>
        </p:xfrm>
        <a:graphic>
          <a:graphicData uri="http://schemas.openxmlformats.org/presentationml/2006/ole">
            <p:oleObj spid="_x0000_s79898" name="Document" r:id="rId4" imgW="10946195" imgH="350016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229559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en-US" altLang="zh-CN" sz="2400" kern="100" dirty="0">
                <a:latin typeface="Times New Roman" panose="02020603050405020304"/>
              </a:rPr>
              <a:t>1.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常用三种函数的图象与性质</a:t>
            </a:r>
            <a:r>
              <a:rPr lang="en-US" altLang="zh-CN" sz="2400" kern="100" dirty="0">
                <a:latin typeface="Times New Roman" panose="020206030504050203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下表中</a:t>
            </a:r>
            <a:r>
              <a:rPr lang="en-US" altLang="zh-CN" sz="2400" i="1" kern="100" dirty="0">
                <a:latin typeface="Times New Roman" panose="02020603050405020304"/>
              </a:rPr>
              <a:t>k</a:t>
            </a:r>
            <a:r>
              <a:rPr lang="zh-CN" altLang="zh-CN" sz="2400" kern="100" dirty="0">
                <a:cs typeface="宋体" panose="02010600030101010101" pitchFamily="2" charset="-122"/>
              </a:rPr>
              <a:t>∈</a:t>
            </a:r>
            <a:r>
              <a:rPr lang="en-US" altLang="zh-CN" sz="2400" b="1" kern="100" dirty="0">
                <a:latin typeface="Times New Roman" panose="02020603050405020304"/>
              </a:rPr>
              <a:t>Z</a:t>
            </a:r>
            <a:r>
              <a:rPr lang="en-US" altLang="zh-CN" sz="2400" kern="100" dirty="0">
                <a:latin typeface="Times New Roman" panose="020206030504050203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016116"/>
          <a:ext cx="10809287" cy="3889375"/>
        </p:xfrm>
        <a:graphic>
          <a:graphicData uri="http://schemas.openxmlformats.org/presentationml/2006/ole">
            <p:oleObj spid="_x0000_s52257" name="Document" r:id="rId3" imgW="11089713" imgH="4003479" progId="Word.Document.8">
              <p:embed/>
            </p:oleObj>
          </a:graphicData>
        </a:graphic>
      </p:graphicFrame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720615" y="536765"/>
            <a:ext cx="188544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en-US" sz="2400" kern="100" dirty="0" smtClean="0">
                <a:latin typeface="黑体" panose="02010609060101010101" charset="-122"/>
                <a:ea typeface="黑体" panose="02010609060101010101" charset="-122"/>
                <a:cs typeface="Courier New" panose="02070309020205020404"/>
              </a:rPr>
              <a:t>考 点 整 合</a:t>
            </a:r>
            <a:endParaRPr lang="zh-CN" altLang="zh-CN" sz="1050" kern="100" dirty="0">
              <a:effectLst/>
              <a:latin typeface="黑体" panose="02010609060101010101" charset="-122"/>
              <a:ea typeface="黑体" panose="02010609060101010101" charset="-122"/>
              <a:cs typeface="Courier New" panose="02070309020205020404"/>
            </a:endParaRPr>
          </a:p>
        </p:txBody>
      </p:sp>
      <p:pic>
        <p:nvPicPr>
          <p:cNvPr id="52248" name="Picture 24" descr="A3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3680" y="2939628"/>
            <a:ext cx="1693046" cy="141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9" name="Picture 25" descr="A3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8668" y="2961303"/>
            <a:ext cx="1514370" cy="1394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50" name="Picture 26" descr="A3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73394" y="2971709"/>
            <a:ext cx="1544363" cy="1341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374</Words>
  <Application>WPS 演示</Application>
  <PresentationFormat>自定义</PresentationFormat>
  <Paragraphs>47</Paragraphs>
  <Slides>43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147</cp:revision>
  <dcterms:created xsi:type="dcterms:W3CDTF">2018-01-02T04:06:00Z</dcterms:created>
  <dcterms:modified xsi:type="dcterms:W3CDTF">2019-11-10T08:30:03Z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