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71" r:id="rId2"/>
    <p:sldId id="435" r:id="rId3"/>
    <p:sldId id="262" r:id="rId4"/>
    <p:sldId id="378" r:id="rId5"/>
    <p:sldId id="379" r:id="rId6"/>
    <p:sldId id="377" r:id="rId7"/>
    <p:sldId id="279" r:id="rId8"/>
    <p:sldId id="380" r:id="rId9"/>
    <p:sldId id="263" r:id="rId10"/>
    <p:sldId id="381" r:id="rId11"/>
    <p:sldId id="382" r:id="rId12"/>
    <p:sldId id="291" r:id="rId13"/>
    <p:sldId id="424" r:id="rId14"/>
    <p:sldId id="383" r:id="rId15"/>
    <p:sldId id="425" r:id="rId16"/>
    <p:sldId id="274" r:id="rId17"/>
    <p:sldId id="281" r:id="rId18"/>
    <p:sldId id="386" r:id="rId19"/>
    <p:sldId id="388" r:id="rId20"/>
    <p:sldId id="389" r:id="rId21"/>
    <p:sldId id="390" r:id="rId22"/>
    <p:sldId id="391" r:id="rId23"/>
    <p:sldId id="426" r:id="rId24"/>
    <p:sldId id="327" r:id="rId25"/>
    <p:sldId id="392" r:id="rId26"/>
    <p:sldId id="394" r:id="rId27"/>
    <p:sldId id="427" r:id="rId28"/>
    <p:sldId id="395" r:id="rId29"/>
    <p:sldId id="397" r:id="rId30"/>
    <p:sldId id="428" r:id="rId31"/>
    <p:sldId id="429" r:id="rId32"/>
    <p:sldId id="398" r:id="rId33"/>
    <p:sldId id="430" r:id="rId34"/>
    <p:sldId id="399" r:id="rId35"/>
    <p:sldId id="401" r:id="rId36"/>
    <p:sldId id="431" r:id="rId37"/>
    <p:sldId id="432" r:id="rId38"/>
    <p:sldId id="409" r:id="rId39"/>
    <p:sldId id="408" r:id="rId40"/>
    <p:sldId id="411" r:id="rId41"/>
    <p:sldId id="433" r:id="rId42"/>
    <p:sldId id="416" r:id="rId43"/>
    <p:sldId id="406" r:id="rId44"/>
    <p:sldId id="418" r:id="rId45"/>
    <p:sldId id="419" r:id="rId46"/>
    <p:sldId id="367" r:id="rId47"/>
    <p:sldId id="370" r:id="rId48"/>
    <p:sldId id="421" r:id="rId49"/>
    <p:sldId id="422" r:id="rId50"/>
    <p:sldId id="434" r:id="rId51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377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382"/>
            <p14:sldId id="291"/>
            <p14:sldId id="424"/>
            <p14:sldId id="383"/>
            <p14:sldId id="425"/>
          </p14:sldIdLst>
        </p14:section>
        <p14:section name="B考法帮·题型全突破" id="{EAE3448C-E808-4F1F-840E-365612D64D3F}">
          <p14:sldIdLst>
            <p14:sldId id="274"/>
            <p14:sldId id="281"/>
            <p14:sldId id="386"/>
            <p14:sldId id="388"/>
            <p14:sldId id="389"/>
            <p14:sldId id="390"/>
            <p14:sldId id="391"/>
            <p14:sldId id="426"/>
            <p14:sldId id="327"/>
            <p14:sldId id="392"/>
            <p14:sldId id="394"/>
            <p14:sldId id="427"/>
            <p14:sldId id="395"/>
            <p14:sldId id="397"/>
            <p14:sldId id="428"/>
            <p14:sldId id="429"/>
            <p14:sldId id="398"/>
            <p14:sldId id="430"/>
            <p14:sldId id="399"/>
            <p14:sldId id="401"/>
            <p14:sldId id="431"/>
            <p14:sldId id="432"/>
            <p14:sldId id="409"/>
            <p14:sldId id="408"/>
            <p14:sldId id="411"/>
            <p14:sldId id="433"/>
            <p14:sldId id="416"/>
            <p14:sldId id="406"/>
            <p14:sldId id="418"/>
            <p14:sldId id="419"/>
          </p14:sldIdLst>
        </p14:section>
        <p14:section name="C方法帮·素养大提升" id="{C8D129F6-420B-47E8-9577-A84C8752F9E5}">
          <p14:sldIdLst>
            <p14:sldId id="367"/>
            <p14:sldId id="370"/>
            <p14:sldId id="421"/>
            <p14:sldId id="422"/>
            <p14:sldId id="434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DA251C"/>
                </a:solidFill>
              </a:rPr>
              <a:t>理科数学 第七章：不等式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</a:t>
            </a:r>
            <a:r>
              <a:rPr lang="zh-CN" altLang="zh-CN" sz="4000" b="1" dirty="0"/>
              <a:t>一</a:t>
            </a:r>
            <a:r>
              <a:rPr lang="zh-CN" altLang="en-US" sz="4000" b="1" dirty="0">
                <a:solidFill>
                  <a:schemeClr val="bg1"/>
                </a:solidFill>
              </a:rPr>
              <a:t>讲  不等关系与一元二次不等式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7104" y="1546119"/>
            <a:ext cx="5057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第七</a:t>
            </a:r>
            <a:r>
              <a:rPr lang="zh-CN" altLang="zh-CN" sz="2400" dirty="0">
                <a:solidFill>
                  <a:srgbClr val="DA251C"/>
                </a:solidFill>
              </a:rPr>
              <a:t>章 </a:t>
            </a:r>
            <a:r>
              <a:rPr lang="en-US" altLang="zh-CN" sz="2400" dirty="0">
                <a:solidFill>
                  <a:srgbClr val="DA251C"/>
                </a:solidFill>
              </a:rPr>
              <a:t> </a:t>
            </a:r>
            <a:r>
              <a:rPr lang="zh-CN" altLang="en-US" sz="2400" dirty="0">
                <a:solidFill>
                  <a:srgbClr val="DA251C"/>
                </a:solidFill>
              </a:rPr>
              <a:t>不等式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360" y="256492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en-US" sz="2800" dirty="0"/>
              <a:t>不等式的性质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917826"/>
                  </p:ext>
                </p:extLst>
              </p:nvPr>
            </p:nvGraphicFramePr>
            <p:xfrm>
              <a:off x="521110" y="918787"/>
              <a:ext cx="11149781" cy="54918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41226">
                      <a:extLst>
                        <a:ext uri="{9D8B030D-6E8A-4147-A177-3AD203B41FA5}">
                          <a16:colId xmlns:a16="http://schemas.microsoft.com/office/drawing/2014/main" val="3171565657"/>
                        </a:ext>
                      </a:extLst>
                    </a:gridCol>
                    <a:gridCol w="5856850">
                      <a:extLst>
                        <a:ext uri="{9D8B030D-6E8A-4147-A177-3AD203B41FA5}">
                          <a16:colId xmlns:a16="http://schemas.microsoft.com/office/drawing/2014/main" val="2944309474"/>
                        </a:ext>
                      </a:extLst>
                    </a:gridCol>
                    <a:gridCol w="3551705">
                      <a:extLst>
                        <a:ext uri="{9D8B030D-6E8A-4147-A177-3AD203B41FA5}">
                          <a16:colId xmlns:a16="http://schemas.microsoft.com/office/drawing/2014/main" val="2455317129"/>
                        </a:ext>
                      </a:extLst>
                    </a:gridCol>
                  </a:tblGrid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性质内容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注意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411474173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对称性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607448227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传递性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05907436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04387544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dirty="0" err="1">
                              <a:effectLst/>
                            </a:rPr>
                            <a:t>bc;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&lt;0⇒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c&lt;</a:t>
                          </a:r>
                          <a:r>
                            <a:rPr lang="en-US" sz="1800" dirty="0" err="1">
                              <a:effectLst/>
                            </a:rPr>
                            <a:t>bc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c</a:t>
                          </a:r>
                          <a:r>
                            <a:rPr lang="zh-CN" sz="1800">
                              <a:effectLst/>
                            </a:rPr>
                            <a:t>的符号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45012929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d⇒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292698463"/>
                      </a:ext>
                    </a:extLst>
                  </a:tr>
                  <a:tr h="1150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同向同正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可乘性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&gt;0,c&gt;d&gt;0⇒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r>
                            <a:rPr lang="en-US" sz="1800">
                              <a:effectLst/>
                            </a:rPr>
                            <a:t>,</a:t>
                          </a:r>
                          <a:endParaRPr lang="zh-CN" sz="18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930114832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∈</a:t>
                          </a:r>
                          <a:r>
                            <a:rPr lang="en-US" sz="1800" b="1" dirty="0">
                              <a:effectLst/>
                            </a:rPr>
                            <a:t>N</a:t>
                          </a:r>
                          <a:r>
                            <a:rPr lang="en-US" sz="1800" baseline="30000" dirty="0">
                              <a:effectLst/>
                            </a:rPr>
                            <a:t>*</a:t>
                          </a:r>
                          <a:r>
                            <a:rPr lang="en-US" sz="1800" dirty="0">
                              <a:effectLst/>
                            </a:rPr>
                            <a:t>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i="1" baseline="30000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i="1" baseline="30000" dirty="0" err="1">
                              <a:effectLst/>
                            </a:rPr>
                            <a:t>n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447082073"/>
                      </a:ext>
                    </a:extLst>
                  </a:tr>
                  <a:tr h="550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可开方性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∈N,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≥2⇒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180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g>
                                <m:e>
                                  <m: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  <m:r>
                                <a:rPr lang="en-US" sz="1800" i="1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&gt;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180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g>
                                <m:e>
                                  <m: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同正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71922815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13917826"/>
                  </p:ext>
                </p:extLst>
              </p:nvPr>
            </p:nvGraphicFramePr>
            <p:xfrm>
              <a:off x="521110" y="918787"/>
              <a:ext cx="11149781" cy="54918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4122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71565657"/>
                        </a:ext>
                      </a:extLst>
                    </a:gridCol>
                    <a:gridCol w="5856850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2944309474"/>
                        </a:ext>
                      </a:extLst>
                    </a:gridCol>
                    <a:gridCol w="3551705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2455317129"/>
                        </a:ext>
                      </a:extLst>
                    </a:gridCol>
                  </a:tblGrid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性质内容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注意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411474173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对称性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07448227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传递性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05907436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04387544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dirty="0" err="1">
                              <a:effectLst/>
                            </a:rPr>
                            <a:t>bc;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&lt;0⇒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c&lt;</a:t>
                          </a:r>
                          <a:r>
                            <a:rPr lang="en-US" sz="1800" dirty="0" err="1">
                              <a:effectLst/>
                            </a:rPr>
                            <a:t>bc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c</a:t>
                          </a:r>
                          <a:r>
                            <a:rPr lang="zh-CN" sz="1800">
                              <a:effectLst/>
                            </a:rPr>
                            <a:t>的符号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45012929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d⇒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292698463"/>
                      </a:ext>
                    </a:extLst>
                  </a:tr>
                  <a:tr h="1150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同向同正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可乘性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&gt;0,c&gt;d&gt;0⇒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r>
                            <a:rPr lang="en-US" sz="1800">
                              <a:effectLst/>
                            </a:rPr>
                            <a:t>,</a:t>
                          </a:r>
                          <a:endParaRPr lang="zh-CN" sz="18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930114832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∈</a:t>
                          </a:r>
                          <a:r>
                            <a:rPr lang="en-US" sz="1800" b="1" dirty="0">
                              <a:effectLst/>
                            </a:rPr>
                            <a:t>N</a:t>
                          </a:r>
                          <a:r>
                            <a:rPr lang="en-US" sz="1800" baseline="30000" dirty="0">
                              <a:effectLst/>
                            </a:rPr>
                            <a:t>*</a:t>
                          </a:r>
                          <a:r>
                            <a:rPr lang="en-US" sz="1800" dirty="0">
                              <a:effectLst/>
                            </a:rPr>
                            <a:t>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i="1" baseline="30000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i="1" baseline="30000" dirty="0" err="1">
                              <a:effectLst/>
                            </a:rPr>
                            <a:t>n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447082073"/>
                      </a:ext>
                    </a:extLst>
                  </a:tr>
                  <a:tr h="550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可开方性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blipFill rotWithShape="0">
                          <a:blip r:embed="rId2"/>
                          <a:stretch>
                            <a:fillRect l="-29865" t="-903333" r="-60874" b="-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同正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71922815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57398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1.</a:t>
                </a:r>
                <a:r>
                  <a:rPr lang="zh-CN" altLang="zh-CN" sz="2800" b="1" dirty="0"/>
                  <a:t>倒数性质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ab</a:t>
                </a:r>
                <a:r>
                  <a:rPr lang="en-US" altLang="zh-CN" sz="2800" dirty="0"/>
                  <a:t>&gt;0⇒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;(2)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&lt;0&lt;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&gt;0,d&gt;c&gt;0⇒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zh-CN" sz="2800" b="1" dirty="0"/>
                  <a:t>分数性质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真分数性质</a:t>
                </a:r>
                <a:r>
                  <a:rPr lang="en-US" altLang="zh-CN" sz="2800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&gt;0);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假分数性质</a:t>
                </a:r>
                <a:r>
                  <a:rPr lang="en-US" altLang="zh-CN" sz="2800" dirty="0"/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5739841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思维拓展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027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02919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一元二次不等式的解法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5" name="矩形 1"/>
          <p:cNvSpPr/>
          <p:nvPr/>
        </p:nvSpPr>
        <p:spPr>
          <a:xfrm>
            <a:off x="234043" y="103839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zh-CN" sz="2800" b="1" dirty="0"/>
              <a:t>求一元二次不等式解集的步骤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通过变形</a:t>
            </a:r>
            <a:r>
              <a:rPr lang="en-US" altLang="zh-CN" sz="2800" dirty="0"/>
              <a:t>,</a:t>
            </a:r>
            <a:r>
              <a:rPr lang="zh-CN" altLang="zh-CN" sz="2800" dirty="0"/>
              <a:t>化成标准的一元二次不等式的形式</a:t>
            </a:r>
            <a:r>
              <a:rPr lang="en-US" altLang="zh-CN" sz="2800" dirty="0"/>
              <a:t>(</a:t>
            </a:r>
            <a:r>
              <a:rPr lang="zh-CN" altLang="zh-CN" sz="2800" dirty="0"/>
              <a:t>要求二次项系数为正且不等号右边为</a:t>
            </a:r>
            <a:r>
              <a:rPr lang="en-US" altLang="zh-CN" sz="2800" dirty="0"/>
              <a:t>0).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求出相应的一元二次方程的根</a:t>
            </a:r>
            <a:r>
              <a:rPr lang="en-US" altLang="zh-CN" sz="2800" dirty="0"/>
              <a:t>(</a:t>
            </a:r>
            <a:r>
              <a:rPr lang="zh-CN" altLang="zh-CN" sz="2800" dirty="0"/>
              <a:t>有三种情况</a:t>
            </a:r>
            <a:r>
              <a:rPr lang="en-US" altLang="zh-CN" sz="2800" dirty="0"/>
              <a:t>:Δ=0,Δ&lt;0,Δ&gt;0).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画出对应二次函数的草图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(4)</a:t>
            </a:r>
            <a:r>
              <a:rPr lang="zh-CN" altLang="zh-CN" sz="2800" dirty="0"/>
              <a:t>结合图形求不等式的解集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313698"/>
                <a:ext cx="11723913" cy="32099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分式不等式的解法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&gt;0⇔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)&gt;0;                     (2</a:t>
                </a:r>
                <a:r>
                  <a:rPr lang="en-US" altLang="zh-CN" sz="2800" i="1" dirty="0"/>
                  <a:t>)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&lt;0⇔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)&lt;0;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≥0⇔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)≥0,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≠0; 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dirty="0"/>
                  <a:t>             (4)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≤0⇔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)≤0,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≠0;         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313698"/>
                <a:ext cx="11723913" cy="3209918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思维拓展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094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351" y="147336"/>
            <a:ext cx="407194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三个“二次”间的关系</a:t>
            </a:r>
            <a:endParaRPr lang="zh-CN" altLang="zh-CN" sz="2800" b="1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6856433"/>
                  </p:ext>
                </p:extLst>
              </p:nvPr>
            </p:nvGraphicFramePr>
            <p:xfrm>
              <a:off x="727589" y="924237"/>
              <a:ext cx="10677829" cy="531925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62476">
                      <a:extLst>
                        <a:ext uri="{9D8B030D-6E8A-4147-A177-3AD203B41FA5}">
                          <a16:colId xmlns:a16="http://schemas.microsoft.com/office/drawing/2014/main" val="1623477014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:a16="http://schemas.microsoft.com/office/drawing/2014/main" val="1315994478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:a16="http://schemas.microsoft.com/office/drawing/2014/main" val="1123217536"/>
                        </a:ext>
                      </a:extLst>
                    </a:gridCol>
                    <a:gridCol w="3890401">
                      <a:extLst>
                        <a:ext uri="{9D8B030D-6E8A-4147-A177-3AD203B41FA5}">
                          <a16:colId xmlns:a16="http://schemas.microsoft.com/office/drawing/2014/main" val="378351566"/>
                        </a:ext>
                      </a:extLst>
                    </a:gridCol>
                  </a:tblGrid>
                  <a:tr h="5661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</a:t>
                          </a:r>
                          <a:r>
                            <a:rPr lang="en-US" sz="1800" b="1" i="1" dirty="0">
                              <a:effectLst/>
                            </a:rPr>
                            <a:t>b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-4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c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Δ&gt;0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Δ&lt;0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666784000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y</a:t>
                          </a:r>
                          <a:r>
                            <a:rPr lang="en-US" sz="1800" b="1" dirty="0">
                              <a:effectLst/>
                            </a:rPr>
                            <a:t>=</a:t>
                          </a: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的图象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254941553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+c=0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有两个相异的实数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,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(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)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有两个相等的实数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=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=-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没有实数根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530254891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+c&gt;0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zh-CN" sz="1800" dirty="0">
                              <a:effectLst/>
                            </a:rPr>
                            <a:t>或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≠-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R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677453214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+c&lt;0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|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846076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816856433"/>
                  </p:ext>
                </p:extLst>
              </p:nvPr>
            </p:nvGraphicFramePr>
            <p:xfrm>
              <a:off x="727589" y="924237"/>
              <a:ext cx="10677829" cy="531925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23477014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315994478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123217536"/>
                        </a:ext>
                      </a:extLst>
                    </a:gridCol>
                    <a:gridCol w="3890401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78351566"/>
                        </a:ext>
                      </a:extLst>
                    </a:gridCol>
                  </a:tblGrid>
                  <a:tr h="5661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</a:t>
                          </a:r>
                          <a:r>
                            <a:rPr lang="en-US" sz="1800" b="1" i="1" dirty="0">
                              <a:effectLst/>
                            </a:rPr>
                            <a:t>b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-4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c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Δ&gt;0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Δ&lt;0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66784000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y</a:t>
                          </a:r>
                          <a:r>
                            <a:rPr lang="en-US" sz="1800" b="1" dirty="0">
                              <a:effectLst/>
                            </a:rPr>
                            <a:t>=</a:t>
                          </a: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的图象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54941553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+c=0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有两个相异的实数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,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(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)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99731" t="-147449" r="-17231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没有实数根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530254891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+c&gt;0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zh-CN" sz="1800" dirty="0">
                              <a:effectLst/>
                            </a:rPr>
                            <a:t>或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99731" t="-248718" r="-172312" b="-10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R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677453214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+c&lt;0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|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846076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073" name="0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116" y="1527179"/>
            <a:ext cx="983226" cy="113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03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6208" y="1527179"/>
            <a:ext cx="862064" cy="110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03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2866" y="1529823"/>
            <a:ext cx="731070" cy="112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27589" y="6105216"/>
            <a:ext cx="63321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对于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&lt;0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的情况可同理得出相应的结论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497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313698"/>
                <a:ext cx="11723913" cy="29758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一元二次不等式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+c&gt;0</a:t>
                </a:r>
                <a:r>
                  <a:rPr lang="zh-CN" altLang="zh-CN" sz="2800" dirty="0"/>
                  <a:t>对任意实数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&gt;0,  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𝑎𝑐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&lt;0.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一元二次不等式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+c&lt;0</a:t>
                </a:r>
                <a:r>
                  <a:rPr lang="zh-CN" altLang="zh-CN" sz="2800" dirty="0"/>
                  <a:t>对任意实数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&lt;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0,                 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𝑎𝑐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&lt;0.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313698"/>
                <a:ext cx="11723913" cy="2975815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规律总结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395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235441" y="1"/>
            <a:ext cx="1977510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第七章：不等式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2342825"/>
            <a:ext cx="7158094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一元二次不等式的解法及其应用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一元二次不等式的恒成立问题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535397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不等式的性质的应用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935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1.</a:t>
                </a:r>
                <a:r>
                  <a:rPr lang="zh-CN" altLang="zh-CN" sz="2800" b="1" dirty="0"/>
                  <a:t>判断关于不等式的命题的真假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[2016</a:t>
                </a:r>
                <a:r>
                  <a:rPr lang="zh-CN" altLang="zh-CN" sz="2800" dirty="0"/>
                  <a:t>北京</a:t>
                </a:r>
                <a:r>
                  <a:rPr lang="en-US" altLang="zh-CN" sz="2800" dirty="0"/>
                  <a:t>,5,5</a:t>
                </a:r>
                <a:r>
                  <a:rPr lang="zh-CN" altLang="zh-CN" sz="2800" dirty="0"/>
                  <a:t>分</a:t>
                </a:r>
                <a:r>
                  <a:rPr lang="en-US" altLang="zh-CN" sz="2800" dirty="0"/>
                  <a:t>][</a:t>
                </a:r>
                <a:r>
                  <a:rPr lang="zh-CN" altLang="zh-CN" sz="2800" dirty="0"/>
                  <a:t>理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 err="1"/>
                  <a:t>∈R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</a:t>
                </a:r>
                <a:r>
                  <a:rPr lang="en-US" altLang="zh-CN" sz="2800" i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&gt;0	          </a:t>
                </a:r>
                <a:r>
                  <a:rPr lang="en-US" altLang="zh-CN" sz="2800" dirty="0" err="1"/>
                  <a:t>B.sin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-sin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y</a:t>
                </a:r>
                <a:r>
                  <a:rPr lang="en-US" altLang="zh-CN" sz="2800" dirty="0"/>
                  <a:t>&lt;0  	</a:t>
                </a:r>
                <a:r>
                  <a:rPr lang="en-US" altLang="zh-CN" sz="2800" dirty="0" err="1"/>
                  <a:t>D.ln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935501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34043" y="5324986"/>
            <a:ext cx="11139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zh-CN" sz="2800" dirty="0"/>
              <a:t>　由已知选项</a:t>
            </a:r>
            <a:r>
              <a:rPr lang="en-US" altLang="zh-CN" sz="2800" dirty="0"/>
              <a:t>,</a:t>
            </a:r>
            <a:r>
              <a:rPr lang="zh-CN" altLang="zh-CN" sz="2800" dirty="0"/>
              <a:t>取特殊值验证或结合函数的单调性求解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0233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取特殊值进行验证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A,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=1-2=-1&lt;0,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A;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B,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=π,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sin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-sin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=sin π-sin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=-1&lt;0,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B;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D,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=2,y=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ln 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 (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)=ln 1=0,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D.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利用函数的单调性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因为函数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zh-CN" altLang="zh-CN" sz="2800" dirty="0"/>
                  <a:t>在</a:t>
                </a:r>
                <a:r>
                  <a:rPr lang="en-US" altLang="zh-CN" sz="2800" b="1" dirty="0"/>
                  <a:t>R</a:t>
                </a:r>
                <a:r>
                  <a:rPr lang="zh-CN" altLang="zh-CN" sz="2800" dirty="0"/>
                  <a:t>上单调递减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&lt;(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y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y</a:t>
                </a:r>
                <a:r>
                  <a:rPr lang="en-US" altLang="zh-CN" sz="2800" dirty="0"/>
                  <a:t>&lt;0.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02338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821" b="-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58591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感悟升华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</a:rPr>
              <a:t>判断关于不等式的命题的真假的方法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直接运用不等式的性质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把要判断的命题和不等式的性质联系起来考虑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找到与命题相近的性质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然后进行推理判断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利用函数的单调性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当直接利用不等式的性质不能比较大小时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可以利用指数函数、对数函数、幂函数等函数的单调性进行判断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en-US" sz="2800" dirty="0">
                <a:solidFill>
                  <a:prstClr val="black"/>
                </a:solidFill>
              </a:rPr>
              <a:t>特殊值验证法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给要判断的几个式子中涉及的变量取一些特殊值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然后进行比较、判断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0712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zh-CN" sz="2800" b="1" dirty="0"/>
              <a:t>求代数式的取值范围</a:t>
            </a:r>
            <a:r>
              <a:rPr lang="en-US" altLang="zh-CN" sz="2800" b="1" dirty="0"/>
              <a:t> </a:t>
            </a:r>
          </a:p>
          <a:p>
            <a:pPr>
              <a:lnSpc>
                <a:spcPct val="150000"/>
              </a:lnSpc>
            </a:pP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/>
              <a:t>　已知二次函数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</a:t>
            </a:r>
            <a:r>
              <a:rPr lang="zh-CN" altLang="zh-CN" sz="2800" dirty="0"/>
              <a:t>的图象过原点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dirty="0"/>
              <a:t>1≤</a:t>
            </a:r>
            <a:r>
              <a:rPr lang="en-US" altLang="zh-CN" sz="2800" i="1" dirty="0"/>
              <a:t>f</a:t>
            </a:r>
            <a:r>
              <a:rPr lang="en-US" altLang="zh-CN" sz="2800" dirty="0"/>
              <a:t>(-1)≤2,3≤</a:t>
            </a:r>
            <a:r>
              <a:rPr lang="en-US" altLang="zh-CN" sz="2800" i="1" dirty="0"/>
              <a:t>f</a:t>
            </a:r>
            <a:r>
              <a:rPr lang="en-US" altLang="zh-CN" sz="2800" dirty="0"/>
              <a:t>(1)≤4,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f</a:t>
            </a:r>
            <a:r>
              <a:rPr lang="en-US" altLang="zh-CN" sz="2800" dirty="0"/>
              <a:t>(-2)</a:t>
            </a:r>
            <a:r>
              <a:rPr lang="zh-CN" altLang="zh-CN" sz="2800" dirty="0"/>
              <a:t>的取值范围为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432620" y="3864809"/>
            <a:ext cx="11139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endParaRPr lang="zh-CN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32791"/>
              </p:ext>
            </p:extLst>
          </p:nvPr>
        </p:nvGraphicFramePr>
        <p:xfrm>
          <a:off x="698091" y="4733013"/>
          <a:ext cx="3038167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8167">
                  <a:extLst>
                    <a:ext uri="{9D8B030D-6E8A-4147-A177-3AD203B41FA5}">
                      <a16:colId xmlns:a16="http://schemas.microsoft.com/office/drawing/2014/main" xmlns="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设出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的解析式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5425981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4631073"/>
              </p:ext>
            </p:extLst>
          </p:nvPr>
        </p:nvGraphicFramePr>
        <p:xfrm>
          <a:off x="4399935" y="4733013"/>
          <a:ext cx="3460955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60955">
                  <a:extLst>
                    <a:ext uri="{9D8B030D-6E8A-4147-A177-3AD203B41FA5}">
                      <a16:colId xmlns:a16="http://schemas.microsoft.com/office/drawing/2014/main" xmlns="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用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(1),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(-1)</a:t>
                      </a: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(-2)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5425981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792149"/>
              </p:ext>
            </p:extLst>
          </p:nvPr>
        </p:nvGraphicFramePr>
        <p:xfrm>
          <a:off x="8504903" y="4733013"/>
          <a:ext cx="3067665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67665">
                  <a:extLst>
                    <a:ext uri="{9D8B030D-6E8A-4147-A177-3AD203B41FA5}">
                      <a16:colId xmlns:a16="http://schemas.microsoft.com/office/drawing/2014/main" xmlns="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得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(-2)</a:t>
                      </a: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的取值范围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5425981"/>
                  </a:ext>
                </a:extLst>
              </a:tr>
            </a:tbl>
          </a:graphicData>
        </a:graphic>
      </p:graphicFrame>
      <p:cxnSp>
        <p:nvCxnSpPr>
          <p:cNvPr id="8" name="直接箭头连接符 7"/>
          <p:cNvCxnSpPr/>
          <p:nvPr/>
        </p:nvCxnSpPr>
        <p:spPr>
          <a:xfrm>
            <a:off x="3736258" y="4992093"/>
            <a:ext cx="5801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860890" y="4992093"/>
            <a:ext cx="5801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99283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35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因为二次函数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的图象过原点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所以可设</a:t>
                </a:r>
                <a:r>
                  <a:rPr lang="en-US" altLang="zh-CN" sz="2800" dirty="0"/>
                  <a:t>y=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≠0),</a:t>
                </a:r>
                <a:r>
                  <a:rPr lang="zh-CN" altLang="zh-CN" sz="2800" dirty="0"/>
                  <a:t>则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≤2,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≤4.     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待定系数法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(-2)=4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设存在实数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使得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=4,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=2;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=3;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(-2)=4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35654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2359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512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dirty="0"/>
                  <a:t>3≤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≤4,3≤3(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)≤6,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6≤(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)≤10,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[6,10].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运用方程思想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]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],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(-2)=4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=3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(-1)+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(1).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又所以</a:t>
                </a:r>
                <a:r>
                  <a:rPr lang="en-US" altLang="zh-CN" sz="2800" dirty="0"/>
                  <a:t>6≤3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(-1)+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(1)≤10,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[6,10].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512680"/>
              </a:xfrm>
              <a:prstGeom prst="rect">
                <a:avLst/>
              </a:prstGeom>
              <a:blipFill rotWithShape="0">
                <a:blip r:embed="rId2"/>
                <a:stretch>
                  <a:fillRect l="-1149" b="-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53836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814348"/>
              </p:ext>
            </p:extLst>
          </p:nvPr>
        </p:nvGraphicFramePr>
        <p:xfrm>
          <a:off x="609600" y="365887"/>
          <a:ext cx="10992465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92465">
                  <a:extLst>
                    <a:ext uri="{9D8B030D-6E8A-4147-A177-3AD203B41FA5}">
                      <a16:colId xmlns:a16="http://schemas.microsoft.com/office/drawing/2014/main" xmlns="" val="625628365"/>
                    </a:ext>
                  </a:extLst>
                </a:gridCol>
              </a:tblGrid>
              <a:tr h="30030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易错点拨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effectLst/>
                        </a:rPr>
                        <a:t>       </a:t>
                      </a:r>
                      <a:r>
                        <a:rPr lang="zh-CN" sz="2800" dirty="0">
                          <a:effectLst/>
                        </a:rPr>
                        <a:t>同向不等式只能相加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不能相减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r>
                        <a:rPr lang="zh-CN" sz="2800" dirty="0">
                          <a:effectLst/>
                        </a:rPr>
                        <a:t>可以利用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(-1)=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-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≤2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dirty="0">
                          <a:effectLst/>
                        </a:rPr>
                        <a:t>3≤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+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≤4</a:t>
                      </a:r>
                      <a:r>
                        <a:rPr lang="zh-CN" sz="2800" dirty="0">
                          <a:effectLst/>
                        </a:rPr>
                        <a:t>相加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得</a:t>
                      </a:r>
                      <a:r>
                        <a:rPr lang="en-US" sz="2800" dirty="0">
                          <a:effectLst/>
                        </a:rPr>
                        <a:t>2≤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≤3,</a:t>
                      </a:r>
                      <a:r>
                        <a:rPr lang="zh-CN" sz="2800" dirty="0">
                          <a:effectLst/>
                        </a:rPr>
                        <a:t>但不能利用</a:t>
                      </a:r>
                      <a:r>
                        <a:rPr lang="en-US" sz="2800" dirty="0">
                          <a:effectLst/>
                        </a:rPr>
                        <a:t>3≤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+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≤4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(-1)=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-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≤2</a:t>
                      </a:r>
                      <a:r>
                        <a:rPr lang="zh-CN" sz="2800" dirty="0">
                          <a:effectLst/>
                        </a:rPr>
                        <a:t>相减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得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≤1.</a:t>
                      </a:r>
                      <a:endParaRPr lang="zh-CN" sz="28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52958575"/>
                  </a:ext>
                </a:extLst>
              </a:tr>
              <a:tr h="25227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dirty="0">
                          <a:effectLst/>
                        </a:rPr>
                        <a:t>    </a:t>
                      </a:r>
                      <a:r>
                        <a:rPr lang="zh-CN" sz="2800" b="1" dirty="0">
                          <a:effectLst/>
                        </a:rPr>
                        <a:t>利用不等式的性质求取值范围的方法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　　由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&lt;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)&lt;</a:t>
                      </a:r>
                      <a:r>
                        <a:rPr lang="en-US" sz="2800" i="1" dirty="0" err="1">
                          <a:effectLst/>
                        </a:rPr>
                        <a:t>b</a:t>
                      </a:r>
                      <a:r>
                        <a:rPr lang="en-US" sz="2800" dirty="0" err="1">
                          <a:effectLst/>
                        </a:rPr>
                        <a:t>,c</a:t>
                      </a:r>
                      <a:r>
                        <a:rPr lang="en-US" sz="2800" dirty="0">
                          <a:effectLst/>
                        </a:rPr>
                        <a:t>&lt;g(</a:t>
                      </a:r>
                      <a:r>
                        <a:rPr lang="en-US" sz="2800" dirty="0" err="1">
                          <a:effectLst/>
                        </a:rPr>
                        <a:t>x,y</a:t>
                      </a:r>
                      <a:r>
                        <a:rPr lang="en-US" sz="2800" dirty="0">
                          <a:effectLst/>
                        </a:rPr>
                        <a:t>)&lt;d,</a:t>
                      </a:r>
                      <a:r>
                        <a:rPr lang="zh-CN" sz="2800" dirty="0">
                          <a:effectLst/>
                        </a:rPr>
                        <a:t>求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的取值范围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可利用待定系数法解决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即设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)=</a:t>
                      </a:r>
                      <a:r>
                        <a:rPr lang="en-US" sz="2800" i="1" dirty="0">
                          <a:effectLst/>
                        </a:rPr>
                        <a:t>mf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)+</a:t>
                      </a:r>
                      <a:r>
                        <a:rPr lang="en-US" sz="2800" i="1" dirty="0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g(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zh-CN" sz="2800" dirty="0">
                          <a:effectLst/>
                        </a:rPr>
                        <a:t>或其他形式</a:t>
                      </a:r>
                      <a:r>
                        <a:rPr lang="en-US" sz="2800" dirty="0">
                          <a:effectLst/>
                        </a:rPr>
                        <a:t>),</a:t>
                      </a:r>
                      <a:r>
                        <a:rPr lang="zh-CN" sz="2800" dirty="0">
                          <a:effectLst/>
                        </a:rPr>
                        <a:t>通过恒等变形求得</a:t>
                      </a:r>
                      <a:r>
                        <a:rPr lang="en-US" sz="2800" i="1" dirty="0" err="1">
                          <a:effectLst/>
                        </a:rPr>
                        <a:t>m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n</a:t>
                      </a:r>
                      <a:r>
                        <a:rPr lang="zh-CN" sz="2800" dirty="0">
                          <a:effectLst/>
                        </a:rPr>
                        <a:t>的值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再利用不等式的同向可加性和可乘性求得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的取值范围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75936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1508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6" y="-2"/>
            <a:ext cx="65967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一元二次不等式的解法及其应用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439" y="94990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求下列不等式的解集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(1)-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+8</a:t>
            </a:r>
            <a:r>
              <a:rPr lang="en-US" altLang="zh-CN" sz="2800" i="1" dirty="0"/>
              <a:t>x</a:t>
            </a:r>
            <a:r>
              <a:rPr lang="en-US" altLang="zh-CN" sz="2800" dirty="0"/>
              <a:t>-3&gt;0;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en-US" altLang="zh-CN" sz="2800" i="1" dirty="0"/>
              <a:t>ax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-(</a:t>
            </a:r>
            <a:r>
              <a:rPr lang="en-US" altLang="zh-CN" sz="2800" i="1" dirty="0"/>
              <a:t>a</a:t>
            </a:r>
            <a:r>
              <a:rPr lang="en-US" altLang="zh-CN" sz="2800" dirty="0"/>
              <a:t>+1)</a:t>
            </a:r>
            <a:r>
              <a:rPr lang="en-US" altLang="zh-CN" sz="2800" i="1" dirty="0"/>
              <a:t>x</a:t>
            </a:r>
            <a:r>
              <a:rPr lang="en-US" altLang="zh-CN" sz="2800" dirty="0"/>
              <a:t>+1&lt;0.</a:t>
            </a:r>
            <a:endParaRPr lang="zh-CN" altLang="zh-CN" sz="2800" dirty="0"/>
          </a:p>
        </p:txBody>
      </p:sp>
      <p:sp>
        <p:nvSpPr>
          <p:cNvPr id="8" name="矩形 7"/>
          <p:cNvSpPr/>
          <p:nvPr/>
        </p:nvSpPr>
        <p:spPr>
          <a:xfrm>
            <a:off x="560439" y="4253269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利用求一元二次不等式的解集的方法求解</a:t>
            </a:r>
            <a:r>
              <a:rPr lang="en-US" altLang="zh-CN" sz="2800" dirty="0"/>
              <a:t>,</a:t>
            </a:r>
            <a:r>
              <a:rPr lang="zh-CN" altLang="en-US" sz="2800" dirty="0"/>
              <a:t>注意对参数的讨论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5702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8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-4×(-1)×(-3)=52&gt;0,</a:t>
                </a:r>
                <a:r>
                  <a:rPr lang="zh-CN" altLang="zh-CN" sz="2800" dirty="0"/>
                  <a:t>所以方程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-3=0</a:t>
                </a:r>
                <a:r>
                  <a:rPr lang="zh-CN" altLang="zh-CN" sz="2800" dirty="0"/>
                  <a:t>有两个不相等的实根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=4-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=4+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又二次函数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</a:t>
                </a:r>
                <a:r>
                  <a:rPr lang="zh-CN" altLang="zh-CN" sz="2800" dirty="0"/>
                  <a:t>的图象开口向下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|4-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&lt;4+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}.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+1&lt;0,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&gt;1.(</a:t>
                </a:r>
                <a:r>
                  <a:rPr lang="zh-CN" altLang="zh-CN" sz="2800" dirty="0"/>
                  <a:t>最高次幂的系数与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的关系不定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要分类讨论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-1)&gt;0,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570260"/>
              </a:xfrm>
              <a:prstGeom prst="rect">
                <a:avLst/>
              </a:prstGeom>
              <a:blipFill>
                <a:blip r:embed="rId2"/>
                <a:stretch>
                  <a:fillRect l="-1149" r="-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777482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606"/>
                <a:ext cx="11139948" cy="5965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方程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-1)=0</a:t>
                </a:r>
                <a:r>
                  <a:rPr lang="zh-CN" altLang="zh-CN" sz="2800" dirty="0"/>
                  <a:t>的两根分别为</a:t>
                </a:r>
                <a:r>
                  <a:rPr lang="en-US" altLang="zh-CN" sz="2800" dirty="0"/>
                  <a:t>1,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.(</a:t>
                </a:r>
                <a:r>
                  <a:rPr lang="zh-CN" altLang="zh-CN" sz="2800" dirty="0"/>
                  <a:t>两根之间的大小关系不定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要分类讨论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①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=1,(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</a:t>
                </a:r>
                <a:r>
                  <a:rPr lang="zh-CN" altLang="zh-CN" sz="2800" dirty="0"/>
                  <a:t>无解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②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&lt;1,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③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0&lt;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1&lt;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综上所述</a:t>
                </a:r>
                <a:r>
                  <a:rPr lang="en-US" altLang="zh-CN" sz="2800" dirty="0"/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&gt;1};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606"/>
                <a:ext cx="11139948" cy="5965095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1180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606"/>
                <a:ext cx="11139948" cy="3217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/>
                  <a:t>&gt;1};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0&lt;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|1&lt;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};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⌀;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&lt;1}.(</a:t>
                </a:r>
                <a:r>
                  <a:rPr lang="zh-CN" altLang="zh-CN" sz="2800" dirty="0"/>
                  <a:t>下结论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参数取值不重不漏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606"/>
                <a:ext cx="11139948" cy="3217035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55397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69526"/>
                <a:ext cx="11139948" cy="321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的一元二次不等式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(-∞,-3)∪(1,+∞),</a:t>
                </a:r>
                <a:r>
                  <a:rPr lang="zh-CN" altLang="zh-CN" sz="2800" dirty="0"/>
                  <a:t>则不等式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-2&lt;0</a:t>
                </a:r>
                <a:r>
                  <a:rPr lang="zh-CN" altLang="zh-CN" sz="2800" dirty="0"/>
                  <a:t>的解集为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A.(-3,1)	       B.(-∞,-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)∪(2,+∞)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,2)	        D.(-1,2)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69526"/>
                <a:ext cx="11139948" cy="3210110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60439" y="4218732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/>
              <a:t>　根据一元二次不等式与其对应的一元二次方程的关系</a:t>
            </a:r>
            <a:r>
              <a:rPr lang="en-US" altLang="zh-CN" sz="2800" dirty="0"/>
              <a:t>,</a:t>
            </a:r>
            <a:r>
              <a:rPr lang="zh-CN" altLang="en-US" sz="2800" dirty="0"/>
              <a:t>先利用根与系数的关系求出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en-US" sz="2800" dirty="0"/>
              <a:t>的值</a:t>
            </a:r>
            <a:r>
              <a:rPr lang="en-US" altLang="zh-CN" sz="2800" dirty="0"/>
              <a:t>,</a:t>
            </a:r>
            <a:r>
              <a:rPr lang="zh-CN" altLang="en-US" sz="2800" dirty="0"/>
              <a:t>然后解所求不等式即可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758122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157"/>
                <a:ext cx="11139948" cy="6590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/>
                  <a:t>　</a:t>
                </a: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的一元二次不等式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(-∞,-3)∪(1,+∞),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可知方程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的两实数根分别为</a:t>
                </a:r>
                <a:r>
                  <a:rPr lang="en-US" altLang="zh-CN" sz="2800" dirty="0"/>
                  <a:t>-3,1,(</a:t>
                </a:r>
                <a:r>
                  <a:rPr lang="zh-CN" altLang="zh-CN" sz="2800" dirty="0"/>
                  <a:t>不等式的解集与方程的根的关系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=−3+1,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=−3×1.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=2, 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=−3.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所以不等式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-2&lt;0</a:t>
                </a:r>
                <a:r>
                  <a:rPr lang="zh-CN" altLang="zh-CN" sz="2800" dirty="0"/>
                  <a:t>可化为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-2&lt;0,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-2)&lt;0,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即所求不等式的解集为</a:t>
                </a:r>
                <a:r>
                  <a:rPr lang="en-US" altLang="zh-CN" sz="2800" dirty="0"/>
                  <a:t>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,2).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157"/>
                <a:ext cx="11139948" cy="6590843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09" b="-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9977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113579" y="1986083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不等关系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一元二次不等式的解法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267157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一元二次不等式的解法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en-US" sz="2800" dirty="0"/>
              <a:t>对于常系数一元二次不等式</a:t>
            </a:r>
            <a:r>
              <a:rPr lang="en-US" altLang="zh-CN" sz="2800" dirty="0"/>
              <a:t>,</a:t>
            </a:r>
            <a:r>
              <a:rPr lang="zh-CN" altLang="en-US" sz="2800" dirty="0"/>
              <a:t>可以用分解因式法或判别式法求解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解含参数的一元二次不等式的步骤</a:t>
            </a:r>
            <a:r>
              <a:rPr lang="en-US" altLang="zh-CN" sz="28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①</a:t>
            </a:r>
            <a:r>
              <a:rPr lang="zh-CN" altLang="en-US" sz="2800" dirty="0"/>
              <a:t>若二次项系数含有参数</a:t>
            </a:r>
            <a:r>
              <a:rPr lang="en-US" altLang="zh-CN" sz="2800" dirty="0"/>
              <a:t>,</a:t>
            </a:r>
            <a:r>
              <a:rPr lang="zh-CN" altLang="en-US" sz="2800" dirty="0"/>
              <a:t>则应先讨论参数是等于</a:t>
            </a:r>
            <a:r>
              <a:rPr lang="en-US" altLang="zh-CN" sz="2800" dirty="0"/>
              <a:t>0,</a:t>
            </a:r>
            <a:r>
              <a:rPr lang="zh-CN" altLang="en-US" sz="2800" dirty="0"/>
              <a:t>小于</a:t>
            </a:r>
            <a:r>
              <a:rPr lang="en-US" altLang="zh-CN" sz="2800" dirty="0"/>
              <a:t>0,</a:t>
            </a:r>
            <a:r>
              <a:rPr lang="zh-CN" altLang="en-US" sz="2800" dirty="0"/>
              <a:t>还是大于</a:t>
            </a:r>
            <a:r>
              <a:rPr lang="en-US" altLang="zh-CN" sz="2800" dirty="0"/>
              <a:t>0,</a:t>
            </a:r>
            <a:r>
              <a:rPr lang="zh-CN" altLang="en-US" sz="2800" dirty="0"/>
              <a:t>然后将不等式转化为二次项系数为正的形式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en-US" sz="2800" dirty="0"/>
              <a:t>判断方程根的个数</a:t>
            </a:r>
            <a:r>
              <a:rPr lang="en-US" altLang="zh-CN" sz="2800" dirty="0"/>
              <a:t>,</a:t>
            </a:r>
            <a:r>
              <a:rPr lang="zh-CN" altLang="en-US" sz="2800" dirty="0"/>
              <a:t>讨论判别式</a:t>
            </a:r>
            <a:r>
              <a:rPr lang="en-US" altLang="zh-CN" sz="2800" dirty="0"/>
              <a:t>Δ</a:t>
            </a:r>
            <a:r>
              <a:rPr lang="zh-CN" altLang="en-US" sz="2800" dirty="0"/>
              <a:t>与</a:t>
            </a:r>
            <a:r>
              <a:rPr lang="en-US" altLang="zh-CN" sz="2800" dirty="0"/>
              <a:t>0</a:t>
            </a:r>
            <a:r>
              <a:rPr lang="zh-CN" altLang="en-US" sz="2800" dirty="0"/>
              <a:t>的关系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③</a:t>
            </a:r>
            <a:r>
              <a:rPr lang="zh-CN" altLang="en-US" sz="2800" dirty="0"/>
              <a:t>确定无根时可直接写出解集</a:t>
            </a:r>
            <a:r>
              <a:rPr lang="en-US" altLang="zh-CN" sz="2800" dirty="0"/>
              <a:t>;</a:t>
            </a:r>
            <a:r>
              <a:rPr lang="zh-CN" altLang="en-US" sz="2800" dirty="0"/>
              <a:t>确定方程有两个根时</a:t>
            </a:r>
            <a:r>
              <a:rPr lang="en-US" altLang="zh-CN" sz="2800" dirty="0"/>
              <a:t>,</a:t>
            </a:r>
            <a:r>
              <a:rPr lang="zh-CN" altLang="en-US" sz="2800" dirty="0"/>
              <a:t>要讨论两根的大小关系</a:t>
            </a:r>
            <a:r>
              <a:rPr lang="en-US" altLang="zh-CN" sz="2800" dirty="0"/>
              <a:t>,</a:t>
            </a:r>
            <a:r>
              <a:rPr lang="zh-CN" altLang="en-US" sz="2800" dirty="0"/>
              <a:t>从而确定不等式的解集</a:t>
            </a:r>
            <a:r>
              <a:rPr lang="en-US" altLang="zh-CN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181535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68834"/>
                <a:ext cx="11139948" cy="6714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/>
                  <a:t>(1)[2018</a:t>
                </a:r>
                <a:r>
                  <a:rPr lang="zh-CN" altLang="zh-CN" sz="2800" dirty="0"/>
                  <a:t>安徽五校联考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+1)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&lt;0</a:t>
                </a:r>
                <a:r>
                  <a:rPr lang="zh-CN" altLang="zh-CN" sz="2800" dirty="0"/>
                  <a:t>的解集中至多包含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个整数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 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A.(-3,5)	B.(-2,4)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C.[-3,5]	D.[-2,4]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-c&lt;0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|-2&lt;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&lt;1},</a:t>
                </a:r>
                <a:r>
                  <a:rPr lang="zh-CN" altLang="zh-CN" sz="2800" dirty="0"/>
                  <a:t>对于任意的</a:t>
                </a:r>
                <a:r>
                  <a:rPr lang="en-US" altLang="zh-CN" sz="2800" dirty="0"/>
                  <a:t>t∈[1,2],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-c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在区间</a:t>
                </a:r>
                <a:r>
                  <a:rPr lang="en-US" altLang="zh-CN" sz="2800" dirty="0"/>
                  <a:t>(t,3)</a:t>
                </a:r>
                <a:r>
                  <a:rPr lang="zh-CN" altLang="zh-CN" sz="2800" dirty="0"/>
                  <a:t>上总不是单调函数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&lt;-3              	B.-3&lt;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&lt;-1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&lt;-1             	D.-3&lt;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&lt;0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68834"/>
                <a:ext cx="11139948" cy="6714530"/>
              </a:xfrm>
              <a:prstGeom prst="rect">
                <a:avLst/>
              </a:prstGeom>
              <a:blipFill>
                <a:blip r:embed="rId2"/>
                <a:stretch>
                  <a:fillRect l="-1149" r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115327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192546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1.(1)D</a:t>
            </a:r>
            <a:r>
              <a:rPr lang="zh-CN" altLang="zh-CN" sz="2800" dirty="0"/>
              <a:t>　不等式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-(</a:t>
            </a:r>
            <a:r>
              <a:rPr lang="en-US" altLang="zh-CN" sz="2800" i="1" dirty="0"/>
              <a:t>a</a:t>
            </a:r>
            <a:r>
              <a:rPr lang="en-US" altLang="zh-CN" sz="2800" dirty="0"/>
              <a:t>+1)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a</a:t>
            </a:r>
            <a:r>
              <a:rPr lang="en-US" altLang="zh-CN" sz="2800" dirty="0"/>
              <a:t>&lt;0</a:t>
            </a:r>
            <a:r>
              <a:rPr lang="zh-CN" altLang="zh-CN" sz="2800" dirty="0"/>
              <a:t>可化为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-1)(</a:t>
            </a:r>
            <a:r>
              <a:rPr lang="en-US" altLang="zh-CN" sz="2800" i="1" dirty="0"/>
              <a:t>x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dirty="0"/>
              <a:t>)&lt;0.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所以不等式对应的方程的两根分别为</a:t>
            </a:r>
            <a:r>
              <a:rPr lang="en-US" altLang="zh-CN" sz="2800" dirty="0"/>
              <a:t>1,</a:t>
            </a:r>
            <a:r>
              <a:rPr lang="en-US" altLang="zh-CN" sz="2800" i="1" dirty="0"/>
              <a:t>a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①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&lt;1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不等式的解集为</a:t>
            </a:r>
            <a:r>
              <a:rPr lang="en-US" altLang="zh-CN" sz="2800" dirty="0"/>
              <a:t>{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|</a:t>
            </a:r>
            <a:r>
              <a:rPr lang="en-US" altLang="zh-CN" sz="2800" i="1" dirty="0" err="1"/>
              <a:t>a</a:t>
            </a:r>
            <a:r>
              <a:rPr lang="en-US" altLang="zh-CN" sz="2800" dirty="0"/>
              <a:t>&lt;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&lt;1}.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因为不等式的解集中至多包含</a:t>
            </a:r>
            <a:r>
              <a:rPr lang="en-US" altLang="zh-CN" sz="2800" dirty="0"/>
              <a:t>2</a:t>
            </a:r>
            <a:r>
              <a:rPr lang="zh-CN" altLang="zh-CN" sz="2800" dirty="0"/>
              <a:t>个整数</a:t>
            </a:r>
            <a:r>
              <a:rPr lang="en-US" altLang="zh-CN" sz="2800" dirty="0"/>
              <a:t>,</a:t>
            </a:r>
            <a:r>
              <a:rPr lang="zh-CN" altLang="zh-CN" sz="2800" dirty="0"/>
              <a:t>所以此时最多包含整数</a:t>
            </a:r>
            <a:r>
              <a:rPr lang="en-US" altLang="zh-CN" sz="2800" dirty="0"/>
              <a:t>-1,0,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dirty="0"/>
              <a:t>≥-2.</a:t>
            </a:r>
            <a:r>
              <a:rPr lang="zh-CN" altLang="zh-CN" sz="2800" dirty="0"/>
              <a:t>故此时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[-2,1).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=1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不等式无解</a:t>
            </a:r>
            <a:r>
              <a:rPr lang="en-US" altLang="zh-CN" sz="2800" dirty="0"/>
              <a:t>,</a:t>
            </a:r>
            <a:r>
              <a:rPr lang="zh-CN" altLang="zh-CN" sz="2800" dirty="0"/>
              <a:t>显然不等式的解集中不包含任何元素</a:t>
            </a:r>
            <a:r>
              <a:rPr lang="en-US" altLang="zh-CN" sz="2800" dirty="0"/>
              <a:t>,</a:t>
            </a:r>
            <a:r>
              <a:rPr lang="zh-CN" altLang="zh-CN" sz="2800" dirty="0"/>
              <a:t>符合题意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③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&gt;1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不等式的解集为</a:t>
            </a:r>
            <a:r>
              <a:rPr lang="en-US" altLang="zh-CN" sz="2800" dirty="0"/>
              <a:t>{</a:t>
            </a:r>
            <a:r>
              <a:rPr lang="en-US" altLang="zh-CN" sz="2800" i="1" dirty="0"/>
              <a:t>x</a:t>
            </a:r>
            <a:r>
              <a:rPr lang="en-US" altLang="zh-CN" sz="2800" dirty="0"/>
              <a:t>|1&lt;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</a:t>
            </a:r>
            <a:r>
              <a:rPr lang="en-US" altLang="zh-CN" sz="2800" i="1" dirty="0"/>
              <a:t>a</a:t>
            </a:r>
            <a:r>
              <a:rPr lang="en-US" altLang="zh-CN" sz="2800" dirty="0"/>
              <a:t>},</a:t>
            </a:r>
            <a:r>
              <a:rPr lang="zh-CN" altLang="zh-CN" sz="2800" dirty="0"/>
              <a:t>因为不等式的解集中至多包含</a:t>
            </a:r>
            <a:r>
              <a:rPr lang="en-US" altLang="zh-CN" sz="2800" dirty="0"/>
              <a:t>2</a:t>
            </a:r>
            <a:r>
              <a:rPr lang="zh-CN" altLang="zh-CN" sz="2800" dirty="0"/>
              <a:t>个整数</a:t>
            </a:r>
            <a:r>
              <a:rPr lang="en-US" altLang="zh-CN" sz="2800" dirty="0"/>
              <a:t>,</a:t>
            </a:r>
            <a:r>
              <a:rPr lang="zh-CN" altLang="zh-CN" sz="2800" dirty="0"/>
              <a:t>此时最多包含整数</a:t>
            </a:r>
            <a:r>
              <a:rPr lang="en-US" altLang="zh-CN" sz="2800" dirty="0"/>
              <a:t>2,3,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dirty="0"/>
              <a:t>≤4.</a:t>
            </a:r>
            <a:r>
              <a:rPr lang="zh-CN" altLang="zh-CN" sz="2800" dirty="0"/>
              <a:t>故此时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(1,4].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综上</a:t>
            </a:r>
            <a:r>
              <a:rPr lang="en-US" altLang="zh-CN" sz="2800" dirty="0"/>
              <a:t>,</a:t>
            </a:r>
            <a:r>
              <a:rPr lang="zh-CN" altLang="zh-CN" sz="2800" dirty="0"/>
              <a:t>实数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[-2,1)∪{1}∪(1,4]=[-2,4].</a:t>
            </a:r>
            <a:r>
              <a:rPr lang="zh-CN" altLang="zh-CN" sz="2800" dirty="0"/>
              <a:t>故选</a:t>
            </a:r>
            <a:r>
              <a:rPr lang="en-US" altLang="zh-CN" sz="2800" dirty="0"/>
              <a:t>D. 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62140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(2)A</a:t>
                </a:r>
                <a:r>
                  <a:rPr lang="zh-CN" altLang="zh-CN" sz="2800" dirty="0"/>
                  <a:t>　因为不等式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-c&lt;0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|-2&lt;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2+1=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2×1=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-c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又对任意的</a:t>
                </a:r>
                <a:r>
                  <a:rPr lang="en-US" altLang="zh-CN" sz="2800" dirty="0"/>
                  <a:t>t∈[1,2],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在区间</a:t>
                </a:r>
                <a:r>
                  <a:rPr lang="en-US" altLang="zh-CN" sz="2800" dirty="0"/>
                  <a:t>(t,3)</a:t>
                </a:r>
                <a:r>
                  <a:rPr lang="zh-CN" altLang="zh-CN" sz="2800" dirty="0"/>
                  <a:t>上总不是单调函数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(2,3)</a:t>
                </a:r>
                <a:r>
                  <a:rPr lang="zh-CN" altLang="zh-CN" sz="2800" dirty="0"/>
                  <a:t>上有零点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'(2)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'(3)&lt;0,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[10+2(2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+1)][25+3(2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+1)]&lt;0,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&lt;-3.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6214009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337772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664590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一元二次不等式的恒成立问题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4159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∈(0,+∞)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不等式</a:t>
                </a:r>
                <a:r>
                  <a:rPr lang="en-US" altLang="zh-CN" sz="2800" dirty="0"/>
                  <a:t>9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·3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err="1"/>
                  <a:t>B.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/>
                  <a:t>&lt;2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err="1"/>
                  <a:t>C.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D.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4159024"/>
              </a:xfrm>
              <a:prstGeom prst="rect">
                <a:avLst/>
              </a:prstGeom>
              <a:blipFill>
                <a:blip r:embed="rId2"/>
                <a:stretch>
                  <a:fillRect l="-1040" b="-1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4043" y="470985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思路一　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        </a:t>
            </a:r>
            <a:r>
              <a:rPr lang="zh-CN" altLang="en-US" sz="2800" dirty="0"/>
              <a:t>      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       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思路二　</a:t>
            </a:r>
          </a:p>
        </p:txBody>
      </p:sp>
      <p:sp>
        <p:nvSpPr>
          <p:cNvPr id="7" name="矩形 6"/>
          <p:cNvSpPr/>
          <p:nvPr/>
        </p:nvSpPr>
        <p:spPr>
          <a:xfrm>
            <a:off x="1903224" y="1210771"/>
            <a:ext cx="1620957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变量代换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72320" y="1210771"/>
            <a:ext cx="3057247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所得不等式恒成立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5045" y="2051163"/>
            <a:ext cx="6096000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对应二次函数在相应区间上的图象恒在横轴的上方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5045" y="3214894"/>
            <a:ext cx="2977097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求得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zh-CN" altLang="en-US" sz="2800" dirty="0">
                <a:solidFill>
                  <a:prstClr val="black"/>
                </a:solidFill>
              </a:rPr>
              <a:t>的取值范围</a:t>
            </a:r>
          </a:p>
        </p:txBody>
      </p:sp>
      <p:sp>
        <p:nvSpPr>
          <p:cNvPr id="11" name="矩形 10"/>
          <p:cNvSpPr/>
          <p:nvPr/>
        </p:nvSpPr>
        <p:spPr>
          <a:xfrm>
            <a:off x="1999607" y="4435394"/>
            <a:ext cx="171072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分离参数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20533" y="4435394"/>
            <a:ext cx="171072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构造函数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30697" y="4298606"/>
            <a:ext cx="902811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求解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524181" y="1472381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186906" y="2528216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186906" y="3584226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12" idx="1"/>
          </p:cNvCxnSpPr>
          <p:nvPr/>
        </p:nvCxnSpPr>
        <p:spPr>
          <a:xfrm>
            <a:off x="3710332" y="4697004"/>
            <a:ext cx="9102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320496" y="4697004"/>
            <a:ext cx="9102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6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381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数形结合法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=3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&gt;1),</a:t>
                </a:r>
                <a:r>
                  <a:rPr lang="zh-CN" altLang="zh-CN" sz="2800" dirty="0"/>
                  <a:t>则由已知得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t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mt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</a:t>
                </a:r>
                <a:r>
                  <a:rPr lang="zh-CN" altLang="zh-CN" sz="2800" dirty="0"/>
                  <a:t>在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∈(1,+∞)</a:t>
                </a:r>
                <a:r>
                  <a:rPr lang="zh-CN" altLang="zh-CN" sz="2800" dirty="0"/>
                  <a:t>上的图象恒在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轴的上方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则对于</a:t>
                </a:r>
                <a:r>
                  <a:rPr lang="en-US" altLang="zh-CN" sz="2800" i="1" dirty="0"/>
                  <a:t>f(t</a:t>
                </a:r>
                <a:r>
                  <a:rPr lang="en-US" altLang="zh-CN" sz="2800" dirty="0"/>
                  <a:t>)&gt;0(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&gt;1),</a:t>
                </a:r>
                <a:r>
                  <a:rPr lang="zh-CN" altLang="zh-CN" sz="2800" dirty="0"/>
                  <a:t>有</a:t>
                </a:r>
                <a:r>
                  <a:rPr lang="en-US" altLang="zh-CN" sz="2800" dirty="0"/>
                  <a:t>Δ=(-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+1)&lt;0</a:t>
                </a:r>
                <a:r>
                  <a:rPr lang="zh-CN" altLang="zh-CN" sz="2800" dirty="0"/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0,                                             </m:t>
                            </m:r>
                          </m:e>
                          <m:e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1,                                           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=1−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+1≥0,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分离参数法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9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·3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+1&gt;0,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38117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967685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307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∈(0,+∞),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&gt;1,3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-1&gt;0,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=3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+2≥2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+2.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3072508"/>
              </a:xfrm>
              <a:prstGeom prst="rect">
                <a:avLst/>
              </a:prstGeom>
              <a:blipFill>
                <a:blip r:embed="rId2"/>
                <a:stretch>
                  <a:fillRect l="-1149" b="-2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577900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566446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使不等式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+(</a:t>
            </a:r>
            <a:r>
              <a:rPr lang="en-US" altLang="zh-CN" sz="2800" i="1" dirty="0"/>
              <a:t>a</a:t>
            </a:r>
            <a:r>
              <a:rPr lang="en-US" altLang="zh-CN" sz="2800" dirty="0"/>
              <a:t>-6)</a:t>
            </a:r>
            <a:r>
              <a:rPr lang="en-US" altLang="zh-CN" sz="2800" i="1" dirty="0"/>
              <a:t>x</a:t>
            </a:r>
            <a:r>
              <a:rPr lang="en-US" altLang="zh-CN" sz="2800" dirty="0"/>
              <a:t>+9-3</a:t>
            </a:r>
            <a:r>
              <a:rPr lang="en-US" altLang="zh-CN" sz="2800" i="1" dirty="0"/>
              <a:t>a</a:t>
            </a:r>
            <a:r>
              <a:rPr lang="en-US" altLang="zh-CN" sz="2800" dirty="0"/>
              <a:t>&gt;0(|</a:t>
            </a:r>
            <a:r>
              <a:rPr lang="en-US" altLang="zh-CN" sz="2800" i="1" dirty="0"/>
              <a:t>a</a:t>
            </a:r>
            <a:r>
              <a:rPr lang="en-US" altLang="zh-CN" sz="2800" dirty="0"/>
              <a:t>|≤1)</a:t>
            </a:r>
            <a:r>
              <a:rPr lang="zh-CN" altLang="zh-CN" sz="2800" dirty="0"/>
              <a:t>恒成立的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的取值范围为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234043" y="3574842"/>
            <a:ext cx="11139948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257294" y="4667769"/>
            <a:ext cx="2428870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不等式恒成立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70706" y="4667326"/>
            <a:ext cx="189026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为主元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24671" y="4667326"/>
            <a:ext cx="4742004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化成关于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的一元一次不等式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0479" y="5251401"/>
            <a:ext cx="4493538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根据一次函数的单调性求解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686164" y="4928936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140129" y="4928936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25937" y="5643370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4965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53279"/>
                <a:ext cx="11139948" cy="670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主参换位法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将原不等式整理为形式上是关于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的不等式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+9&gt;0.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+9,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)&gt;0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|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|≤1</a:t>
                </a:r>
                <a:r>
                  <a:rPr lang="zh-CN" altLang="zh-CN" sz="2800" dirty="0"/>
                  <a:t>时恒成立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)=0,</a:t>
                </a:r>
                <a:r>
                  <a:rPr lang="zh-CN" altLang="zh-CN" sz="2800" dirty="0"/>
                  <a:t>不符合题意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舍去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≠3,</a:t>
                </a:r>
                <a:r>
                  <a:rPr lang="zh-CN" altLang="zh-CN" sz="2800" dirty="0"/>
                  <a:t>则由一次函数的单调性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0,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+12&gt;0,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+6&gt;0.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&lt;2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&gt;4.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使原不等式恒成立的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(-∞,2)∪(4,+∞).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53279"/>
                <a:ext cx="11139948" cy="6704721"/>
              </a:xfrm>
              <a:prstGeom prst="rect">
                <a:avLst/>
              </a:prstGeom>
              <a:blipFill rotWithShape="0">
                <a:blip r:embed="rId2"/>
                <a:stretch>
                  <a:fillRect l="-1149" b="-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4106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81338" y="1005637"/>
            <a:ext cx="10065636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一元二次不等式的解法及其应用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一元二次不等式的恒成立问题</a:t>
            </a: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1081338" y="550288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题型全突破</a:t>
            </a:r>
          </a:p>
        </p:txBody>
      </p:sp>
      <p:sp>
        <p:nvSpPr>
          <p:cNvPr id="4" name="矩形 4">
            <a:hlinkClick r:id="" action="ppaction://noaction"/>
          </p:cNvPr>
          <p:cNvSpPr/>
          <p:nvPr/>
        </p:nvSpPr>
        <p:spPr>
          <a:xfrm>
            <a:off x="1081343" y="3377161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C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方法帮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素养大提升</a:t>
            </a:r>
          </a:p>
        </p:txBody>
      </p:sp>
      <p:sp>
        <p:nvSpPr>
          <p:cNvPr id="5" name="矩形 11">
            <a:hlinkClick r:id="rId2" action="ppaction://hlinksldjump"/>
          </p:cNvPr>
          <p:cNvSpPr/>
          <p:nvPr/>
        </p:nvSpPr>
        <p:spPr>
          <a:xfrm>
            <a:off x="1081338" y="3922704"/>
            <a:ext cx="10065636" cy="84594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转化与划归思想在不等式中的应用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8874384"/>
              </p:ext>
            </p:extLst>
          </p:nvPr>
        </p:nvGraphicFramePr>
        <p:xfrm>
          <a:off x="403123" y="481781"/>
          <a:ext cx="11434915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34915">
                  <a:extLst>
                    <a:ext uri="{9D8B030D-6E8A-4147-A177-3AD203B41FA5}">
                      <a16:colId xmlns:a16="http://schemas.microsoft.com/office/drawing/2014/main" xmlns="" val="3681320501"/>
                    </a:ext>
                  </a:extLst>
                </a:gridCol>
              </a:tblGrid>
              <a:tr h="61844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rgbClr val="FF0000"/>
                          </a:solidFill>
                          <a:effectLst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求解不等式恒成立问题的常用方法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方法</a:t>
                      </a:r>
                      <a:r>
                        <a:rPr lang="en-US" sz="2800" b="1" dirty="0">
                          <a:effectLst/>
                        </a:rPr>
                        <a:t>1</a:t>
                      </a:r>
                      <a:r>
                        <a:rPr lang="zh-CN" sz="2800" b="1" dirty="0">
                          <a:effectLst/>
                        </a:rPr>
                        <a:t>　不等式解集法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在集合</a:t>
                      </a:r>
                      <a:r>
                        <a:rPr lang="en-US" sz="2800" i="0" dirty="0">
                          <a:effectLst/>
                        </a:rPr>
                        <a:t>A</a:t>
                      </a:r>
                      <a:r>
                        <a:rPr lang="zh-CN" sz="2800" dirty="0">
                          <a:effectLst/>
                        </a:rPr>
                        <a:t>中恒成立等价于集合</a:t>
                      </a:r>
                      <a:r>
                        <a:rPr lang="en-US" sz="2800" dirty="0">
                          <a:effectLst/>
                        </a:rPr>
                        <a:t>A</a:t>
                      </a:r>
                      <a:r>
                        <a:rPr lang="zh-CN" sz="2800" dirty="0">
                          <a:effectLst/>
                        </a:rPr>
                        <a:t>是不等式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的解集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zh-CN" sz="2800" dirty="0">
                          <a:effectLst/>
                        </a:rPr>
                        <a:t>的子集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通过求不等式的解集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并研究集合间的关系可以求出参数的取值范围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方法</a:t>
                      </a:r>
                      <a:r>
                        <a:rPr lang="en-US" sz="2800" b="1" dirty="0">
                          <a:effectLst/>
                        </a:rPr>
                        <a:t>2</a:t>
                      </a:r>
                      <a:r>
                        <a:rPr lang="zh-CN" sz="2800" b="1" dirty="0">
                          <a:effectLst/>
                        </a:rPr>
                        <a:t>　分离参数法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若不等式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,λ</a:t>
                      </a:r>
                      <a:r>
                        <a:rPr lang="en-US" sz="2800" dirty="0">
                          <a:effectLst/>
                        </a:rPr>
                        <a:t>)≥0(</a:t>
                      </a:r>
                      <a:r>
                        <a:rPr lang="en-US" sz="2800" dirty="0" err="1">
                          <a:effectLst/>
                        </a:rPr>
                        <a:t>x∈D,λ</a:t>
                      </a:r>
                      <a:r>
                        <a:rPr lang="zh-CN" sz="2800" dirty="0">
                          <a:effectLst/>
                        </a:rPr>
                        <a:t>为实参数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恒成立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将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,λ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转化为</a:t>
                      </a:r>
                      <a:r>
                        <a:rPr lang="en-US" sz="2800" dirty="0" err="1">
                          <a:effectLst/>
                        </a:rPr>
                        <a:t>λ≥g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或</a:t>
                      </a:r>
                      <a:r>
                        <a:rPr lang="en-US" sz="2800" dirty="0" err="1">
                          <a:effectLst/>
                        </a:rPr>
                        <a:t>λ≤g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∈D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恒成立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进而转化为</a:t>
                      </a:r>
                      <a:r>
                        <a:rPr lang="en-US" sz="2800" dirty="0" err="1">
                          <a:effectLst/>
                        </a:rPr>
                        <a:t>λ≥g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en-US" sz="2800" i="1" baseline="-25000" dirty="0">
                          <a:effectLst/>
                        </a:rPr>
                        <a:t>m</a:t>
                      </a:r>
                      <a:r>
                        <a:rPr lang="en-US" sz="2800" baseline="-25000" dirty="0">
                          <a:effectLst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x</a:t>
                      </a:r>
                      <a:r>
                        <a:rPr lang="zh-CN" sz="2800" dirty="0">
                          <a:effectLst/>
                        </a:rPr>
                        <a:t>或</a:t>
                      </a:r>
                      <a:r>
                        <a:rPr lang="en-US" sz="2800" dirty="0" err="1">
                          <a:effectLst/>
                        </a:rPr>
                        <a:t>λ≤g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en-US" sz="2800" i="1" baseline="-25000" dirty="0">
                          <a:effectLst/>
                        </a:rPr>
                        <a:t>m</a:t>
                      </a:r>
                      <a:r>
                        <a:rPr lang="en-US" sz="2800" baseline="-25000" dirty="0">
                          <a:effectLst/>
                        </a:rPr>
                        <a:t>in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求</a:t>
                      </a:r>
                      <a:r>
                        <a:rPr lang="en-US" sz="2800" dirty="0">
                          <a:effectLst/>
                        </a:rPr>
                        <a:t>g(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∈D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的最值即可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该方法适用于参数与变量能分离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函数最值易求的题目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65993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31737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9564938"/>
              </p:ext>
            </p:extLst>
          </p:nvPr>
        </p:nvGraphicFramePr>
        <p:xfrm>
          <a:off x="403123" y="481781"/>
          <a:ext cx="11434915" cy="61844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34915">
                  <a:extLst>
                    <a:ext uri="{9D8B030D-6E8A-4147-A177-3AD203B41FA5}">
                      <a16:colId xmlns:a16="http://schemas.microsoft.com/office/drawing/2014/main" xmlns="" val="3681320501"/>
                    </a:ext>
                  </a:extLst>
                </a:gridCol>
              </a:tblGrid>
              <a:tr h="6184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主参换位法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变换思维角度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即把变元与参数变换位置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构造以参数为变量的函数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根据原变量的取值范围列式求解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一般地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条件给出谁的范围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就看成有关谁的函数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利用函数单调性求解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数形结合法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结合函数图象将问题转化为函数图象的对称轴、区间端点的函数值或函数图象的位置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相对于</a:t>
                      </a:r>
                      <a:r>
                        <a:rPr kumimoji="0" lang="en-US" altLang="zh-CN" sz="2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轴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关系求解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此外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若涉及的不等式能转化为一元二次不等式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可结合相应一元二次方程根的分布解决问题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65993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97188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/>
              <a:t>　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已知关于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的不等式</a:t>
            </a:r>
            <a:r>
              <a:rPr lang="en-US" altLang="zh-CN" sz="2800" dirty="0"/>
              <a:t>2</a:t>
            </a:r>
            <a:r>
              <a:rPr lang="en-US" altLang="zh-CN" sz="2800" i="1" dirty="0"/>
              <a:t>x</a:t>
            </a:r>
            <a:r>
              <a:rPr lang="en-US" altLang="zh-CN" sz="2800" dirty="0"/>
              <a:t>-1&gt;</a:t>
            </a:r>
            <a:r>
              <a:rPr lang="en-US" altLang="zh-CN" sz="2800" i="1" dirty="0"/>
              <a:t>m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-1).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是否存在实数</a:t>
            </a:r>
            <a:r>
              <a:rPr lang="en-US" altLang="zh-CN" sz="2800" i="1" dirty="0"/>
              <a:t>m</a:t>
            </a:r>
            <a:r>
              <a:rPr lang="en-US" altLang="zh-CN" sz="2800" dirty="0"/>
              <a:t>,</a:t>
            </a:r>
            <a:r>
              <a:rPr lang="zh-CN" altLang="zh-CN" sz="2800" dirty="0"/>
              <a:t>使不等式对任意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∈R</a:t>
            </a:r>
            <a:r>
              <a:rPr lang="zh-CN" altLang="zh-CN" sz="2800" dirty="0"/>
              <a:t>恒成立</a:t>
            </a:r>
            <a:r>
              <a:rPr lang="en-US" altLang="zh-CN" sz="2800" dirty="0"/>
              <a:t>?</a:t>
            </a:r>
            <a:r>
              <a:rPr lang="zh-CN" altLang="zh-CN" sz="2800" dirty="0"/>
              <a:t>并说明理由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若对于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∈[-2,2],</a:t>
            </a:r>
            <a:r>
              <a:rPr lang="zh-CN" altLang="zh-CN" sz="2800" dirty="0"/>
              <a:t>不等式恒成立</a:t>
            </a:r>
            <a:r>
              <a:rPr lang="en-US" altLang="zh-CN" sz="2800" dirty="0"/>
              <a:t>,</a:t>
            </a:r>
            <a:r>
              <a:rPr lang="zh-CN" altLang="zh-CN" sz="2800" dirty="0"/>
              <a:t>求实数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的取值范围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若对于</a:t>
            </a:r>
            <a:r>
              <a:rPr lang="en-US" altLang="zh-CN" sz="2800" i="1" dirty="0"/>
              <a:t>x</a:t>
            </a:r>
            <a:r>
              <a:rPr lang="en-US" altLang="zh-CN" sz="2800" dirty="0"/>
              <a:t>∈(1,+∞),</a:t>
            </a:r>
            <a:r>
              <a:rPr lang="zh-CN" altLang="zh-CN" sz="2800" dirty="0"/>
              <a:t>不等式恒成立</a:t>
            </a:r>
            <a:r>
              <a:rPr lang="en-US" altLang="zh-CN" sz="2800" dirty="0"/>
              <a:t>,</a:t>
            </a:r>
            <a:r>
              <a:rPr lang="zh-CN" altLang="zh-CN" sz="2800" dirty="0"/>
              <a:t>求实数</a:t>
            </a:r>
            <a:r>
              <a:rPr lang="en-US" altLang="zh-CN" sz="2800" i="1" dirty="0"/>
              <a:t>m</a:t>
            </a:r>
            <a:r>
              <a:rPr lang="zh-CN" altLang="zh-CN" sz="2800" dirty="0"/>
              <a:t>的取值范围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4412194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192546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2.(1)</a:t>
            </a:r>
            <a:r>
              <a:rPr lang="zh-CN" altLang="zh-CN" sz="2800" dirty="0"/>
              <a:t>原不等式等价于</a:t>
            </a:r>
            <a:r>
              <a:rPr lang="en-US" altLang="zh-CN" sz="2800" i="1" dirty="0"/>
              <a:t>mx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=0</a:t>
            </a:r>
            <a:r>
              <a:rPr lang="zh-CN" altLang="zh-CN" sz="2800" dirty="0"/>
              <a:t>时</a:t>
            </a:r>
            <a:r>
              <a:rPr lang="en-US" altLang="zh-CN" sz="2800" dirty="0"/>
              <a:t>,-2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+1&lt;0</a:t>
            </a:r>
            <a:r>
              <a:rPr lang="zh-CN" altLang="zh-CN" sz="2800" dirty="0"/>
              <a:t>不恒成立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≠0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若</a:t>
            </a:r>
            <a:r>
              <a:rPr lang="en-US" altLang="zh-CN" sz="2800" i="1" dirty="0"/>
              <a:t>mx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</a:t>
            </a:r>
            <a:r>
              <a:rPr lang="zh-CN" altLang="zh-CN" sz="2800" dirty="0"/>
              <a:t>对于任意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∈R</a:t>
            </a:r>
            <a:r>
              <a:rPr lang="zh-CN" altLang="zh-CN" sz="2800" dirty="0"/>
              <a:t>恒成立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则</a:t>
            </a:r>
            <a:r>
              <a:rPr lang="en-US" altLang="zh-CN" sz="2800" i="1" dirty="0"/>
              <a:t>m</a:t>
            </a:r>
            <a:r>
              <a:rPr lang="en-US" altLang="zh-CN" sz="2800" dirty="0"/>
              <a:t>&lt;0</a:t>
            </a:r>
            <a:r>
              <a:rPr lang="zh-CN" altLang="zh-CN" sz="2800" dirty="0"/>
              <a:t>且</a:t>
            </a:r>
            <a:r>
              <a:rPr lang="en-US" altLang="zh-CN" sz="2800" dirty="0"/>
              <a:t>Δ=4-4</a:t>
            </a:r>
            <a:r>
              <a:rPr lang="en-US" altLang="zh-CN" sz="2800" i="1" dirty="0"/>
              <a:t>m</a:t>
            </a:r>
            <a:r>
              <a:rPr lang="en-US" altLang="zh-CN" sz="2800" dirty="0"/>
              <a:t>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)&lt;0,</a:t>
            </a:r>
            <a:r>
              <a:rPr lang="zh-CN" altLang="zh-CN" sz="2800" dirty="0"/>
              <a:t>解得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∈⌀,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所以不存在实数</a:t>
            </a:r>
            <a:r>
              <a:rPr lang="en-US" altLang="zh-CN" sz="2800" i="1" dirty="0"/>
              <a:t>m</a:t>
            </a:r>
            <a:r>
              <a:rPr lang="en-US" altLang="zh-CN" sz="2800" dirty="0"/>
              <a:t>,</a:t>
            </a:r>
            <a:r>
              <a:rPr lang="zh-CN" altLang="zh-CN" sz="2800" dirty="0"/>
              <a:t>使不等式恒成立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设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)=(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-1)</a:t>
            </a:r>
            <a:r>
              <a:rPr lang="en-US" altLang="zh-CN" sz="2800" i="1" dirty="0"/>
              <a:t>m</a:t>
            </a:r>
            <a:r>
              <a:rPr lang="en-US" altLang="zh-CN" sz="2800" dirty="0"/>
              <a:t>-(2</a:t>
            </a:r>
            <a:r>
              <a:rPr lang="en-US" altLang="zh-CN" sz="2800" i="1" dirty="0"/>
              <a:t>x</a:t>
            </a:r>
            <a:r>
              <a:rPr lang="en-US" altLang="zh-CN" sz="2800" dirty="0"/>
              <a:t>-1),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</a:t>
            </a:r>
            <a:r>
              <a:rPr lang="zh-CN" altLang="zh-CN" sz="2800" dirty="0"/>
              <a:t>恒成立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而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</a:t>
            </a:r>
            <a:r>
              <a:rPr lang="zh-CN" altLang="zh-CN" sz="2800" dirty="0"/>
              <a:t>在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</a:t>
            </a:r>
            <a:r>
              <a:rPr lang="zh-CN" altLang="zh-CN" sz="2800" dirty="0"/>
              <a:t>时表示线段</a:t>
            </a:r>
            <a:r>
              <a:rPr lang="en-US" altLang="zh-CN" sz="2800" dirty="0"/>
              <a:t>,</a:t>
            </a:r>
            <a:r>
              <a:rPr lang="zh-CN" altLang="zh-CN" sz="2800" dirty="0"/>
              <a:t>当且仅当</a:t>
            </a:r>
          </a:p>
        </p:txBody>
      </p:sp>
    </p:spTree>
    <p:extLst>
      <p:ext uri="{BB962C8B-B14F-4D97-AF65-F5344CB8AC3E}">
        <p14:creationId xmlns:p14="http://schemas.microsoft.com/office/powerpoint/2010/main" xmlns="" val="30491835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5886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(2)&lt;0,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2)&lt;0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1&lt;0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/>
                                <m:t>　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①,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+3&lt;0</m:t>
                              </m:r>
                              <m:r>
                                <a:rPr lang="zh-CN" altLang="zh-CN" sz="2800">
                                  <a:latin typeface="Cambria Math" panose="020405030504060302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②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①,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②,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取交集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}.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5886868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07120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90868"/>
                <a:ext cx="11139948" cy="5529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-1=t(t&gt;1),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dirty="0"/>
                  <a:t>g(t)=t-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+2,t∈(1,+∞),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显然</a:t>
                </a:r>
                <a:r>
                  <a:rPr lang="en-US" altLang="zh-CN" sz="2800" dirty="0"/>
                  <a:t>g(t)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(1,+∞)</a:t>
                </a:r>
                <a:r>
                  <a:rPr lang="zh-CN" altLang="zh-CN" sz="2800" dirty="0"/>
                  <a:t>上为增函数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g(t)&gt;0,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≤0.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90868"/>
                <a:ext cx="11139948" cy="5529399"/>
              </a:xfrm>
              <a:prstGeom prst="rect">
                <a:avLst/>
              </a:prstGeom>
              <a:blipFill>
                <a:blip r:embed="rId2"/>
                <a:stretch>
                  <a:fillRect l="-1149" b="-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119419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素养大提升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7695042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转化与划归思想在不等式中的应用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4667124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0391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7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/>
                    <a:cs typeface="Times New Roman"/>
                  </a:rPr>
                  <a:t>　</a:t>
                </a:r>
                <a:r>
                  <a:rPr lang="en-US" altLang="zh-CN" sz="2800" dirty="0"/>
                  <a:t> (1)</a:t>
                </a:r>
                <a:r>
                  <a:rPr lang="zh-CN" altLang="zh-CN" sz="2800" dirty="0"/>
                  <a:t>已知函数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R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的值域为</a:t>
                </a:r>
                <a:r>
                  <a:rPr lang="en-US" altLang="zh-CN" sz="2800" dirty="0"/>
                  <a:t>[0,+∞),</a:t>
                </a:r>
                <a:r>
                  <a:rPr lang="zh-CN" altLang="zh-CN" sz="2800" dirty="0"/>
                  <a:t>若关于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)&lt;c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+6),</a:t>
                </a:r>
                <a:r>
                  <a:rPr lang="zh-CN" altLang="zh-CN" sz="2800" dirty="0"/>
                  <a:t>则实数</a:t>
                </a:r>
                <a:r>
                  <a:rPr lang="en-US" altLang="zh-CN" sz="2800" dirty="0"/>
                  <a:t>c</a:t>
                </a:r>
                <a:r>
                  <a:rPr lang="zh-CN" altLang="zh-CN" sz="2800" dirty="0"/>
                  <a:t>的值为</a:t>
                </a:r>
                <a:r>
                  <a:rPr lang="zh-CN" altLang="zh-CN" sz="2800" u="sng" dirty="0"/>
                  <a:t>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若对任意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∈[1,+∞),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</a:t>
                </a:r>
                <a:r>
                  <a:rPr lang="zh-CN" altLang="zh-CN" sz="2800" u="sng" dirty="0"/>
                  <a:t>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039102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56" b="-2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1"/>
            <a:ext cx="6598356" cy="72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方法  转化与划归思想在不等式中的应用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234043" y="5243084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NEU-BZ-S92"/>
                <a:cs typeface="Times New Roman"/>
              </a:rPr>
              <a:t>思维导引</a:t>
            </a:r>
            <a:r>
              <a:rPr lang="zh-CN" altLang="zh-CN" sz="2800" dirty="0"/>
              <a:t>　</a:t>
            </a:r>
            <a:r>
              <a:rPr lang="en-US" altLang="zh-CN" sz="2800" dirty="0"/>
              <a:t>(1)</a:t>
            </a:r>
            <a:r>
              <a:rPr lang="zh-CN" altLang="zh-CN" sz="2800" dirty="0"/>
              <a:t>将函数的值域和不等式的解集转化为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,c</a:t>
            </a:r>
            <a:r>
              <a:rPr lang="zh-CN" altLang="zh-CN" sz="2800" dirty="0"/>
              <a:t>的关系求解</a:t>
            </a:r>
            <a:r>
              <a:rPr lang="en-US" altLang="zh-CN" sz="2800" dirty="0"/>
              <a:t>;(2)</a:t>
            </a:r>
            <a:r>
              <a:rPr lang="zh-CN" altLang="zh-CN" sz="2800" dirty="0"/>
              <a:t>将恒成立问题转化为最值问题求解</a:t>
            </a:r>
          </a:p>
        </p:txBody>
      </p:sp>
    </p:spTree>
    <p:extLst>
      <p:ext uri="{BB962C8B-B14F-4D97-AF65-F5344CB8AC3E}">
        <p14:creationId xmlns:p14="http://schemas.microsoft.com/office/powerpoint/2010/main" xmlns="" val="15318400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53218"/>
                <a:ext cx="11139948" cy="65333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的值域为</a:t>
                </a:r>
                <a:r>
                  <a:rPr lang="en-US" altLang="zh-CN" sz="2800" dirty="0"/>
                  <a:t>[0,+∞),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=0,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)&lt;c,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&lt;c,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i="1" dirty="0"/>
                  <a:t>&lt;x&lt;-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800" dirty="0"/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ra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            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800" dirty="0"/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ra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+6.      </m:t>
                            </m:r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53218"/>
                <a:ext cx="11139948" cy="6533392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814197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79359"/>
                <a:ext cx="11139948" cy="4360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②-①,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dirty="0"/>
                  <a:t>=6,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c=9.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∈[1,+∞)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b="0" i="1" smtClean="0"/>
                          <m:t>+</m:t>
                        </m:r>
                        <m:r>
                          <m:rPr>
                            <m:nor/>
                          </m:rPr>
                          <a:rPr lang="en-US" altLang="zh-CN" sz="2800" b="0" i="1" smtClean="0"/>
                          <m:t>a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 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≥1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&gt;-(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)=-(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)=-(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+1,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[1,+∞)</a:t>
                </a:r>
                <a:r>
                  <a:rPr lang="zh-CN" altLang="zh-CN" sz="2800" dirty="0"/>
                  <a:t>上单调递减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a</a:t>
                </a:r>
                <a:r>
                  <a:rPr lang="en-US" altLang="zh-CN" sz="2800" i="1" baseline="-25000" dirty="0"/>
                  <a:t>x</a:t>
                </a:r>
                <a:r>
                  <a:rPr lang="en-US" altLang="zh-CN" sz="2800" dirty="0"/>
                  <a:t>=g(1)=-3,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&gt;-3.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&gt;-3}.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79359"/>
                <a:ext cx="11139948" cy="4360168"/>
              </a:xfrm>
              <a:prstGeom prst="rect">
                <a:avLst/>
              </a:prstGeom>
              <a:blipFill>
                <a:blip r:embed="rId2"/>
                <a:stretch>
                  <a:fillRect l="-1149" b="-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75351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2231914"/>
              </p:ext>
            </p:extLst>
          </p:nvPr>
        </p:nvGraphicFramePr>
        <p:xfrm>
          <a:off x="580103" y="698090"/>
          <a:ext cx="11051457" cy="25603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51457">
                  <a:extLst>
                    <a:ext uri="{9D8B030D-6E8A-4147-A177-3AD203B41FA5}">
                      <a16:colId xmlns:a16="http://schemas.microsoft.com/office/drawing/2014/main" xmlns="" val="1104823649"/>
                    </a:ext>
                  </a:extLst>
                </a:gridCol>
              </a:tblGrid>
              <a:tr h="24482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素养提升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本题的解法充分体现了转化与化归思想</a:t>
                      </a:r>
                      <a:r>
                        <a:rPr lang="en-US" sz="2800" dirty="0">
                          <a:effectLst/>
                        </a:rPr>
                        <a:t>:</a:t>
                      </a:r>
                      <a:r>
                        <a:rPr lang="zh-CN" sz="2800" dirty="0">
                          <a:effectLst/>
                        </a:rPr>
                        <a:t>函数的值域和不等式的解集转化为</a:t>
                      </a:r>
                      <a:r>
                        <a:rPr lang="en-US" sz="2800" i="1" dirty="0" err="1">
                          <a:effectLst/>
                        </a:rPr>
                        <a:t>a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b</a:t>
                      </a:r>
                      <a:r>
                        <a:rPr lang="en-US" sz="2800" dirty="0" err="1">
                          <a:effectLst/>
                        </a:rPr>
                        <a:t>,c</a:t>
                      </a:r>
                      <a:r>
                        <a:rPr lang="zh-CN" sz="2800" dirty="0">
                          <a:effectLst/>
                        </a:rPr>
                        <a:t>满足的条件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r>
                        <a:rPr lang="zh-CN" sz="2800" dirty="0">
                          <a:effectLst/>
                        </a:rPr>
                        <a:t>不等式恒成立问题通过分离参数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转化为函数最值问题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85501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4969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51407517"/>
              </p:ext>
            </p:extLst>
          </p:nvPr>
        </p:nvGraphicFramePr>
        <p:xfrm>
          <a:off x="309967" y="1202427"/>
          <a:ext cx="11334917" cy="48267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8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4746">
                  <a:extLst>
                    <a:ext uri="{9D8B030D-6E8A-4147-A177-3AD203B41FA5}">
                      <a16:colId xmlns:a16="http://schemas.microsoft.com/office/drawing/2014/main" xmlns="" val="811279717"/>
                    </a:ext>
                  </a:extLst>
                </a:gridCol>
                <a:gridCol w="37654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363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73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1" kern="12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1" kern="12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0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不等关系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Ⅲ,T12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361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一元二次不等式解法及应用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Ⅰ,T2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361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一元二次不等式与相应的二次函数、二次方程的联系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江苏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,T10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785400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54115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latin typeface="+mn-ea"/>
              </a:rPr>
              <a:t>命题分析预测 </a:t>
            </a:r>
            <a:r>
              <a:rPr lang="zh-CN" altLang="en-US" sz="2800" dirty="0">
                <a:latin typeface="+mn-ea"/>
              </a:rPr>
              <a:t>本讲是高考的热点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主要命题点有</a:t>
            </a:r>
            <a:r>
              <a:rPr lang="en-US" altLang="zh-CN" sz="2800" dirty="0">
                <a:latin typeface="+mn-ea"/>
              </a:rPr>
              <a:t>:(1)</a:t>
            </a:r>
            <a:r>
              <a:rPr lang="zh-CN" altLang="en-US" sz="2800" dirty="0">
                <a:latin typeface="+mn-ea"/>
              </a:rPr>
              <a:t>不等式的性质及应用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常以不等式为载体与函数相结合考查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注意不等式的等价变形</a:t>
            </a:r>
            <a:r>
              <a:rPr lang="en-US" altLang="zh-CN" sz="2800" dirty="0">
                <a:latin typeface="+mn-ea"/>
              </a:rPr>
              <a:t>;(2)</a:t>
            </a:r>
            <a:r>
              <a:rPr lang="zh-CN" altLang="en-US" sz="2800" dirty="0">
                <a:latin typeface="+mn-ea"/>
              </a:rPr>
              <a:t>不等式的解法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常与集合的基本运算相结合考查</a:t>
            </a:r>
            <a:r>
              <a:rPr lang="en-US" altLang="zh-CN" sz="2800" dirty="0">
                <a:latin typeface="+mn-ea"/>
              </a:rPr>
              <a:t>;(3)</a:t>
            </a:r>
            <a:r>
              <a:rPr lang="zh-CN" altLang="en-US" sz="2800" dirty="0">
                <a:latin typeface="+mn-ea"/>
              </a:rPr>
              <a:t>一元二次不等式的恒成立问题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常与函数结合考查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en-US" sz="2800" dirty="0">
                <a:latin typeface="+mn-ea"/>
              </a:rPr>
              <a:t>一般以选择题和填空题的形式出现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难度不大</a:t>
            </a:r>
            <a:r>
              <a:rPr lang="en-US" altLang="zh-CN" sz="2800" dirty="0">
                <a:latin typeface="+mn-ea"/>
              </a:rPr>
              <a:t>.</a:t>
            </a:r>
            <a:endParaRPr lang="zh-CN" altLang="en-US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学科核心素养 </a:t>
            </a:r>
            <a:r>
              <a:rPr lang="zh-CN" altLang="en-US" sz="2800" dirty="0">
                <a:latin typeface="+mn-ea"/>
              </a:rPr>
              <a:t>本讲通过不等式的性质、解法及应用考查考生的数学运算和逻辑推理素养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以及转化与化归思想的应用</a:t>
            </a:r>
            <a:r>
              <a:rPr lang="en-US" altLang="zh-CN" sz="2800" dirty="0">
                <a:latin typeface="+mn-ea"/>
              </a:rPr>
              <a:t>.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495098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不等关系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一元二次不等式的解法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1" y="-2"/>
            <a:ext cx="319056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不等关系</a:t>
            </a:r>
          </a:p>
        </p:txBody>
      </p:sp>
      <p:sp>
        <p:nvSpPr>
          <p:cNvPr id="5" name="矩形 1"/>
          <p:cNvSpPr/>
          <p:nvPr/>
        </p:nvSpPr>
        <p:spPr>
          <a:xfrm>
            <a:off x="234043" y="733177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1.</a:t>
            </a:r>
            <a:r>
              <a:rPr lang="zh-CN" altLang="en-US" sz="2800" dirty="0"/>
              <a:t>两个实数比较大小的方法</a:t>
            </a:r>
            <a:endParaRPr lang="en-US" altLang="zh-CN" sz="2800" baseline="-250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068297"/>
                  </p:ext>
                </p:extLst>
              </p:nvPr>
            </p:nvGraphicFramePr>
            <p:xfrm>
              <a:off x="718457" y="1543668"/>
              <a:ext cx="10677130" cy="471754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3470">
                      <a:extLst>
                        <a:ext uri="{9D8B030D-6E8A-4147-A177-3AD203B41FA5}">
                          <a16:colId xmlns:a16="http://schemas.microsoft.com/office/drawing/2014/main" val="2086772282"/>
                        </a:ext>
                      </a:extLst>
                    </a:gridCol>
                    <a:gridCol w="3334073">
                      <a:extLst>
                        <a:ext uri="{9D8B030D-6E8A-4147-A177-3AD203B41FA5}">
                          <a16:colId xmlns:a16="http://schemas.microsoft.com/office/drawing/2014/main" val="1429025150"/>
                        </a:ext>
                      </a:extLst>
                    </a:gridCol>
                    <a:gridCol w="5299587">
                      <a:extLst>
                        <a:ext uri="{9D8B030D-6E8A-4147-A177-3AD203B41FA5}">
                          <a16:colId xmlns:a16="http://schemas.microsoft.com/office/drawing/2014/main" val="1974436781"/>
                        </a:ext>
                      </a:extLst>
                    </a:gridCol>
                  </a:tblGrid>
                  <a:tr h="94225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关系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32799128"/>
                      </a:ext>
                    </a:extLst>
                  </a:tr>
                  <a:tr h="94225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>
                              <a:effectLst/>
                            </a:rPr>
                            <a:t>作差法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作商法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303500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&gt;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ts val="131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zh-CN" altLang="en-US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&gt;1(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&gt;0)</a:t>
                          </a:r>
                          <a:r>
                            <a:rPr lang="zh-CN" sz="2800" dirty="0">
                              <a:effectLst/>
                            </a:rPr>
                            <a:t>或</a:t>
                          </a:r>
                          <a:r>
                            <a:rPr lang="en-US" sz="28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&lt;1(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518953381"/>
                      </a:ext>
                    </a:extLst>
                  </a:tr>
                  <a:tr h="9406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=0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=1(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≠0)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431600609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&lt;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&lt;1(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&gt;0)</a:t>
                          </a:r>
                          <a:r>
                            <a:rPr lang="zh-CN" sz="2800" dirty="0">
                              <a:effectLst/>
                            </a:rPr>
                            <a:t>或</a:t>
                          </a:r>
                          <a:r>
                            <a:rPr lang="en-US" altLang="zh-CN" sz="28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&gt;1(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42919976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704068297"/>
                  </p:ext>
                </p:extLst>
              </p:nvPr>
            </p:nvGraphicFramePr>
            <p:xfrm>
              <a:off x="718457" y="1543668"/>
              <a:ext cx="10677130" cy="471754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347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86772282"/>
                        </a:ext>
                      </a:extLst>
                    </a:gridCol>
                    <a:gridCol w="3334073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429025150"/>
                        </a:ext>
                      </a:extLst>
                    </a:gridCol>
                    <a:gridCol w="5299587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974436781"/>
                        </a:ext>
                      </a:extLst>
                    </a:gridCol>
                  </a:tblGrid>
                  <a:tr h="94225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关系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232799128"/>
                      </a:ext>
                    </a:extLst>
                  </a:tr>
                  <a:tr h="94225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>
                              <a:effectLst/>
                            </a:rPr>
                            <a:t>作差法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作商法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17303500"/>
                      </a:ext>
                    </a:extLst>
                  </a:tr>
                  <a:tr h="9501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&gt;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199359" r="-230" b="-1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518953381"/>
                      </a:ext>
                    </a:extLst>
                  </a:tr>
                  <a:tr h="9406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=0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303247" r="-230" b="-1019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31600609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&lt;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400645" r="-230" b="-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2919976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9" name="图片 10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103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0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10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10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1223</Words>
  <Application>Microsoft Office PowerPoint</Application>
  <PresentationFormat>自定义</PresentationFormat>
  <Paragraphs>242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201</cp:revision>
  <dcterms:created xsi:type="dcterms:W3CDTF">2018-02-01T09:53:00Z</dcterms:created>
  <dcterms:modified xsi:type="dcterms:W3CDTF">2019-11-10T07:03:01Z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