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36"/>
  </p:notesMasterIdLst>
  <p:sldIdLst>
    <p:sldId id="267" r:id="rId3"/>
    <p:sldId id="465" r:id="rId4"/>
    <p:sldId id="271" r:id="rId5"/>
    <p:sldId id="262" r:id="rId6"/>
    <p:sldId id="261" r:id="rId7"/>
    <p:sldId id="278" r:id="rId8"/>
    <p:sldId id="279" r:id="rId9"/>
    <p:sldId id="421" r:id="rId10"/>
    <p:sldId id="422" r:id="rId11"/>
    <p:sldId id="423" r:id="rId12"/>
    <p:sldId id="424" r:id="rId13"/>
    <p:sldId id="425" r:id="rId14"/>
    <p:sldId id="426" r:id="rId15"/>
    <p:sldId id="427" r:id="rId16"/>
    <p:sldId id="428" r:id="rId17"/>
    <p:sldId id="429" r:id="rId18"/>
    <p:sldId id="452" r:id="rId19"/>
    <p:sldId id="453" r:id="rId20"/>
    <p:sldId id="454" r:id="rId21"/>
    <p:sldId id="455" r:id="rId22"/>
    <p:sldId id="456" r:id="rId23"/>
    <p:sldId id="457" r:id="rId24"/>
    <p:sldId id="458" r:id="rId25"/>
    <p:sldId id="438" r:id="rId26"/>
    <p:sldId id="459" r:id="rId27"/>
    <p:sldId id="460" r:id="rId28"/>
    <p:sldId id="442" r:id="rId29"/>
    <p:sldId id="461" r:id="rId30"/>
    <p:sldId id="464" r:id="rId31"/>
    <p:sldId id="445" r:id="rId32"/>
    <p:sldId id="462" r:id="rId33"/>
    <p:sldId id="448" r:id="rId34"/>
    <p:sldId id="450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</p14:sldIdLst>
        </p14:section>
        <p14:section name="考情精解读" id="{E5B6AE4C-B16F-4E49-ACF6-1636DDCCFF7B}">
          <p14:sldIdLst>
            <p14:sldId id="261"/>
            <p14:sldId id="278"/>
            <p14:sldId id="279"/>
          </p14:sldIdLst>
        </p14:section>
        <p14:section name="A考点帮·知识全通关" id="{0696FE38-A922-4D75-AA25-7EF156A1C92B}">
          <p14:sldIdLst>
            <p14:sldId id="421"/>
            <p14:sldId id="422"/>
            <p14:sldId id="423"/>
            <p14:sldId id="424"/>
            <p14:sldId id="425"/>
            <p14:sldId id="426"/>
            <p14:sldId id="427"/>
          </p14:sldIdLst>
        </p14:section>
        <p14:section name="B考法帮·题型全突破" id="{EAE3448C-E808-4F1F-840E-365612D64D3F}">
          <p14:sldIdLst>
            <p14:sldId id="428"/>
            <p14:sldId id="429"/>
            <p14:sldId id="452"/>
            <p14:sldId id="453"/>
            <p14:sldId id="454"/>
            <p14:sldId id="455"/>
            <p14:sldId id="456"/>
            <p14:sldId id="457"/>
            <p14:sldId id="458"/>
            <p14:sldId id="438"/>
            <p14:sldId id="459"/>
            <p14:sldId id="460"/>
            <p14:sldId id="442"/>
            <p14:sldId id="461"/>
            <p14:sldId id="464"/>
            <p14:sldId id="445"/>
            <p14:sldId id="462"/>
            <p14:sldId id="448"/>
            <p14:sldId id="450"/>
          </p14:sldIdLst>
        </p14:section>
        <p14:section name="尾片" id="{185A69EE-4998-4242-976C-7169DE9C7BAE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A251C"/>
    <a:srgbClr val="13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78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762" y="-78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CA81B-B0A0-44D5-9E27-DD786A82E201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AA3FA-8741-4BC6-B01B-F0039F9974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5892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3709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3738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29389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16519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614009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85326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2019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版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《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高考帮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》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配套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PPT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37995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47913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99382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8013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8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35682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zwhz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28007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244823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</a:rPr>
              <a:t>2.</a:t>
            </a:r>
            <a:r>
              <a:rPr lang="zh-CN" altLang="zh-CN" sz="2800" b="1" dirty="0">
                <a:solidFill>
                  <a:prstClr val="black"/>
                </a:solidFill>
              </a:rPr>
              <a:t>命题</a:t>
            </a:r>
            <a:r>
              <a:rPr lang="en-US" altLang="zh-CN" sz="2800" b="1" i="1" dirty="0">
                <a:solidFill>
                  <a:prstClr val="black"/>
                </a:solidFill>
              </a:rPr>
              <a:t>p</a:t>
            </a:r>
            <a:r>
              <a:rPr lang="zh-CN" altLang="zh-CN" sz="2800" b="1" dirty="0">
                <a:solidFill>
                  <a:prstClr val="black"/>
                </a:solidFill>
              </a:rPr>
              <a:t>∨</a:t>
            </a:r>
            <a:r>
              <a:rPr lang="en-US" altLang="zh-CN" sz="2800" b="1" i="1" dirty="0" err="1">
                <a:solidFill>
                  <a:prstClr val="black"/>
                </a:solidFill>
              </a:rPr>
              <a:t>q</a:t>
            </a:r>
            <a:r>
              <a:rPr lang="en-US" altLang="zh-CN" sz="2800" b="1" dirty="0" err="1">
                <a:solidFill>
                  <a:prstClr val="black"/>
                </a:solidFill>
              </a:rPr>
              <a:t>,</a:t>
            </a:r>
            <a:r>
              <a:rPr lang="en-US" altLang="zh-CN" sz="2800" b="1" i="1" dirty="0" err="1">
                <a:solidFill>
                  <a:prstClr val="black"/>
                </a:solidFill>
              </a:rPr>
              <a:t>p</a:t>
            </a:r>
            <a:r>
              <a:rPr lang="zh-CN" altLang="zh-CN" sz="2800" b="1" dirty="0">
                <a:solidFill>
                  <a:prstClr val="black"/>
                </a:solidFill>
              </a:rPr>
              <a:t>∧</a:t>
            </a:r>
            <a:r>
              <a:rPr lang="en-US" altLang="zh-CN" sz="2800" b="1" i="1" dirty="0" err="1">
                <a:solidFill>
                  <a:prstClr val="black"/>
                </a:solidFill>
              </a:rPr>
              <a:t>q</a:t>
            </a:r>
            <a:r>
              <a:rPr lang="en-US" altLang="zh-CN" sz="2800" b="1" dirty="0" err="1">
                <a:solidFill>
                  <a:prstClr val="black"/>
                </a:solidFill>
              </a:rPr>
              <a:t>,¬</a:t>
            </a:r>
            <a:r>
              <a:rPr lang="en-US" altLang="zh-CN" sz="2800" b="1" i="1" dirty="0" err="1">
                <a:solidFill>
                  <a:prstClr val="black"/>
                </a:solidFill>
              </a:rPr>
              <a:t>p</a:t>
            </a:r>
            <a:r>
              <a:rPr lang="zh-CN" altLang="zh-CN" sz="2800" b="1" dirty="0">
                <a:solidFill>
                  <a:prstClr val="black"/>
                </a:solidFill>
              </a:rPr>
              <a:t>的真假判断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latin typeface="微软雅黑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latin typeface="微软雅黑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latin typeface="微软雅黑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latin typeface="微软雅黑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latin typeface="微软雅黑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/>
                <a:cs typeface="Times New Roman" panose="02020603050405020304" pitchFamily="18" charset="0"/>
              </a:rPr>
              <a:t>说明    </a:t>
            </a:r>
            <a:r>
              <a:rPr lang="zh-CN" altLang="zh-CN" sz="2800" dirty="0">
                <a:solidFill>
                  <a:prstClr val="black"/>
                </a:solidFill>
              </a:rPr>
              <a:t>确定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∧</a:t>
            </a:r>
            <a:r>
              <a:rPr lang="en-US" altLang="zh-CN" sz="2800" i="1" dirty="0" err="1">
                <a:solidFill>
                  <a:prstClr val="black"/>
                </a:solidFill>
              </a:rPr>
              <a:t>q</a:t>
            </a:r>
            <a:r>
              <a:rPr lang="en-US" altLang="zh-CN" sz="2800" dirty="0" err="1">
                <a:solidFill>
                  <a:prstClr val="black"/>
                </a:solidFill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∨</a:t>
            </a:r>
            <a:r>
              <a:rPr lang="en-US" altLang="zh-CN" sz="2800" i="1" dirty="0" err="1">
                <a:solidFill>
                  <a:prstClr val="black"/>
                </a:solidFill>
              </a:rPr>
              <a:t>q</a:t>
            </a:r>
            <a:r>
              <a:rPr lang="en-US" altLang="zh-CN" sz="2800" dirty="0" err="1">
                <a:solidFill>
                  <a:prstClr val="black"/>
                </a:solidFill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</a:rPr>
              <a:t>¬p</a:t>
            </a:r>
            <a:r>
              <a:rPr lang="zh-CN" altLang="zh-CN" sz="2800" dirty="0">
                <a:solidFill>
                  <a:prstClr val="black"/>
                </a:solidFill>
              </a:rPr>
              <a:t>真假的记忆口诀如下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∧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→</a:t>
            </a:r>
            <a:r>
              <a:rPr lang="zh-CN" altLang="zh-CN" sz="2800" dirty="0">
                <a:solidFill>
                  <a:prstClr val="black"/>
                </a:solidFill>
              </a:rPr>
              <a:t>见假即假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∨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→</a:t>
            </a:r>
            <a:r>
              <a:rPr lang="zh-CN" altLang="zh-CN" sz="2800" dirty="0">
                <a:solidFill>
                  <a:prstClr val="black"/>
                </a:solidFill>
              </a:rPr>
              <a:t>见真即真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zh-CN" altLang="zh-CN" sz="2800" dirty="0">
                <a:solidFill>
                  <a:prstClr val="black"/>
                </a:solidFill>
              </a:rPr>
              <a:t>与</a:t>
            </a:r>
            <a:r>
              <a:rPr lang="en-US" altLang="zh-CN" sz="2800" i="1" dirty="0">
                <a:solidFill>
                  <a:prstClr val="black"/>
                </a:solidFill>
              </a:rPr>
              <a:t>¬p</a:t>
            </a:r>
            <a:r>
              <a:rPr lang="en-US" altLang="zh-CN" sz="2800" dirty="0">
                <a:solidFill>
                  <a:prstClr val="black"/>
                </a:solidFill>
              </a:rPr>
              <a:t>→</a:t>
            </a:r>
            <a:r>
              <a:rPr lang="zh-CN" altLang="zh-CN" sz="2800" dirty="0">
                <a:solidFill>
                  <a:prstClr val="black"/>
                </a:solidFill>
              </a:rPr>
              <a:t>真假相反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298180" y="0"/>
            <a:ext cx="291477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0445089"/>
              </p:ext>
            </p:extLst>
          </p:nvPr>
        </p:nvGraphicFramePr>
        <p:xfrm>
          <a:off x="2119630" y="1274604"/>
          <a:ext cx="6361430" cy="2382995"/>
        </p:xfrm>
        <a:graphic>
          <a:graphicData uri="http://schemas.openxmlformats.org/drawingml/2006/table">
            <a:tbl>
              <a:tblPr firstRow="1" bandRow="1" bandCol="1">
                <a:tableStyleId>{5940675A-B579-460E-94D1-54222C63F5DA}</a:tableStyleId>
              </a:tblPr>
              <a:tblGrid>
                <a:gridCol w="12722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722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722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722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722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76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1" dirty="0">
                          <a:effectLst/>
                        </a:rPr>
                        <a:t>p</a:t>
                      </a:r>
                      <a:endParaRPr lang="zh-CN" sz="1800" i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1" dirty="0">
                          <a:effectLst/>
                        </a:rPr>
                        <a:t>q</a:t>
                      </a:r>
                      <a:endParaRPr lang="zh-CN" sz="1800" i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1" dirty="0">
                          <a:effectLst/>
                        </a:rPr>
                        <a:t>p</a:t>
                      </a:r>
                      <a:r>
                        <a:rPr lang="zh-CN" sz="1800" dirty="0">
                          <a:effectLst/>
                        </a:rPr>
                        <a:t>∨</a:t>
                      </a:r>
                      <a:r>
                        <a:rPr lang="en-US" sz="1800" i="1" dirty="0">
                          <a:effectLst/>
                        </a:rPr>
                        <a:t>q</a:t>
                      </a:r>
                      <a:endParaRPr lang="zh-CN" sz="1800" i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1" dirty="0">
                          <a:effectLst/>
                        </a:rPr>
                        <a:t>p</a:t>
                      </a:r>
                      <a:r>
                        <a:rPr lang="zh-CN" sz="1800" dirty="0">
                          <a:effectLst/>
                        </a:rPr>
                        <a:t>∧</a:t>
                      </a:r>
                      <a:r>
                        <a:rPr lang="en-US" sz="1800" i="1" dirty="0">
                          <a:effectLst/>
                        </a:rPr>
                        <a:t>q</a:t>
                      </a:r>
                      <a:endParaRPr lang="zh-CN" sz="1800" i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¬</a:t>
                      </a:r>
                      <a:r>
                        <a:rPr lang="en-US" sz="1800" i="1" dirty="0">
                          <a:effectLst/>
                        </a:rPr>
                        <a:t>p</a:t>
                      </a:r>
                      <a:endParaRPr lang="zh-CN" sz="1800" i="1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6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6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6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6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26285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45214" y="1"/>
            <a:ext cx="2867736" cy="244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15" name="矩形 14"/>
          <p:cNvSpPr/>
          <p:nvPr/>
        </p:nvSpPr>
        <p:spPr>
          <a:xfrm>
            <a:off x="234043" y="371835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辨析比较</a:t>
            </a: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87643831"/>
              </p:ext>
            </p:extLst>
          </p:nvPr>
        </p:nvGraphicFramePr>
        <p:xfrm>
          <a:off x="414912" y="1696889"/>
          <a:ext cx="11543044" cy="4114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80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245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904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 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否命题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命题的否定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区</a:t>
                      </a: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别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否命题既否定其条件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又否定其结论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即“若</a:t>
                      </a:r>
                      <a:r>
                        <a:rPr lang="en-US" altLang="zh-CN" sz="2800" i="1" dirty="0">
                          <a:effectLst/>
                          <a:latin typeface="+mj-ea"/>
                          <a:ea typeface="+mj-ea"/>
                        </a:rPr>
                        <a:t>p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则</a:t>
                      </a:r>
                      <a:r>
                        <a:rPr lang="en-US" altLang="zh-CN" sz="2800" i="1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q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”的否命题是“若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¬</a:t>
                      </a:r>
                      <a:r>
                        <a:rPr lang="en-US" altLang="zh-CN" sz="2800" i="1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p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则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¬</a:t>
                      </a:r>
                      <a:r>
                        <a:rPr lang="en-US" altLang="zh-CN" sz="2800" i="1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q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”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命题的否定只是否定命题的结论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即“若</a:t>
                      </a:r>
                      <a:r>
                        <a:rPr lang="en-US" altLang="zh-CN" sz="2800" i="1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p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则</a:t>
                      </a:r>
                      <a:r>
                        <a:rPr lang="en-US" altLang="zh-CN" sz="2800" i="1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q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”的否定是“若</a:t>
                      </a:r>
                      <a:r>
                        <a:rPr lang="en-US" altLang="zh-CN" sz="2800" i="1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p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则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¬</a:t>
                      </a:r>
                      <a:r>
                        <a:rPr lang="en-US" altLang="zh-CN" sz="2800" i="1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q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”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否命题与原命题的真假无必然联系</a:t>
                      </a:r>
                      <a:r>
                        <a:rPr lang="en-US" altLang="zh-CN" sz="2800"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命题的否定与原命题的真假总是相对立的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即一真一假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0970" y="996280"/>
            <a:ext cx="1075198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否命题与命题的否定</a:t>
            </a:r>
            <a:endParaRPr kumimoji="0" lang="zh-CN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89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799" y="-2"/>
            <a:ext cx="5695245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 </a:t>
            </a:r>
            <a:r>
              <a:rPr lang="zh-CN" altLang="en-US" sz="2800" dirty="0">
                <a:solidFill>
                  <a:srgbClr val="DA251C"/>
                </a:solidFill>
              </a:rPr>
              <a:t>全称命题与特称命题（重点）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62890" y="1050994"/>
            <a:ext cx="1169289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cs typeface="Times New Roman" pitchFamily="18" charset="0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微软雅黑"/>
                <a:cs typeface="Times New Roman" pitchFamily="18" charset="0"/>
              </a:rPr>
              <a:t>全称量词与存在量词</a:t>
            </a:r>
            <a:endParaRPr lang="zh-CN" altLang="en-US" sz="2800" b="1" dirty="0">
              <a:solidFill>
                <a:prstClr val="black"/>
              </a:solidFill>
              <a:latin typeface="微软雅黑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4666874"/>
              </p:ext>
            </p:extLst>
          </p:nvPr>
        </p:nvGraphicFramePr>
        <p:xfrm>
          <a:off x="892628" y="2042931"/>
          <a:ext cx="10194472" cy="2662418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17693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677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573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04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量词名称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常见量词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表示符号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61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全称量词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所有、一切、任意、全部、每一个等</a:t>
                      </a:r>
                    </a:p>
                  </a:txBody>
                  <a:tcPr marL="66675" marR="66675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+mn-lt"/>
                          <a:ea typeface="+mn-ea"/>
                          <a:cs typeface="Cambria Math"/>
                        </a:rPr>
                        <a:t>∀</a:t>
                      </a:r>
                      <a:endParaRPr lang="zh-CN" sz="2800" kern="100" dirty="0"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905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存在量词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存在一个、至少有一个、有一个、某个、有些、某些等</a:t>
                      </a:r>
                    </a:p>
                  </a:txBody>
                  <a:tcPr marL="66675" marR="66675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+mn-lt"/>
                          <a:ea typeface="+mn-ea"/>
                          <a:cs typeface="Cambria Math"/>
                        </a:rPr>
                        <a:t>∃</a:t>
                      </a:r>
                      <a:endParaRPr lang="zh-CN" sz="2800" kern="100" dirty="0"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22181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45214" y="1"/>
            <a:ext cx="2867736" cy="244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15" name="矩形 14"/>
          <p:cNvSpPr/>
          <p:nvPr/>
        </p:nvSpPr>
        <p:spPr>
          <a:xfrm>
            <a:off x="234043" y="676635"/>
            <a:ext cx="117239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</a:rPr>
              <a:t>2.</a:t>
            </a:r>
            <a:r>
              <a:rPr lang="zh-CN" altLang="zh-CN" sz="2800" b="1" dirty="0">
                <a:solidFill>
                  <a:prstClr val="black"/>
                </a:solidFill>
              </a:rPr>
              <a:t>全称命题与特称命题</a:t>
            </a:r>
            <a:endParaRPr lang="en-US" altLang="zh-CN" sz="28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3091012"/>
              </p:ext>
            </p:extLst>
          </p:nvPr>
        </p:nvGraphicFramePr>
        <p:xfrm>
          <a:off x="920832" y="1402851"/>
          <a:ext cx="9613818" cy="2673849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16686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549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902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3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命题名称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命题结构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命题简记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656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全称命题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对</a:t>
                      </a:r>
                      <a:r>
                        <a:rPr lang="en-US" sz="2800" i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M</a:t>
                      </a:r>
                      <a:r>
                        <a:rPr lang="zh-CN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中任意一个</a:t>
                      </a:r>
                      <a:r>
                        <a:rPr lang="en-US" sz="2800" i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x</a:t>
                      </a:r>
                      <a:r>
                        <a:rPr lang="en-US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有</a:t>
                      </a:r>
                      <a:r>
                        <a:rPr lang="en-US" sz="2800" i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x</a:t>
                      </a:r>
                      <a:r>
                        <a:rPr lang="en-US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成立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+mn-lt"/>
                          <a:ea typeface="+mn-ea"/>
                          <a:cs typeface="Cambria Math"/>
                        </a:rPr>
                        <a:t>∀</a:t>
                      </a:r>
                      <a:r>
                        <a:rPr lang="en-US" sz="2800" i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+mn-lt"/>
                          <a:ea typeface="+mn-ea"/>
                          <a:cs typeface="宋体"/>
                        </a:rPr>
                        <a:t>∈</a:t>
                      </a:r>
                      <a:r>
                        <a:rPr lang="en-US" sz="2800" i="1" kern="100" dirty="0" err="1">
                          <a:effectLst/>
                          <a:latin typeface="+mn-lt"/>
                          <a:ea typeface="+mn-ea"/>
                          <a:cs typeface="Times New Roman"/>
                        </a:rPr>
                        <a:t>M</a:t>
                      </a:r>
                      <a:r>
                        <a:rPr lang="en-US" sz="2800" kern="100" dirty="0" err="1">
                          <a:effectLst/>
                          <a:latin typeface="+mn-lt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en-US" sz="2800" i="1" kern="100" dirty="0" err="1">
                          <a:effectLst/>
                          <a:latin typeface="+mn-lt"/>
                          <a:ea typeface="+mn-ea"/>
                          <a:cs typeface="Times New Roman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x</a:t>
                      </a:r>
                      <a:r>
                        <a:rPr lang="en-US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)</a:t>
                      </a:r>
                      <a:endParaRPr lang="zh-CN" sz="2800" kern="100" dirty="0"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952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特称命题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存在</a:t>
                      </a:r>
                      <a:r>
                        <a:rPr lang="en-US" sz="2800" i="1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M</a:t>
                      </a:r>
                      <a:r>
                        <a:rPr lang="zh-CN" sz="2800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中的一个</a:t>
                      </a:r>
                      <a:r>
                        <a:rPr lang="en-US" sz="2800" i="1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+mn-lt"/>
                          <a:ea typeface="+mn-ea"/>
                          <a:cs typeface="Times New Roman"/>
                        </a:rPr>
                        <a:t>0</a:t>
                      </a:r>
                      <a:r>
                        <a:rPr lang="en-US" sz="2800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2800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使</a:t>
                      </a:r>
                      <a:r>
                        <a:rPr lang="en-US" sz="2800" i="1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p</a:t>
                      </a:r>
                      <a:r>
                        <a:rPr lang="en-US" sz="2800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x</a:t>
                      </a:r>
                      <a:r>
                        <a:rPr lang="en-US" sz="2800" kern="100" baseline="-25000">
                          <a:effectLst/>
                          <a:latin typeface="+mn-lt"/>
                          <a:ea typeface="+mn-ea"/>
                          <a:cs typeface="Times New Roman"/>
                        </a:rPr>
                        <a:t>0</a:t>
                      </a:r>
                      <a:r>
                        <a:rPr lang="en-US" sz="2800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)</a:t>
                      </a:r>
                      <a:r>
                        <a:rPr lang="zh-CN" sz="2800" kern="100">
                          <a:effectLst/>
                          <a:latin typeface="+mn-lt"/>
                          <a:ea typeface="+mn-ea"/>
                          <a:cs typeface="Times New Roman"/>
                        </a:rPr>
                        <a:t>成立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+mn-lt"/>
                          <a:ea typeface="+mn-ea"/>
                          <a:cs typeface="Cambria Math"/>
                        </a:rPr>
                        <a:t>∃</a:t>
                      </a:r>
                      <a:r>
                        <a:rPr lang="en-US" sz="2800" i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x</a:t>
                      </a:r>
                      <a:r>
                        <a:rPr lang="en-US" sz="2800" kern="100" baseline="-250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0</a:t>
                      </a:r>
                      <a:r>
                        <a:rPr lang="zh-CN" sz="2800" kern="100" dirty="0">
                          <a:effectLst/>
                          <a:latin typeface="+mn-lt"/>
                          <a:ea typeface="+mn-ea"/>
                          <a:cs typeface="宋体"/>
                        </a:rPr>
                        <a:t>∈</a:t>
                      </a:r>
                      <a:r>
                        <a:rPr lang="en-US" sz="2800" i="1" kern="100" dirty="0" err="1">
                          <a:effectLst/>
                          <a:latin typeface="+mn-lt"/>
                          <a:ea typeface="+mn-ea"/>
                          <a:cs typeface="Times New Roman"/>
                        </a:rPr>
                        <a:t>M</a:t>
                      </a:r>
                      <a:r>
                        <a:rPr lang="en-US" sz="2800" kern="100" dirty="0" err="1">
                          <a:effectLst/>
                          <a:latin typeface="+mn-lt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en-US" sz="2800" i="1" kern="100" dirty="0" err="1">
                          <a:effectLst/>
                          <a:latin typeface="+mn-lt"/>
                          <a:ea typeface="+mn-ea"/>
                          <a:cs typeface="Times New Roman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x</a:t>
                      </a:r>
                      <a:r>
                        <a:rPr lang="en-US" sz="2800" kern="100" baseline="-250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0</a:t>
                      </a:r>
                      <a:r>
                        <a:rPr lang="en-US" sz="2800" kern="100" dirty="0">
                          <a:effectLst/>
                          <a:latin typeface="+mn-lt"/>
                          <a:ea typeface="+mn-ea"/>
                          <a:cs typeface="Times New Roman"/>
                        </a:rPr>
                        <a:t>)</a:t>
                      </a:r>
                      <a:endParaRPr lang="zh-CN" sz="2800" kern="100" dirty="0"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26626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45214" y="1"/>
            <a:ext cx="2867736" cy="244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15" name="矩形 14"/>
          <p:cNvSpPr/>
          <p:nvPr/>
        </p:nvSpPr>
        <p:spPr>
          <a:xfrm>
            <a:off x="234043" y="360229"/>
            <a:ext cx="117239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cs typeface="Times New Roman" pitchFamily="18" charset="0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cs typeface="Times New Roman" pitchFamily="18" charset="0"/>
              </a:rPr>
              <a:t>含有一个量词的命题的否定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9859276"/>
              </p:ext>
            </p:extLst>
          </p:nvPr>
        </p:nvGraphicFramePr>
        <p:xfrm>
          <a:off x="1041564" y="1188265"/>
          <a:ext cx="8166018" cy="1745195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40969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690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22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命题结构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命题</a:t>
                      </a:r>
                      <a:r>
                        <a:rPr lang="zh-CN" altLang="en-US" sz="2800" b="1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的否定</a:t>
                      </a:r>
                      <a:endParaRPr lang="zh-CN" sz="2800" b="1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7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Cambria Math"/>
                        </a:rPr>
                        <a:t>∀</a:t>
                      </a:r>
                      <a:r>
                        <a:rPr lang="en-US" sz="2800" i="1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+mj-ea"/>
                          <a:ea typeface="+mj-ea"/>
                          <a:cs typeface="宋体"/>
                        </a:rPr>
                        <a:t>∈</a:t>
                      </a:r>
                      <a:r>
                        <a:rPr lang="en-US" sz="2800" i="1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M</a:t>
                      </a:r>
                      <a:r>
                        <a:rPr lang="en-US" sz="2800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,</a:t>
                      </a:r>
                      <a:r>
                        <a:rPr lang="en-US" sz="2800" i="1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x</a:t>
                      </a: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endParaRPr lang="zh-CN" sz="28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Cambria Math"/>
                        </a:rPr>
                        <a:t>∃</a:t>
                      </a:r>
                      <a:r>
                        <a:rPr lang="en-US" sz="2800" i="1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x</a:t>
                      </a:r>
                      <a:r>
                        <a:rPr lang="en-US" sz="2800" kern="100" baseline="-250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r>
                        <a:rPr lang="zh-CN" sz="2800" kern="100" dirty="0">
                          <a:effectLst/>
                          <a:latin typeface="+mj-ea"/>
                          <a:ea typeface="+mj-ea"/>
                          <a:cs typeface="宋体"/>
                        </a:rPr>
                        <a:t>∈</a:t>
                      </a:r>
                      <a:r>
                        <a:rPr lang="en-US" sz="2800" i="1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M</a:t>
                      </a:r>
                      <a:r>
                        <a:rPr lang="en-US" sz="2800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,</a:t>
                      </a:r>
                      <a:r>
                        <a:rPr lang="en-US" sz="2800" i="1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¬p</a:t>
                      </a: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x</a:t>
                      </a:r>
                      <a:r>
                        <a:rPr lang="en-US" sz="2800" kern="100" baseline="-250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endParaRPr lang="zh-CN" sz="28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06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Cambria Math"/>
                        </a:rPr>
                        <a:t>∃</a:t>
                      </a:r>
                      <a:r>
                        <a:rPr lang="en-US" sz="2800" i="1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x</a:t>
                      </a:r>
                      <a:r>
                        <a:rPr lang="en-US" sz="2800" kern="100" baseline="-250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r>
                        <a:rPr lang="zh-CN" sz="2800" kern="100" dirty="0">
                          <a:effectLst/>
                          <a:latin typeface="+mj-ea"/>
                          <a:ea typeface="+mj-ea"/>
                          <a:cs typeface="宋体"/>
                        </a:rPr>
                        <a:t>∈</a:t>
                      </a:r>
                      <a:r>
                        <a:rPr lang="en-US" sz="2800" i="1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M</a:t>
                      </a:r>
                      <a:r>
                        <a:rPr lang="en-US" sz="2800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,</a:t>
                      </a:r>
                      <a:r>
                        <a:rPr lang="en-US" sz="2800" i="1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x</a:t>
                      </a:r>
                      <a:r>
                        <a:rPr lang="en-US" sz="2800" kern="100" baseline="-250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endParaRPr lang="zh-CN" sz="28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Cambria Math"/>
                        </a:rPr>
                        <a:t>∀</a:t>
                      </a:r>
                      <a:r>
                        <a:rPr lang="en-US" sz="2800" i="1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+mj-ea"/>
                          <a:ea typeface="+mj-ea"/>
                          <a:cs typeface="宋体"/>
                        </a:rPr>
                        <a:t>∈</a:t>
                      </a:r>
                      <a:r>
                        <a:rPr lang="en-US" sz="2800" i="1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M</a:t>
                      </a:r>
                      <a:r>
                        <a:rPr lang="en-US" sz="2800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,</a:t>
                      </a:r>
                      <a:r>
                        <a:rPr lang="en-US" sz="2800" i="1" kern="100" dirty="0" err="1">
                          <a:effectLst/>
                          <a:latin typeface="+mj-ea"/>
                          <a:ea typeface="+mj-ea"/>
                          <a:cs typeface="Times New Roman"/>
                        </a:rPr>
                        <a:t>¬p</a:t>
                      </a: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x</a:t>
                      </a:r>
                      <a:r>
                        <a:rPr lang="en-US" sz="2800" kern="100" dirty="0">
                          <a:effectLst/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endParaRPr lang="zh-CN" sz="2800" kern="1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80055" y="3454456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思维拓展</a:t>
            </a: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prstClr val="black"/>
                </a:solidFill>
                <a:cs typeface="Times New Roman" pitchFamily="18" charset="0"/>
              </a:rPr>
              <a:t>        复合命题的否定</a:t>
            </a:r>
            <a:r>
              <a:rPr lang="en-US" altLang="zh-CN" sz="2800" dirty="0">
                <a:solidFill>
                  <a:prstClr val="black"/>
                </a:solidFill>
                <a:cs typeface="Times New Roman" pitchFamily="18" charset="0"/>
                <a:sym typeface="Wingdings" panose="05000000000000000000" pitchFamily="2" charset="2"/>
              </a:rPr>
              <a:t>:(1)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en-US" altLang="zh-CN" sz="2800" i="1" dirty="0">
                <a:solidFill>
                  <a:prstClr val="black"/>
                </a:solidFill>
              </a:rPr>
              <a:t>¬p</a:t>
            </a:r>
            <a:r>
              <a:rPr lang="en-US" altLang="zh-CN" sz="2800" dirty="0">
                <a:solidFill>
                  <a:prstClr val="black"/>
                </a:solidFill>
              </a:rPr>
              <a:t>”</a:t>
            </a:r>
            <a:r>
              <a:rPr lang="zh-CN" altLang="zh-CN" sz="2800" dirty="0">
                <a:solidFill>
                  <a:prstClr val="black"/>
                </a:solidFill>
              </a:rPr>
              <a:t>的否定是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”;(2)“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∨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”</a:t>
            </a:r>
            <a:r>
              <a:rPr lang="zh-CN" altLang="zh-CN" sz="2800" dirty="0">
                <a:solidFill>
                  <a:prstClr val="black"/>
                </a:solidFill>
              </a:rPr>
              <a:t>的否定是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en-US" altLang="zh-CN" sz="2800" i="1" dirty="0">
                <a:solidFill>
                  <a:prstClr val="black"/>
                </a:solidFill>
              </a:rPr>
              <a:t>¬p</a:t>
            </a:r>
            <a:r>
              <a:rPr lang="zh-CN" altLang="zh-CN" sz="2800" dirty="0">
                <a:solidFill>
                  <a:prstClr val="black"/>
                </a:solidFill>
              </a:rPr>
              <a:t>∧</a:t>
            </a:r>
            <a:r>
              <a:rPr lang="en-US" altLang="zh-CN" sz="2800" i="1" dirty="0">
                <a:solidFill>
                  <a:prstClr val="black"/>
                </a:solidFill>
              </a:rPr>
              <a:t>¬q</a:t>
            </a:r>
            <a:r>
              <a:rPr lang="en-US" altLang="zh-CN" sz="2800" dirty="0">
                <a:solidFill>
                  <a:prstClr val="black"/>
                </a:solidFill>
              </a:rPr>
              <a:t>”;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prstClr val="black"/>
                </a:solidFill>
              </a:rPr>
              <a:t>(3)“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∧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”</a:t>
            </a:r>
            <a:r>
              <a:rPr lang="zh-CN" altLang="zh-CN" sz="2800" dirty="0">
                <a:solidFill>
                  <a:prstClr val="black"/>
                </a:solidFill>
              </a:rPr>
              <a:t>的否定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en-US" altLang="zh-CN" sz="2800" i="1" dirty="0">
                <a:solidFill>
                  <a:prstClr val="black"/>
                </a:solidFill>
              </a:rPr>
              <a:t>¬p</a:t>
            </a:r>
            <a:r>
              <a:rPr lang="zh-CN" altLang="zh-CN" sz="2800" dirty="0">
                <a:solidFill>
                  <a:prstClr val="black"/>
                </a:solidFill>
              </a:rPr>
              <a:t>∨</a:t>
            </a:r>
            <a:r>
              <a:rPr lang="en-US" altLang="zh-CN" sz="2800" i="1" dirty="0">
                <a:solidFill>
                  <a:prstClr val="black"/>
                </a:solidFill>
              </a:rPr>
              <a:t>¬q</a:t>
            </a:r>
            <a:r>
              <a:rPr lang="en-US" altLang="zh-CN" sz="2800" dirty="0">
                <a:solidFill>
                  <a:prstClr val="black"/>
                </a:solidFill>
              </a:rPr>
              <a:t>”.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3721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考法帮</a:t>
            </a: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题型全突破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828064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1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逻辑联结词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2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全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特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)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称命题</a:t>
            </a:r>
          </a:p>
        </p:txBody>
      </p:sp>
      <p:sp>
        <p:nvSpPr>
          <p:cNvPr id="4" name="矩形 3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:p14="http://schemas.microsoft.com/office/powerpoint/2010/main" xmlns="" val="528783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-2"/>
            <a:ext cx="729996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</a:t>
            </a:r>
            <a:r>
              <a:rPr lang="zh-CN" altLang="zh-CN" sz="2800" dirty="0">
                <a:solidFill>
                  <a:srgbClr val="DA251C"/>
                </a:solidFill>
              </a:rPr>
              <a:t>逻辑联结词</a:t>
            </a:r>
            <a:r>
              <a:rPr lang="en-US" altLang="zh-CN" sz="2800" dirty="0">
                <a:solidFill>
                  <a:prstClr val="white"/>
                </a:solidFill>
              </a:rPr>
              <a:t> </a:t>
            </a:r>
            <a:endParaRPr lang="zh-CN" altLang="zh-CN" sz="2800" dirty="0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043" y="949901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判断含逻辑联结词的命题的真假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 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4043" y="1642398"/>
            <a:ext cx="11863222" cy="4401205"/>
            <a:chOff x="139308" y="244821"/>
            <a:chExt cx="11863222" cy="4401205"/>
          </a:xfrm>
        </p:grpSpPr>
        <p:sp>
          <p:nvSpPr>
            <p:cNvPr id="12" name="矩形 11"/>
            <p:cNvSpPr/>
            <p:nvPr/>
          </p:nvSpPr>
          <p:spPr>
            <a:xfrm>
              <a:off x="139308" y="244821"/>
              <a:ext cx="11863222" cy="4401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DA251C"/>
                  </a:solidFill>
                  <a:cs typeface="Times New Roman" panose="02020603050405020304" pitchFamily="18" charset="0"/>
                </a:rPr>
                <a:t>示例</a:t>
              </a:r>
              <a:r>
                <a: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rPr>
                <a:t>1</a:t>
              </a:r>
              <a:r>
                <a:rPr lang="zh-CN" altLang="en-US" sz="28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rPr>
                <a:t>　</a:t>
              </a:r>
              <a:r>
                <a:rPr lang="zh-CN" altLang="zh-CN" sz="2800" dirty="0">
                  <a:solidFill>
                    <a:prstClr val="black"/>
                  </a:solidFill>
                </a:rPr>
                <a:t>已知命题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1</a:t>
              </a:r>
              <a:r>
                <a:rPr lang="en-US" altLang="zh-CN" sz="2800" dirty="0">
                  <a:solidFill>
                    <a:prstClr val="black"/>
                  </a:solidFill>
                </a:rPr>
                <a:t>:</a:t>
              </a:r>
              <a:r>
                <a:rPr lang="zh-CN" altLang="zh-CN" sz="2800" dirty="0">
                  <a:solidFill>
                    <a:prstClr val="black"/>
                  </a:solidFill>
                </a:rPr>
                <a:t>当</a:t>
              </a:r>
              <a:r>
                <a:rPr lang="en-US" altLang="zh-CN" sz="2800" i="1" dirty="0" err="1">
                  <a:solidFill>
                    <a:prstClr val="black"/>
                  </a:solidFill>
                </a:rPr>
                <a:t>x</a:t>
              </a:r>
              <a:r>
                <a:rPr lang="en-US" altLang="zh-CN" sz="2800" dirty="0" err="1">
                  <a:solidFill>
                    <a:prstClr val="black"/>
                  </a:solidFill>
                </a:rPr>
                <a:t>,</a:t>
              </a:r>
              <a:r>
                <a:rPr lang="en-US" altLang="zh-CN" sz="2800" i="1" dirty="0" err="1">
                  <a:solidFill>
                    <a:prstClr val="black"/>
                  </a:solidFill>
                </a:rPr>
                <a:t>y</a:t>
              </a:r>
              <a:r>
                <a:rPr lang="zh-CN" altLang="zh-CN" sz="2800" dirty="0">
                  <a:solidFill>
                    <a:prstClr val="black"/>
                  </a:solidFill>
                </a:rPr>
                <a:t>∈</a:t>
              </a:r>
              <a:r>
                <a:rPr lang="en-US" altLang="zh-CN" sz="2800" b="1" dirty="0">
                  <a:solidFill>
                    <a:prstClr val="black"/>
                  </a:solidFill>
                </a:rPr>
                <a:t>R</a:t>
              </a:r>
              <a:r>
                <a:rPr lang="zh-CN" altLang="zh-CN" sz="2800" dirty="0">
                  <a:solidFill>
                    <a:prstClr val="black"/>
                  </a:solidFill>
                </a:rPr>
                <a:t>时</a:t>
              </a:r>
              <a:r>
                <a:rPr lang="en-US" altLang="zh-CN" sz="2800" dirty="0">
                  <a:solidFill>
                    <a:prstClr val="black"/>
                  </a:solidFill>
                </a:rPr>
                <a:t>, 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|</a:t>
              </a:r>
              <a:r>
                <a:rPr lang="en-US" altLang="zh-CN" sz="2800" i="1" dirty="0" err="1">
                  <a:solidFill>
                    <a:prstClr val="black"/>
                  </a:solidFill>
                </a:rPr>
                <a:t>x+y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|</a:t>
              </a:r>
              <a:r>
                <a:rPr lang="en-US" altLang="zh-CN" sz="2800" dirty="0">
                  <a:solidFill>
                    <a:prstClr val="black"/>
                  </a:solidFill>
                </a:rPr>
                <a:t>=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|x|+|y|</a:t>
              </a:r>
              <a:r>
                <a:rPr lang="zh-CN" altLang="zh-CN" sz="2800" dirty="0">
                  <a:solidFill>
                    <a:prstClr val="black"/>
                  </a:solidFill>
                </a:rPr>
                <a:t>成立的充要条件是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xy</a:t>
              </a:r>
              <a:r>
                <a:rPr lang="en-US" altLang="zh-CN" sz="2800" dirty="0">
                  <a:solidFill>
                    <a:prstClr val="black"/>
                  </a:solidFill>
                </a:rPr>
                <a:t>≥0;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2</a:t>
              </a:r>
              <a:r>
                <a:rPr lang="en-US" altLang="zh-CN" sz="2800" dirty="0">
                  <a:solidFill>
                    <a:prstClr val="black"/>
                  </a:solidFill>
                </a:rPr>
                <a:t>:</a:t>
              </a:r>
              <a:r>
                <a:rPr lang="zh-CN" altLang="zh-CN" sz="2800" dirty="0">
                  <a:solidFill>
                    <a:prstClr val="black"/>
                  </a:solidFill>
                </a:rPr>
                <a:t>函数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y</a:t>
              </a:r>
              <a:r>
                <a:rPr lang="en-US" altLang="zh-CN" sz="2800" dirty="0">
                  <a:solidFill>
                    <a:prstClr val="black"/>
                  </a:solidFill>
                </a:rPr>
                <a:t>=2</a:t>
              </a:r>
              <a:r>
                <a:rPr lang="en-US" altLang="zh-CN" sz="2800" i="1" baseline="30000" dirty="0">
                  <a:solidFill>
                    <a:prstClr val="black"/>
                  </a:solidFill>
                </a:rPr>
                <a:t>x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+</a:t>
              </a:r>
              <a:r>
                <a:rPr lang="en-US" altLang="zh-CN" sz="2800" dirty="0">
                  <a:solidFill>
                    <a:prstClr val="black"/>
                  </a:solidFill>
                </a:rPr>
                <a:t>2</a:t>
              </a:r>
              <a:r>
                <a:rPr lang="en-US" altLang="zh-CN" sz="2800" i="1" baseline="30000" dirty="0">
                  <a:solidFill>
                    <a:prstClr val="black"/>
                  </a:solidFill>
                </a:rPr>
                <a:t>-x</a:t>
              </a:r>
              <a:r>
                <a:rPr lang="zh-CN" altLang="zh-CN" sz="2800" dirty="0">
                  <a:solidFill>
                    <a:prstClr val="black"/>
                  </a:solidFill>
                </a:rPr>
                <a:t>在</a:t>
              </a:r>
              <a:r>
                <a:rPr lang="en-US" altLang="zh-CN" sz="2800" dirty="0">
                  <a:solidFill>
                    <a:prstClr val="black"/>
                  </a:solidFill>
                </a:rPr>
                <a:t>R</a:t>
              </a:r>
              <a:r>
                <a:rPr lang="zh-CN" altLang="zh-CN" sz="2800" dirty="0">
                  <a:solidFill>
                    <a:prstClr val="black"/>
                  </a:solidFill>
                </a:rPr>
                <a:t>上为减函数</a:t>
              </a:r>
              <a:r>
                <a:rPr lang="en-US" altLang="zh-CN" sz="2800" dirty="0">
                  <a:solidFill>
                    <a:prstClr val="black"/>
                  </a:solidFill>
                </a:rPr>
                <a:t>.</a:t>
              </a:r>
              <a:r>
                <a:rPr lang="zh-CN" altLang="zh-CN" sz="2800" dirty="0">
                  <a:solidFill>
                    <a:prstClr val="black"/>
                  </a:solidFill>
                </a:rPr>
                <a:t>则命题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1</a:t>
              </a:r>
              <a:r>
                <a:rPr lang="en-US" altLang="zh-CN" sz="2800" dirty="0">
                  <a:solidFill>
                    <a:prstClr val="black"/>
                  </a:solidFill>
                </a:rPr>
                <a:t>: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1</a:t>
              </a:r>
              <a:r>
                <a:rPr lang="zh-CN" altLang="zh-CN" sz="2800" dirty="0">
                  <a:solidFill>
                    <a:prstClr val="black"/>
                  </a:solidFill>
                </a:rPr>
                <a:t>∨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2</a:t>
              </a:r>
              <a:r>
                <a:rPr lang="en-US" altLang="zh-CN" sz="2800" dirty="0">
                  <a:solidFill>
                    <a:prstClr val="black"/>
                  </a:solidFill>
                </a:rPr>
                <a:t>,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2</a:t>
              </a:r>
              <a:r>
                <a:rPr lang="en-US" altLang="zh-CN" sz="2800" dirty="0">
                  <a:solidFill>
                    <a:prstClr val="black"/>
                  </a:solidFill>
                </a:rPr>
                <a:t>: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1</a:t>
              </a:r>
              <a:r>
                <a:rPr lang="zh-CN" altLang="zh-CN" sz="2800" dirty="0">
                  <a:solidFill>
                    <a:prstClr val="black"/>
                  </a:solidFill>
                </a:rPr>
                <a:t>∧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2</a:t>
              </a:r>
              <a:r>
                <a:rPr lang="en-US" altLang="zh-CN" sz="2800" dirty="0">
                  <a:solidFill>
                    <a:prstClr val="black"/>
                  </a:solidFill>
                </a:rPr>
                <a:t>,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3</a:t>
              </a:r>
              <a:r>
                <a:rPr lang="en-US" altLang="zh-CN" sz="2800" dirty="0">
                  <a:solidFill>
                    <a:prstClr val="black"/>
                  </a:solidFill>
                </a:rPr>
                <a:t>:(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¬p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1</a:t>
              </a:r>
              <a:r>
                <a:rPr lang="en-US" altLang="zh-CN" sz="2800" dirty="0">
                  <a:solidFill>
                    <a:prstClr val="black"/>
                  </a:solidFill>
                </a:rPr>
                <a:t>)</a:t>
              </a:r>
              <a:r>
                <a:rPr lang="zh-CN" altLang="zh-CN" sz="2800" dirty="0">
                  <a:solidFill>
                    <a:prstClr val="black"/>
                  </a:solidFill>
                </a:rPr>
                <a:t>∨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2</a:t>
              </a:r>
              <a:r>
                <a:rPr lang="zh-CN" altLang="zh-CN" sz="2800" dirty="0">
                  <a:solidFill>
                    <a:prstClr val="black"/>
                  </a:solidFill>
                </a:rPr>
                <a:t>和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4</a:t>
              </a:r>
              <a:r>
                <a:rPr lang="en-US" altLang="zh-CN" sz="2800" dirty="0">
                  <a:solidFill>
                    <a:prstClr val="black"/>
                  </a:solidFill>
                </a:rPr>
                <a:t>: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1</a:t>
              </a:r>
              <a:r>
                <a:rPr lang="zh-CN" altLang="zh-CN" sz="2800" dirty="0">
                  <a:solidFill>
                    <a:prstClr val="black"/>
                  </a:solidFill>
                </a:rPr>
                <a:t>∧</a:t>
              </a:r>
              <a:r>
                <a:rPr lang="en-US" altLang="zh-CN" sz="2800" dirty="0">
                  <a:solidFill>
                    <a:prstClr val="black"/>
                  </a:solidFill>
                </a:rPr>
                <a:t>(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¬p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2</a:t>
              </a:r>
              <a:r>
                <a:rPr lang="en-US" altLang="zh-CN" sz="2800" dirty="0">
                  <a:solidFill>
                    <a:prstClr val="black"/>
                  </a:solidFill>
                </a:rPr>
                <a:t>)</a:t>
              </a:r>
              <a:r>
                <a:rPr lang="zh-CN" altLang="zh-CN" sz="2800" dirty="0">
                  <a:solidFill>
                    <a:prstClr val="black"/>
                  </a:solidFill>
                </a:rPr>
                <a:t>中</a:t>
              </a:r>
              <a:r>
                <a:rPr lang="en-US" altLang="zh-CN" sz="2800" dirty="0">
                  <a:solidFill>
                    <a:prstClr val="black"/>
                  </a:solidFill>
                </a:rPr>
                <a:t>,</a:t>
              </a:r>
              <a:r>
                <a:rPr lang="zh-CN" altLang="zh-CN" sz="2800" dirty="0">
                  <a:solidFill>
                    <a:prstClr val="black"/>
                  </a:solidFill>
                </a:rPr>
                <a:t>真命题是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prstClr val="black"/>
                  </a:solidFill>
                </a:rPr>
                <a:t>A.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1</a:t>
              </a:r>
              <a:r>
                <a:rPr lang="en-US" altLang="zh-CN" sz="2800" dirty="0">
                  <a:solidFill>
                    <a:prstClr val="black"/>
                  </a:solidFill>
                </a:rPr>
                <a:t>,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3</a:t>
              </a:r>
              <a:r>
                <a:rPr lang="en-US" altLang="zh-CN" sz="2800" dirty="0">
                  <a:solidFill>
                    <a:prstClr val="black"/>
                  </a:solidFill>
                </a:rPr>
                <a:t>		B.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2</a:t>
              </a:r>
              <a:r>
                <a:rPr lang="en-US" altLang="zh-CN" sz="2800" dirty="0">
                  <a:solidFill>
                    <a:prstClr val="black"/>
                  </a:solidFill>
                </a:rPr>
                <a:t>,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3</a:t>
              </a:r>
              <a:r>
                <a:rPr lang="en-US" altLang="zh-CN" sz="2800" dirty="0">
                  <a:solidFill>
                    <a:prstClr val="black"/>
                  </a:solidFill>
                </a:rPr>
                <a:t>		C.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1</a:t>
              </a:r>
              <a:r>
                <a:rPr lang="en-US" altLang="zh-CN" sz="2800" dirty="0">
                  <a:solidFill>
                    <a:prstClr val="black"/>
                  </a:solidFill>
                </a:rPr>
                <a:t>,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4</a:t>
              </a:r>
              <a:r>
                <a:rPr lang="en-US" altLang="zh-CN" sz="2800" dirty="0">
                  <a:solidFill>
                    <a:prstClr val="black"/>
                  </a:solidFill>
                </a:rPr>
                <a:t>		D.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2</a:t>
              </a:r>
              <a:r>
                <a:rPr lang="en-US" altLang="zh-CN" sz="2800" dirty="0">
                  <a:solidFill>
                    <a:prstClr val="black"/>
                  </a:solidFill>
                </a:rPr>
                <a:t>,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4</a:t>
              </a:r>
              <a:endParaRPr lang="en-US" altLang="zh-CN" sz="2800" b="1" dirty="0">
                <a:solidFill>
                  <a:srgbClr val="DA251C"/>
                </a:solidFill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DA251C"/>
                  </a:solidFill>
                  <a:latin typeface="+mj-ea"/>
                </a:rPr>
                <a:t>思维导引</a:t>
              </a:r>
              <a:r>
                <a:rPr lang="zh-CN" altLang="en-US" sz="28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rPr>
                <a:t>　</a:t>
              </a:r>
              <a:endPara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prstClr val="black"/>
                  </a:solidFill>
                </a:rPr>
                <a:t>         </a:t>
              </a:r>
              <a:r>
                <a:rPr lang="zh-CN" altLang="zh-CN" sz="2800" dirty="0">
                  <a:solidFill>
                    <a:prstClr val="black"/>
                  </a:solidFill>
                </a:rPr>
                <a:t>先判断出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1</a:t>
              </a:r>
              <a:r>
                <a:rPr lang="en-US" altLang="zh-CN" sz="2800" dirty="0">
                  <a:solidFill>
                    <a:prstClr val="black"/>
                  </a:solidFill>
                </a:rPr>
                <a:t>,</a:t>
              </a:r>
              <a:r>
                <a:rPr lang="en-US" altLang="zh-CN" sz="2800" i="1" dirty="0">
                  <a:solidFill>
                    <a:prstClr val="black"/>
                  </a:solidFill>
                </a:rPr>
                <a:t>p</a:t>
              </a:r>
              <a:r>
                <a:rPr lang="en-US" altLang="zh-CN" sz="2800" baseline="-25000" dirty="0">
                  <a:solidFill>
                    <a:prstClr val="black"/>
                  </a:solidFill>
                </a:rPr>
                <a:t>2</a:t>
              </a:r>
              <a:r>
                <a:rPr lang="zh-CN" altLang="zh-CN" sz="2800" dirty="0">
                  <a:solidFill>
                    <a:prstClr val="black"/>
                  </a:solidFill>
                </a:rPr>
                <a:t>的真假</a:t>
              </a:r>
              <a:r>
                <a:rPr lang="en-US" altLang="zh-CN" sz="2800" dirty="0">
                  <a:solidFill>
                    <a:prstClr val="black"/>
                  </a:solidFill>
                </a:rPr>
                <a:t>→</a:t>
              </a:r>
              <a:r>
                <a:rPr lang="zh-CN" altLang="zh-CN" sz="2800" dirty="0">
                  <a:solidFill>
                    <a:prstClr val="black"/>
                  </a:solidFill>
                </a:rPr>
                <a:t>再由真值表进行判断</a:t>
              </a:r>
              <a:r>
                <a:rPr lang="en-US" altLang="zh-CN" sz="2800" dirty="0">
                  <a:solidFill>
                    <a:prstClr val="black"/>
                  </a:solidFill>
                </a:rPr>
                <a:t>→</a:t>
              </a:r>
              <a:r>
                <a:rPr lang="zh-CN" altLang="zh-CN" sz="2800" dirty="0">
                  <a:solidFill>
                    <a:prstClr val="black"/>
                  </a:solidFill>
                </a:rPr>
                <a:t>得出正确结论</a:t>
              </a:r>
            </a:p>
            <a:p>
              <a:endParaRPr lang="zh-CN" altLang="zh-CN" sz="2800" b="1" dirty="0">
                <a:solidFill>
                  <a:srgbClr val="DA251C"/>
                </a:solidFill>
                <a:latin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72065" y="3657601"/>
              <a:ext cx="3272589" cy="561473"/>
            </a:xfrm>
            <a:prstGeom prst="rect">
              <a:avLst/>
            </a:prstGeom>
            <a:no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622045" y="3644633"/>
              <a:ext cx="3176336" cy="561473"/>
            </a:xfrm>
            <a:prstGeom prst="rect">
              <a:avLst/>
            </a:prstGeom>
            <a:noFill/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175772" y="3620648"/>
              <a:ext cx="2208999" cy="561473"/>
            </a:xfrm>
            <a:prstGeom prst="rect">
              <a:avLst/>
            </a:prstGeom>
            <a:no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83536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244824"/>
                <a:ext cx="11723913" cy="64775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 err="1">
                    <a:solidFill>
                      <a:prstClr val="black"/>
                    </a:solidFill>
                  </a:rPr>
                  <a:t>解法一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对于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,(</a:t>
                </a:r>
                <a:r>
                  <a:rPr lang="en-US" altLang="zh-CN" sz="2800" dirty="0" err="1">
                    <a:solidFill>
                      <a:srgbClr val="FF0000"/>
                    </a:solidFill>
                  </a:rPr>
                  <a:t>充分性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xy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≥0,则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至少有一个为0或同号,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err="1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|x+y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|x|+|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y|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一定成立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</a:rPr>
                  <a:t>必要性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x+y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|x|+|y|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两边平方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xy+y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|xy|+y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xy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xy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xy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≥0.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为真命题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对于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=2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ln 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ln 2=(2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)ln 2,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∞)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,2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又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ln 2&gt;0,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所以函数单调递增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同理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∞,0)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函数单调递减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是假命题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    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利用导数判断命题真假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endParaRPr lang="zh-CN" altLang="zh-CN" sz="2800" dirty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由此可知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真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假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假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4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真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4"/>
                <a:ext cx="11723913" cy="6477542"/>
              </a:xfrm>
              <a:prstGeom prst="rect">
                <a:avLst/>
              </a:prstGeom>
              <a:blipFill rotWithShape="0">
                <a:blip r:embed="rId2"/>
                <a:stretch>
                  <a:fillRect l="-1040" r="-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:p14="http://schemas.microsoft.com/office/powerpoint/2010/main" xmlns="" val="5365146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180055" y="625824"/>
                <a:ext cx="11723913" cy="47145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prstClr val="black"/>
                    </a:solidFill>
                  </a:rPr>
                  <a:t>解法二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是真命题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同解法一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对于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由于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=2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-x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·</m:t>
                        </m:r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=2(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等号在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=0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时取得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故函数在</a:t>
                </a:r>
                <a:r>
                  <a:rPr lang="en-US" altLang="zh-CN" sz="2800" b="1" dirty="0">
                    <a:solidFill>
                      <a:prstClr val="black"/>
                    </a:solidFill>
                  </a:rPr>
                  <a:t>R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上有最小值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故这个函数一定不是单调函数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是假命题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   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利用基本不等式判断命题真假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endParaRPr lang="zh-CN" altLang="zh-CN" sz="2800" dirty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由此可知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真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假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假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4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真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b="1" dirty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</a:rPr>
                  <a:t>答案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C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055" y="625824"/>
                <a:ext cx="11723913" cy="4714560"/>
              </a:xfrm>
              <a:prstGeom prst="rect">
                <a:avLst/>
              </a:prstGeom>
              <a:blipFill rotWithShape="0">
                <a:blip r:embed="rId2"/>
                <a:stretch>
                  <a:fillRect l="-1092" r="-1976" b="-3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:p14="http://schemas.microsoft.com/office/powerpoint/2010/main" xmlns="" val="4015969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14" name="矩形 13"/>
          <p:cNvSpPr/>
          <p:nvPr/>
        </p:nvSpPr>
        <p:spPr>
          <a:xfrm>
            <a:off x="234043" y="949904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</a:rPr>
              <a:t>答题模板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</a:rPr>
              <a:t>“</a:t>
            </a:r>
            <a:r>
              <a:rPr lang="en-US" altLang="zh-CN" sz="2800" b="1" i="1" dirty="0">
                <a:solidFill>
                  <a:prstClr val="black"/>
                </a:solidFill>
              </a:rPr>
              <a:t>p</a:t>
            </a:r>
            <a:r>
              <a:rPr lang="zh-CN" altLang="zh-CN" sz="2800" b="1" dirty="0">
                <a:solidFill>
                  <a:prstClr val="black"/>
                </a:solidFill>
              </a:rPr>
              <a:t>∨</a:t>
            </a:r>
            <a:r>
              <a:rPr lang="en-US" altLang="zh-CN" sz="2800" b="1" i="1" dirty="0" err="1">
                <a:solidFill>
                  <a:prstClr val="black"/>
                </a:solidFill>
              </a:rPr>
              <a:t>q</a:t>
            </a:r>
            <a:r>
              <a:rPr lang="en-US" altLang="zh-CN" sz="2800" b="1" dirty="0" err="1">
                <a:solidFill>
                  <a:prstClr val="black"/>
                </a:solidFill>
              </a:rPr>
              <a:t>”“</a:t>
            </a:r>
            <a:r>
              <a:rPr lang="en-US" altLang="zh-CN" sz="2800" b="1" i="1" dirty="0" err="1">
                <a:solidFill>
                  <a:prstClr val="black"/>
                </a:solidFill>
              </a:rPr>
              <a:t>p</a:t>
            </a:r>
            <a:r>
              <a:rPr lang="zh-CN" altLang="zh-CN" sz="2800" b="1" dirty="0">
                <a:solidFill>
                  <a:prstClr val="black"/>
                </a:solidFill>
              </a:rPr>
              <a:t>∧</a:t>
            </a:r>
            <a:r>
              <a:rPr lang="en-US" altLang="zh-CN" sz="2800" b="1" i="1" dirty="0" err="1">
                <a:solidFill>
                  <a:prstClr val="black"/>
                </a:solidFill>
              </a:rPr>
              <a:t>q</a:t>
            </a:r>
            <a:r>
              <a:rPr lang="en-US" altLang="zh-CN" sz="2800" b="1" dirty="0" err="1">
                <a:solidFill>
                  <a:prstClr val="black"/>
                </a:solidFill>
              </a:rPr>
              <a:t>”“¬</a:t>
            </a:r>
            <a:r>
              <a:rPr lang="en-US" altLang="zh-CN" sz="2800" b="1" i="1" dirty="0" err="1">
                <a:solidFill>
                  <a:prstClr val="black"/>
                </a:solidFill>
              </a:rPr>
              <a:t>p</a:t>
            </a:r>
            <a:r>
              <a:rPr lang="en-US" altLang="zh-CN" sz="2800" b="1" dirty="0">
                <a:solidFill>
                  <a:prstClr val="black"/>
                </a:solidFill>
              </a:rPr>
              <a:t>”</a:t>
            </a:r>
            <a:r>
              <a:rPr lang="zh-CN" altLang="zh-CN" sz="2800" b="1" dirty="0">
                <a:solidFill>
                  <a:prstClr val="black"/>
                </a:solidFill>
              </a:rPr>
              <a:t>形式命题真假的判断步骤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zh-CN" sz="2800" dirty="0">
                <a:solidFill>
                  <a:prstClr val="black"/>
                </a:solidFill>
              </a:rPr>
              <a:t>确定命题构成形式</a:t>
            </a:r>
            <a:r>
              <a:rPr lang="en-US" altLang="zh-CN" sz="2800" dirty="0">
                <a:solidFill>
                  <a:prstClr val="black"/>
                </a:solidFill>
              </a:rPr>
              <a:t>;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zh-CN" sz="2800" dirty="0">
                <a:solidFill>
                  <a:prstClr val="black"/>
                </a:solidFill>
              </a:rPr>
              <a:t>判断命题</a:t>
            </a:r>
            <a:r>
              <a:rPr lang="en-US" altLang="zh-CN" sz="2800" i="1" dirty="0" err="1">
                <a:solidFill>
                  <a:prstClr val="black"/>
                </a:solidFill>
              </a:rPr>
              <a:t>p</a:t>
            </a:r>
            <a:r>
              <a:rPr lang="en-US" altLang="zh-CN" sz="2800" dirty="0" err="1">
                <a:solidFill>
                  <a:prstClr val="black"/>
                </a:solidFill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</a:rPr>
              <a:t>q</a:t>
            </a:r>
            <a:r>
              <a:rPr lang="zh-CN" altLang="zh-CN" sz="2800" dirty="0">
                <a:solidFill>
                  <a:prstClr val="black"/>
                </a:solidFill>
              </a:rPr>
              <a:t>的真假</a:t>
            </a:r>
            <a:r>
              <a:rPr lang="en-US" altLang="zh-CN" sz="2800" dirty="0">
                <a:solidFill>
                  <a:prstClr val="black"/>
                </a:solidFill>
              </a:rPr>
              <a:t>;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(3)</a:t>
            </a:r>
            <a:r>
              <a:rPr lang="zh-CN" altLang="zh-CN" sz="2800" dirty="0">
                <a:solidFill>
                  <a:prstClr val="black"/>
                </a:solidFill>
              </a:rPr>
              <a:t>根据真值表确定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∨</a:t>
            </a:r>
            <a:r>
              <a:rPr lang="en-US" altLang="zh-CN" sz="2800" i="1" dirty="0" err="1">
                <a:solidFill>
                  <a:prstClr val="black"/>
                </a:solidFill>
              </a:rPr>
              <a:t>q</a:t>
            </a:r>
            <a:r>
              <a:rPr lang="en-US" altLang="zh-CN" sz="2800" dirty="0" err="1">
                <a:solidFill>
                  <a:prstClr val="black"/>
                </a:solidFill>
              </a:rPr>
              <a:t>”“</a:t>
            </a:r>
            <a:r>
              <a:rPr lang="en-US" altLang="zh-CN" sz="2800" i="1" dirty="0" err="1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∧</a:t>
            </a:r>
            <a:r>
              <a:rPr lang="en-US" altLang="zh-CN" sz="2800" i="1" dirty="0" err="1">
                <a:solidFill>
                  <a:prstClr val="black"/>
                </a:solidFill>
              </a:rPr>
              <a:t>q</a:t>
            </a:r>
            <a:r>
              <a:rPr lang="en-US" altLang="zh-CN" sz="2800" dirty="0" err="1">
                <a:solidFill>
                  <a:prstClr val="black"/>
                </a:solidFill>
              </a:rPr>
              <a:t>”“¬</a:t>
            </a:r>
            <a:r>
              <a:rPr lang="en-US" altLang="zh-CN" sz="2800" i="1" dirty="0" err="1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”</a:t>
            </a:r>
            <a:r>
              <a:rPr lang="zh-CN" altLang="zh-CN" sz="2800" dirty="0">
                <a:solidFill>
                  <a:prstClr val="black"/>
                </a:solidFill>
              </a:rPr>
              <a:t>形式命题的真假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dirty="0">
                <a:solidFill>
                  <a:prstClr val="black"/>
                </a:solidFill>
              </a:rPr>
              <a:t> 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6323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数学A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6911" y="2034822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34043" y="663924"/>
            <a:ext cx="11723913" cy="4832092"/>
            <a:chOff x="234043" y="244824"/>
            <a:chExt cx="11723913" cy="4832092"/>
          </a:xfrm>
        </p:grpSpPr>
        <p:sp>
          <p:nvSpPr>
            <p:cNvPr id="2" name="矩形 1"/>
            <p:cNvSpPr/>
            <p:nvPr/>
          </p:nvSpPr>
          <p:spPr>
            <a:xfrm>
              <a:off x="234043" y="244824"/>
              <a:ext cx="11723913" cy="48320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/>
                <a:t>2.</a:t>
              </a:r>
              <a:r>
                <a:rPr lang="zh-CN" altLang="en-US" sz="2800" b="1" dirty="0"/>
                <a:t>已知复合命题真假求参数取值范围</a:t>
              </a:r>
              <a:endParaRPr lang="en-US" altLang="zh-CN" sz="2800" b="1" dirty="0">
                <a:solidFill>
                  <a:srgbClr val="DA251C"/>
                </a:solidFill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DA251C"/>
                  </a:solidFill>
                  <a:cs typeface="Times New Roman" panose="02020603050405020304" pitchFamily="18" charset="0"/>
                </a:rPr>
                <a:t>示例</a:t>
              </a:r>
              <a:r>
                <a: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rPr>
                <a:t>2 </a:t>
              </a:r>
              <a:r>
                <a:rPr lang="zh-CN" altLang="zh-CN" sz="2800" i="1" dirty="0">
                  <a:solidFill>
                    <a:prstClr val="black"/>
                  </a:solidFill>
                </a:rPr>
                <a:t>　</a:t>
              </a:r>
              <a:r>
                <a:rPr lang="zh-CN" altLang="zh-CN" sz="2600" dirty="0">
                  <a:solidFill>
                    <a:prstClr val="black"/>
                  </a:solidFill>
                </a:rPr>
                <a:t>已知命题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p</a:t>
              </a:r>
              <a:r>
                <a:rPr lang="en-US" altLang="zh-CN" sz="2600" dirty="0">
                  <a:solidFill>
                    <a:prstClr val="black"/>
                  </a:solidFill>
                </a:rPr>
                <a:t>:</a:t>
              </a:r>
              <a:r>
                <a:rPr lang="zh-CN" altLang="zh-CN" sz="2600" dirty="0">
                  <a:solidFill>
                    <a:prstClr val="black"/>
                  </a:solidFill>
                </a:rPr>
                <a:t>方程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x</a:t>
              </a:r>
              <a:r>
                <a:rPr lang="en-US" altLang="zh-CN" sz="2600" baseline="30000" dirty="0">
                  <a:solidFill>
                    <a:prstClr val="black"/>
                  </a:solidFill>
                </a:rPr>
                <a:t>2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+mx+</a:t>
              </a:r>
              <a:r>
                <a:rPr lang="en-US" altLang="zh-CN" sz="2600" dirty="0">
                  <a:solidFill>
                    <a:prstClr val="black"/>
                  </a:solidFill>
                </a:rPr>
                <a:t>1=0</a:t>
              </a:r>
              <a:r>
                <a:rPr lang="zh-CN" altLang="zh-CN" sz="2600" dirty="0">
                  <a:solidFill>
                    <a:prstClr val="black"/>
                  </a:solidFill>
                </a:rPr>
                <a:t>有两个不相等的正实数根</a:t>
              </a:r>
              <a:r>
                <a:rPr lang="en-US" altLang="zh-CN" sz="2600" dirty="0">
                  <a:solidFill>
                    <a:prstClr val="black"/>
                  </a:solidFill>
                </a:rPr>
                <a:t>,</a:t>
              </a:r>
              <a:r>
                <a:rPr lang="zh-CN" altLang="zh-CN" sz="2600" dirty="0">
                  <a:solidFill>
                    <a:prstClr val="black"/>
                  </a:solidFill>
                </a:rPr>
                <a:t>命题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600" dirty="0">
                  <a:solidFill>
                    <a:prstClr val="black"/>
                  </a:solidFill>
                </a:rPr>
                <a:t>:</a:t>
              </a:r>
              <a:r>
                <a:rPr lang="zh-CN" altLang="zh-CN" sz="2600" dirty="0">
                  <a:solidFill>
                    <a:prstClr val="black"/>
                  </a:solidFill>
                </a:rPr>
                <a:t>方程</a:t>
              </a:r>
              <a:r>
                <a:rPr lang="en-US" altLang="zh-CN" sz="2600" dirty="0">
                  <a:solidFill>
                    <a:prstClr val="black"/>
                  </a:solidFill>
                </a:rPr>
                <a:t>4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x</a:t>
              </a:r>
              <a:r>
                <a:rPr lang="en-US" altLang="zh-CN" sz="2600" baseline="30000" dirty="0">
                  <a:solidFill>
                    <a:prstClr val="black"/>
                  </a:solidFill>
                </a:rPr>
                <a:t>2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+</a:t>
              </a:r>
              <a:r>
                <a:rPr lang="en-US" altLang="zh-CN" sz="2600" dirty="0">
                  <a:solidFill>
                    <a:prstClr val="black"/>
                  </a:solidFill>
                </a:rPr>
                <a:t>4(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m+</a:t>
              </a:r>
              <a:r>
                <a:rPr lang="en-US" altLang="zh-CN" sz="2600" dirty="0">
                  <a:solidFill>
                    <a:prstClr val="black"/>
                  </a:solidFill>
                </a:rPr>
                <a:t>2)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x+</a:t>
              </a:r>
              <a:r>
                <a:rPr lang="en-US" altLang="zh-CN" sz="2600" dirty="0">
                  <a:solidFill>
                    <a:prstClr val="black"/>
                  </a:solidFill>
                </a:rPr>
                <a:t>1=0</a:t>
              </a:r>
              <a:r>
                <a:rPr lang="zh-CN" altLang="zh-CN" sz="2600" dirty="0">
                  <a:solidFill>
                    <a:prstClr val="black"/>
                  </a:solidFill>
                </a:rPr>
                <a:t>无实数根</a:t>
              </a:r>
              <a:r>
                <a:rPr lang="en-US" altLang="zh-CN" sz="2600" dirty="0">
                  <a:solidFill>
                    <a:prstClr val="black"/>
                  </a:solidFill>
                </a:rPr>
                <a:t>.</a:t>
              </a:r>
              <a:r>
                <a:rPr lang="zh-CN" altLang="zh-CN" sz="2600" dirty="0">
                  <a:solidFill>
                    <a:prstClr val="black"/>
                  </a:solidFill>
                </a:rPr>
                <a:t>若</a:t>
              </a:r>
              <a:r>
                <a:rPr lang="en-US" altLang="zh-CN" sz="2600" dirty="0">
                  <a:solidFill>
                    <a:prstClr val="black"/>
                  </a:solidFill>
                </a:rPr>
                <a:t>“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p</a:t>
              </a:r>
              <a:r>
                <a:rPr lang="zh-CN" altLang="zh-CN" sz="2600" dirty="0">
                  <a:solidFill>
                    <a:prstClr val="black"/>
                  </a:solidFill>
                </a:rPr>
                <a:t>或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600" dirty="0">
                  <a:solidFill>
                    <a:prstClr val="black"/>
                  </a:solidFill>
                </a:rPr>
                <a:t>”</a:t>
              </a:r>
              <a:r>
                <a:rPr lang="zh-CN" altLang="zh-CN" sz="2600" dirty="0">
                  <a:solidFill>
                    <a:prstClr val="black"/>
                  </a:solidFill>
                </a:rPr>
                <a:t>为真命题</a:t>
              </a:r>
              <a:r>
                <a:rPr lang="en-US" altLang="zh-CN" sz="2600" dirty="0">
                  <a:solidFill>
                    <a:prstClr val="black"/>
                  </a:solidFill>
                </a:rPr>
                <a:t>,</a:t>
              </a:r>
              <a:r>
                <a:rPr lang="zh-CN" altLang="zh-CN" sz="2600" dirty="0">
                  <a:solidFill>
                    <a:prstClr val="black"/>
                  </a:solidFill>
                </a:rPr>
                <a:t>则实数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m</a:t>
              </a:r>
              <a:r>
                <a:rPr lang="zh-CN" altLang="zh-CN" sz="2600" dirty="0">
                  <a:solidFill>
                    <a:prstClr val="black"/>
                  </a:solidFill>
                </a:rPr>
                <a:t>的取值范围是</a:t>
              </a:r>
              <a:r>
                <a:rPr lang="zh-CN" altLang="zh-CN" sz="2600" i="1" u="sng" dirty="0">
                  <a:solidFill>
                    <a:prstClr val="black"/>
                  </a:solidFill>
                </a:rPr>
                <a:t>　　　</a:t>
              </a:r>
              <a:r>
                <a:rPr lang="en-US" altLang="zh-CN" sz="2600" dirty="0">
                  <a:solidFill>
                    <a:prstClr val="black"/>
                  </a:solidFill>
                </a:rPr>
                <a:t>.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 </a:t>
              </a:r>
              <a:endParaRPr lang="zh-CN" altLang="zh-CN" sz="2600" dirty="0">
                <a:solidFill>
                  <a:prstClr val="black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DA251C"/>
                  </a:solidFill>
                  <a:latin typeface="+mj-ea"/>
                </a:rPr>
                <a:t>思维导引</a:t>
              </a:r>
              <a:r>
                <a:rPr lang="en-US" altLang="zh-CN" sz="2600" b="1" i="1" dirty="0">
                  <a:solidFill>
                    <a:srgbClr val="DA251C"/>
                  </a:solidFill>
                </a:rPr>
                <a:t> </a:t>
              </a:r>
              <a:endParaRPr lang="zh-CN" altLang="zh-CN" sz="2600" b="1" dirty="0">
                <a:solidFill>
                  <a:srgbClr val="DA251C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600" dirty="0">
                  <a:solidFill>
                    <a:prstClr val="black"/>
                  </a:solidFill>
                </a:rPr>
                <a:t>  “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p</a:t>
              </a:r>
              <a:r>
                <a:rPr lang="zh-CN" altLang="zh-CN" sz="2600" dirty="0">
                  <a:solidFill>
                    <a:prstClr val="black"/>
                  </a:solidFill>
                </a:rPr>
                <a:t>或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600" dirty="0">
                  <a:solidFill>
                    <a:prstClr val="black"/>
                  </a:solidFill>
                </a:rPr>
                <a:t>”</a:t>
              </a:r>
              <a:r>
                <a:rPr lang="zh-CN" altLang="zh-CN" sz="2600" dirty="0">
                  <a:solidFill>
                    <a:prstClr val="black"/>
                  </a:solidFill>
                </a:rPr>
                <a:t>为真命题</a:t>
              </a:r>
              <a:r>
                <a:rPr lang="en-US" altLang="zh-CN" sz="2600" dirty="0">
                  <a:solidFill>
                    <a:prstClr val="black"/>
                  </a:solidFill>
                </a:rPr>
                <a:t>  →</a:t>
              </a:r>
              <a:r>
                <a:rPr lang="zh-CN" altLang="zh-CN" sz="2600" dirty="0">
                  <a:solidFill>
                    <a:prstClr val="black"/>
                  </a:solidFill>
                </a:rPr>
                <a:t>依据</a:t>
              </a:r>
              <a:r>
                <a:rPr lang="en-US" altLang="zh-CN" sz="2600" i="1" dirty="0" err="1">
                  <a:solidFill>
                    <a:prstClr val="black"/>
                  </a:solidFill>
                </a:rPr>
                <a:t>p</a:t>
              </a:r>
              <a:r>
                <a:rPr lang="en-US" altLang="zh-CN" sz="2600" dirty="0" err="1">
                  <a:solidFill>
                    <a:prstClr val="black"/>
                  </a:solidFill>
                </a:rPr>
                <a:t>,</a:t>
              </a:r>
              <a:r>
                <a:rPr lang="en-US" altLang="zh-CN" sz="2600" i="1" dirty="0" err="1">
                  <a:solidFill>
                    <a:prstClr val="black"/>
                  </a:solidFill>
                </a:rPr>
                <a:t>q</a:t>
              </a:r>
              <a:r>
                <a:rPr lang="zh-CN" altLang="zh-CN" sz="2600" dirty="0">
                  <a:solidFill>
                    <a:prstClr val="black"/>
                  </a:solidFill>
                </a:rPr>
                <a:t>分别为真命题求出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m</a:t>
              </a:r>
              <a:r>
                <a:rPr lang="zh-CN" altLang="zh-CN" sz="2600" dirty="0">
                  <a:solidFill>
                    <a:prstClr val="black"/>
                  </a:solidFill>
                </a:rPr>
                <a:t>的取值范围</a:t>
              </a:r>
              <a:r>
                <a:rPr lang="en-US" altLang="zh-CN" sz="2600" dirty="0">
                  <a:solidFill>
                    <a:prstClr val="black"/>
                  </a:solidFill>
                </a:rPr>
                <a:t> →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600" dirty="0">
                  <a:solidFill>
                    <a:prstClr val="black"/>
                  </a:solidFill>
                </a:rPr>
                <a:t> </a:t>
              </a:r>
              <a:r>
                <a:rPr lang="zh-CN" altLang="zh-CN" sz="2600" dirty="0">
                  <a:solidFill>
                    <a:prstClr val="black"/>
                  </a:solidFill>
                </a:rPr>
                <a:t>二者的并集即</a:t>
              </a:r>
              <a:r>
                <a:rPr lang="en-US" altLang="zh-CN" sz="2600" dirty="0">
                  <a:solidFill>
                    <a:prstClr val="black"/>
                  </a:solidFill>
                </a:rPr>
                <a:t>“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p</a:t>
              </a:r>
              <a:r>
                <a:rPr lang="zh-CN" altLang="zh-CN" sz="2600" dirty="0">
                  <a:solidFill>
                    <a:prstClr val="black"/>
                  </a:solidFill>
                </a:rPr>
                <a:t>或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q</a:t>
              </a:r>
              <a:r>
                <a:rPr lang="en-US" altLang="zh-CN" sz="2600" dirty="0">
                  <a:solidFill>
                    <a:prstClr val="black"/>
                  </a:solidFill>
                </a:rPr>
                <a:t>”</a:t>
              </a:r>
              <a:r>
                <a:rPr lang="zh-CN" altLang="zh-CN" sz="2600" dirty="0">
                  <a:solidFill>
                    <a:prstClr val="black"/>
                  </a:solidFill>
                </a:rPr>
                <a:t>为真命题时</a:t>
              </a:r>
              <a:r>
                <a:rPr lang="en-US" altLang="zh-CN" sz="2600" i="1" dirty="0">
                  <a:solidFill>
                    <a:prstClr val="black"/>
                  </a:solidFill>
                </a:rPr>
                <a:t>m</a:t>
              </a:r>
              <a:r>
                <a:rPr lang="zh-CN" altLang="zh-CN" sz="2600" dirty="0">
                  <a:solidFill>
                    <a:prstClr val="black"/>
                  </a:solidFill>
                </a:rPr>
                <a:t>的取值范围 </a:t>
              </a:r>
              <a:endParaRPr lang="en-US" altLang="zh-CN" sz="2600" dirty="0">
                <a:solidFill>
                  <a:prstClr val="black"/>
                </a:solidFill>
              </a:endParaRPr>
            </a:p>
            <a:p>
              <a:endParaRPr lang="en-US" altLang="zh-CN" sz="2600" b="1" dirty="0">
                <a:solidFill>
                  <a:srgbClr val="DA251C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prstClr val="black"/>
                  </a:solidFill>
                </a:rPr>
                <a:t> </a:t>
              </a:r>
              <a:endParaRPr lang="en-US" altLang="zh-CN" sz="2800" b="1" dirty="0">
                <a:solidFill>
                  <a:srgbClr val="DA251C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74720" y="2847472"/>
              <a:ext cx="2559399" cy="4010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252051" y="2820903"/>
              <a:ext cx="5687895" cy="5133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74720" y="3419976"/>
              <a:ext cx="6669175" cy="49730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36963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244824"/>
                <a:ext cx="11723913" cy="42207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en-US" altLang="zh-CN" sz="2600" b="1" dirty="0">
                  <a:solidFill>
                    <a:srgbClr val="DA251C"/>
                  </a:solidFill>
                </a:endParaRPr>
              </a:p>
              <a:p>
                <a:r>
                  <a:rPr lang="zh-CN" altLang="zh-CN" sz="2600" b="1" dirty="0">
                    <a:solidFill>
                      <a:srgbClr val="DA251C"/>
                    </a:solidFill>
                  </a:rPr>
                  <a:t>解析</a:t>
                </a:r>
                <a:r>
                  <a:rPr lang="zh-CN" altLang="zh-CN" sz="26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“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或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q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”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为真命题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为真命题或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为真命题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为真命题时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设方程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+mx+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1=0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的两根分别为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6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则有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𝛥</m:t>
                              </m:r>
                              <m:r>
                                <a:rPr lang="en-US" altLang="zh-CN" sz="26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zh-CN" altLang="zh-CN" sz="2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altLang="zh-CN" sz="260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>
                                  <m:nor/>
                                </m:rPr>
                                <a:rPr lang="en-US" altLang="zh-CN" sz="26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6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4&gt;0</m:t>
                              </m:r>
                              <m:r>
                                <m:rPr>
                                  <m:nor/>
                                </m:rPr>
                                <a:rPr lang="en-US" altLang="zh-CN" sz="26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60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6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60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6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6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6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6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&gt;0</m:t>
                              </m:r>
                              <m:r>
                                <m:rPr>
                                  <m:nor/>
                                </m:rPr>
                                <a:rPr lang="en-US" altLang="zh-CN" sz="26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60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CN" altLang="zh-CN" sz="2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6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60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6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=1&gt;0</m:t>
                              </m:r>
                              <m:r>
                                <m:rPr>
                                  <m:nor/>
                                </m:rPr>
                                <a:rPr lang="en-US" altLang="zh-CN" sz="26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6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m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2;</a:t>
                </a:r>
                <a:endParaRPr lang="zh-CN" altLang="zh-CN" sz="26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6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为真命题时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有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Δ'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=16(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m+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2)</a:t>
                </a:r>
                <a:r>
                  <a:rPr lang="en-US" altLang="zh-CN" sz="26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16&lt;0,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3&lt;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m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1.</a:t>
                </a:r>
                <a:endParaRPr lang="zh-CN" altLang="zh-CN" sz="26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600" dirty="0">
                    <a:solidFill>
                      <a:prstClr val="black"/>
                    </a:solidFill>
                  </a:rPr>
                  <a:t>综上可知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实数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m</a:t>
                </a:r>
                <a:r>
                  <a:rPr lang="zh-CN" altLang="zh-CN" sz="2600" dirty="0">
                    <a:solidFill>
                      <a:prstClr val="black"/>
                    </a:solidFill>
                  </a:rPr>
                  <a:t>的取值范围是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∞,</a:t>
                </a:r>
                <a:r>
                  <a:rPr lang="en-US" altLang="zh-CN" sz="26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600" dirty="0">
                    <a:solidFill>
                      <a:prstClr val="black"/>
                    </a:solidFill>
                  </a:rPr>
                  <a:t>1).  </a:t>
                </a:r>
                <a:r>
                  <a:rPr lang="zh-CN" altLang="en-US" sz="2600" dirty="0">
                    <a:solidFill>
                      <a:srgbClr val="FF0000"/>
                    </a:solidFill>
                  </a:rPr>
                  <a:t>（求并集）</a:t>
                </a:r>
                <a:endParaRPr lang="zh-CN" altLang="zh-CN" sz="26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 </a:t>
                </a:r>
                <a:endParaRPr lang="en-US" altLang="zh-CN" sz="2800" b="1" dirty="0">
                  <a:solidFill>
                    <a:srgbClr val="DA251C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4"/>
                <a:ext cx="11723913" cy="4220771"/>
              </a:xfrm>
              <a:prstGeom prst="rect">
                <a:avLst/>
              </a:prstGeom>
              <a:blipFill rotWithShape="0">
                <a:blip r:embed="rId2"/>
                <a:stretch>
                  <a:fillRect l="-9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1612617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2" name="矩形 1"/>
          <p:cNvSpPr/>
          <p:nvPr/>
        </p:nvSpPr>
        <p:spPr>
          <a:xfrm>
            <a:off x="234043" y="244824"/>
            <a:ext cx="11723913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6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</a:rPr>
              <a:t>答题模板 </a:t>
            </a:r>
            <a:r>
              <a:rPr lang="zh-CN" altLang="zh-CN" sz="2600" i="1" dirty="0">
                <a:solidFill>
                  <a:prstClr val="black"/>
                </a:solidFill>
              </a:rPr>
              <a:t>　</a:t>
            </a:r>
            <a:endParaRPr lang="en-US" altLang="zh-CN" sz="2600" i="1" dirty="0">
              <a:solidFill>
                <a:prstClr val="black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/>
              <a:t>已知复合命题真假求参数取值范围的步骤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en-US" sz="2800" dirty="0"/>
              <a:t>求出当命题</a:t>
            </a:r>
            <a:r>
              <a:rPr lang="en-US" altLang="zh-CN" sz="2800" i="1" dirty="0" err="1"/>
              <a:t>p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q</a:t>
            </a:r>
            <a:r>
              <a:rPr lang="zh-CN" altLang="en-US" sz="2800" dirty="0"/>
              <a:t>为真命题时所含参数的取值范围</a:t>
            </a:r>
            <a:r>
              <a:rPr lang="en-US" altLang="zh-CN" sz="2800" dirty="0"/>
              <a:t>;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en-US" sz="2800" dirty="0"/>
              <a:t>根据复合命题的真假判断命题</a:t>
            </a:r>
            <a:r>
              <a:rPr lang="en-US" altLang="zh-CN" sz="2800" i="1" dirty="0" err="1"/>
              <a:t>p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q</a:t>
            </a:r>
            <a:r>
              <a:rPr lang="zh-CN" altLang="en-US" sz="2800" dirty="0"/>
              <a:t>的真假性</a:t>
            </a:r>
            <a:r>
              <a:rPr lang="en-US" altLang="zh-CN" sz="2800" dirty="0"/>
              <a:t>,</a:t>
            </a:r>
            <a:r>
              <a:rPr lang="zh-CN" altLang="en-US" sz="2800" dirty="0"/>
              <a:t>当</a:t>
            </a:r>
            <a:r>
              <a:rPr lang="en-US" altLang="zh-CN" sz="2800" i="1" dirty="0" err="1"/>
              <a:t>p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q</a:t>
            </a:r>
            <a:r>
              <a:rPr lang="zh-CN" altLang="en-US" sz="2800" dirty="0"/>
              <a:t>的真假不确定时</a:t>
            </a:r>
            <a:r>
              <a:rPr lang="en-US" altLang="zh-CN" sz="2800" dirty="0"/>
              <a:t>,</a:t>
            </a:r>
            <a:r>
              <a:rPr lang="zh-CN" altLang="en-US" sz="2800" dirty="0"/>
              <a:t>需要分情况讨论</a:t>
            </a:r>
            <a:r>
              <a:rPr lang="en-US" altLang="zh-CN" sz="2800" dirty="0"/>
              <a:t>;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en-US" sz="2800" dirty="0"/>
              <a:t>根据命题</a:t>
            </a:r>
            <a:r>
              <a:rPr lang="en-US" altLang="zh-CN" sz="2800" i="1" dirty="0" err="1"/>
              <a:t>p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q</a:t>
            </a:r>
            <a:r>
              <a:rPr lang="zh-CN" altLang="en-US" sz="2800" dirty="0"/>
              <a:t>的真假情况</a:t>
            </a:r>
            <a:r>
              <a:rPr lang="en-US" altLang="zh-CN" sz="2800" dirty="0"/>
              <a:t>,</a:t>
            </a:r>
            <a:r>
              <a:rPr lang="zh-CN" altLang="en-US" sz="2800" dirty="0"/>
              <a:t>利用集合的交集和补集的运算</a:t>
            </a:r>
            <a:r>
              <a:rPr lang="en-US" altLang="zh-CN" sz="2800" dirty="0"/>
              <a:t>,</a:t>
            </a:r>
            <a:r>
              <a:rPr lang="zh-CN" altLang="en-US" sz="2800" dirty="0"/>
              <a:t>求解参数的取值范围</a:t>
            </a:r>
            <a:r>
              <a:rPr lang="en-US" altLang="zh-CN" sz="2800" dirty="0"/>
              <a:t>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9298212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34042" y="563301"/>
            <a:ext cx="10978907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</a:rPr>
              <a:t>感悟升华</a:t>
            </a:r>
            <a:endParaRPr lang="en-US" altLang="zh-CN" sz="2800" b="1" dirty="0">
              <a:solidFill>
                <a:srgbClr val="DA251C"/>
              </a:solidFill>
              <a:latin typeface="+mj-ea"/>
            </a:endParaRPr>
          </a:p>
          <a:p>
            <a:pPr algn="ctr">
              <a:lnSpc>
                <a:spcPct val="150000"/>
              </a:lnSpc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含逻辑联结词命题真假的等价关系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</a:rPr>
              <a:t> </a:t>
            </a: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∨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zh-CN" altLang="zh-CN" sz="2800" dirty="0">
                <a:solidFill>
                  <a:prstClr val="black"/>
                </a:solidFill>
              </a:rPr>
              <a:t>真</a:t>
            </a:r>
            <a:r>
              <a:rPr lang="en-US" altLang="zh-CN" sz="2800" dirty="0">
                <a:solidFill>
                  <a:prstClr val="black"/>
                </a:solidFill>
              </a:rPr>
              <a:t>⇔</a:t>
            </a:r>
            <a:r>
              <a:rPr lang="en-US" altLang="zh-CN" sz="2800" i="1" dirty="0" err="1">
                <a:solidFill>
                  <a:prstClr val="black"/>
                </a:solidFill>
              </a:rPr>
              <a:t>p</a:t>
            </a:r>
            <a:r>
              <a:rPr lang="en-US" altLang="zh-CN" sz="2800" dirty="0" err="1">
                <a:solidFill>
                  <a:prstClr val="black"/>
                </a:solidFill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</a:rPr>
              <a:t>q</a:t>
            </a:r>
            <a:r>
              <a:rPr lang="zh-CN" altLang="zh-CN" sz="2800" dirty="0">
                <a:solidFill>
                  <a:prstClr val="black"/>
                </a:solidFill>
              </a:rPr>
              <a:t>至少一个真</a:t>
            </a:r>
            <a:r>
              <a:rPr lang="en-US" altLang="zh-CN" sz="2800" dirty="0">
                <a:solidFill>
                  <a:prstClr val="black"/>
                </a:solidFill>
              </a:rPr>
              <a:t>⇔(¬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∧</a:t>
            </a:r>
            <a:r>
              <a:rPr lang="en-US" altLang="zh-CN" sz="2800" dirty="0">
                <a:solidFill>
                  <a:prstClr val="black"/>
                </a:solidFill>
              </a:rPr>
              <a:t>(¬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假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∨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zh-CN" altLang="zh-CN" sz="2800" dirty="0">
                <a:solidFill>
                  <a:prstClr val="black"/>
                </a:solidFill>
              </a:rPr>
              <a:t>假</a:t>
            </a:r>
            <a:r>
              <a:rPr lang="en-US" altLang="zh-CN" sz="2800" dirty="0">
                <a:solidFill>
                  <a:prstClr val="black"/>
                </a:solidFill>
              </a:rPr>
              <a:t>⇔</a:t>
            </a:r>
            <a:r>
              <a:rPr lang="en-US" altLang="zh-CN" sz="2800" i="1" dirty="0" err="1">
                <a:solidFill>
                  <a:prstClr val="black"/>
                </a:solidFill>
              </a:rPr>
              <a:t>p</a:t>
            </a:r>
            <a:r>
              <a:rPr lang="en-US" altLang="zh-CN" sz="2800" dirty="0" err="1">
                <a:solidFill>
                  <a:prstClr val="black"/>
                </a:solidFill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</a:rPr>
              <a:t>q</a:t>
            </a:r>
            <a:r>
              <a:rPr lang="zh-CN" altLang="zh-CN" sz="2800" dirty="0">
                <a:solidFill>
                  <a:prstClr val="black"/>
                </a:solidFill>
              </a:rPr>
              <a:t>均假</a:t>
            </a:r>
            <a:r>
              <a:rPr lang="en-US" altLang="zh-CN" sz="2800" dirty="0">
                <a:solidFill>
                  <a:prstClr val="black"/>
                </a:solidFill>
              </a:rPr>
              <a:t>⇔(¬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∧</a:t>
            </a:r>
            <a:r>
              <a:rPr lang="en-US" altLang="zh-CN" sz="2800" dirty="0">
                <a:solidFill>
                  <a:prstClr val="black"/>
                </a:solidFill>
              </a:rPr>
              <a:t>(¬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真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(3)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∧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zh-CN" altLang="zh-CN" sz="2800" dirty="0">
                <a:solidFill>
                  <a:prstClr val="black"/>
                </a:solidFill>
              </a:rPr>
              <a:t>真</a:t>
            </a:r>
            <a:r>
              <a:rPr lang="en-US" altLang="zh-CN" sz="2800" dirty="0">
                <a:solidFill>
                  <a:prstClr val="black"/>
                </a:solidFill>
              </a:rPr>
              <a:t>⇔</a:t>
            </a:r>
            <a:r>
              <a:rPr lang="en-US" altLang="zh-CN" sz="2800" i="1" dirty="0" err="1">
                <a:solidFill>
                  <a:prstClr val="black"/>
                </a:solidFill>
              </a:rPr>
              <a:t>p</a:t>
            </a:r>
            <a:r>
              <a:rPr lang="en-US" altLang="zh-CN" sz="2800" dirty="0" err="1">
                <a:solidFill>
                  <a:prstClr val="black"/>
                </a:solidFill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</a:rPr>
              <a:t>q</a:t>
            </a:r>
            <a:r>
              <a:rPr lang="zh-CN" altLang="zh-CN" sz="2800" dirty="0">
                <a:solidFill>
                  <a:prstClr val="black"/>
                </a:solidFill>
              </a:rPr>
              <a:t>均真</a:t>
            </a:r>
            <a:r>
              <a:rPr lang="en-US" altLang="zh-CN" sz="2800" dirty="0">
                <a:solidFill>
                  <a:prstClr val="black"/>
                </a:solidFill>
              </a:rPr>
              <a:t>⇔(¬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∨</a:t>
            </a:r>
            <a:r>
              <a:rPr lang="en-US" altLang="zh-CN" sz="2800" dirty="0">
                <a:solidFill>
                  <a:prstClr val="black"/>
                </a:solidFill>
              </a:rPr>
              <a:t>(¬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假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(4)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∧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zh-CN" altLang="zh-CN" sz="2800" dirty="0">
                <a:solidFill>
                  <a:prstClr val="black"/>
                </a:solidFill>
              </a:rPr>
              <a:t>假</a:t>
            </a:r>
            <a:r>
              <a:rPr lang="en-US" altLang="zh-CN" sz="2800" dirty="0">
                <a:solidFill>
                  <a:prstClr val="black"/>
                </a:solidFill>
              </a:rPr>
              <a:t>⇔</a:t>
            </a:r>
            <a:r>
              <a:rPr lang="en-US" altLang="zh-CN" sz="2800" i="1" dirty="0" err="1">
                <a:solidFill>
                  <a:prstClr val="black"/>
                </a:solidFill>
              </a:rPr>
              <a:t>p</a:t>
            </a:r>
            <a:r>
              <a:rPr lang="en-US" altLang="zh-CN" sz="2800" dirty="0" err="1">
                <a:solidFill>
                  <a:prstClr val="black"/>
                </a:solidFill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</a:rPr>
              <a:t>q</a:t>
            </a:r>
            <a:r>
              <a:rPr lang="zh-CN" altLang="zh-CN" sz="2800" dirty="0">
                <a:solidFill>
                  <a:prstClr val="black"/>
                </a:solidFill>
              </a:rPr>
              <a:t>至少一个假</a:t>
            </a:r>
            <a:r>
              <a:rPr lang="en-US" altLang="zh-CN" sz="2800" dirty="0">
                <a:solidFill>
                  <a:prstClr val="black"/>
                </a:solidFill>
              </a:rPr>
              <a:t>⇔(¬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∨</a:t>
            </a:r>
            <a:r>
              <a:rPr lang="en-US" altLang="zh-CN" sz="2800" dirty="0">
                <a:solidFill>
                  <a:prstClr val="black"/>
                </a:solidFill>
              </a:rPr>
              <a:t>(¬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真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(5)¬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真</a:t>
            </a:r>
            <a:r>
              <a:rPr lang="en-US" altLang="zh-CN" sz="2800" dirty="0">
                <a:solidFill>
                  <a:prstClr val="black"/>
                </a:solidFill>
              </a:rPr>
              <a:t>⇔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假</a:t>
            </a:r>
            <a:r>
              <a:rPr lang="en-US" altLang="zh-CN" sz="2800" dirty="0">
                <a:solidFill>
                  <a:prstClr val="black"/>
                </a:solidFill>
              </a:rPr>
              <a:t>;¬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假</a:t>
            </a:r>
            <a:r>
              <a:rPr lang="en-US" altLang="zh-CN" sz="2800" dirty="0">
                <a:solidFill>
                  <a:prstClr val="black"/>
                </a:solidFill>
              </a:rPr>
              <a:t>⇔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真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dirty="0">
                <a:solidFill>
                  <a:prstClr val="black"/>
                </a:solidFill>
              </a:rPr>
              <a:t> </a:t>
            </a:r>
            <a:endParaRPr lang="en-US" altLang="zh-CN" sz="2800" b="1" dirty="0">
              <a:solidFill>
                <a:srgbClr val="DA251C"/>
              </a:solidFill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zh-CN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44831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336263"/>
            <a:ext cx="11723913" cy="1836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</a:rPr>
              <a:t>给定命题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:对任意实数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都有</a:t>
            </a:r>
            <a:r>
              <a:rPr lang="en-US" altLang="zh-CN" sz="2800" i="1" dirty="0">
                <a:solidFill>
                  <a:prstClr val="black"/>
                </a:solidFill>
              </a:rPr>
              <a:t>ax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+ax+</a:t>
            </a:r>
            <a:r>
              <a:rPr lang="en-US" altLang="zh-CN" sz="2800" dirty="0">
                <a:solidFill>
                  <a:prstClr val="black"/>
                </a:solidFill>
              </a:rPr>
              <a:t>1&gt;0成立;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:关于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的方程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-x+a</a:t>
            </a:r>
            <a:r>
              <a:rPr lang="en-US" altLang="zh-CN" sz="2800" dirty="0">
                <a:solidFill>
                  <a:prstClr val="black"/>
                </a:solidFill>
              </a:rPr>
              <a:t>=0有实数根.如果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∨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为真命题,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∧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为假命题,那么实数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的取值范围为</a:t>
            </a:r>
            <a:r>
              <a:rPr lang="en-US" altLang="zh-CN" sz="2800" i="1" u="sng" dirty="0">
                <a:solidFill>
                  <a:prstClr val="black"/>
                </a:solidFill>
              </a:rPr>
              <a:t>　　　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r>
              <a:rPr lang="en-US" altLang="zh-CN" sz="2800" i="1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矩形 13"/>
              <p:cNvSpPr/>
              <p:nvPr/>
            </p:nvSpPr>
            <p:spPr>
              <a:xfrm>
                <a:off x="126067" y="2172728"/>
                <a:ext cx="11723913" cy="46394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2800" b="1" dirty="0"/>
                  <a:t>1. 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,0)∪(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,4)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为真命题时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,“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对任意实数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都有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+ax+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成立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”⇔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&gt;0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𝛥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&lt;0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为真命题时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,“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关于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的方程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-x+a=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有实数根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”⇔</a:t>
                </a:r>
              </a:p>
              <a:p>
                <a:pPr>
                  <a:lnSpc>
                    <a:spcPct val="140000"/>
                  </a:lnSpc>
                </a:pPr>
                <a:r>
                  <a:rPr lang="en-US" altLang="zh-CN" sz="2800" i="1" dirty="0">
                    <a:solidFill>
                      <a:prstClr val="black"/>
                    </a:solidFill>
                  </a:rPr>
                  <a:t>Δ=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因为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∨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为真命题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∧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为假命题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一真一假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真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假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&lt;a&lt;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4;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假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真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综上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实数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的取值范围为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,0)∪(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,4)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067" y="2172728"/>
                <a:ext cx="11723913" cy="4639412"/>
              </a:xfrm>
              <a:prstGeom prst="rect">
                <a:avLst/>
              </a:prstGeom>
              <a:blipFill rotWithShape="0">
                <a:blip r:embed="rId2"/>
                <a:stretch>
                  <a:fillRect l="-1092" r="-4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96495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6172200" cy="729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2 </a:t>
            </a:r>
            <a:r>
              <a:rPr lang="zh-CN" altLang="en-US" sz="2800" dirty="0">
                <a:solidFill>
                  <a:srgbClr val="DA251C"/>
                </a:solidFill>
              </a:rPr>
              <a:t>全</a:t>
            </a:r>
            <a:r>
              <a:rPr lang="en-US" altLang="zh-CN" sz="2800" dirty="0">
                <a:solidFill>
                  <a:srgbClr val="DA251C"/>
                </a:solidFill>
              </a:rPr>
              <a:t>(</a:t>
            </a:r>
            <a:r>
              <a:rPr lang="zh-CN" altLang="en-US" sz="2800" dirty="0">
                <a:solidFill>
                  <a:srgbClr val="DA251C"/>
                </a:solidFill>
              </a:rPr>
              <a:t>特</a:t>
            </a:r>
            <a:r>
              <a:rPr lang="en-US" altLang="zh-CN" sz="2800" dirty="0">
                <a:solidFill>
                  <a:srgbClr val="DA251C"/>
                </a:solidFill>
              </a:rPr>
              <a:t>)</a:t>
            </a:r>
            <a:r>
              <a:rPr lang="zh-CN" altLang="en-US" sz="2800" dirty="0">
                <a:solidFill>
                  <a:srgbClr val="DA251C"/>
                </a:solidFill>
              </a:rPr>
              <a:t>称命题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矩形 9"/>
              <p:cNvSpPr/>
              <p:nvPr/>
            </p:nvSpPr>
            <p:spPr>
              <a:xfrm>
                <a:off x="234043" y="729342"/>
                <a:ext cx="11723913" cy="51457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5000"/>
                  </a:lnSpc>
                </a:pPr>
                <a:r>
                  <a:rPr lang="en-US" altLang="zh-CN" sz="2800" b="1" dirty="0"/>
                  <a:t>1.</a:t>
                </a:r>
                <a:r>
                  <a:rPr lang="zh-CN" altLang="en-US" sz="2800" b="1" dirty="0"/>
                  <a:t>全</a:t>
                </a:r>
                <a:r>
                  <a:rPr lang="en-US" altLang="zh-CN" sz="2800" b="1" dirty="0"/>
                  <a:t>(</a:t>
                </a:r>
                <a:r>
                  <a:rPr lang="zh-CN" altLang="en-US" sz="2800" b="1" dirty="0"/>
                  <a:t>特</a:t>
                </a:r>
                <a:r>
                  <a:rPr lang="en-US" altLang="zh-CN" sz="2800" b="1" dirty="0"/>
                  <a:t>)</a:t>
                </a:r>
                <a:r>
                  <a:rPr lang="zh-CN" altLang="en-US" sz="2800" b="1" dirty="0"/>
                  <a:t>称命题的真假判断</a:t>
                </a:r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ts val="5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3 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下列四个命题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ts val="5000"/>
                  </a:lnSpc>
                </a:pP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:∃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∞),(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)</m:t>
                        </m:r>
                      </m:e>
                      <m:sup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&lt;(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sSup>
                      <m:s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)</m:t>
                        </m:r>
                      </m:e>
                      <m:sup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;	</a:t>
                </a:r>
              </a:p>
              <a:p>
                <a:pPr>
                  <a:lnSpc>
                    <a:spcPts val="5000"/>
                  </a:lnSpc>
                </a:pP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:∃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(0,1),lo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g</m:t>
                        </m:r>
                      </m:e>
                      <m:sub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g</m:t>
                        </m:r>
                      </m:e>
                      <m:sub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den>
                        </m:f>
                      </m:sub>
                    </m:sSub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ts val="5000"/>
                  </a:lnSpc>
                </a:pP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:∀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∞),(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g</m:t>
                        </m:r>
                      </m:e>
                      <m:sub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	</a:t>
                </a:r>
              </a:p>
              <a:p>
                <a:pPr>
                  <a:lnSpc>
                    <a:spcPts val="5000"/>
                  </a:lnSpc>
                </a:pP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4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:∀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),(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&lt;lo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g</m:t>
                        </m:r>
                      </m:e>
                      <m:sub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den>
                        </m:f>
                      </m:sub>
                    </m:sSub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ts val="5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其中的真命题是</a:t>
                </a:r>
              </a:p>
              <a:p>
                <a:pPr>
                  <a:lnSpc>
                    <a:spcPts val="5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A.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	B.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4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	C.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	D.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4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29342"/>
                <a:ext cx="11723913" cy="5145768"/>
              </a:xfrm>
              <a:prstGeom prst="rect">
                <a:avLst/>
              </a:prstGeom>
              <a:blipFill rotWithShape="0">
                <a:blip r:embed="rId2"/>
                <a:stretch>
                  <a:fillRect l="-1040" b="-2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268984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439134"/>
                <a:ext cx="11723913" cy="5236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rgbClr val="DA251C"/>
                    </a:solidFill>
                    <a:latin typeface="+mj-ea"/>
                  </a:rPr>
                  <a:t>思维导引</a:t>
                </a:r>
                <a:r>
                  <a:rPr lang="en-US" altLang="zh-CN" sz="2600" b="1" i="1" dirty="0">
                    <a:solidFill>
                      <a:srgbClr val="DA251C"/>
                    </a:solidFill>
                  </a:rPr>
                  <a:t> </a:t>
                </a:r>
                <a:r>
                  <a:rPr lang="en-US" altLang="zh-CN" sz="2600" b="1" dirty="0">
                    <a:solidFill>
                      <a:srgbClr val="DA251C"/>
                    </a:solidFill>
                  </a:rPr>
                  <a:t>  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根据指数函数和对数函数的单调性及底数对图象的影响进行判断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en-US" altLang="zh-CN" sz="2600" b="1" dirty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600" b="1" dirty="0">
                    <a:solidFill>
                      <a:srgbClr val="DA251C"/>
                    </a:solidFill>
                  </a:rPr>
                  <a:t>解析</a:t>
                </a:r>
                <a:r>
                  <a:rPr lang="zh-CN" altLang="zh-CN" sz="26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对于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∞)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总有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)</m:t>
                        </m:r>
                      </m:e>
                      <m:sup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&gt;(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sSup>
                      <m:s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)</m:t>
                        </m:r>
                      </m:e>
                      <m:sup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p>
                    </m:sSup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成立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是假命题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对于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1=lo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g</m:t>
                        </m:r>
                      </m:e>
                      <m:sub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g</m:t>
                        </m:r>
                      </m:e>
                      <m:sub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den>
                        </m:f>
                      </m:sub>
                    </m:sSub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&gt;lo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g</m:t>
                        </m:r>
                      </m:e>
                      <m:sub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den>
                        </m:f>
                      </m:sub>
                    </m:sSub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成立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是真命题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对于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结合指数函数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与对数函数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g</m:t>
                        </m:r>
                      </m:e>
                      <m:sub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∞)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上的图象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可以判断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是假命题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对于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4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结合指数函数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与对数函数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g</m:t>
                        </m:r>
                      </m:e>
                      <m:sub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den>
                        </m:f>
                      </m:sub>
                    </m:sSub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上的图象可以判断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4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是真命题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</a:rPr>
                  <a:t>答案  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D</a:t>
                </a:r>
                <a:endParaRPr lang="en-US" altLang="zh-CN" sz="2800" b="1" dirty="0">
                  <a:solidFill>
                    <a:srgbClr val="DA251C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439134"/>
                <a:ext cx="11723913" cy="5236177"/>
              </a:xfrm>
              <a:prstGeom prst="rect">
                <a:avLst/>
              </a:prstGeom>
              <a:blipFill rotWithShape="0">
                <a:blip r:embed="rId2"/>
                <a:stretch>
                  <a:fillRect l="-1040" r="-572" b="-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:p14="http://schemas.microsoft.com/office/powerpoint/2010/main" xmlns="" val="5698976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055" y="979485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突破攻略 </a:t>
            </a:r>
            <a:endParaRPr lang="en-US" altLang="zh-CN" sz="28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        </a:t>
            </a:r>
            <a:r>
              <a:rPr lang="zh-CN" altLang="zh-CN" sz="2800" dirty="0">
                <a:solidFill>
                  <a:prstClr val="black"/>
                </a:solidFill>
              </a:rPr>
              <a:t>全称命题为真以及特称命题为假都需要给予严格的证明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其中常用的方法为反证法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反证法的思想源于原命题与逆否命题同真同假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:p14="http://schemas.microsoft.com/office/powerpoint/2010/main" xmlns="" val="42847730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431267"/>
            <a:ext cx="117239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</a:rPr>
              <a:t>方法总结</a:t>
            </a:r>
            <a:r>
              <a:rPr lang="en-US" altLang="zh-CN" sz="2800" b="1" dirty="0">
                <a:solidFill>
                  <a:srgbClr val="DA251C"/>
                </a:solidFill>
                <a:latin typeface="+mj-ea"/>
              </a:rPr>
              <a:t>             </a:t>
            </a:r>
            <a:r>
              <a:rPr lang="zh-CN" altLang="zh-CN" sz="2800" b="1" dirty="0">
                <a:solidFill>
                  <a:prstClr val="black"/>
                </a:solidFill>
              </a:rPr>
              <a:t>全称命题与特称命题真假的判断方法</a:t>
            </a:r>
            <a:endParaRPr lang="zh-CN" altLang="en-US" sz="2800" b="1" dirty="0">
              <a:solidFill>
                <a:prstClr val="black"/>
              </a:solidFill>
              <a:latin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6438238"/>
              </p:ext>
            </p:extLst>
          </p:nvPr>
        </p:nvGraphicFramePr>
        <p:xfrm>
          <a:off x="485915" y="1356375"/>
          <a:ext cx="10381476" cy="3110539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18018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34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151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4110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05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命题名称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真假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判断方法一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判断方法二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34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全称量词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真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所有对象使命题为真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>
                          <a:effectLst/>
                          <a:latin typeface="+mn-ea"/>
                          <a:ea typeface="+mn-ea"/>
                          <a:cs typeface="Times New Roman"/>
                        </a:rPr>
                        <a:t>否定为假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34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假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存在一个对象使命题为假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否定为真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905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存在量词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真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存在一个对象使命题为真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否定为假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39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假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所有对象使命题为假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i="0" kern="100" dirty="0">
                          <a:effectLst/>
                          <a:latin typeface="+mn-ea"/>
                          <a:ea typeface="+mn-ea"/>
                          <a:cs typeface="Times New Roman"/>
                        </a:rPr>
                        <a:t>否定为真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34043" y="4820753"/>
            <a:ext cx="110091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+mj-ea"/>
              </a:rPr>
              <a:t>注意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   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无论是全称命题还是特称命题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若其真假不容易正面判断时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都可先判断其否定的真假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.</a:t>
            </a:r>
            <a:endParaRPr lang="zh-CN" altLang="zh-CN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5187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55330" y="0"/>
            <a:ext cx="2857620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307411" y="256492"/>
                <a:ext cx="11187678" cy="26776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2.全(特)称命题的否定</a:t>
                </a:r>
                <a:endParaRPr kumimoji="0" lang="zh-CN" altLang="zh-CN" sz="2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+mj-ea"/>
                  </a:rPr>
                  <a:t>示例4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+mj-ea"/>
                  </a:rPr>
                  <a:t>   </a:t>
                </a:r>
                <a:r>
                  <a:rPr lang="zh-CN" altLang="zh-CN" sz="2800" b="1" dirty="0">
                    <a:solidFill>
                      <a:srgbClr val="DA251C"/>
                    </a:solidFill>
                    <a:latin typeface="+mj-ea"/>
                  </a:rPr>
                  <a:t> 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[2015新课标全国Ⅰ,3,5分][理]设命题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:∃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∈N,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&gt;2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,则¬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为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A.∀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∈N,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	        B.∃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∈N,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kumimoji="0" lang="zh-CN" altLang="zh-CN" sz="2800" b="0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C.∀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∈N,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	</a:t>
                </a:r>
                <a:r>
                  <a:rPr kumimoji="0" lang="en-US" altLang="zh-CN" sz="28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     </a:t>
                </a:r>
                <a:r>
                  <a:rPr kumimoji="0" lang="zh-CN" altLang="zh-CN" sz="28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D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.∃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∈N,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kumimoji="0" lang="zh-CN" altLang="zh-CN" sz="2800" b="0" i="1" u="none" strike="noStrike" cap="none" normalizeH="0" baseline="3000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7411" y="256492"/>
                <a:ext cx="11187678" cy="2677656"/>
              </a:xfrm>
              <a:prstGeom prst="rect">
                <a:avLst/>
              </a:prstGeom>
              <a:blipFill rotWithShape="0">
                <a:blip r:embed="rId2"/>
                <a:stretch>
                  <a:fillRect l="-1089" b="-318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Rectangle 1"/>
              <p:cNvSpPr>
                <a:spLocks noChangeArrowheads="1"/>
              </p:cNvSpPr>
              <p:nvPr/>
            </p:nvSpPr>
            <p:spPr bwMode="auto">
              <a:xfrm>
                <a:off x="329966" y="3228724"/>
                <a:ext cx="11574002" cy="2010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+mj-ea"/>
                  </a:rPr>
                  <a:t>解析 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原命题是特称命题,“∃”的否定是“∀”,“&gt;”的否定是“≤”,因此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该命题的否定是“∀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∈N,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”.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+mj-ea"/>
                  </a:rPr>
                  <a:t>答案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C</a:t>
                </a:r>
              </a:p>
            </p:txBody>
          </p:sp>
        </mc:Choice>
        <mc:Fallback>
          <p:sp>
            <p:nvSpPr>
              <p:cNvPr id="16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9966" y="3228724"/>
                <a:ext cx="11574002" cy="2010550"/>
              </a:xfrm>
              <a:prstGeom prst="rect">
                <a:avLst/>
              </a:prstGeom>
              <a:blipFill rotWithShape="0">
                <a:blip r:embed="rId3"/>
                <a:stretch>
                  <a:fillRect l="-1053" b="-516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9433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zh-CN" sz="4000" b="1" dirty="0"/>
              <a:t>第</a:t>
            </a:r>
            <a:r>
              <a:rPr lang="zh-CN" altLang="en-US" sz="4000" b="1" dirty="0"/>
              <a:t>三</a:t>
            </a:r>
            <a:r>
              <a:rPr lang="zh-CN" altLang="zh-CN" sz="4000" b="1" dirty="0"/>
              <a:t>讲　</a:t>
            </a:r>
            <a:r>
              <a:rPr lang="zh-CN" altLang="en-US" sz="4000" b="1" dirty="0"/>
              <a:t>逻辑联结词、全称量词与存在量词</a:t>
            </a:r>
            <a:endParaRPr lang="zh-CN" altLang="zh-CN" sz="40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2566827" y="1546119"/>
            <a:ext cx="70583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>
                <a:solidFill>
                  <a:srgbClr val="DA251C"/>
                </a:solidFill>
              </a:rPr>
              <a:t>·</a:t>
            </a:r>
            <a:r>
              <a:rPr lang="zh-CN" altLang="en-US" sz="2400" dirty="0">
                <a:solidFill>
                  <a:srgbClr val="DA251C"/>
                </a:solidFill>
              </a:rPr>
              <a:t>理科数学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zh-CN" sz="2400" dirty="0">
                <a:solidFill>
                  <a:srgbClr val="DA251C"/>
                </a:solidFill>
              </a:rPr>
              <a:t>第</a:t>
            </a:r>
            <a:r>
              <a:rPr lang="zh-CN" altLang="en-US" sz="2400" dirty="0">
                <a:solidFill>
                  <a:srgbClr val="DA251C"/>
                </a:solidFill>
              </a:rPr>
              <a:t>一</a:t>
            </a:r>
            <a:r>
              <a:rPr lang="zh-CN" altLang="zh-CN" sz="2400" dirty="0">
                <a:solidFill>
                  <a:srgbClr val="DA251C"/>
                </a:solidFill>
              </a:rPr>
              <a:t>章</a:t>
            </a:r>
            <a:r>
              <a:rPr lang="zh-CN" altLang="en-US" sz="2400" dirty="0">
                <a:solidFill>
                  <a:srgbClr val="DA251C"/>
                </a:solidFill>
              </a:rPr>
              <a:t>：集合与常用逻辑用语</a:t>
            </a:r>
            <a:endParaRPr lang="zh-CN" altLang="zh-CN" sz="24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34758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427704"/>
                <a:ext cx="11723913" cy="46166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+mj-ea"/>
                  </a:rPr>
                  <a:t>方法总结</a:t>
                </a:r>
                <a:endParaRPr lang="en-US" altLang="zh-CN" sz="2800" b="1" dirty="0">
                  <a:solidFill>
                    <a:srgbClr val="DA251C"/>
                  </a:solidFill>
                  <a:latin typeface="+mj-ea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b="1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+mj-ea"/>
                  </a:rPr>
                  <a:t>易错警示    </a:t>
                </a:r>
                <a:endParaRPr lang="en-US" altLang="zh-CN" sz="2800" b="1" dirty="0">
                  <a:solidFill>
                    <a:srgbClr val="DA251C"/>
                  </a:solidFill>
                  <a:latin typeface="+mj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写全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称命题的否定时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要注意两个方面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一是量词的改写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二是结论的否定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其中对结论的准确否定是解决问题的关键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如命题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“∀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b="1" dirty="0" err="1">
                    <a:solidFill>
                      <a:prstClr val="black"/>
                    </a:solidFill>
                  </a:rPr>
                  <a:t>R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,ln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&gt;0”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的否定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“ln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&gt;0”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实质上就是一个由逻辑联结词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“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且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”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联结的复合判断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“ln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有意义且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ln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&gt;0”,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所以其否定应为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:“ln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无意义或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ln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0”.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427704"/>
                <a:ext cx="11723913" cy="4616648"/>
              </a:xfrm>
              <a:prstGeom prst="rect">
                <a:avLst/>
              </a:prstGeom>
              <a:blipFill rotWithShape="0">
                <a:blip r:embed="rId2"/>
                <a:stretch>
                  <a:fillRect l="-1040" r="-312" b="-1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55330" y="0"/>
            <a:ext cx="2857620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188393" y="1108569"/>
                <a:ext cx="12003607" cy="7386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prstClr val="black"/>
                    </a:solidFill>
                  </a:rPr>
                  <a:t>全</a:t>
                </a:r>
                <a:r>
                  <a:rPr lang="en-US" altLang="zh-CN" sz="2800" b="1" dirty="0">
                    <a:solidFill>
                      <a:prstClr val="black"/>
                    </a:solidFill>
                  </a:rPr>
                  <a:t>(</a:t>
                </a:r>
                <a:r>
                  <a:rPr lang="zh-CN" altLang="zh-CN" sz="2800" b="1" dirty="0">
                    <a:solidFill>
                      <a:prstClr val="black"/>
                    </a:solidFill>
                  </a:rPr>
                  <a:t>特</a:t>
                </a:r>
                <a:r>
                  <a:rPr lang="en-US" altLang="zh-CN" sz="2800" b="1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b="1" dirty="0">
                    <a:solidFill>
                      <a:prstClr val="black"/>
                    </a:solidFill>
                  </a:rPr>
                  <a:t>称命题的否定方法</a:t>
                </a:r>
                <a:r>
                  <a:rPr lang="en-US" altLang="zh-CN" sz="2800" b="1" dirty="0">
                    <a:solidFill>
                      <a:prstClr val="black"/>
                    </a:solidFill>
                  </a:rPr>
                  <a:t>: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∀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M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 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↔</m:t>
                    </m:r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∃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M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,¬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简记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改量词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否结论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8393" y="1108569"/>
                <a:ext cx="12003607" cy="738664"/>
              </a:xfrm>
              <a:prstGeom prst="rect">
                <a:avLst/>
              </a:prstGeom>
              <a:blipFill rotWithShape="0">
                <a:blip r:embed="rId3"/>
                <a:stretch>
                  <a:fillRect l="-1067" b="-1239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5754476" y="1108569"/>
            <a:ext cx="683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互否</a:t>
            </a:r>
          </a:p>
        </p:txBody>
      </p:sp>
    </p:spTree>
    <p:extLst>
      <p:ext uri="{BB962C8B-B14F-4D97-AF65-F5344CB8AC3E}">
        <p14:creationId xmlns:p14="http://schemas.microsoft.com/office/powerpoint/2010/main" xmlns="" val="33246032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55330" y="0"/>
            <a:ext cx="2857620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14" name="矩形 13"/>
          <p:cNvSpPr/>
          <p:nvPr/>
        </p:nvSpPr>
        <p:spPr>
          <a:xfrm>
            <a:off x="168692" y="242910"/>
            <a:ext cx="11545443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与全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特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称命题有关的参数问题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+mj-ea"/>
                <a:ea typeface="+mj-ea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+mj-ea"/>
                <a:ea typeface="+mj-ea"/>
              </a:rPr>
              <a:t>5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已知命题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p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:∃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∈</a:t>
            </a:r>
            <a:r>
              <a:rPr lang="en-US" altLang="zh-CN" sz="2800" b="1" dirty="0">
                <a:solidFill>
                  <a:prstClr val="black"/>
                </a:solidFill>
                <a:latin typeface="+mj-ea"/>
                <a:ea typeface="+mj-ea"/>
              </a:rPr>
              <a:t>R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使得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e</a:t>
            </a:r>
            <a:r>
              <a:rPr lang="en-US" altLang="zh-CN" sz="2800" i="1" baseline="30000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≤2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x+a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为假命题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则实数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的取值范围是</a:t>
            </a:r>
            <a:r>
              <a:rPr lang="zh-CN" altLang="zh-CN" sz="2800" i="1" u="sng" dirty="0">
                <a:solidFill>
                  <a:prstClr val="black"/>
                </a:solidFill>
                <a:latin typeface="+mj-ea"/>
                <a:ea typeface="+mj-ea"/>
              </a:rPr>
              <a:t>　　　　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.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 </a:t>
            </a:r>
            <a:endParaRPr lang="zh-CN" altLang="zh-CN" sz="2800" dirty="0">
              <a:solidFill>
                <a:prstClr val="black"/>
              </a:solidFill>
              <a:latin typeface="+mj-ea"/>
              <a:ea typeface="+mj-ea"/>
            </a:endParaRPr>
          </a:p>
          <a:p>
            <a:endParaRPr lang="zh-CN" altLang="zh-CN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8692" y="2146335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</a:rPr>
              <a:t>解析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zh-CN" altLang="zh-CN" sz="2800" dirty="0">
                <a:solidFill>
                  <a:prstClr val="black"/>
                </a:solidFill>
              </a:rPr>
              <a:t>命题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是一个特称命题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故</a:t>
            </a:r>
            <a:r>
              <a:rPr lang="en-US" altLang="zh-CN" sz="2800" dirty="0">
                <a:solidFill>
                  <a:prstClr val="black"/>
                </a:solidFill>
              </a:rPr>
              <a:t>¬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是一个全称命题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¬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:∀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zh-CN" altLang="zh-CN" sz="2800" dirty="0">
                <a:solidFill>
                  <a:prstClr val="black"/>
                </a:solidFill>
              </a:rPr>
              <a:t>∈</a:t>
            </a:r>
            <a:r>
              <a:rPr lang="en-US" altLang="zh-CN" sz="2800" dirty="0">
                <a:solidFill>
                  <a:prstClr val="black"/>
                </a:solidFill>
              </a:rPr>
              <a:t>R,</a:t>
            </a:r>
            <a:r>
              <a:rPr lang="zh-CN" altLang="zh-CN" sz="2800" dirty="0">
                <a:solidFill>
                  <a:prstClr val="black"/>
                </a:solidFill>
              </a:rPr>
              <a:t>使得</a:t>
            </a:r>
            <a:r>
              <a:rPr lang="en-US" altLang="zh-CN" sz="2800" dirty="0">
                <a:solidFill>
                  <a:prstClr val="black"/>
                </a:solidFill>
              </a:rPr>
              <a:t>e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&gt;2</a:t>
            </a:r>
            <a:r>
              <a:rPr lang="en-US" altLang="zh-CN" sz="2800" i="1" dirty="0">
                <a:solidFill>
                  <a:prstClr val="black"/>
                </a:solidFill>
              </a:rPr>
              <a:t>x+a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即</a:t>
            </a:r>
            <a:r>
              <a:rPr lang="en-US" altLang="zh-CN" sz="2800" dirty="0">
                <a:solidFill>
                  <a:prstClr val="black"/>
                </a:solidFill>
              </a:rPr>
              <a:t>e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x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dirty="0">
                <a:solidFill>
                  <a:prstClr val="black"/>
                </a:solidFill>
              </a:rPr>
              <a:t>&gt;0</a:t>
            </a:r>
            <a:r>
              <a:rPr lang="zh-CN" altLang="zh-CN" sz="2800" dirty="0">
                <a:solidFill>
                  <a:prstClr val="black"/>
                </a:solidFill>
              </a:rPr>
              <a:t>恒成立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设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)=e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x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则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)=e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x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令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)=0,</a:t>
            </a:r>
            <a:r>
              <a:rPr lang="zh-CN" altLang="zh-CN" sz="2800" dirty="0">
                <a:solidFill>
                  <a:prstClr val="black"/>
                </a:solidFill>
              </a:rPr>
              <a:t>即</a:t>
            </a:r>
            <a:r>
              <a:rPr lang="en-US" altLang="zh-CN" sz="2800" dirty="0">
                <a:solidFill>
                  <a:prstClr val="black"/>
                </a:solidFill>
              </a:rPr>
              <a:t>e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x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2=0,</a:t>
            </a:r>
            <a:r>
              <a:rPr lang="zh-CN" altLang="zh-CN" sz="2800" dirty="0">
                <a:solidFill>
                  <a:prstClr val="black"/>
                </a:solidFill>
              </a:rPr>
              <a:t>解得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=ln 2.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所以当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zh-CN" altLang="zh-CN" sz="2800" dirty="0">
                <a:solidFill>
                  <a:prstClr val="black"/>
                </a:solidFill>
              </a:rPr>
              <a:t>∈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∞,ln 2)</a:t>
            </a:r>
            <a:r>
              <a:rPr lang="zh-CN" altLang="zh-CN" sz="2800" dirty="0">
                <a:solidFill>
                  <a:prstClr val="black"/>
                </a:solidFill>
              </a:rPr>
              <a:t>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)&lt;0,</a:t>
            </a:r>
            <a:r>
              <a:rPr lang="zh-CN" altLang="zh-CN" sz="2800" dirty="0">
                <a:solidFill>
                  <a:prstClr val="black"/>
                </a:solidFill>
              </a:rPr>
              <a:t>函数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单调递减</a:t>
            </a:r>
            <a:r>
              <a:rPr lang="en-US" altLang="zh-CN" sz="2800" dirty="0">
                <a:solidFill>
                  <a:prstClr val="black"/>
                </a:solidFill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当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zh-CN" altLang="zh-CN" sz="2800" dirty="0">
                <a:solidFill>
                  <a:prstClr val="black"/>
                </a:solidFill>
              </a:rPr>
              <a:t>∈</a:t>
            </a:r>
            <a:r>
              <a:rPr lang="en-US" altLang="zh-CN" sz="2800" dirty="0">
                <a:solidFill>
                  <a:prstClr val="black"/>
                </a:solidFill>
              </a:rPr>
              <a:t>(ln 2,</a:t>
            </a:r>
            <a:r>
              <a:rPr lang="en-US" altLang="zh-CN" sz="2800" i="1" dirty="0">
                <a:solidFill>
                  <a:prstClr val="black"/>
                </a:solidFill>
              </a:rPr>
              <a:t>+</a:t>
            </a:r>
            <a:r>
              <a:rPr lang="en-US" altLang="zh-CN" sz="2800" dirty="0">
                <a:solidFill>
                  <a:prstClr val="black"/>
                </a:solidFill>
              </a:rPr>
              <a:t>∞)</a:t>
            </a:r>
            <a:r>
              <a:rPr lang="zh-CN" altLang="zh-CN" sz="2800" dirty="0">
                <a:solidFill>
                  <a:prstClr val="black"/>
                </a:solidFill>
              </a:rPr>
              <a:t>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'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)&gt;0,</a:t>
            </a:r>
            <a:r>
              <a:rPr lang="zh-CN" altLang="zh-CN" sz="2800" dirty="0">
                <a:solidFill>
                  <a:prstClr val="black"/>
                </a:solidFill>
              </a:rPr>
              <a:t>函数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单调递增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414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427704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所以当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=ln 2</a:t>
            </a:r>
            <a:r>
              <a:rPr lang="zh-CN" altLang="zh-CN" sz="2800" dirty="0">
                <a:solidFill>
                  <a:prstClr val="black"/>
                </a:solidFill>
              </a:rPr>
              <a:t>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函数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取得最小值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(ln 2)=</a:t>
            </a:r>
            <a:r>
              <a:rPr lang="en-US" altLang="zh-CN" sz="2800" dirty="0" err="1">
                <a:solidFill>
                  <a:prstClr val="black"/>
                </a:solidFill>
              </a:rPr>
              <a:t>e</a:t>
            </a:r>
            <a:r>
              <a:rPr lang="en-US" altLang="zh-CN" sz="2800" baseline="30000" dirty="0" err="1">
                <a:solidFill>
                  <a:prstClr val="black"/>
                </a:solidFill>
              </a:rPr>
              <a:t>ln</a:t>
            </a:r>
            <a:r>
              <a:rPr lang="en-US" altLang="zh-CN" sz="2800" baseline="30000" dirty="0">
                <a:solidFill>
                  <a:prstClr val="black"/>
                </a:solidFill>
              </a:rPr>
              <a:t> 2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2ln 2</a:t>
            </a:r>
            <a:r>
              <a:rPr lang="en-US" altLang="zh-CN" sz="2800" i="1" dirty="0">
                <a:solidFill>
                  <a:prstClr val="black"/>
                </a:solidFill>
              </a:rPr>
              <a:t>-a</a:t>
            </a:r>
            <a:r>
              <a:rPr lang="en-US" altLang="zh-CN" sz="2800" dirty="0">
                <a:solidFill>
                  <a:prstClr val="black"/>
                </a:solidFill>
              </a:rPr>
              <a:t>=2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2ln 2</a:t>
            </a:r>
            <a:r>
              <a:rPr lang="en-US" altLang="zh-CN" sz="2800" i="1" dirty="0">
                <a:solidFill>
                  <a:prstClr val="black"/>
                </a:solidFill>
              </a:rPr>
              <a:t>-a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由不等式</a:t>
            </a:r>
            <a:r>
              <a:rPr lang="en-US" altLang="zh-CN" sz="2800" dirty="0">
                <a:solidFill>
                  <a:prstClr val="black"/>
                </a:solidFill>
              </a:rPr>
              <a:t>e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x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x-a</a:t>
            </a:r>
            <a:r>
              <a:rPr lang="en-US" altLang="zh-CN" sz="2800" dirty="0">
                <a:solidFill>
                  <a:prstClr val="black"/>
                </a:solidFill>
              </a:rPr>
              <a:t>&gt;0</a:t>
            </a:r>
            <a:r>
              <a:rPr lang="zh-CN" altLang="zh-CN" sz="2800" dirty="0">
                <a:solidFill>
                  <a:prstClr val="black"/>
                </a:solidFill>
              </a:rPr>
              <a:t>恒成立可得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2ln 2</a:t>
            </a:r>
            <a:r>
              <a:rPr lang="en-US" altLang="zh-CN" sz="2800" i="1" dirty="0">
                <a:solidFill>
                  <a:prstClr val="black"/>
                </a:solidFill>
              </a:rPr>
              <a:t>-a</a:t>
            </a:r>
            <a:r>
              <a:rPr lang="en-US" altLang="zh-CN" sz="2800" dirty="0">
                <a:solidFill>
                  <a:prstClr val="black"/>
                </a:solidFill>
              </a:rPr>
              <a:t>&gt;0,</a:t>
            </a:r>
            <a:r>
              <a:rPr lang="zh-CN" altLang="zh-CN" sz="2800" dirty="0">
                <a:solidFill>
                  <a:prstClr val="black"/>
                </a:solidFill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&lt;2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2ln 2.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zh-CN" sz="2800" dirty="0">
                <a:solidFill>
                  <a:prstClr val="black"/>
                </a:solidFill>
              </a:rPr>
              <a:t>的取值范围是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∞,2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2ln 2).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55330" y="0"/>
            <a:ext cx="2857620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14" name="矩形 13"/>
          <p:cNvSpPr/>
          <p:nvPr/>
        </p:nvSpPr>
        <p:spPr>
          <a:xfrm>
            <a:off x="303804" y="2459029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</a:rPr>
              <a:t>感悟升华</a:t>
            </a:r>
            <a:endParaRPr lang="en-US" altLang="zh-CN" sz="2800" b="1" dirty="0">
              <a:solidFill>
                <a:srgbClr val="DA251C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        </a:t>
            </a:r>
            <a:r>
              <a:rPr lang="zh-CN" altLang="en-US" sz="2800" dirty="0">
                <a:latin typeface="+mj-ea"/>
                <a:ea typeface="+mj-ea"/>
              </a:rPr>
              <a:t>将命题的真假转化为不等式恒成立或不等式有解、方程有解或无解、函数最值等问题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从而根据函数性质、不等式等内容解决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3804" y="4673235"/>
            <a:ext cx="1165415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  <a:latin typeface="+mj-ea"/>
              </a:rPr>
              <a:t>2    </a:t>
            </a:r>
            <a:r>
              <a:rPr lang="zh-CN" altLang="en-US" sz="2800" dirty="0">
                <a:latin typeface="+mj-ea"/>
                <a:ea typeface="+mj-ea"/>
              </a:rPr>
              <a:t>已知两个命题</a:t>
            </a:r>
            <a:r>
              <a:rPr lang="en-US" altLang="zh-CN" sz="2800" i="1" dirty="0"/>
              <a:t>r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):sin</a:t>
            </a:r>
            <a:r>
              <a:rPr lang="zh-CN" altLang="en-US" sz="2800" dirty="0">
                <a:latin typeface="+mj-ea"/>
                <a:ea typeface="+mj-ea"/>
              </a:rPr>
              <a:t> </a:t>
            </a:r>
            <a:r>
              <a:rPr lang="en-US" altLang="zh-CN" sz="2800" i="1" dirty="0" err="1"/>
              <a:t>x</a:t>
            </a:r>
            <a:r>
              <a:rPr lang="en-US" altLang="zh-CN" sz="2800" dirty="0" err="1">
                <a:latin typeface="+mj-ea"/>
                <a:ea typeface="+mj-ea"/>
              </a:rPr>
              <a:t>+cos</a:t>
            </a:r>
            <a:r>
              <a:rPr lang="zh-CN" altLang="en-US" sz="2800" dirty="0">
                <a:latin typeface="+mj-ea"/>
                <a:ea typeface="+mj-ea"/>
              </a:rPr>
              <a:t> 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&gt;</a:t>
            </a:r>
            <a:r>
              <a:rPr lang="en-US" altLang="zh-CN" sz="2800" i="1" dirty="0" err="1"/>
              <a:t>m</a:t>
            </a:r>
            <a:r>
              <a:rPr lang="en-US" altLang="zh-CN" sz="2800" dirty="0" err="1">
                <a:latin typeface="+mj-ea"/>
                <a:ea typeface="+mj-ea"/>
              </a:rPr>
              <a:t>,s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):</a:t>
            </a:r>
            <a:r>
              <a:rPr lang="en-US" altLang="zh-CN" sz="2800" i="1" dirty="0"/>
              <a:t>x</a:t>
            </a:r>
            <a:r>
              <a:rPr lang="en-US" altLang="zh-CN" sz="2800" baseline="30000" dirty="0">
                <a:latin typeface="+mj-ea"/>
                <a:ea typeface="+mj-ea"/>
              </a:rPr>
              <a:t>2</a:t>
            </a:r>
            <a:r>
              <a:rPr lang="en-US" altLang="zh-CN" sz="2800" dirty="0">
                <a:latin typeface="+mj-ea"/>
                <a:ea typeface="+mj-ea"/>
              </a:rPr>
              <a:t>+</a:t>
            </a:r>
            <a:r>
              <a:rPr lang="en-US" altLang="zh-CN" sz="2800" i="1" dirty="0"/>
              <a:t>mx</a:t>
            </a:r>
            <a:r>
              <a:rPr lang="en-US" altLang="zh-CN" sz="2800" dirty="0">
                <a:latin typeface="+mj-ea"/>
                <a:ea typeface="+mj-ea"/>
              </a:rPr>
              <a:t>+1&gt;0.</a:t>
            </a:r>
            <a:r>
              <a:rPr lang="zh-CN" altLang="en-US" sz="2800" dirty="0">
                <a:latin typeface="+mj-ea"/>
                <a:ea typeface="+mj-ea"/>
              </a:rPr>
              <a:t>如果对∀</a:t>
            </a:r>
            <a:r>
              <a:rPr lang="en-US" altLang="zh-CN" sz="2800" i="1" dirty="0"/>
              <a:t>x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+mj-ea"/>
                <a:ea typeface="+mj-ea"/>
              </a:rPr>
              <a:t>∈</a:t>
            </a:r>
            <a:r>
              <a:rPr lang="en-US" altLang="zh-CN" sz="2800" dirty="0" err="1">
                <a:latin typeface="+mj-ea"/>
                <a:ea typeface="+mj-ea"/>
              </a:rPr>
              <a:t>R,</a:t>
            </a:r>
            <a:r>
              <a:rPr lang="en-US" altLang="zh-CN" sz="2800" i="1" dirty="0" err="1"/>
              <a:t>r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与</a:t>
            </a:r>
            <a:r>
              <a:rPr lang="en-US" altLang="zh-CN" sz="2800" i="1" dirty="0"/>
              <a:t>s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有且仅有一个是真命题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r>
              <a:rPr lang="zh-CN" altLang="en-US" sz="2800" dirty="0">
                <a:latin typeface="+mj-ea"/>
                <a:ea typeface="+mj-ea"/>
              </a:rPr>
              <a:t>则实数</a:t>
            </a:r>
            <a:r>
              <a:rPr lang="en-US" altLang="zh-CN" sz="2800" i="1" dirty="0"/>
              <a:t>m</a:t>
            </a:r>
            <a:r>
              <a:rPr lang="zh-CN" altLang="en-US" sz="2800" dirty="0">
                <a:latin typeface="+mj-ea"/>
                <a:ea typeface="+mj-ea"/>
              </a:rPr>
              <a:t>的取值范围是</a:t>
            </a:r>
            <a:r>
              <a:rPr lang="zh-CN" altLang="en-US" sz="2800" u="sng" dirty="0">
                <a:latin typeface="+mj-ea"/>
                <a:ea typeface="+mj-ea"/>
              </a:rPr>
              <a:t>           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6620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150205" y="945496"/>
                <a:ext cx="11891589" cy="37865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2.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(-∞,-2]∪[-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,2) </a:t>
                </a:r>
                <a:r>
                  <a:rPr kumimoji="0" lang="en-US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∵sin 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+cos 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  sin(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𝜋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)≥-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,∴当</a:t>
                </a:r>
                <a:r>
                  <a:rPr lang="zh-CN" altLang="zh-CN" sz="2800" i="1" dirty="0"/>
                  <a:t>r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)是真命题时,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&lt;-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.当</a:t>
                </a:r>
                <a:r>
                  <a:rPr lang="zh-CN" altLang="zh-CN" sz="2800" i="1" dirty="0"/>
                  <a:t>s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)为真命题时,对∀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∈R,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/>
                  <a:t>mx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+1&gt;0恒成立,有</a:t>
                </a:r>
                <a:r>
                  <a:rPr lang="zh-CN" altLang="zh-CN" sz="2800" i="1" dirty="0"/>
                  <a:t>Δ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-4&lt;0,解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得-2&lt;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&lt;2.∴当</a:t>
                </a:r>
                <a:r>
                  <a:rPr lang="zh-CN" altLang="zh-CN" sz="2800" i="1" dirty="0"/>
                  <a:t>r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)为真,</a:t>
                </a:r>
                <a:r>
                  <a:rPr lang="zh-CN" altLang="zh-CN" sz="2800" i="1" dirty="0"/>
                  <a:t>s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)为假时,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&lt;-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,同时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≤-2或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≥2,即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≤-2;当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800" i="1" dirty="0"/>
                  <a:t>r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)为假,</a:t>
                </a:r>
                <a:r>
                  <a:rPr lang="zh-CN" altLang="zh-CN" sz="2800" i="1" dirty="0"/>
                  <a:t>s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)为真时,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≥-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且-2&lt;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&lt;2,即-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  <m:r>
                      <a:rPr lang="en-US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&lt;2.综上,实数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的取值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范围是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≤-2或-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  <m:r>
                      <a:rPr lang="en-US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</a:t>
                </a:r>
                <a:r>
                  <a:rPr lang="zh-CN" altLang="zh-CN" sz="2800" i="1" dirty="0"/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&lt;2.</a:t>
                </a:r>
              </a:p>
            </p:txBody>
          </p:sp>
        </mc:Choice>
        <mc:Fallback>
          <p:sp>
            <p:nvSpPr>
              <p:cNvPr id="14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0205" y="945496"/>
                <a:ext cx="11891589" cy="3786549"/>
              </a:xfrm>
              <a:prstGeom prst="rect">
                <a:avLst/>
              </a:prstGeom>
              <a:blipFill rotWithShape="0">
                <a:blip r:embed="rId2"/>
                <a:stretch>
                  <a:fillRect l="-1077" b="-161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259741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2708325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zh-CN" altLang="en-US" sz="2800" b="1" dirty="0">
                <a:solidFill>
                  <a:srgbClr val="DA251C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70450" y="2104702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3951515" y="2139255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1070450" y="3290655"/>
            <a:ext cx="10065636" cy="141469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逻辑联结词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全称命题与特称命题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>
            <a:hlinkClick r:id="rId2" action="ppaction://hlinksldjump"/>
          </p:cNvPr>
          <p:cNvSpPr/>
          <p:nvPr/>
        </p:nvSpPr>
        <p:spPr>
          <a:xfrm>
            <a:off x="1023379" y="7545597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023379" y="5243634"/>
            <a:ext cx="10065636" cy="128995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逻辑联结词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称命题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" action="ppaction://noaction"/>
          </p:cNvPr>
          <p:cNvSpPr/>
          <p:nvPr/>
        </p:nvSpPr>
        <p:spPr>
          <a:xfrm>
            <a:off x="1023379" y="4705350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zh-CN" altLang="en-US" sz="2800" b="1" dirty="0">
                <a:solidFill>
                  <a:srgbClr val="DA251C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</p:txBody>
      </p:sp>
    </p:spTree>
    <p:extLst>
      <p:ext uri="{BB962C8B-B14F-4D97-AF65-F5344CB8AC3E}">
        <p14:creationId xmlns:p14="http://schemas.microsoft.com/office/powerpoint/2010/main" xmlns="" val="662466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:p14="http://schemas.microsoft.com/office/powerpoint/2010/main" xmlns="" val="46296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B3F379E6-0CA3-4D69-B3B9-3C542518EE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3923526"/>
              </p:ext>
            </p:extLst>
          </p:nvPr>
        </p:nvGraphicFramePr>
        <p:xfrm>
          <a:off x="457199" y="1251464"/>
          <a:ext cx="11277603" cy="2244332"/>
        </p:xfrm>
        <a:graphic>
          <a:graphicData uri="http://schemas.openxmlformats.org/drawingml/2006/table">
            <a:tbl>
              <a:tblPr firstRow="1" firstCol="1" bandRow="1"/>
              <a:tblGrid>
                <a:gridCol w="3448051">
                  <a:extLst>
                    <a:ext uri="{9D8B030D-6E8A-4147-A177-3AD203B41FA5}">
                      <a16:colId xmlns:a16="http://schemas.microsoft.com/office/drawing/2014/main" xmlns="" val="2958686229"/>
                    </a:ext>
                  </a:extLst>
                </a:gridCol>
                <a:gridCol w="22479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1300">
                  <a:extLst>
                    <a:ext uri="{9D8B030D-6E8A-4147-A177-3AD203B41FA5}">
                      <a16:colId xmlns:a16="http://schemas.microsoft.com/office/drawing/2014/main" xmlns="" val="3252263747"/>
                    </a:ext>
                  </a:extLst>
                </a:gridCol>
                <a:gridCol w="2800352">
                  <a:extLst>
                    <a:ext uri="{9D8B030D-6E8A-4147-A177-3AD203B41FA5}">
                      <a16:colId xmlns:a16="http://schemas.microsoft.com/office/drawing/2014/main" xmlns="" val="16384325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kern="120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  <a:cs typeface="+mn-cs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kern="120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  <a:cs typeface="+mn-cs"/>
                        </a:rPr>
                        <a:t>考纲要求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kern="120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  <a:cs typeface="+mn-cs"/>
                        </a:rPr>
                        <a:t>考题取样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kern="120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  <a:cs typeface="+mn-cs"/>
                        </a:rPr>
                        <a:t>对应考法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114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简单的逻辑联结词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了解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山东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13300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全称量词与存在量</a:t>
                      </a: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词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理解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2015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T3</a:t>
                      </a: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2014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017180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91235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949904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命题分析预测     </a:t>
            </a:r>
            <a:r>
              <a:rPr lang="zh-CN" altLang="en-US" sz="2800" dirty="0">
                <a:latin typeface="+mj-ea"/>
                <a:ea typeface="+mj-ea"/>
              </a:rPr>
              <a:t>从近五年的考查情况来看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高考对本讲内容重点考查</a:t>
            </a:r>
            <a:r>
              <a:rPr lang="en-US" altLang="zh-CN" sz="2800" dirty="0">
                <a:latin typeface="+mj-ea"/>
                <a:ea typeface="+mj-ea"/>
              </a:rPr>
              <a:t>:(1)</a:t>
            </a:r>
            <a:r>
              <a:rPr lang="zh-CN" altLang="en-US" sz="2800" dirty="0">
                <a:latin typeface="+mj-ea"/>
                <a:ea typeface="+mj-ea"/>
              </a:rPr>
              <a:t>全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特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称命题的否定</a:t>
            </a:r>
            <a:r>
              <a:rPr lang="en-US" altLang="zh-CN" sz="2800" dirty="0">
                <a:latin typeface="+mj-ea"/>
                <a:ea typeface="+mj-ea"/>
              </a:rPr>
              <a:t>,(2)</a:t>
            </a:r>
            <a:r>
              <a:rPr lang="zh-CN" altLang="en-US" sz="2800" dirty="0">
                <a:latin typeface="+mj-ea"/>
                <a:ea typeface="+mj-ea"/>
              </a:rPr>
              <a:t>含有逻辑联结词的命题、全称命题、特称命题的真假判断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以选择题为主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属于基础题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分值</a:t>
            </a:r>
            <a:r>
              <a:rPr lang="en-US" altLang="zh-CN" sz="2800" dirty="0">
                <a:latin typeface="+mj-ea"/>
                <a:ea typeface="+mj-ea"/>
              </a:rPr>
              <a:t>5</a:t>
            </a:r>
            <a:r>
              <a:rPr lang="zh-CN" altLang="en-US" sz="2800" dirty="0">
                <a:latin typeface="+mj-ea"/>
                <a:ea typeface="+mj-ea"/>
              </a:rPr>
              <a:t>分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2.</a:t>
            </a:r>
            <a:r>
              <a:rPr lang="zh-CN" altLang="en-US" sz="2800" b="1" dirty="0">
                <a:latin typeface="+mj-ea"/>
                <a:ea typeface="+mj-ea"/>
              </a:rPr>
              <a:t>学科核心素养     </a:t>
            </a:r>
            <a:r>
              <a:rPr lang="zh-CN" altLang="en-US" sz="2800" dirty="0">
                <a:latin typeface="+mj-ea"/>
                <a:ea typeface="+mj-ea"/>
              </a:rPr>
              <a:t>本讲主要以不等式、三角函数、向量等知识为载体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结合逻辑联结词和全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特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称量词考查考生的转化思想和逻辑推理素养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聚焦核心素养</a:t>
            </a:r>
          </a:p>
        </p:txBody>
      </p:sp>
    </p:spTree>
    <p:extLst>
      <p:ext uri="{BB962C8B-B14F-4D97-AF65-F5344CB8AC3E}">
        <p14:creationId xmlns:p14="http://schemas.microsoft.com/office/powerpoint/2010/main" xmlns="" val="1720224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1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逻辑联结词</a:t>
            </a:r>
            <a:endParaRPr lang="en-US" altLang="zh-CN" sz="28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2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全称量词与存在量词</a:t>
            </a:r>
          </a:p>
        </p:txBody>
      </p:sp>
      <p:sp>
        <p:nvSpPr>
          <p:cNvPr id="4" name="矩形 3"/>
          <p:cNvSpPr/>
          <p:nvPr/>
        </p:nvSpPr>
        <p:spPr>
          <a:xfrm>
            <a:off x="8138159" y="0"/>
            <a:ext cx="3074791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:p14="http://schemas.microsoft.com/office/powerpoint/2010/main" xmlns="" val="741453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949904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1.</a:t>
            </a:r>
            <a:r>
              <a:rPr lang="zh-CN" altLang="zh-CN" sz="2800" b="1" dirty="0">
                <a:solidFill>
                  <a:prstClr val="black"/>
                </a:solidFill>
              </a:rPr>
              <a:t>概念</a:t>
            </a: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命题中的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zh-CN" altLang="zh-CN" sz="2800" dirty="0">
                <a:solidFill>
                  <a:prstClr val="black"/>
                </a:solidFill>
              </a:rPr>
              <a:t>或</a:t>
            </a:r>
            <a:r>
              <a:rPr lang="en-US" altLang="zh-CN" sz="2800" dirty="0">
                <a:solidFill>
                  <a:prstClr val="black"/>
                </a:solidFill>
              </a:rPr>
              <a:t>”“</a:t>
            </a:r>
            <a:r>
              <a:rPr lang="zh-CN" altLang="zh-CN" sz="2800" dirty="0">
                <a:solidFill>
                  <a:prstClr val="black"/>
                </a:solidFill>
              </a:rPr>
              <a:t>且</a:t>
            </a:r>
            <a:r>
              <a:rPr lang="en-US" altLang="zh-CN" sz="2800" dirty="0">
                <a:solidFill>
                  <a:prstClr val="black"/>
                </a:solidFill>
              </a:rPr>
              <a:t>”“</a:t>
            </a:r>
            <a:r>
              <a:rPr lang="zh-CN" altLang="zh-CN" sz="2800" dirty="0">
                <a:solidFill>
                  <a:prstClr val="black"/>
                </a:solidFill>
              </a:rPr>
              <a:t>非</a:t>
            </a:r>
            <a:r>
              <a:rPr lang="en-US" altLang="zh-CN" sz="2800" dirty="0">
                <a:solidFill>
                  <a:prstClr val="black"/>
                </a:solidFill>
              </a:rPr>
              <a:t>”</a:t>
            </a:r>
            <a:r>
              <a:rPr lang="zh-CN" altLang="zh-CN" sz="2800" dirty="0">
                <a:solidFill>
                  <a:prstClr val="black"/>
                </a:solidFill>
              </a:rPr>
              <a:t>叫作逻辑联结词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zh-CN" sz="2800" dirty="0">
                <a:solidFill>
                  <a:prstClr val="black"/>
                </a:solidFill>
              </a:rPr>
              <a:t>用联结词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zh-CN" altLang="zh-CN" sz="2800" dirty="0">
                <a:solidFill>
                  <a:prstClr val="black"/>
                </a:solidFill>
              </a:rPr>
              <a:t>且</a:t>
            </a:r>
            <a:r>
              <a:rPr lang="en-US" altLang="zh-CN" sz="2800" dirty="0">
                <a:solidFill>
                  <a:prstClr val="black"/>
                </a:solidFill>
              </a:rPr>
              <a:t>”</a:t>
            </a:r>
            <a:r>
              <a:rPr lang="zh-CN" altLang="zh-CN" sz="2800" dirty="0">
                <a:solidFill>
                  <a:prstClr val="black"/>
                </a:solidFill>
              </a:rPr>
              <a:t>把命题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和命题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zh-CN" altLang="zh-CN" sz="2800" dirty="0">
                <a:solidFill>
                  <a:prstClr val="black"/>
                </a:solidFill>
              </a:rPr>
              <a:t>联结起来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得到复合命题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且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”,</a:t>
            </a:r>
            <a:r>
              <a:rPr lang="zh-CN" altLang="zh-CN" sz="2800" dirty="0">
                <a:solidFill>
                  <a:prstClr val="black"/>
                </a:solidFill>
              </a:rPr>
              <a:t>记作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∧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;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zh-CN" sz="2800" dirty="0">
                <a:solidFill>
                  <a:prstClr val="black"/>
                </a:solidFill>
              </a:rPr>
              <a:t>用联结词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zh-CN" altLang="zh-CN" sz="2800" dirty="0">
                <a:solidFill>
                  <a:prstClr val="black"/>
                </a:solidFill>
              </a:rPr>
              <a:t>或</a:t>
            </a:r>
            <a:r>
              <a:rPr lang="en-US" altLang="zh-CN" sz="2800" dirty="0">
                <a:solidFill>
                  <a:prstClr val="black"/>
                </a:solidFill>
              </a:rPr>
              <a:t>”</a:t>
            </a:r>
            <a:r>
              <a:rPr lang="zh-CN" altLang="zh-CN" sz="2800" dirty="0">
                <a:solidFill>
                  <a:prstClr val="black"/>
                </a:solidFill>
              </a:rPr>
              <a:t>把命题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和命题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zh-CN" altLang="zh-CN" sz="2800" dirty="0">
                <a:solidFill>
                  <a:prstClr val="black"/>
                </a:solidFill>
              </a:rPr>
              <a:t>联结起来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得到复合命题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或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”,</a:t>
            </a:r>
            <a:r>
              <a:rPr lang="zh-CN" altLang="zh-CN" sz="2800" dirty="0">
                <a:solidFill>
                  <a:prstClr val="black"/>
                </a:solidFill>
              </a:rPr>
              <a:t>记作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∨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;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(3)</a:t>
            </a:r>
            <a:r>
              <a:rPr lang="zh-CN" altLang="zh-CN" sz="2800" dirty="0">
                <a:solidFill>
                  <a:prstClr val="black"/>
                </a:solidFill>
              </a:rPr>
              <a:t>对命题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zh-CN" sz="2800" dirty="0">
                <a:solidFill>
                  <a:prstClr val="black"/>
                </a:solidFill>
              </a:rPr>
              <a:t>的结论进行否定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得到复合命题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zh-CN" altLang="zh-CN" sz="2800" dirty="0">
                <a:solidFill>
                  <a:prstClr val="black"/>
                </a:solidFill>
              </a:rPr>
              <a:t>非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”,</a:t>
            </a:r>
            <a:r>
              <a:rPr lang="zh-CN" altLang="zh-CN" sz="2800" dirty="0">
                <a:solidFill>
                  <a:prstClr val="black"/>
                </a:solidFill>
              </a:rPr>
              <a:t>记作</a:t>
            </a:r>
            <a:r>
              <a:rPr lang="en-US" altLang="zh-CN" sz="2800" i="1" dirty="0">
                <a:solidFill>
                  <a:prstClr val="black"/>
                </a:solidFill>
              </a:rPr>
              <a:t>¬p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954486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</a:t>
            </a:r>
            <a:r>
              <a:rPr lang="zh-CN" altLang="en-US" sz="2800" dirty="0">
                <a:solidFill>
                  <a:srgbClr val="DA251C"/>
                </a:solidFill>
              </a:rPr>
              <a:t>逻辑联结词</a:t>
            </a:r>
          </a:p>
        </p:txBody>
      </p:sp>
    </p:spTree>
    <p:extLst>
      <p:ext uri="{BB962C8B-B14F-4D97-AF65-F5344CB8AC3E}">
        <p14:creationId xmlns:p14="http://schemas.microsoft.com/office/powerpoint/2010/main" xmlns="" val="36758022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15c6b4b5a0ebefa27cd34b7569a87c993d39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</TotalTime>
  <Words>1401</Words>
  <Application>Microsoft Office PowerPoint</Application>
  <PresentationFormat>自定义</PresentationFormat>
  <Paragraphs>246</Paragraphs>
  <Slides>33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creator>阳光数学网【http://www.eduy.net】搜集，仅供学习和研究使用！</dc:creator>
  <cp:keywords>阳光数学网【http:/www.eduy.net】搜集，仅供学习和研究使用！</cp:keywords>
  <cp:lastModifiedBy>Administrator</cp:lastModifiedBy>
  <cp:revision>302</cp:revision>
  <dcterms:created xsi:type="dcterms:W3CDTF">2018-02-01T09:53:21Z</dcterms:created>
  <dcterms:modified xsi:type="dcterms:W3CDTF">2019-11-10T07:01:06Z</dcterms:modified>
</cp:coreProperties>
</file>