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6"/>
  </p:handoutMasterIdLst>
  <p:sldIdLst>
    <p:sldId id="260" r:id="rId2"/>
    <p:sldId id="533" r:id="rId3"/>
    <p:sldId id="271" r:id="rId4"/>
    <p:sldId id="527" r:id="rId5"/>
    <p:sldId id="528" r:id="rId6"/>
    <p:sldId id="529" r:id="rId7"/>
    <p:sldId id="530" r:id="rId8"/>
    <p:sldId id="531" r:id="rId9"/>
    <p:sldId id="532" r:id="rId10"/>
    <p:sldId id="385" r:id="rId11"/>
    <p:sldId id="386" r:id="rId12"/>
    <p:sldId id="508" r:id="rId13"/>
    <p:sldId id="509" r:id="rId14"/>
    <p:sldId id="25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86" autoAdjust="0"/>
    <p:restoredTop sz="94660"/>
  </p:normalViewPr>
  <p:slideViewPr>
    <p:cSldViewPr snapToObjects="1">
      <p:cViewPr>
        <p:scale>
          <a:sx n="70" d="100"/>
          <a:sy n="70" d="100"/>
        </p:scale>
        <p:origin x="-109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7" Type="http://schemas.openxmlformats.org/officeDocument/2006/relationships/image" Target="../media/image28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EDA-E179-4278-998D-D9EC8DB06D5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6C1A9-36A5-4E2E-B00D-A057051FFC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dirty="0" smtClean="0"/>
              <a:t>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各节标题（含超级链接）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4982" y="1908692"/>
            <a:ext cx="3026493" cy="2905010"/>
            <a:chOff x="71850" y="1261711"/>
            <a:chExt cx="3026493" cy="2905010"/>
          </a:xfrm>
        </p:grpSpPr>
        <p:grpSp>
          <p:nvGrpSpPr>
            <p:cNvPr id="7" name="Group 1"/>
            <p:cNvGrpSpPr/>
            <p:nvPr userDrawn="1"/>
          </p:nvGrpSpPr>
          <p:grpSpPr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8" name="Diamond 3"/>
              <p:cNvSpPr/>
              <p:nvPr/>
            </p:nvSpPr>
            <p:spPr bwMode="auto">
              <a:xfrm>
                <a:off x="-949635" y="0"/>
                <a:ext cx="7009631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Diamond 4"/>
              <p:cNvSpPr/>
              <p:nvPr/>
            </p:nvSpPr>
            <p:spPr bwMode="auto">
              <a:xfrm>
                <a:off x="-176517" y="653134"/>
                <a:ext cx="5647878" cy="5525706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"/>
            <p:cNvGrpSpPr/>
            <p:nvPr userDrawn="1"/>
          </p:nvGrpSpPr>
          <p:grpSpPr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11" name="Diamond 5"/>
              <p:cNvSpPr/>
              <p:nvPr/>
            </p:nvSpPr>
            <p:spPr bwMode="auto">
              <a:xfrm>
                <a:off x="990600" y="2044717"/>
                <a:ext cx="2768566" cy="2768566"/>
              </a:xfrm>
              <a:prstGeom prst="diamond">
                <a:avLst/>
              </a:prstGeom>
              <a:solidFill>
                <a:schemeClr val="accent1"/>
              </a:solidFill>
              <a:ln w="508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9"/>
              <p:cNvGrpSpPr/>
              <p:nvPr/>
            </p:nvGrpSpPr>
            <p:grpSpPr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3" name="TextBox 7"/>
                <p:cNvSpPr txBox="1"/>
                <p:nvPr/>
              </p:nvSpPr>
              <p:spPr>
                <a:xfrm>
                  <a:off x="2345143" y="2365645"/>
                  <a:ext cx="1800200" cy="6771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</a:rPr>
                    <a:t>目录</a:t>
                  </a:r>
                </a:p>
              </p:txBody>
            </p:sp>
            <p:sp>
              <p:nvSpPr>
                <p:cNvPr id="14" name="TextBox 8"/>
                <p:cNvSpPr txBox="1"/>
                <p:nvPr/>
              </p:nvSpPr>
              <p:spPr>
                <a:xfrm>
                  <a:off x="2345143" y="3142785"/>
                  <a:ext cx="1800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en-US" altLang="zh-CN" sz="1400">
                      <a:solidFill>
                        <a:schemeClr val="bg1"/>
                      </a:solidFill>
                    </a:rPr>
                    <a:t>CONTENTS</a:t>
                  </a:r>
                </a:p>
              </p:txBody>
            </p:sp>
          </p:grpSp>
        </p:grpSp>
      </p:grpSp>
      <p:sp>
        <p:nvSpPr>
          <p:cNvPr id="16" name="动作按钮: 后退或前一项 15">
            <a:hlinkClick r:id="" action="ppaction://hlinkshowjump?jump=previousslide" highlightClick="1"/>
          </p:cNvPr>
          <p:cNvSpPr/>
          <p:nvPr userDrawn="1"/>
        </p:nvSpPr>
        <p:spPr>
          <a:xfrm>
            <a:off x="10990894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动作按钮: 前进或下一项 16">
            <a:hlinkClick r:id="" action="ppaction://hlinkshowjump?jump=nextslide" highlightClick="1"/>
          </p:cNvPr>
          <p:cNvSpPr/>
          <p:nvPr userDrawn="1"/>
        </p:nvSpPr>
        <p:spPr>
          <a:xfrm>
            <a:off x="11354432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动作按钮: 结束 17">
            <a:hlinkClick r:id="" action="ppaction://hlinkshowjump?jump=endshow" highlightClick="1"/>
          </p:cNvPr>
          <p:cNvSpPr/>
          <p:nvPr userDrawn="1"/>
        </p:nvSpPr>
        <p:spPr>
          <a:xfrm>
            <a:off x="11708444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2807854" y="1105093"/>
            <a:ext cx="915459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 userDrawn="1"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8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"/>
          <p:cNvGrpSpPr/>
          <p:nvPr userDrawn="1"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11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13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14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15" name="Diamond 11"/>
          <p:cNvSpPr/>
          <p:nvPr userDrawn="1"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" name="Diamond 12"/>
          <p:cNvSpPr/>
          <p:nvPr userDrawn="1"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7" name="Diamond 13"/>
          <p:cNvSpPr/>
          <p:nvPr userDrawn="1"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" name="Diamond 14"/>
          <p:cNvSpPr/>
          <p:nvPr userDrawn="1"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9" name="Group 21"/>
          <p:cNvGrpSpPr/>
          <p:nvPr userDrawn="1"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2" name="Group 22"/>
          <p:cNvGrpSpPr/>
          <p:nvPr userDrawn="1"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23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5" name="Group 25"/>
          <p:cNvGrpSpPr/>
          <p:nvPr userDrawn="1"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2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8" name="Group 28"/>
          <p:cNvGrpSpPr/>
          <p:nvPr userDrawn="1"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29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2" name="动作按钮: 后退或前一项 31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动作按钮: 前进或下一项 32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动作按钮: 结束 33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主文档内容</a:t>
            </a: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动作按钮: 结束 9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41540" y="406451"/>
            <a:ext cx="117010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618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248904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 smtClean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  <a:endParaRPr lang="zh-CN" altLang="en-US" sz="4800" spc="300" dirty="0">
              <a:solidFill>
                <a:srgbClr val="778495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8E961-0A61-4EB6-98E7-EFE1458794F6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2854" y="6501159"/>
            <a:ext cx="42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2C8A1B-FD01-4FEC-BC4C-A4CD3B747067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-1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4588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Microsoft_Office_Word_97_-_2003___6.doc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148A.tif" TargetMode="External"/><Relationship Id="rId5" Type="http://schemas.openxmlformats.org/officeDocument/2006/relationships/image" Target="../media/image21.png"/><Relationship Id="rId4" Type="http://schemas.openxmlformats.org/officeDocument/2006/relationships/oleObject" Target="../embeddings/Microsoft_Office_Word_97_-_2003___8.doc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14.doc"/><Relationship Id="rId3" Type="http://schemas.openxmlformats.org/officeDocument/2006/relationships/oleObject" Target="../embeddings/Microsoft_Office_Word_97_-_2003___9.doc"/><Relationship Id="rId7" Type="http://schemas.openxmlformats.org/officeDocument/2006/relationships/oleObject" Target="../embeddings/Microsoft_Office_Word_97_-_2003___1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Microsoft_Office_Word_97_-_2003___12.doc"/><Relationship Id="rId5" Type="http://schemas.openxmlformats.org/officeDocument/2006/relationships/oleObject" Target="../embeddings/Microsoft_Office_Word_97_-_2003___11.doc"/><Relationship Id="rId4" Type="http://schemas.openxmlformats.org/officeDocument/2006/relationships/oleObject" Target="../embeddings/Microsoft_Office_Word_97_-_2003___10.doc"/><Relationship Id="rId9" Type="http://schemas.openxmlformats.org/officeDocument/2006/relationships/oleObject" Target="../embeddings/Microsoft_Office_Word_97_-_2003___15.doc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53523" y="3060875"/>
            <a:ext cx="7130478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>
                <a:latin typeface="Times New Roman" panose="02020603050405020304"/>
              </a:rPr>
              <a:t>规范答题示范</a:t>
            </a:r>
            <a:r>
              <a:rPr lang="en-US" altLang="zh-CN" sz="3600" b="1" kern="2200" dirty="0">
                <a:latin typeface="Times New Roman" panose="02020603050405020304"/>
              </a:rPr>
              <a:t>——</a:t>
            </a:r>
            <a:r>
              <a:rPr lang="zh-CN" altLang="zh-CN" sz="3600" b="1" kern="2200" dirty="0">
                <a:latin typeface="Times New Roman" panose="02020603050405020304"/>
              </a:rPr>
              <a:t>立体几何解答题</a:t>
            </a:r>
            <a:endParaRPr lang="zh-CN" altLang="zh-CN" sz="2400" b="1" kern="2200" dirty="0">
              <a:effectLst/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208704"/>
            <a:ext cx="11192821" cy="390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[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解题程序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第一步：由平面几何性质及公理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得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CE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BF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第二步：根据线面平行的判定定理，证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CE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PAB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第三步：建立空间坐标系，写出相应向量的坐标；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第四步：由线面角，向量共线求点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，确定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的位置；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第五步：求两半平面的法向量，求二面角的余弦值；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第六步：检验反思，规范解题步骤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562288"/>
          <a:ext cx="10672762" cy="2033588"/>
        </p:xfrm>
        <a:graphic>
          <a:graphicData uri="http://schemas.openxmlformats.org/presentationml/2006/ole">
            <p:oleObj spid="_x0000_s11312" name="Document" r:id="rId3" imgW="10946195" imgH="2097506" progId="Word.Document.8">
              <p:embed/>
            </p:oleObj>
          </a:graphicData>
        </a:graphic>
      </p:graphicFrame>
      <p:pic>
        <p:nvPicPr>
          <p:cNvPr id="11307" name="Picture 43" descr="L147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5407" y="2484960"/>
            <a:ext cx="4532616" cy="170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63588" y="4317025"/>
          <a:ext cx="10672762" cy="2060575"/>
        </p:xfrm>
        <a:graphic>
          <a:graphicData uri="http://schemas.openxmlformats.org/presentationml/2006/ole">
            <p:oleObj spid="_x0000_s11313" name="Document" r:id="rId5" imgW="10946195" imgH="212162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40185" y="511291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证明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取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的中点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，连接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362819" y="2298754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BM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AN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BM</a:t>
            </a:r>
            <a:r>
              <a:rPr lang="en-US" altLang="zh-CN" sz="2400" kern="100" dirty="0">
                <a:solidFill>
                  <a:srgbClr val="0000FF"/>
                </a:solidFill>
                <a:latin typeface="Cambria Math" panose="02040503050406030204"/>
                <a:ea typeface="MS Gothic" panose="020B0609070205080204" charset="-128"/>
                <a:cs typeface="Cambria Math" panose="02040503050406030204"/>
              </a:rPr>
              <a:t>⊄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ADEF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AN</a:t>
            </a:r>
            <a:r>
              <a:rPr lang="en-US" altLang="zh-CN" sz="2400" kern="100" dirty="0">
                <a:solidFill>
                  <a:srgbClr val="0000FF"/>
                </a:solidFill>
                <a:latin typeface="Cambria Math" panose="02040503050406030204"/>
                <a:cs typeface="Cambria Math" panose="02040503050406030204"/>
              </a:rPr>
              <a:t>⊂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ADEF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BM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ADEF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1118602"/>
          <a:ext cx="10672762" cy="887413"/>
        </p:xfrm>
        <a:graphic>
          <a:graphicData uri="http://schemas.openxmlformats.org/presentationml/2006/ole">
            <p:oleObj spid="_x0000_s57386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36013" y="1683367"/>
          <a:ext cx="10672762" cy="1365250"/>
        </p:xfrm>
        <a:graphic>
          <a:graphicData uri="http://schemas.openxmlformats.org/presentationml/2006/ole">
            <p:oleObj spid="_x0000_s57387" name="Document" r:id="rId4" imgW="10946195" imgH="1403738" progId="Word.Document.8">
              <p:embed/>
            </p:oleObj>
          </a:graphicData>
        </a:graphic>
      </p:graphicFrame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17411" y="3374408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AD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CD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AD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AFED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⊥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ABCD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AFED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∩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ABCD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AD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DA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DC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DE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两两垂直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DA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DC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DE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分别为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z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轴建立空间直角坐标系，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57383" name="Picture 39" descr="E:\梁明明\2018\课件\2019版 创新设计 二轮专题复习 数学 全国（理）\新建文件夹\L148A.tif"/>
          <p:cNvPicPr>
            <a:picLocks noChangeAspect="1" noChangeArrowheads="1"/>
          </p:cNvPicPr>
          <p:nvPr/>
        </p:nvPicPr>
        <p:blipFill>
          <a:blip r:embed="rId5" r:link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62249" y="4015852"/>
            <a:ext cx="2468835" cy="240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7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7810" y="3169688"/>
            <a:ext cx="11304749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ABF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的法向量</a:t>
            </a:r>
            <a:r>
              <a:rPr lang="en-US" altLang="zh-CN" sz="2400" b="1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23291" y="1064010"/>
          <a:ext cx="10672762" cy="887413"/>
        </p:xfrm>
        <a:graphic>
          <a:graphicData uri="http://schemas.openxmlformats.org/presentationml/2006/ole">
            <p:oleObj spid="_x0000_s58422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14338" y="1756804"/>
          <a:ext cx="11082337" cy="941387"/>
        </p:xfrm>
        <a:graphic>
          <a:graphicData uri="http://schemas.openxmlformats.org/presentationml/2006/ole">
            <p:oleObj spid="_x0000_s58423" name="Document" r:id="rId4" imgW="11596162" imgH="1109597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65455" y="2435950"/>
          <a:ext cx="10671175" cy="928687"/>
        </p:xfrm>
        <a:graphic>
          <a:graphicData uri="http://schemas.openxmlformats.org/presentationml/2006/ole">
            <p:oleObj spid="_x0000_s58424" name="Document" r:id="rId5" imgW="10946195" imgH="956227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2704" y="3807890"/>
          <a:ext cx="10672762" cy="1323975"/>
        </p:xfrm>
        <a:graphic>
          <a:graphicData uri="http://schemas.openxmlformats.org/presentationml/2006/ole">
            <p:oleObj spid="_x0000_s58425" name="Document" r:id="rId6" imgW="10946195" imgH="1366295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49661" y="398512"/>
          <a:ext cx="10672763" cy="887412"/>
        </p:xfrm>
        <a:graphic>
          <a:graphicData uri="http://schemas.openxmlformats.org/presentationml/2006/ole">
            <p:oleObj spid="_x0000_s58426" name="Document" r:id="rId7" imgW="10946195" imgH="911223" progId="Word.Document.8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14363" y="4882828"/>
          <a:ext cx="10672762" cy="887413"/>
        </p:xfrm>
        <a:graphic>
          <a:graphicData uri="http://schemas.openxmlformats.org/presentationml/2006/ole">
            <p:oleObj spid="_x0000_s58427" name="Document" r:id="rId8" imgW="10946195" imgH="911223" progId="Word.Document.8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09613" y="5781353"/>
          <a:ext cx="10672762" cy="887413"/>
        </p:xfrm>
        <a:graphic>
          <a:graphicData uri="http://schemas.openxmlformats.org/presentationml/2006/ole">
            <p:oleObj spid="_x0000_s58428" name="Document" r:id="rId9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472" y="2057400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656776" y="4625116"/>
            <a:ext cx="10972278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证明：直线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CE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∥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平面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PAB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在棱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PC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上，且直线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与底面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ABCD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所成角为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45°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，求二面角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的余弦值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9872" y="575936"/>
          <a:ext cx="10996612" cy="1993900"/>
        </p:xfrm>
        <a:graphic>
          <a:graphicData uri="http://schemas.openxmlformats.org/presentationml/2006/ole">
            <p:oleObj spid="_x0000_s3114" name="Document" r:id="rId3" imgW="11137193" imgH="2025501" progId="Word.Document.8">
              <p:embed/>
            </p:oleObj>
          </a:graphicData>
        </a:graphic>
      </p:graphicFrame>
      <p:pic>
        <p:nvPicPr>
          <p:cNvPr id="3112" name="Picture 40" descr="17GS2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3103" y="1961524"/>
            <a:ext cx="3022259" cy="24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910849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[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信息提取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Cambria Math" panose="02040503050406030204"/>
                <a:ea typeface="MS Gothic" panose="020B0609070205080204" charset="-128"/>
                <a:cs typeface="Cambria Math" panose="02040503050406030204"/>
              </a:rPr>
              <a:t>❶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看到要证结论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，联想到线面平行的判定定理；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Cambria Math" panose="02040503050406030204"/>
                <a:ea typeface="MS Gothic" panose="020B0609070205080204" charset="-128"/>
                <a:cs typeface="Cambria Math" panose="02040503050406030204"/>
              </a:rPr>
              <a:t>❷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看到线面角及所求二面角，想到建立坐标系，利用向量运算由线面角确定点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的位置，进而确定法向量求二面角的余弦值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[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规范解答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]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8867" name="图片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419" y="1388722"/>
            <a:ext cx="8462220" cy="450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466752"/>
          <a:ext cx="10672762" cy="1311275"/>
        </p:xfrm>
        <a:graphic>
          <a:graphicData uri="http://schemas.openxmlformats.org/presentationml/2006/ole">
            <p:oleObj spid="_x0000_s79895" name="Document" r:id="rId3" imgW="10946195" imgH="1353694" progId="Word.Document.8">
              <p:embed/>
            </p:oleObj>
          </a:graphicData>
        </a:graphic>
      </p:graphicFrame>
      <p:pic>
        <p:nvPicPr>
          <p:cNvPr id="79891" name="Picture 19" descr="17GS7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2526" y="1626697"/>
            <a:ext cx="3168384" cy="2286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92" name="图片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371" y="3885451"/>
            <a:ext cx="7108294" cy="258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635725"/>
          <a:ext cx="10672762" cy="1311275"/>
        </p:xfrm>
        <a:graphic>
          <a:graphicData uri="http://schemas.openxmlformats.org/presentationml/2006/ole">
            <p:oleObj spid="_x0000_s82945" name="Document" r:id="rId3" imgW="10946195" imgH="1353694" progId="Word.Document.8">
              <p:embed/>
            </p:oleObj>
          </a:graphicData>
        </a:graphic>
      </p:graphicFrame>
      <p:pic>
        <p:nvPicPr>
          <p:cNvPr id="80915" name="图片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503" y="1777985"/>
            <a:ext cx="3938309" cy="477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9" name="图片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7209" y="1988820"/>
            <a:ext cx="7492671" cy="142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1241434"/>
          <a:ext cx="10672762" cy="4354513"/>
        </p:xfrm>
        <a:graphic>
          <a:graphicData uri="http://schemas.openxmlformats.org/presentationml/2006/ole">
            <p:oleObj spid="_x0000_s83969" name="Document" r:id="rId3" imgW="10946195" imgH="446935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250</Words>
  <Application>WPS 演示</Application>
  <PresentationFormat>自定义</PresentationFormat>
  <Paragraphs>20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115</cp:revision>
  <dcterms:created xsi:type="dcterms:W3CDTF">2018-01-02T04:06:00Z</dcterms:created>
  <dcterms:modified xsi:type="dcterms:W3CDTF">2019-11-10T13:16:00Z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