
<file path=[Content_Types].xml><?xml version="1.0" encoding="utf-8"?>
<Types xmlns="http://schemas.openxmlformats.org/package/2006/content-types">
  <Override PartName="/ppt/slides/slide29.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Layouts/slideLayout6.xml" ContentType="application/vnd.openxmlformats-officedocument.presentationml.slideLayout+xml"/>
  <Override PartName="/ppt/notesSlides/notesSlide38.xml" ContentType="application/vnd.openxmlformats-officedocument.presentationml.notes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Default Extension="docx" ContentType="application/vnd.openxmlformats-officedocument.wordprocessingml.document"/>
  <Override PartName="/ppt/notesSlides/notesSlide16.xml" ContentType="application/vnd.openxmlformats-officedocument.presentationml.notesSlide+xml"/>
  <Override PartName="/ppt/notesSlides/notesSlide25.xml" ContentType="application/vnd.openxmlformats-officedocument.presentationml.notes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23.xml" ContentType="application/vnd.openxmlformats-officedocument.presentationml.notesSlide+xml"/>
  <Override PartName="/ppt/notesSlides/notesSlide32.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notesSlides/notesSlide3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Default Extension="emf" ContentType="image/x-emf"/>
  <Default Extension="jpeg" ContentType="image/jpeg"/>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3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ppt/notesSlides/notesSlide3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slideLayouts/slideLayout10.xml" ContentType="application/vnd.openxmlformats-officedocument.presentationml.slideLayout+xml"/>
  <Default Extension="vml" ContentType="application/vnd.openxmlformats-officedocument.vmlDrawing"/>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4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Layouts/slideLayout4.xml" ContentType="application/vnd.openxmlformats-officedocument.presentationml.slideLayout+xml"/>
  <Override PartName="/ppt/notesSlides/notesSlide29.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Layouts/slideLayout15.xml" ContentType="application/vnd.openxmlformats-officedocument.presentationml.slideLayout+xml"/>
  <Override PartName="/ppt/notesSlides/notesSlide18.xml" ContentType="application/vnd.openxmlformats-officedocument.presentationml.notesSlide+xml"/>
  <Override PartName="/ppt/notesSlides/notesSlide36.xml" ContentType="application/vnd.openxmlformats-officedocument.presentationml.notesSlide+xml"/>
  <Default Extension="rels" ContentType="application/vnd.openxmlformats-package.relationship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3"/>
  </p:notesMasterIdLst>
  <p:sldIdLst>
    <p:sldId id="449" r:id="rId2"/>
    <p:sldId id="450" r:id="rId3"/>
    <p:sldId id="451" r:id="rId4"/>
    <p:sldId id="452" r:id="rId5"/>
    <p:sldId id="453" r:id="rId6"/>
    <p:sldId id="454" r:id="rId7"/>
    <p:sldId id="455" r:id="rId8"/>
    <p:sldId id="456" r:id="rId9"/>
    <p:sldId id="457" r:id="rId10"/>
    <p:sldId id="458" r:id="rId11"/>
    <p:sldId id="459" r:id="rId12"/>
    <p:sldId id="460" r:id="rId13"/>
    <p:sldId id="461" r:id="rId14"/>
    <p:sldId id="462" r:id="rId15"/>
    <p:sldId id="463" r:id="rId16"/>
    <p:sldId id="464" r:id="rId17"/>
    <p:sldId id="465" r:id="rId18"/>
    <p:sldId id="466" r:id="rId19"/>
    <p:sldId id="467" r:id="rId20"/>
    <p:sldId id="468" r:id="rId21"/>
    <p:sldId id="469" r:id="rId22"/>
    <p:sldId id="470" r:id="rId23"/>
    <p:sldId id="471" r:id="rId24"/>
    <p:sldId id="472" r:id="rId25"/>
    <p:sldId id="473" r:id="rId26"/>
    <p:sldId id="474" r:id="rId27"/>
    <p:sldId id="475" r:id="rId28"/>
    <p:sldId id="476" r:id="rId29"/>
    <p:sldId id="477" r:id="rId30"/>
    <p:sldId id="478" r:id="rId31"/>
    <p:sldId id="479" r:id="rId32"/>
    <p:sldId id="480" r:id="rId33"/>
    <p:sldId id="481" r:id="rId34"/>
    <p:sldId id="482" r:id="rId35"/>
    <p:sldId id="483" r:id="rId36"/>
    <p:sldId id="484" r:id="rId37"/>
    <p:sldId id="485" r:id="rId38"/>
    <p:sldId id="486" r:id="rId39"/>
    <p:sldId id="487" r:id="rId40"/>
    <p:sldId id="488" r:id="rId41"/>
    <p:sldId id="489" r:id="rId42"/>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845" userDrawn="1">
          <p15:clr>
            <a:srgbClr val="A4A3A4"/>
          </p15:clr>
        </p15:guide>
        <p15:guide id="2" pos="249"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E75E22"/>
    <a:srgbClr val="FFEDAB"/>
    <a:srgbClr val="E20000"/>
    <a:srgbClr val="FFE389"/>
    <a:srgbClr val="FC922C"/>
    <a:srgbClr val="CD242B"/>
    <a:srgbClr val="DEB203"/>
    <a:srgbClr val="5FBA0F"/>
    <a:srgbClr val="4F81BD"/>
    <a:srgbClr val="FFFFFF"/>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5620"/>
    <p:restoredTop sz="95550" autoAdjust="0"/>
  </p:normalViewPr>
  <p:slideViewPr>
    <p:cSldViewPr>
      <p:cViewPr varScale="1">
        <p:scale>
          <a:sx n="89" d="100"/>
          <a:sy n="89" d="100"/>
        </p:scale>
        <p:origin x="-1434" y="-96"/>
      </p:cViewPr>
      <p:guideLst>
        <p:guide orient="horz" pos="845"/>
        <p:guide pos="249"/>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notesMaster" Target="notesMasters/notes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e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19.e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20.emf"/></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21.emf"/></Relationships>
</file>

<file path=ppt/drawings/_rels/vmlDrawing13.vml.rels><?xml version="1.0" encoding="UTF-8" standalone="yes"?>
<Relationships xmlns="http://schemas.openxmlformats.org/package/2006/relationships"><Relationship Id="rId1" Type="http://schemas.openxmlformats.org/officeDocument/2006/relationships/image" Target="../media/image22.emf"/></Relationships>
</file>

<file path=ppt/drawings/_rels/vmlDrawing14.vml.rels><?xml version="1.0" encoding="UTF-8" standalone="yes"?>
<Relationships xmlns="http://schemas.openxmlformats.org/package/2006/relationships"><Relationship Id="rId1" Type="http://schemas.openxmlformats.org/officeDocument/2006/relationships/image" Target="../media/image23.emf"/></Relationships>
</file>

<file path=ppt/drawings/_rels/vmlDrawing15.vml.rels><?xml version="1.0" encoding="UTF-8" standalone="yes"?>
<Relationships xmlns="http://schemas.openxmlformats.org/package/2006/relationships"><Relationship Id="rId1" Type="http://schemas.openxmlformats.org/officeDocument/2006/relationships/image" Target="../media/image24.emf"/></Relationships>
</file>

<file path=ppt/drawings/_rels/vmlDrawing16.vml.rels><?xml version="1.0" encoding="UTF-8" standalone="yes"?>
<Relationships xmlns="http://schemas.openxmlformats.org/package/2006/relationships"><Relationship Id="rId1" Type="http://schemas.openxmlformats.org/officeDocument/2006/relationships/image" Target="../media/image25.emf"/></Relationships>
</file>

<file path=ppt/drawings/_rels/vmlDrawing17.vml.rels><?xml version="1.0" encoding="UTF-8" standalone="yes"?>
<Relationships xmlns="http://schemas.openxmlformats.org/package/2006/relationships"><Relationship Id="rId1" Type="http://schemas.openxmlformats.org/officeDocument/2006/relationships/image" Target="../media/image26.emf"/></Relationships>
</file>

<file path=ppt/drawings/_rels/vmlDrawing18.vml.rels><?xml version="1.0" encoding="UTF-8" standalone="yes"?>
<Relationships xmlns="http://schemas.openxmlformats.org/package/2006/relationships"><Relationship Id="rId1" Type="http://schemas.openxmlformats.org/officeDocument/2006/relationships/image" Target="../media/image27.emf"/></Relationships>
</file>

<file path=ppt/drawings/_rels/vmlDrawing19.vml.rels><?xml version="1.0" encoding="UTF-8" standalone="yes"?>
<Relationships xmlns="http://schemas.openxmlformats.org/package/2006/relationships"><Relationship Id="rId1" Type="http://schemas.openxmlformats.org/officeDocument/2006/relationships/image" Target="../media/image28.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20.vml.rels><?xml version="1.0" encoding="UTF-8" standalone="yes"?>
<Relationships xmlns="http://schemas.openxmlformats.org/package/2006/relationships"><Relationship Id="rId1" Type="http://schemas.openxmlformats.org/officeDocument/2006/relationships/image" Target="../media/image29.emf"/></Relationships>
</file>

<file path=ppt/drawings/_rels/vmlDrawing21.vml.rels><?xml version="1.0" encoding="UTF-8" standalone="yes"?>
<Relationships xmlns="http://schemas.openxmlformats.org/package/2006/relationships"><Relationship Id="rId2" Type="http://schemas.openxmlformats.org/officeDocument/2006/relationships/image" Target="../media/image31.emf"/><Relationship Id="rId1" Type="http://schemas.openxmlformats.org/officeDocument/2006/relationships/image" Target="../media/image30.emf"/></Relationships>
</file>

<file path=ppt/drawings/_rels/vmlDrawing22.vml.rels><?xml version="1.0" encoding="UTF-8" standalone="yes"?>
<Relationships xmlns="http://schemas.openxmlformats.org/package/2006/relationships"><Relationship Id="rId1" Type="http://schemas.openxmlformats.org/officeDocument/2006/relationships/image" Target="../media/image32.emf"/></Relationships>
</file>

<file path=ppt/drawings/_rels/vmlDrawing23.vml.rels><?xml version="1.0" encoding="UTF-8" standalone="yes"?>
<Relationships xmlns="http://schemas.openxmlformats.org/package/2006/relationships"><Relationship Id="rId1" Type="http://schemas.openxmlformats.org/officeDocument/2006/relationships/image" Target="../media/image33.emf"/></Relationships>
</file>

<file path=ppt/drawings/_rels/vmlDrawing24.vml.rels><?xml version="1.0" encoding="UTF-8" standalone="yes"?>
<Relationships xmlns="http://schemas.openxmlformats.org/package/2006/relationships"><Relationship Id="rId1" Type="http://schemas.openxmlformats.org/officeDocument/2006/relationships/image" Target="../media/image34.emf"/></Relationships>
</file>

<file path=ppt/drawings/_rels/vmlDrawing25.vml.rels><?xml version="1.0" encoding="UTF-8" standalone="yes"?>
<Relationships xmlns="http://schemas.openxmlformats.org/package/2006/relationships"><Relationship Id="rId1" Type="http://schemas.openxmlformats.org/officeDocument/2006/relationships/image" Target="../media/image35.emf"/></Relationships>
</file>

<file path=ppt/drawings/_rels/vmlDrawing26.vml.rels><?xml version="1.0" encoding="UTF-8" standalone="yes"?>
<Relationships xmlns="http://schemas.openxmlformats.org/package/2006/relationships"><Relationship Id="rId1" Type="http://schemas.openxmlformats.org/officeDocument/2006/relationships/image" Target="../media/image36.emf"/></Relationships>
</file>

<file path=ppt/drawings/_rels/vmlDrawing27.vml.rels><?xml version="1.0" encoding="UTF-8" standalone="yes"?>
<Relationships xmlns="http://schemas.openxmlformats.org/package/2006/relationships"><Relationship Id="rId1" Type="http://schemas.openxmlformats.org/officeDocument/2006/relationships/image" Target="../media/image37.emf"/></Relationships>
</file>

<file path=ppt/drawings/_rels/vmlDrawing28.vml.rels><?xml version="1.0" encoding="UTF-8" standalone="yes"?>
<Relationships xmlns="http://schemas.openxmlformats.org/package/2006/relationships"><Relationship Id="rId1" Type="http://schemas.openxmlformats.org/officeDocument/2006/relationships/image" Target="../media/image38.emf"/></Relationships>
</file>

<file path=ppt/drawings/_rels/vmlDrawing29.vml.rels><?xml version="1.0" encoding="UTF-8" standalone="yes"?>
<Relationships xmlns="http://schemas.openxmlformats.org/package/2006/relationships"><Relationship Id="rId1" Type="http://schemas.openxmlformats.org/officeDocument/2006/relationships/image" Target="../media/image39.emf"/></Relationships>
</file>

<file path=ppt/drawings/_rels/vmlDrawing3.v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image" Target="../media/image7.emf"/><Relationship Id="rId1" Type="http://schemas.openxmlformats.org/officeDocument/2006/relationships/image" Target="../media/image6.emf"/></Relationships>
</file>

<file path=ppt/drawings/_rels/vmlDrawing30.vml.rels><?xml version="1.0" encoding="UTF-8" standalone="yes"?>
<Relationships xmlns="http://schemas.openxmlformats.org/package/2006/relationships"><Relationship Id="rId1" Type="http://schemas.openxmlformats.org/officeDocument/2006/relationships/image" Target="../media/image40.emf"/></Relationships>
</file>

<file path=ppt/drawings/_rels/vmlDrawing31.vml.rels><?xml version="1.0" encoding="UTF-8" standalone="yes"?>
<Relationships xmlns="http://schemas.openxmlformats.org/package/2006/relationships"><Relationship Id="rId1" Type="http://schemas.openxmlformats.org/officeDocument/2006/relationships/image" Target="../media/image41.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0.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1.emf"/></Relationships>
</file>

<file path=ppt/drawings/_rels/vmlDrawing7.vml.rels><?xml version="1.0" encoding="UTF-8" standalone="yes"?>
<Relationships xmlns="http://schemas.openxmlformats.org/package/2006/relationships"><Relationship Id="rId2" Type="http://schemas.openxmlformats.org/officeDocument/2006/relationships/image" Target="../media/image13.emf"/><Relationship Id="rId1" Type="http://schemas.openxmlformats.org/officeDocument/2006/relationships/image" Target="../media/image12.emf"/></Relationships>
</file>

<file path=ppt/drawings/_rels/vmlDrawing8.vml.rels><?xml version="1.0" encoding="UTF-8" standalone="yes"?>
<Relationships xmlns="http://schemas.openxmlformats.org/package/2006/relationships"><Relationship Id="rId3" Type="http://schemas.openxmlformats.org/officeDocument/2006/relationships/image" Target="../media/image16.emf"/><Relationship Id="rId2" Type="http://schemas.openxmlformats.org/officeDocument/2006/relationships/image" Target="../media/image15.emf"/><Relationship Id="rId1" Type="http://schemas.openxmlformats.org/officeDocument/2006/relationships/image" Target="../media/image14.e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18.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732F2FF-E950-4B22-9A88-7B1E5055B9C3}" type="datetimeFigureOut">
              <a:rPr lang="zh-CN" altLang="en-US" smtClean="0"/>
              <a:pPr/>
              <a:t>2019/11/11</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0F46F20-7861-4E56-87FF-6B60CC2B2FDB}" type="slidenum">
              <a:rPr lang="zh-CN" altLang="en-US" smtClean="0"/>
              <a:pPr/>
              <a:t>‹#›</a:t>
            </a:fld>
            <a:endParaRPr lang="zh-CN" altLang="en-US"/>
          </a:p>
        </p:txBody>
      </p:sp>
    </p:spTree>
    <p:extLst>
      <p:ext uri="{BB962C8B-B14F-4D97-AF65-F5344CB8AC3E}">
        <p14:creationId xmlns:p14="http://schemas.microsoft.com/office/powerpoint/2010/main" xmlns="" val="30378331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2</a:t>
            </a:fld>
            <a:endParaRPr lang="zh-CN" altLang="en-US"/>
          </a:p>
        </p:txBody>
      </p:sp>
    </p:spTree>
    <p:extLst>
      <p:ext uri="{BB962C8B-B14F-4D97-AF65-F5344CB8AC3E}">
        <p14:creationId xmlns:p14="http://schemas.microsoft.com/office/powerpoint/2010/main" xmlns="" val="96649807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11</a:t>
            </a:fld>
            <a:endParaRPr lang="zh-CN" altLang="en-US"/>
          </a:p>
        </p:txBody>
      </p:sp>
    </p:spTree>
    <p:extLst>
      <p:ext uri="{BB962C8B-B14F-4D97-AF65-F5344CB8AC3E}">
        <p14:creationId xmlns:p14="http://schemas.microsoft.com/office/powerpoint/2010/main" xmlns="" val="164939485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12</a:t>
            </a:fld>
            <a:endParaRPr lang="zh-CN" altLang="en-US"/>
          </a:p>
        </p:txBody>
      </p:sp>
    </p:spTree>
    <p:extLst>
      <p:ext uri="{BB962C8B-B14F-4D97-AF65-F5344CB8AC3E}">
        <p14:creationId xmlns:p14="http://schemas.microsoft.com/office/powerpoint/2010/main" xmlns="" val="382036436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13</a:t>
            </a:fld>
            <a:endParaRPr lang="zh-CN" altLang="en-US"/>
          </a:p>
        </p:txBody>
      </p:sp>
    </p:spTree>
    <p:extLst>
      <p:ext uri="{BB962C8B-B14F-4D97-AF65-F5344CB8AC3E}">
        <p14:creationId xmlns:p14="http://schemas.microsoft.com/office/powerpoint/2010/main" xmlns="" val="96649807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14</a:t>
            </a:fld>
            <a:endParaRPr lang="zh-CN" altLang="en-US"/>
          </a:p>
        </p:txBody>
      </p:sp>
    </p:spTree>
    <p:extLst>
      <p:ext uri="{BB962C8B-B14F-4D97-AF65-F5344CB8AC3E}">
        <p14:creationId xmlns:p14="http://schemas.microsoft.com/office/powerpoint/2010/main" xmlns="" val="186155558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15</a:t>
            </a:fld>
            <a:endParaRPr lang="zh-CN" altLang="en-US"/>
          </a:p>
        </p:txBody>
      </p:sp>
    </p:spTree>
    <p:extLst>
      <p:ext uri="{BB962C8B-B14F-4D97-AF65-F5344CB8AC3E}">
        <p14:creationId xmlns:p14="http://schemas.microsoft.com/office/powerpoint/2010/main" xmlns="" val="265252626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16</a:t>
            </a:fld>
            <a:endParaRPr lang="zh-CN" altLang="en-US"/>
          </a:p>
        </p:txBody>
      </p:sp>
    </p:spTree>
    <p:extLst>
      <p:ext uri="{BB962C8B-B14F-4D97-AF65-F5344CB8AC3E}">
        <p14:creationId xmlns:p14="http://schemas.microsoft.com/office/powerpoint/2010/main" xmlns="" val="17883331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17</a:t>
            </a:fld>
            <a:endParaRPr lang="zh-CN" altLang="en-US"/>
          </a:p>
        </p:txBody>
      </p:sp>
    </p:spTree>
    <p:extLst>
      <p:ext uri="{BB962C8B-B14F-4D97-AF65-F5344CB8AC3E}">
        <p14:creationId xmlns:p14="http://schemas.microsoft.com/office/powerpoint/2010/main" xmlns="" val="260417628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18</a:t>
            </a:fld>
            <a:endParaRPr lang="zh-CN" altLang="en-US"/>
          </a:p>
        </p:txBody>
      </p:sp>
    </p:spTree>
    <p:extLst>
      <p:ext uri="{BB962C8B-B14F-4D97-AF65-F5344CB8AC3E}">
        <p14:creationId xmlns:p14="http://schemas.microsoft.com/office/powerpoint/2010/main" xmlns="" val="183531887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19</a:t>
            </a:fld>
            <a:endParaRPr lang="zh-CN" altLang="en-US"/>
          </a:p>
        </p:txBody>
      </p:sp>
    </p:spTree>
    <p:extLst>
      <p:ext uri="{BB962C8B-B14F-4D97-AF65-F5344CB8AC3E}">
        <p14:creationId xmlns:p14="http://schemas.microsoft.com/office/powerpoint/2010/main" xmlns="" val="33649611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20</a:t>
            </a:fld>
            <a:endParaRPr lang="zh-CN" altLang="en-US"/>
          </a:p>
        </p:txBody>
      </p:sp>
    </p:spTree>
    <p:extLst>
      <p:ext uri="{BB962C8B-B14F-4D97-AF65-F5344CB8AC3E}">
        <p14:creationId xmlns:p14="http://schemas.microsoft.com/office/powerpoint/2010/main" xmlns="" val="263701119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3</a:t>
            </a:fld>
            <a:endParaRPr lang="zh-CN" altLang="en-US"/>
          </a:p>
        </p:txBody>
      </p:sp>
    </p:spTree>
    <p:extLst>
      <p:ext uri="{BB962C8B-B14F-4D97-AF65-F5344CB8AC3E}">
        <p14:creationId xmlns:p14="http://schemas.microsoft.com/office/powerpoint/2010/main" xmlns="" val="393867957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21</a:t>
            </a:fld>
            <a:endParaRPr lang="zh-CN" altLang="en-US"/>
          </a:p>
        </p:txBody>
      </p:sp>
    </p:spTree>
    <p:extLst>
      <p:ext uri="{BB962C8B-B14F-4D97-AF65-F5344CB8AC3E}">
        <p14:creationId xmlns:p14="http://schemas.microsoft.com/office/powerpoint/2010/main" xmlns="" val="218272422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22</a:t>
            </a:fld>
            <a:endParaRPr lang="zh-CN" altLang="en-US"/>
          </a:p>
        </p:txBody>
      </p:sp>
    </p:spTree>
    <p:extLst>
      <p:ext uri="{BB962C8B-B14F-4D97-AF65-F5344CB8AC3E}">
        <p14:creationId xmlns:p14="http://schemas.microsoft.com/office/powerpoint/2010/main" xmlns="" val="71914577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23</a:t>
            </a:fld>
            <a:endParaRPr lang="zh-CN" altLang="en-US"/>
          </a:p>
        </p:txBody>
      </p:sp>
    </p:spTree>
    <p:extLst>
      <p:ext uri="{BB962C8B-B14F-4D97-AF65-F5344CB8AC3E}">
        <p14:creationId xmlns:p14="http://schemas.microsoft.com/office/powerpoint/2010/main" xmlns="" val="46320914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24</a:t>
            </a:fld>
            <a:endParaRPr lang="zh-CN" altLang="en-US"/>
          </a:p>
        </p:txBody>
      </p:sp>
    </p:spTree>
    <p:extLst>
      <p:ext uri="{BB962C8B-B14F-4D97-AF65-F5344CB8AC3E}">
        <p14:creationId xmlns:p14="http://schemas.microsoft.com/office/powerpoint/2010/main" xmlns="" val="228055579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25</a:t>
            </a:fld>
            <a:endParaRPr lang="zh-CN" altLang="en-US"/>
          </a:p>
        </p:txBody>
      </p:sp>
    </p:spTree>
    <p:extLst>
      <p:ext uri="{BB962C8B-B14F-4D97-AF65-F5344CB8AC3E}">
        <p14:creationId xmlns:p14="http://schemas.microsoft.com/office/powerpoint/2010/main" xmlns="" val="207549212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26</a:t>
            </a:fld>
            <a:endParaRPr lang="zh-CN" altLang="en-US"/>
          </a:p>
        </p:txBody>
      </p:sp>
    </p:spTree>
    <p:extLst>
      <p:ext uri="{BB962C8B-B14F-4D97-AF65-F5344CB8AC3E}">
        <p14:creationId xmlns:p14="http://schemas.microsoft.com/office/powerpoint/2010/main" xmlns="" val="272586948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27</a:t>
            </a:fld>
            <a:endParaRPr lang="zh-CN" altLang="en-US"/>
          </a:p>
        </p:txBody>
      </p:sp>
    </p:spTree>
    <p:extLst>
      <p:ext uri="{BB962C8B-B14F-4D97-AF65-F5344CB8AC3E}">
        <p14:creationId xmlns:p14="http://schemas.microsoft.com/office/powerpoint/2010/main" xmlns="" val="201684200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28</a:t>
            </a:fld>
            <a:endParaRPr lang="zh-CN" altLang="en-US"/>
          </a:p>
        </p:txBody>
      </p:sp>
    </p:spTree>
    <p:extLst>
      <p:ext uri="{BB962C8B-B14F-4D97-AF65-F5344CB8AC3E}">
        <p14:creationId xmlns:p14="http://schemas.microsoft.com/office/powerpoint/2010/main" xmlns="" val="200352188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29</a:t>
            </a:fld>
            <a:endParaRPr lang="zh-CN" altLang="en-US"/>
          </a:p>
        </p:txBody>
      </p:sp>
    </p:spTree>
    <p:extLst>
      <p:ext uri="{BB962C8B-B14F-4D97-AF65-F5344CB8AC3E}">
        <p14:creationId xmlns:p14="http://schemas.microsoft.com/office/powerpoint/2010/main" xmlns="" val="308817642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30</a:t>
            </a:fld>
            <a:endParaRPr lang="zh-CN" altLang="en-US"/>
          </a:p>
        </p:txBody>
      </p:sp>
    </p:spTree>
    <p:extLst>
      <p:ext uri="{BB962C8B-B14F-4D97-AF65-F5344CB8AC3E}">
        <p14:creationId xmlns:p14="http://schemas.microsoft.com/office/powerpoint/2010/main" xmlns="" val="332838131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4</a:t>
            </a:fld>
            <a:endParaRPr lang="zh-CN" altLang="en-US"/>
          </a:p>
        </p:txBody>
      </p:sp>
    </p:spTree>
    <p:extLst>
      <p:ext uri="{BB962C8B-B14F-4D97-AF65-F5344CB8AC3E}">
        <p14:creationId xmlns:p14="http://schemas.microsoft.com/office/powerpoint/2010/main" xmlns="" val="81013351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31</a:t>
            </a:fld>
            <a:endParaRPr lang="zh-CN" altLang="en-US"/>
          </a:p>
        </p:txBody>
      </p:sp>
    </p:spTree>
    <p:extLst>
      <p:ext uri="{BB962C8B-B14F-4D97-AF65-F5344CB8AC3E}">
        <p14:creationId xmlns:p14="http://schemas.microsoft.com/office/powerpoint/2010/main" xmlns="" val="319552849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32</a:t>
            </a:fld>
            <a:endParaRPr lang="zh-CN" altLang="en-US"/>
          </a:p>
        </p:txBody>
      </p:sp>
    </p:spTree>
    <p:extLst>
      <p:ext uri="{BB962C8B-B14F-4D97-AF65-F5344CB8AC3E}">
        <p14:creationId xmlns:p14="http://schemas.microsoft.com/office/powerpoint/2010/main" xmlns="" val="409490122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33</a:t>
            </a:fld>
            <a:endParaRPr lang="zh-CN" altLang="en-US"/>
          </a:p>
        </p:txBody>
      </p:sp>
    </p:spTree>
    <p:extLst>
      <p:ext uri="{BB962C8B-B14F-4D97-AF65-F5344CB8AC3E}">
        <p14:creationId xmlns:p14="http://schemas.microsoft.com/office/powerpoint/2010/main" xmlns="" val="320093512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34</a:t>
            </a:fld>
            <a:endParaRPr lang="zh-CN" altLang="en-US"/>
          </a:p>
        </p:txBody>
      </p:sp>
    </p:spTree>
    <p:extLst>
      <p:ext uri="{BB962C8B-B14F-4D97-AF65-F5344CB8AC3E}">
        <p14:creationId xmlns:p14="http://schemas.microsoft.com/office/powerpoint/2010/main" xmlns="" val="384651876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35</a:t>
            </a:fld>
            <a:endParaRPr lang="zh-CN" altLang="en-US"/>
          </a:p>
        </p:txBody>
      </p:sp>
    </p:spTree>
    <p:extLst>
      <p:ext uri="{BB962C8B-B14F-4D97-AF65-F5344CB8AC3E}">
        <p14:creationId xmlns:p14="http://schemas.microsoft.com/office/powerpoint/2010/main" xmlns="" val="2952177400"/>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36</a:t>
            </a:fld>
            <a:endParaRPr lang="zh-CN" altLang="en-US"/>
          </a:p>
        </p:txBody>
      </p:sp>
    </p:spTree>
    <p:extLst>
      <p:ext uri="{BB962C8B-B14F-4D97-AF65-F5344CB8AC3E}">
        <p14:creationId xmlns:p14="http://schemas.microsoft.com/office/powerpoint/2010/main" xmlns="" val="1499195990"/>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37</a:t>
            </a:fld>
            <a:endParaRPr lang="zh-CN" altLang="en-US"/>
          </a:p>
        </p:txBody>
      </p:sp>
    </p:spTree>
    <p:extLst>
      <p:ext uri="{BB962C8B-B14F-4D97-AF65-F5344CB8AC3E}">
        <p14:creationId xmlns:p14="http://schemas.microsoft.com/office/powerpoint/2010/main" xmlns="" val="4013409324"/>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38</a:t>
            </a:fld>
            <a:endParaRPr lang="zh-CN" altLang="en-US"/>
          </a:p>
        </p:txBody>
      </p:sp>
    </p:spTree>
    <p:extLst>
      <p:ext uri="{BB962C8B-B14F-4D97-AF65-F5344CB8AC3E}">
        <p14:creationId xmlns:p14="http://schemas.microsoft.com/office/powerpoint/2010/main" xmlns="" val="3366646637"/>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39</a:t>
            </a:fld>
            <a:endParaRPr lang="zh-CN" altLang="en-US"/>
          </a:p>
        </p:txBody>
      </p:sp>
    </p:spTree>
    <p:extLst>
      <p:ext uri="{BB962C8B-B14F-4D97-AF65-F5344CB8AC3E}">
        <p14:creationId xmlns:p14="http://schemas.microsoft.com/office/powerpoint/2010/main" xmlns="" val="3907280130"/>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40</a:t>
            </a:fld>
            <a:endParaRPr lang="zh-CN" altLang="en-US"/>
          </a:p>
        </p:txBody>
      </p:sp>
    </p:spTree>
    <p:extLst>
      <p:ext uri="{BB962C8B-B14F-4D97-AF65-F5344CB8AC3E}">
        <p14:creationId xmlns:p14="http://schemas.microsoft.com/office/powerpoint/2010/main" xmlns="" val="347313779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5</a:t>
            </a:fld>
            <a:endParaRPr lang="zh-CN" altLang="en-US"/>
          </a:p>
        </p:txBody>
      </p:sp>
    </p:spTree>
    <p:extLst>
      <p:ext uri="{BB962C8B-B14F-4D97-AF65-F5344CB8AC3E}">
        <p14:creationId xmlns:p14="http://schemas.microsoft.com/office/powerpoint/2010/main" xmlns="" val="2937631510"/>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41</a:t>
            </a:fld>
            <a:endParaRPr lang="zh-CN" altLang="en-US"/>
          </a:p>
        </p:txBody>
      </p:sp>
    </p:spTree>
    <p:extLst>
      <p:ext uri="{BB962C8B-B14F-4D97-AF65-F5344CB8AC3E}">
        <p14:creationId xmlns:p14="http://schemas.microsoft.com/office/powerpoint/2010/main" xmlns="" val="373909101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6</a:t>
            </a:fld>
            <a:endParaRPr lang="zh-CN" altLang="en-US"/>
          </a:p>
        </p:txBody>
      </p:sp>
    </p:spTree>
    <p:extLst>
      <p:ext uri="{BB962C8B-B14F-4D97-AF65-F5344CB8AC3E}">
        <p14:creationId xmlns:p14="http://schemas.microsoft.com/office/powerpoint/2010/main" xmlns="" val="8198599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7</a:t>
            </a:fld>
            <a:endParaRPr lang="zh-CN" altLang="en-US"/>
          </a:p>
        </p:txBody>
      </p:sp>
    </p:spTree>
    <p:extLst>
      <p:ext uri="{BB962C8B-B14F-4D97-AF65-F5344CB8AC3E}">
        <p14:creationId xmlns:p14="http://schemas.microsoft.com/office/powerpoint/2010/main" xmlns="" val="164295766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8</a:t>
            </a:fld>
            <a:endParaRPr lang="zh-CN" altLang="en-US"/>
          </a:p>
        </p:txBody>
      </p:sp>
    </p:spTree>
    <p:extLst>
      <p:ext uri="{BB962C8B-B14F-4D97-AF65-F5344CB8AC3E}">
        <p14:creationId xmlns:p14="http://schemas.microsoft.com/office/powerpoint/2010/main" xmlns="" val="277774167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9</a:t>
            </a:fld>
            <a:endParaRPr lang="zh-CN" altLang="en-US"/>
          </a:p>
        </p:txBody>
      </p:sp>
    </p:spTree>
    <p:extLst>
      <p:ext uri="{BB962C8B-B14F-4D97-AF65-F5344CB8AC3E}">
        <p14:creationId xmlns:p14="http://schemas.microsoft.com/office/powerpoint/2010/main" xmlns="" val="191682544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10</a:t>
            </a:fld>
            <a:endParaRPr lang="zh-CN" altLang="en-US"/>
          </a:p>
        </p:txBody>
      </p:sp>
    </p:spTree>
    <p:extLst>
      <p:ext uri="{BB962C8B-B14F-4D97-AF65-F5344CB8AC3E}">
        <p14:creationId xmlns:p14="http://schemas.microsoft.com/office/powerpoint/2010/main" xmlns="" val="216177004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节标题">
    <p:spTree>
      <p:nvGrpSpPr>
        <p:cNvPr id="1" name=""/>
        <p:cNvGrpSpPr/>
        <p:nvPr/>
      </p:nvGrpSpPr>
      <p:grpSpPr>
        <a:xfrm>
          <a:off x="0" y="0"/>
          <a:ext cx="0" cy="0"/>
          <a:chOff x="0" y="0"/>
          <a:chExt cx="0" cy="0"/>
        </a:xfrm>
      </p:grpSpPr>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60240" y="2636912"/>
            <a:ext cx="6983760" cy="1440160"/>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标题 1"/>
          <p:cNvSpPr>
            <a:spLocks noGrp="1"/>
          </p:cNvSpPr>
          <p:nvPr>
            <p:ph type="ctrTitle"/>
          </p:nvPr>
        </p:nvSpPr>
        <p:spPr>
          <a:xfrm>
            <a:off x="3281752" y="2983026"/>
            <a:ext cx="5898760" cy="725633"/>
          </a:xfrm>
          <a:prstGeom prst="rect">
            <a:avLst/>
          </a:prstGeom>
        </p:spPr>
        <p:txBody>
          <a:bodyPr anchor="ctr">
            <a:noAutofit/>
          </a:bodyPr>
          <a:lstStyle>
            <a:lvl1pPr algn="l">
              <a:defRPr sz="3600" b="1" baseline="0">
                <a:solidFill>
                  <a:schemeClr val="bg1"/>
                </a:solidFill>
                <a:latin typeface="黑体" panose="02010600030101010101" pitchFamily="2" charset="-122"/>
                <a:ea typeface="黑体" panose="02010600030101010101" pitchFamily="2" charset="-122"/>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xmlns="" val="3092295814"/>
      </p:ext>
    </p:extLst>
  </p:cSld>
  <p:clrMapOvr>
    <a:masterClrMapping/>
  </p:clrMapOvr>
  <p:transition spd="slow">
    <p:push/>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典题试做">
    <p:spTree>
      <p:nvGrpSpPr>
        <p:cNvPr id="1" name=""/>
        <p:cNvGrpSpPr/>
        <p:nvPr/>
      </p:nvGrpSpPr>
      <p:grpSpPr>
        <a:xfrm>
          <a:off x="0" y="0"/>
          <a:ext cx="0" cy="0"/>
          <a:chOff x="0" y="0"/>
          <a:chExt cx="0" cy="0"/>
        </a:xfrm>
      </p:grpSpPr>
      <p:sp>
        <p:nvSpPr>
          <p:cNvPr id="6"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1999759404"/>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创新模拟">
    <p:spTree>
      <p:nvGrpSpPr>
        <p:cNvPr id="1" name=""/>
        <p:cNvGrpSpPr/>
        <p:nvPr/>
      </p:nvGrpSpPr>
      <p:grpSpPr>
        <a:xfrm>
          <a:off x="0" y="0"/>
          <a:ext cx="0" cy="0"/>
          <a:chOff x="0" y="0"/>
          <a:chExt cx="0" cy="0"/>
        </a:xfrm>
      </p:grpSpPr>
      <p:sp>
        <p:nvSpPr>
          <p:cNvPr id="6"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3538993896"/>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10" name="灯片编号占位符 3"/>
          <p:cNvSpPr txBox="1">
            <a:spLocks/>
          </p:cNvSpPr>
          <p:nvPr userDrawn="1"/>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mtClean="0"/>
              <a:t>-</a:t>
            </a:r>
            <a:fld id="{4BF17FCF-D4DA-449D-A468-DDB7E43619E6}" type="slidenum">
              <a:rPr lang="zh-CN" altLang="en-US" smtClean="0"/>
              <a:pPr algn="ctr"/>
              <a:t>‹#›</a:t>
            </a:fld>
            <a:r>
              <a:rPr lang="en-US" altLang="zh-CN" smtClean="0"/>
              <a:t>-</a:t>
            </a:r>
            <a:endParaRPr lang="zh-CN" altLang="en-US" dirty="0"/>
          </a:p>
        </p:txBody>
      </p:sp>
    </p:spTree>
    <p:extLst>
      <p:ext uri="{BB962C8B-B14F-4D97-AF65-F5344CB8AC3E}">
        <p14:creationId xmlns:p14="http://schemas.microsoft.com/office/powerpoint/2010/main" xmlns="" val="4205714988"/>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标题和竖排文字">
    <p:spTree>
      <p:nvGrpSpPr>
        <p:cNvPr id="1" name=""/>
        <p:cNvGrpSpPr/>
        <p:nvPr/>
      </p:nvGrpSpPr>
      <p:grpSpPr>
        <a:xfrm>
          <a:off x="0" y="0"/>
          <a:ext cx="0" cy="0"/>
          <a:chOff x="0" y="0"/>
          <a:chExt cx="0" cy="0"/>
        </a:xfrm>
      </p:grpSpPr>
      <p:sp>
        <p:nvSpPr>
          <p:cNvPr id="9" name="灯片编号占位符 3"/>
          <p:cNvSpPr txBox="1">
            <a:spLocks/>
          </p:cNvSpPr>
          <p:nvPr userDrawn="1"/>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1635590529"/>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垂直排列标题与文本">
    <p:spTree>
      <p:nvGrpSpPr>
        <p:cNvPr id="1" name=""/>
        <p:cNvGrpSpPr/>
        <p:nvPr/>
      </p:nvGrpSpPr>
      <p:grpSpPr>
        <a:xfrm>
          <a:off x="0" y="0"/>
          <a:ext cx="0" cy="0"/>
          <a:chOff x="0" y="0"/>
          <a:chExt cx="0" cy="0"/>
        </a:xfrm>
      </p:grpSpPr>
      <p:sp>
        <p:nvSpPr>
          <p:cNvPr id="9" name="灯片编号占位符 3"/>
          <p:cNvSpPr txBox="1">
            <a:spLocks/>
          </p:cNvSpPr>
          <p:nvPr userDrawn="1"/>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mtClean="0"/>
              <a:t>-</a:t>
            </a:r>
            <a:fld id="{4BF17FCF-D4DA-449D-A468-DDB7E43619E6}" type="slidenum">
              <a:rPr lang="zh-CN" altLang="en-US" smtClean="0"/>
              <a:pPr algn="ctr"/>
              <a:t>‹#›</a:t>
            </a:fld>
            <a:r>
              <a:rPr lang="en-US" altLang="zh-CN" smtClean="0"/>
              <a:t>-</a:t>
            </a:r>
            <a:endParaRPr lang="zh-CN" altLang="en-US" dirty="0"/>
          </a:p>
        </p:txBody>
      </p:sp>
    </p:spTree>
    <p:extLst>
      <p:ext uri="{BB962C8B-B14F-4D97-AF65-F5344CB8AC3E}">
        <p14:creationId xmlns:p14="http://schemas.microsoft.com/office/powerpoint/2010/main" xmlns="" val="1071033341"/>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2_节标题">
    <p:spTree>
      <p:nvGrpSpPr>
        <p:cNvPr id="1" name=""/>
        <p:cNvGrpSpPr/>
        <p:nvPr/>
      </p:nvGrpSpPr>
      <p:grpSpPr>
        <a:xfrm>
          <a:off x="0" y="0"/>
          <a:ext cx="0" cy="0"/>
          <a:chOff x="0" y="0"/>
          <a:chExt cx="0" cy="0"/>
        </a:xfrm>
      </p:grpSpPr>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60240" y="2636912"/>
            <a:ext cx="6983760" cy="1440160"/>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标题 1"/>
          <p:cNvSpPr>
            <a:spLocks noGrp="1"/>
          </p:cNvSpPr>
          <p:nvPr>
            <p:ph type="ctrTitle"/>
          </p:nvPr>
        </p:nvSpPr>
        <p:spPr>
          <a:xfrm>
            <a:off x="3281752" y="2910011"/>
            <a:ext cx="5898760" cy="893961"/>
          </a:xfrm>
          <a:prstGeom prst="rect">
            <a:avLst/>
          </a:prstGeom>
        </p:spPr>
        <p:txBody>
          <a:bodyPr>
            <a:noAutofit/>
          </a:bodyPr>
          <a:lstStyle>
            <a:lvl1pPr algn="l">
              <a:defRPr sz="3600" b="1" baseline="0">
                <a:solidFill>
                  <a:schemeClr val="bg1"/>
                </a:solidFill>
                <a:latin typeface="黑体" panose="02010600030101010101" pitchFamily="2" charset="-122"/>
                <a:ea typeface="黑体" panose="02010600030101010101" pitchFamily="2" charset="-122"/>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xmlns="" val="1130062492"/>
      </p:ext>
    </p:extLst>
  </p:cSld>
  <p:clrMapOvr>
    <a:masterClrMapping/>
  </p:clrMapOvr>
  <p:transition spd="slow">
    <p:push/>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
        <p:nvSpPr>
          <p:cNvPr id="4"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2736924252"/>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命题调研">
    <p:spTree>
      <p:nvGrpSpPr>
        <p:cNvPr id="1" name=""/>
        <p:cNvGrpSpPr/>
        <p:nvPr/>
      </p:nvGrpSpPr>
      <p:grpSpPr>
        <a:xfrm>
          <a:off x="0" y="0"/>
          <a:ext cx="0" cy="0"/>
          <a:chOff x="0" y="0"/>
          <a:chExt cx="0" cy="0"/>
        </a:xfrm>
      </p:grpSpPr>
      <p:sp>
        <p:nvSpPr>
          <p:cNvPr id="7" name="同侧圆角矩形 6"/>
          <p:cNvSpPr/>
          <p:nvPr userDrawn="1"/>
        </p:nvSpPr>
        <p:spPr>
          <a:xfrm>
            <a:off x="3236902" y="538157"/>
            <a:ext cx="2332936" cy="370871"/>
          </a:xfrm>
          <a:prstGeom prst="round2SameRect">
            <a:avLst/>
          </a:prstGeom>
          <a:gradFill flip="none" rotWithShape="1">
            <a:gsLst>
              <a:gs pos="0">
                <a:srgbClr val="FFD85D"/>
              </a:gs>
              <a:gs pos="100000">
                <a:srgbClr val="FFEDAB"/>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C00000"/>
                </a:solidFill>
                <a:latin typeface="微软雅黑" panose="020B0503020204020204" pitchFamily="34" charset="-122"/>
                <a:ea typeface="微软雅黑" panose="020B0503020204020204" pitchFamily="34" charset="-122"/>
              </a:rPr>
              <a:t>核心考点</a:t>
            </a:r>
            <a:endParaRPr lang="zh-CN" altLang="en-US" sz="1400" dirty="0">
              <a:solidFill>
                <a:srgbClr val="C00000"/>
              </a:solidFill>
              <a:latin typeface="微软雅黑" panose="020B0503020204020204" pitchFamily="34" charset="-122"/>
              <a:ea typeface="微软雅黑" panose="020B0503020204020204" pitchFamily="34" charset="-122"/>
            </a:endParaRPr>
          </a:p>
        </p:txBody>
      </p:sp>
      <p:cxnSp>
        <p:nvCxnSpPr>
          <p:cNvPr id="8" name="直接连接符 7"/>
          <p:cNvCxnSpPr/>
          <p:nvPr userDrawn="1"/>
        </p:nvCxnSpPr>
        <p:spPr>
          <a:xfrm>
            <a:off x="4047396" y="862564"/>
            <a:ext cx="749704" cy="0"/>
          </a:xfrm>
          <a:prstGeom prst="line">
            <a:avLst/>
          </a:prstGeom>
          <a:ln w="19050">
            <a:solidFill>
              <a:srgbClr val="FF8534"/>
            </a:solidFill>
          </a:ln>
        </p:spPr>
        <p:style>
          <a:lnRef idx="1">
            <a:schemeClr val="accent1"/>
          </a:lnRef>
          <a:fillRef idx="0">
            <a:schemeClr val="accent1"/>
          </a:fillRef>
          <a:effectRef idx="0">
            <a:schemeClr val="accent1"/>
          </a:effectRef>
          <a:fontRef idx="minor">
            <a:schemeClr val="tx1"/>
          </a:fontRef>
        </p:style>
      </p:cxnSp>
      <p:sp>
        <p:nvSpPr>
          <p:cNvPr id="10"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1906614398"/>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命题调研">
    <p:spTree>
      <p:nvGrpSpPr>
        <p:cNvPr id="1" name=""/>
        <p:cNvGrpSpPr/>
        <p:nvPr/>
      </p:nvGrpSpPr>
      <p:grpSpPr>
        <a:xfrm>
          <a:off x="0" y="0"/>
          <a:ext cx="0" cy="0"/>
          <a:chOff x="0" y="0"/>
          <a:chExt cx="0" cy="0"/>
        </a:xfrm>
      </p:grpSpPr>
      <p:sp>
        <p:nvSpPr>
          <p:cNvPr id="7" name="同侧圆角矩形 6"/>
          <p:cNvSpPr/>
          <p:nvPr userDrawn="1"/>
        </p:nvSpPr>
        <p:spPr>
          <a:xfrm>
            <a:off x="5631572" y="538157"/>
            <a:ext cx="2458546" cy="370871"/>
          </a:xfrm>
          <a:prstGeom prst="round2SameRect">
            <a:avLst/>
          </a:prstGeom>
          <a:gradFill flip="none" rotWithShape="1">
            <a:gsLst>
              <a:gs pos="0">
                <a:srgbClr val="FFD85D"/>
              </a:gs>
              <a:gs pos="100000">
                <a:srgbClr val="FFEDAB"/>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C00000"/>
                </a:solidFill>
                <a:latin typeface="微软雅黑" panose="020B0503020204020204" pitchFamily="34" charset="-122"/>
                <a:ea typeface="微软雅黑" panose="020B0503020204020204" pitchFamily="34" charset="-122"/>
              </a:rPr>
              <a:t>随堂巩固</a:t>
            </a:r>
          </a:p>
        </p:txBody>
      </p:sp>
      <p:sp>
        <p:nvSpPr>
          <p:cNvPr id="10"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cxnSp>
        <p:nvCxnSpPr>
          <p:cNvPr id="6" name="直接连接符 5"/>
          <p:cNvCxnSpPr/>
          <p:nvPr userDrawn="1"/>
        </p:nvCxnSpPr>
        <p:spPr>
          <a:xfrm>
            <a:off x="6495668" y="862564"/>
            <a:ext cx="749704" cy="0"/>
          </a:xfrm>
          <a:prstGeom prst="line">
            <a:avLst/>
          </a:prstGeom>
          <a:ln w="19050">
            <a:solidFill>
              <a:srgbClr val="FF8534"/>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2391484586"/>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命题调研">
    <p:spTree>
      <p:nvGrpSpPr>
        <p:cNvPr id="1" name=""/>
        <p:cNvGrpSpPr/>
        <p:nvPr/>
      </p:nvGrpSpPr>
      <p:grpSpPr>
        <a:xfrm>
          <a:off x="0" y="0"/>
          <a:ext cx="0" cy="0"/>
          <a:chOff x="0" y="0"/>
          <a:chExt cx="0" cy="0"/>
        </a:xfrm>
      </p:grpSpPr>
      <p:sp>
        <p:nvSpPr>
          <p:cNvPr id="10"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2391484586"/>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3_命题调研">
    <p:spTree>
      <p:nvGrpSpPr>
        <p:cNvPr id="1" name=""/>
        <p:cNvGrpSpPr/>
        <p:nvPr/>
      </p:nvGrpSpPr>
      <p:grpSpPr>
        <a:xfrm>
          <a:off x="0" y="0"/>
          <a:ext cx="0" cy="0"/>
          <a:chOff x="0" y="0"/>
          <a:chExt cx="0" cy="0"/>
        </a:xfrm>
      </p:grpSpPr>
      <p:sp>
        <p:nvSpPr>
          <p:cNvPr id="10"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2391484586"/>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4_命题调研">
    <p:spTree>
      <p:nvGrpSpPr>
        <p:cNvPr id="1" name=""/>
        <p:cNvGrpSpPr/>
        <p:nvPr/>
      </p:nvGrpSpPr>
      <p:grpSpPr>
        <a:xfrm>
          <a:off x="0" y="0"/>
          <a:ext cx="0" cy="0"/>
          <a:chOff x="0" y="0"/>
          <a:chExt cx="0" cy="0"/>
        </a:xfrm>
      </p:grpSpPr>
      <p:sp>
        <p:nvSpPr>
          <p:cNvPr id="10"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2391484586"/>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5_命题调研">
    <p:spTree>
      <p:nvGrpSpPr>
        <p:cNvPr id="1" name=""/>
        <p:cNvGrpSpPr/>
        <p:nvPr/>
      </p:nvGrpSpPr>
      <p:grpSpPr>
        <a:xfrm>
          <a:off x="0" y="0"/>
          <a:ext cx="0" cy="0"/>
          <a:chOff x="0" y="0"/>
          <a:chExt cx="0" cy="0"/>
        </a:xfrm>
      </p:grpSpPr>
      <p:sp>
        <p:nvSpPr>
          <p:cNvPr id="10"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1775765436"/>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热点聚焦">
    <p:spTree>
      <p:nvGrpSpPr>
        <p:cNvPr id="1" name=""/>
        <p:cNvGrpSpPr/>
        <p:nvPr/>
      </p:nvGrpSpPr>
      <p:grpSpPr>
        <a:xfrm>
          <a:off x="0" y="0"/>
          <a:ext cx="0" cy="0"/>
          <a:chOff x="0" y="0"/>
          <a:chExt cx="0" cy="0"/>
        </a:xfrm>
      </p:grpSpPr>
      <p:sp>
        <p:nvSpPr>
          <p:cNvPr id="6"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1737820126"/>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png"/><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7">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2252772607"/>
      </p:ext>
    </p:extLst>
  </p:cSld>
  <p:clrMap bg1="lt1" tx1="dk1" bg2="lt2" tx2="dk2" accent1="accent1" accent2="accent2" accent3="accent3" accent4="accent4" accent5="accent5" accent6="accent6" hlink="hlink" folHlink="folHlink"/>
  <p:sldLayoutIdLst>
    <p:sldLayoutId id="2147483661" r:id="rId1"/>
    <p:sldLayoutId id="2147483652" r:id="rId2"/>
    <p:sldLayoutId id="2147483653" r:id="rId3"/>
    <p:sldLayoutId id="2147483663" r:id="rId4"/>
    <p:sldLayoutId id="2147483664" r:id="rId5"/>
    <p:sldLayoutId id="2147483665" r:id="rId6"/>
    <p:sldLayoutId id="2147483666" r:id="rId7"/>
    <p:sldLayoutId id="2147483667" r:id="rId8"/>
    <p:sldLayoutId id="2147483654" r:id="rId9"/>
    <p:sldLayoutId id="2147483655" r:id="rId10"/>
    <p:sldLayoutId id="2147483656" r:id="rId11"/>
    <p:sldLayoutId id="2147483657" r:id="rId12"/>
    <p:sldLayoutId id="2147483658" r:id="rId13"/>
    <p:sldLayoutId id="2147483659" r:id="rId14"/>
    <p:sldLayoutId id="2147483668" r:id="rId15"/>
  </p:sldLayoutIdLst>
  <p:timing>
    <p:tnLst>
      <p:par>
        <p:cTn id="1" dur="indefinite" restart="never" nodeType="tmRoot"/>
      </p:par>
    </p:tnLst>
  </p:timing>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5.xml"/></Relationships>
</file>

<file path=ppt/slides/_rels/slide10.xml.rels><?xml version="1.0" encoding="UTF-8" standalone="yes"?>
<Relationships xmlns="http://schemas.openxmlformats.org/package/2006/relationships"><Relationship Id="rId8" Type="http://schemas.openxmlformats.org/officeDocument/2006/relationships/package" Target="../embeddings/Microsoft_Office_Word___12.docx"/><Relationship Id="rId3" Type="http://schemas.openxmlformats.org/officeDocument/2006/relationships/notesSlide" Target="../notesSlides/notesSlide9.xml"/><Relationship Id="rId7" Type="http://schemas.openxmlformats.org/officeDocument/2006/relationships/package" Target="../embeddings/Microsoft_Office_Word___11.docx"/><Relationship Id="rId2" Type="http://schemas.openxmlformats.org/officeDocument/2006/relationships/slideLayout" Target="../slideLayouts/slideLayout4.xml"/><Relationship Id="rId1" Type="http://schemas.openxmlformats.org/officeDocument/2006/relationships/vmlDrawing" Target="../drawings/vmlDrawing8.vml"/><Relationship Id="rId6" Type="http://schemas.openxmlformats.org/officeDocument/2006/relationships/image" Target="../media/image17.jpeg"/><Relationship Id="rId5" Type="http://schemas.openxmlformats.org/officeDocument/2006/relationships/slide" Target="slide8.xml"/><Relationship Id="rId4" Type="http://schemas.openxmlformats.org/officeDocument/2006/relationships/slide" Target="slide2.xml"/><Relationship Id="rId9" Type="http://schemas.openxmlformats.org/officeDocument/2006/relationships/package" Target="../embeddings/Microsoft_Office_Word___13.docx"/></Relationships>
</file>

<file path=ppt/slides/_rels/slide11.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10.xml"/><Relationship Id="rId1" Type="http://schemas.openxmlformats.org/officeDocument/2006/relationships/slideLayout" Target="../slideLayouts/slideLayout4.xml"/><Relationship Id="rId4" Type="http://schemas.openxmlformats.org/officeDocument/2006/relationships/slide" Target="slide8.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4.xml"/><Relationship Id="rId1" Type="http://schemas.openxmlformats.org/officeDocument/2006/relationships/vmlDrawing" Target="../drawings/vmlDrawing9.vml"/><Relationship Id="rId6" Type="http://schemas.openxmlformats.org/officeDocument/2006/relationships/package" Target="../embeddings/Microsoft_Office_Word___14.docx"/><Relationship Id="rId5" Type="http://schemas.openxmlformats.org/officeDocument/2006/relationships/slide" Target="slide8.xml"/><Relationship Id="rId4" Type="http://schemas.openxmlformats.org/officeDocument/2006/relationships/slide" Target="slide2.xml"/></Relationships>
</file>

<file path=ppt/slides/_rels/slide13.xml.rels><?xml version="1.0" encoding="UTF-8" standalone="yes"?>
<Relationships xmlns="http://schemas.openxmlformats.org/package/2006/relationships"><Relationship Id="rId8" Type="http://schemas.openxmlformats.org/officeDocument/2006/relationships/package" Target="../embeddings/Microsoft_Office_Word___15.docx"/><Relationship Id="rId3" Type="http://schemas.openxmlformats.org/officeDocument/2006/relationships/notesSlide" Target="../notesSlides/notesSlide12.xml"/><Relationship Id="rId7" Type="http://schemas.openxmlformats.org/officeDocument/2006/relationships/slide" Target="slide28.xml"/><Relationship Id="rId2" Type="http://schemas.openxmlformats.org/officeDocument/2006/relationships/slideLayout" Target="../slideLayouts/slideLayout5.xml"/><Relationship Id="rId1" Type="http://schemas.openxmlformats.org/officeDocument/2006/relationships/vmlDrawing" Target="../drawings/vmlDrawing10.vml"/><Relationship Id="rId6" Type="http://schemas.openxmlformats.org/officeDocument/2006/relationships/slide" Target="slide24.xml"/><Relationship Id="rId5" Type="http://schemas.openxmlformats.org/officeDocument/2006/relationships/slide" Target="slide19.xml"/><Relationship Id="rId4" Type="http://schemas.openxmlformats.org/officeDocument/2006/relationships/slide" Target="slide13.xml"/><Relationship Id="rId9" Type="http://schemas.openxmlformats.org/officeDocument/2006/relationships/slide" Target="slide2.xml"/></Relationships>
</file>

<file path=ppt/slides/_rels/slide14.xml.rels><?xml version="1.0" encoding="UTF-8" standalone="yes"?>
<Relationships xmlns="http://schemas.openxmlformats.org/package/2006/relationships"><Relationship Id="rId8" Type="http://schemas.openxmlformats.org/officeDocument/2006/relationships/package" Target="../embeddings/Microsoft_Office_Word___16.docx"/><Relationship Id="rId3" Type="http://schemas.openxmlformats.org/officeDocument/2006/relationships/notesSlide" Target="../notesSlides/notesSlide13.xml"/><Relationship Id="rId7" Type="http://schemas.openxmlformats.org/officeDocument/2006/relationships/slide" Target="slide28.xml"/><Relationship Id="rId2" Type="http://schemas.openxmlformats.org/officeDocument/2006/relationships/slideLayout" Target="../slideLayouts/slideLayout5.xml"/><Relationship Id="rId1" Type="http://schemas.openxmlformats.org/officeDocument/2006/relationships/vmlDrawing" Target="../drawings/vmlDrawing11.vml"/><Relationship Id="rId6" Type="http://schemas.openxmlformats.org/officeDocument/2006/relationships/slide" Target="slide24.xml"/><Relationship Id="rId5" Type="http://schemas.openxmlformats.org/officeDocument/2006/relationships/slide" Target="slide19.xml"/><Relationship Id="rId4" Type="http://schemas.openxmlformats.org/officeDocument/2006/relationships/slide" Target="slide13.xml"/><Relationship Id="rId9" Type="http://schemas.openxmlformats.org/officeDocument/2006/relationships/slide" Target="slide2.xml"/></Relationships>
</file>

<file path=ppt/slides/_rels/slide15.xml.rels><?xml version="1.0" encoding="UTF-8" standalone="yes"?>
<Relationships xmlns="http://schemas.openxmlformats.org/package/2006/relationships"><Relationship Id="rId3" Type="http://schemas.openxmlformats.org/officeDocument/2006/relationships/slide" Target="slide13.xml"/><Relationship Id="rId7" Type="http://schemas.openxmlformats.org/officeDocument/2006/relationships/slide" Target="slide2.xml"/><Relationship Id="rId2" Type="http://schemas.openxmlformats.org/officeDocument/2006/relationships/notesSlide" Target="../notesSlides/notesSlide14.xml"/><Relationship Id="rId1" Type="http://schemas.openxmlformats.org/officeDocument/2006/relationships/slideLayout" Target="../slideLayouts/slideLayout5.xml"/><Relationship Id="rId6" Type="http://schemas.openxmlformats.org/officeDocument/2006/relationships/slide" Target="slide28.xml"/><Relationship Id="rId5" Type="http://schemas.openxmlformats.org/officeDocument/2006/relationships/slide" Target="slide24.xml"/><Relationship Id="rId4" Type="http://schemas.openxmlformats.org/officeDocument/2006/relationships/slide" Target="slide19.xml"/></Relationships>
</file>

<file path=ppt/slides/_rels/slide16.xml.rels><?xml version="1.0" encoding="UTF-8" standalone="yes"?>
<Relationships xmlns="http://schemas.openxmlformats.org/package/2006/relationships"><Relationship Id="rId8" Type="http://schemas.openxmlformats.org/officeDocument/2006/relationships/package" Target="../embeddings/Microsoft_Office_Word___17.docx"/><Relationship Id="rId3" Type="http://schemas.openxmlformats.org/officeDocument/2006/relationships/notesSlide" Target="../notesSlides/notesSlide15.xml"/><Relationship Id="rId7" Type="http://schemas.openxmlformats.org/officeDocument/2006/relationships/slide" Target="slide28.xml"/><Relationship Id="rId2" Type="http://schemas.openxmlformats.org/officeDocument/2006/relationships/slideLayout" Target="../slideLayouts/slideLayout5.xml"/><Relationship Id="rId1" Type="http://schemas.openxmlformats.org/officeDocument/2006/relationships/vmlDrawing" Target="../drawings/vmlDrawing12.vml"/><Relationship Id="rId6" Type="http://schemas.openxmlformats.org/officeDocument/2006/relationships/slide" Target="slide24.xml"/><Relationship Id="rId5" Type="http://schemas.openxmlformats.org/officeDocument/2006/relationships/slide" Target="slide19.xml"/><Relationship Id="rId4" Type="http://schemas.openxmlformats.org/officeDocument/2006/relationships/slide" Target="slide13.xml"/><Relationship Id="rId9" Type="http://schemas.openxmlformats.org/officeDocument/2006/relationships/slide" Target="slide2.xml"/></Relationships>
</file>

<file path=ppt/slides/_rels/slide17.xml.rels><?xml version="1.0" encoding="UTF-8" standalone="yes"?>
<Relationships xmlns="http://schemas.openxmlformats.org/package/2006/relationships"><Relationship Id="rId8" Type="http://schemas.openxmlformats.org/officeDocument/2006/relationships/package" Target="../embeddings/Microsoft_Office_Word___18.docx"/><Relationship Id="rId3" Type="http://schemas.openxmlformats.org/officeDocument/2006/relationships/notesSlide" Target="../notesSlides/notesSlide16.xml"/><Relationship Id="rId7" Type="http://schemas.openxmlformats.org/officeDocument/2006/relationships/slide" Target="slide28.xml"/><Relationship Id="rId2" Type="http://schemas.openxmlformats.org/officeDocument/2006/relationships/slideLayout" Target="../slideLayouts/slideLayout5.xml"/><Relationship Id="rId1" Type="http://schemas.openxmlformats.org/officeDocument/2006/relationships/vmlDrawing" Target="../drawings/vmlDrawing13.vml"/><Relationship Id="rId6" Type="http://schemas.openxmlformats.org/officeDocument/2006/relationships/slide" Target="slide24.xml"/><Relationship Id="rId5" Type="http://schemas.openxmlformats.org/officeDocument/2006/relationships/slide" Target="slide19.xml"/><Relationship Id="rId4" Type="http://schemas.openxmlformats.org/officeDocument/2006/relationships/slide" Target="slide13.xml"/><Relationship Id="rId9" Type="http://schemas.openxmlformats.org/officeDocument/2006/relationships/slide" Target="slide2.xml"/></Relationships>
</file>

<file path=ppt/slides/_rels/slide18.xml.rels><?xml version="1.0" encoding="UTF-8" standalone="yes"?>
<Relationships xmlns="http://schemas.openxmlformats.org/package/2006/relationships"><Relationship Id="rId8" Type="http://schemas.openxmlformats.org/officeDocument/2006/relationships/package" Target="../embeddings/Microsoft_Office_Word___19.docx"/><Relationship Id="rId3" Type="http://schemas.openxmlformats.org/officeDocument/2006/relationships/notesSlide" Target="../notesSlides/notesSlide17.xml"/><Relationship Id="rId7" Type="http://schemas.openxmlformats.org/officeDocument/2006/relationships/slide" Target="slide28.xml"/><Relationship Id="rId2" Type="http://schemas.openxmlformats.org/officeDocument/2006/relationships/slideLayout" Target="../slideLayouts/slideLayout5.xml"/><Relationship Id="rId1" Type="http://schemas.openxmlformats.org/officeDocument/2006/relationships/vmlDrawing" Target="../drawings/vmlDrawing14.vml"/><Relationship Id="rId6" Type="http://schemas.openxmlformats.org/officeDocument/2006/relationships/slide" Target="slide24.xml"/><Relationship Id="rId5" Type="http://schemas.openxmlformats.org/officeDocument/2006/relationships/slide" Target="slide19.xml"/><Relationship Id="rId4" Type="http://schemas.openxmlformats.org/officeDocument/2006/relationships/slide" Target="slide13.xml"/><Relationship Id="rId9" Type="http://schemas.openxmlformats.org/officeDocument/2006/relationships/slide" Target="slide2.xml"/></Relationships>
</file>

<file path=ppt/slides/_rels/slide19.xml.rels><?xml version="1.0" encoding="UTF-8" standalone="yes"?>
<Relationships xmlns="http://schemas.openxmlformats.org/package/2006/relationships"><Relationship Id="rId8" Type="http://schemas.openxmlformats.org/officeDocument/2006/relationships/package" Target="../embeddings/Microsoft_Office_Word___20.docx"/><Relationship Id="rId3" Type="http://schemas.openxmlformats.org/officeDocument/2006/relationships/notesSlide" Target="../notesSlides/notesSlide18.xml"/><Relationship Id="rId7" Type="http://schemas.openxmlformats.org/officeDocument/2006/relationships/slide" Target="slide28.xml"/><Relationship Id="rId2" Type="http://schemas.openxmlformats.org/officeDocument/2006/relationships/slideLayout" Target="../slideLayouts/slideLayout5.xml"/><Relationship Id="rId1" Type="http://schemas.openxmlformats.org/officeDocument/2006/relationships/vmlDrawing" Target="../drawings/vmlDrawing15.vml"/><Relationship Id="rId6" Type="http://schemas.openxmlformats.org/officeDocument/2006/relationships/slide" Target="slide24.xml"/><Relationship Id="rId5" Type="http://schemas.openxmlformats.org/officeDocument/2006/relationships/slide" Target="slide19.xml"/><Relationship Id="rId4" Type="http://schemas.openxmlformats.org/officeDocument/2006/relationships/slide" Target="slide13.xml"/><Relationship Id="rId9" Type="http://schemas.openxmlformats.org/officeDocument/2006/relationships/slide" Target="slide2.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4.xml"/><Relationship Id="rId1" Type="http://schemas.openxmlformats.org/officeDocument/2006/relationships/vmlDrawing" Target="../drawings/vmlDrawing1.vml"/><Relationship Id="rId6" Type="http://schemas.openxmlformats.org/officeDocument/2006/relationships/package" Target="../embeddings/Microsoft_Office_Word___1.docx"/><Relationship Id="rId5" Type="http://schemas.openxmlformats.org/officeDocument/2006/relationships/slide" Target="slide8.xml"/><Relationship Id="rId4" Type="http://schemas.openxmlformats.org/officeDocument/2006/relationships/slide" Target="slide2.xml"/></Relationships>
</file>

<file path=ppt/slides/_rels/slide20.xml.rels><?xml version="1.0" encoding="UTF-8" standalone="yes"?>
<Relationships xmlns="http://schemas.openxmlformats.org/package/2006/relationships"><Relationship Id="rId8" Type="http://schemas.openxmlformats.org/officeDocument/2006/relationships/package" Target="../embeddings/Microsoft_Office_Word___21.docx"/><Relationship Id="rId3" Type="http://schemas.openxmlformats.org/officeDocument/2006/relationships/notesSlide" Target="../notesSlides/notesSlide19.xml"/><Relationship Id="rId7" Type="http://schemas.openxmlformats.org/officeDocument/2006/relationships/slide" Target="slide28.xml"/><Relationship Id="rId2" Type="http://schemas.openxmlformats.org/officeDocument/2006/relationships/slideLayout" Target="../slideLayouts/slideLayout5.xml"/><Relationship Id="rId1" Type="http://schemas.openxmlformats.org/officeDocument/2006/relationships/vmlDrawing" Target="../drawings/vmlDrawing16.vml"/><Relationship Id="rId6" Type="http://schemas.openxmlformats.org/officeDocument/2006/relationships/slide" Target="slide24.xml"/><Relationship Id="rId5" Type="http://schemas.openxmlformats.org/officeDocument/2006/relationships/slide" Target="slide19.xml"/><Relationship Id="rId4" Type="http://schemas.openxmlformats.org/officeDocument/2006/relationships/slide" Target="slide13.xml"/><Relationship Id="rId9" Type="http://schemas.openxmlformats.org/officeDocument/2006/relationships/slide" Target="slide2.xml"/></Relationships>
</file>

<file path=ppt/slides/_rels/slide21.xml.rels><?xml version="1.0" encoding="UTF-8" standalone="yes"?>
<Relationships xmlns="http://schemas.openxmlformats.org/package/2006/relationships"><Relationship Id="rId3" Type="http://schemas.openxmlformats.org/officeDocument/2006/relationships/slide" Target="slide13.xml"/><Relationship Id="rId7" Type="http://schemas.openxmlformats.org/officeDocument/2006/relationships/slide" Target="slide2.xml"/><Relationship Id="rId2" Type="http://schemas.openxmlformats.org/officeDocument/2006/relationships/notesSlide" Target="../notesSlides/notesSlide20.xml"/><Relationship Id="rId1" Type="http://schemas.openxmlformats.org/officeDocument/2006/relationships/slideLayout" Target="../slideLayouts/slideLayout5.xml"/><Relationship Id="rId6" Type="http://schemas.openxmlformats.org/officeDocument/2006/relationships/slide" Target="slide28.xml"/><Relationship Id="rId5" Type="http://schemas.openxmlformats.org/officeDocument/2006/relationships/slide" Target="slide24.xml"/><Relationship Id="rId4" Type="http://schemas.openxmlformats.org/officeDocument/2006/relationships/slide" Target="slide19.xml"/></Relationships>
</file>

<file path=ppt/slides/_rels/slide22.xml.rels><?xml version="1.0" encoding="UTF-8" standalone="yes"?>
<Relationships xmlns="http://schemas.openxmlformats.org/package/2006/relationships"><Relationship Id="rId8" Type="http://schemas.openxmlformats.org/officeDocument/2006/relationships/package" Target="../embeddings/Microsoft_Office_Word___22.docx"/><Relationship Id="rId3" Type="http://schemas.openxmlformats.org/officeDocument/2006/relationships/notesSlide" Target="../notesSlides/notesSlide21.xml"/><Relationship Id="rId7" Type="http://schemas.openxmlformats.org/officeDocument/2006/relationships/slide" Target="slide28.xml"/><Relationship Id="rId2" Type="http://schemas.openxmlformats.org/officeDocument/2006/relationships/slideLayout" Target="../slideLayouts/slideLayout5.xml"/><Relationship Id="rId1" Type="http://schemas.openxmlformats.org/officeDocument/2006/relationships/vmlDrawing" Target="../drawings/vmlDrawing17.vml"/><Relationship Id="rId6" Type="http://schemas.openxmlformats.org/officeDocument/2006/relationships/slide" Target="slide24.xml"/><Relationship Id="rId5" Type="http://schemas.openxmlformats.org/officeDocument/2006/relationships/slide" Target="slide19.xml"/><Relationship Id="rId4" Type="http://schemas.openxmlformats.org/officeDocument/2006/relationships/slide" Target="slide13.xml"/><Relationship Id="rId9" Type="http://schemas.openxmlformats.org/officeDocument/2006/relationships/slide" Target="slide2.xml"/></Relationships>
</file>

<file path=ppt/slides/_rels/slide23.xml.rels><?xml version="1.0" encoding="UTF-8" standalone="yes"?>
<Relationships xmlns="http://schemas.openxmlformats.org/package/2006/relationships"><Relationship Id="rId8" Type="http://schemas.openxmlformats.org/officeDocument/2006/relationships/package" Target="../embeddings/Microsoft_Office_Word___23.docx"/><Relationship Id="rId3" Type="http://schemas.openxmlformats.org/officeDocument/2006/relationships/notesSlide" Target="../notesSlides/notesSlide22.xml"/><Relationship Id="rId7" Type="http://schemas.openxmlformats.org/officeDocument/2006/relationships/slide" Target="slide28.xml"/><Relationship Id="rId2" Type="http://schemas.openxmlformats.org/officeDocument/2006/relationships/slideLayout" Target="../slideLayouts/slideLayout5.xml"/><Relationship Id="rId1" Type="http://schemas.openxmlformats.org/officeDocument/2006/relationships/vmlDrawing" Target="../drawings/vmlDrawing18.vml"/><Relationship Id="rId6" Type="http://schemas.openxmlformats.org/officeDocument/2006/relationships/slide" Target="slide24.xml"/><Relationship Id="rId5" Type="http://schemas.openxmlformats.org/officeDocument/2006/relationships/slide" Target="slide19.xml"/><Relationship Id="rId4" Type="http://schemas.openxmlformats.org/officeDocument/2006/relationships/slide" Target="slide13.xml"/><Relationship Id="rId9" Type="http://schemas.openxmlformats.org/officeDocument/2006/relationships/slide" Target="slide2.xml"/></Relationships>
</file>

<file path=ppt/slides/_rels/slide24.xml.rels><?xml version="1.0" encoding="UTF-8" standalone="yes"?>
<Relationships xmlns="http://schemas.openxmlformats.org/package/2006/relationships"><Relationship Id="rId8" Type="http://schemas.openxmlformats.org/officeDocument/2006/relationships/package" Target="../embeddings/Microsoft_Office_Word___24.docx"/><Relationship Id="rId3" Type="http://schemas.openxmlformats.org/officeDocument/2006/relationships/notesSlide" Target="../notesSlides/notesSlide23.xml"/><Relationship Id="rId7" Type="http://schemas.openxmlformats.org/officeDocument/2006/relationships/slide" Target="slide28.xml"/><Relationship Id="rId2" Type="http://schemas.openxmlformats.org/officeDocument/2006/relationships/slideLayout" Target="../slideLayouts/slideLayout5.xml"/><Relationship Id="rId1" Type="http://schemas.openxmlformats.org/officeDocument/2006/relationships/vmlDrawing" Target="../drawings/vmlDrawing19.vml"/><Relationship Id="rId6" Type="http://schemas.openxmlformats.org/officeDocument/2006/relationships/slide" Target="slide24.xml"/><Relationship Id="rId5" Type="http://schemas.openxmlformats.org/officeDocument/2006/relationships/slide" Target="slide19.xml"/><Relationship Id="rId4" Type="http://schemas.openxmlformats.org/officeDocument/2006/relationships/slide" Target="slide13.xml"/><Relationship Id="rId9" Type="http://schemas.openxmlformats.org/officeDocument/2006/relationships/slide" Target="slide2.xml"/></Relationships>
</file>

<file path=ppt/slides/_rels/slide25.xml.rels><?xml version="1.0" encoding="UTF-8" standalone="yes"?>
<Relationships xmlns="http://schemas.openxmlformats.org/package/2006/relationships"><Relationship Id="rId8" Type="http://schemas.openxmlformats.org/officeDocument/2006/relationships/package" Target="../embeddings/Microsoft_Office_Word___25.docx"/><Relationship Id="rId3" Type="http://schemas.openxmlformats.org/officeDocument/2006/relationships/notesSlide" Target="../notesSlides/notesSlide24.xml"/><Relationship Id="rId7" Type="http://schemas.openxmlformats.org/officeDocument/2006/relationships/slide" Target="slide28.xml"/><Relationship Id="rId2" Type="http://schemas.openxmlformats.org/officeDocument/2006/relationships/slideLayout" Target="../slideLayouts/slideLayout5.xml"/><Relationship Id="rId1" Type="http://schemas.openxmlformats.org/officeDocument/2006/relationships/vmlDrawing" Target="../drawings/vmlDrawing20.vml"/><Relationship Id="rId6" Type="http://schemas.openxmlformats.org/officeDocument/2006/relationships/slide" Target="slide24.xml"/><Relationship Id="rId5" Type="http://schemas.openxmlformats.org/officeDocument/2006/relationships/slide" Target="slide19.xml"/><Relationship Id="rId4" Type="http://schemas.openxmlformats.org/officeDocument/2006/relationships/slide" Target="slide13.xml"/><Relationship Id="rId9" Type="http://schemas.openxmlformats.org/officeDocument/2006/relationships/slide" Target="slide2.xml"/></Relationships>
</file>

<file path=ppt/slides/_rels/slide26.xml.rels><?xml version="1.0" encoding="UTF-8" standalone="yes"?>
<Relationships xmlns="http://schemas.openxmlformats.org/package/2006/relationships"><Relationship Id="rId3" Type="http://schemas.openxmlformats.org/officeDocument/2006/relationships/slide" Target="slide13.xml"/><Relationship Id="rId7" Type="http://schemas.openxmlformats.org/officeDocument/2006/relationships/slide" Target="slide2.xml"/><Relationship Id="rId2" Type="http://schemas.openxmlformats.org/officeDocument/2006/relationships/notesSlide" Target="../notesSlides/notesSlide25.xml"/><Relationship Id="rId1" Type="http://schemas.openxmlformats.org/officeDocument/2006/relationships/slideLayout" Target="../slideLayouts/slideLayout5.xml"/><Relationship Id="rId6" Type="http://schemas.openxmlformats.org/officeDocument/2006/relationships/slide" Target="slide28.xml"/><Relationship Id="rId5" Type="http://schemas.openxmlformats.org/officeDocument/2006/relationships/slide" Target="slide24.xml"/><Relationship Id="rId4" Type="http://schemas.openxmlformats.org/officeDocument/2006/relationships/slide" Target="slide19.xml"/></Relationships>
</file>

<file path=ppt/slides/_rels/slide27.xml.rels><?xml version="1.0" encoding="UTF-8" standalone="yes"?>
<Relationships xmlns="http://schemas.openxmlformats.org/package/2006/relationships"><Relationship Id="rId8" Type="http://schemas.openxmlformats.org/officeDocument/2006/relationships/package" Target="../embeddings/Microsoft_Office_Word___26.docx"/><Relationship Id="rId3" Type="http://schemas.openxmlformats.org/officeDocument/2006/relationships/notesSlide" Target="../notesSlides/notesSlide26.xml"/><Relationship Id="rId7" Type="http://schemas.openxmlformats.org/officeDocument/2006/relationships/slide" Target="slide28.xml"/><Relationship Id="rId2" Type="http://schemas.openxmlformats.org/officeDocument/2006/relationships/slideLayout" Target="../slideLayouts/slideLayout5.xml"/><Relationship Id="rId1" Type="http://schemas.openxmlformats.org/officeDocument/2006/relationships/vmlDrawing" Target="../drawings/vmlDrawing21.vml"/><Relationship Id="rId6" Type="http://schemas.openxmlformats.org/officeDocument/2006/relationships/slide" Target="slide24.xml"/><Relationship Id="rId5" Type="http://schemas.openxmlformats.org/officeDocument/2006/relationships/slide" Target="slide19.xml"/><Relationship Id="rId10" Type="http://schemas.openxmlformats.org/officeDocument/2006/relationships/slide" Target="slide2.xml"/><Relationship Id="rId4" Type="http://schemas.openxmlformats.org/officeDocument/2006/relationships/slide" Target="slide13.xml"/><Relationship Id="rId9" Type="http://schemas.openxmlformats.org/officeDocument/2006/relationships/package" Target="../embeddings/Microsoft_Office_Word___27.docx"/></Relationships>
</file>

<file path=ppt/slides/_rels/slide28.xml.rels><?xml version="1.0" encoding="UTF-8" standalone="yes"?>
<Relationships xmlns="http://schemas.openxmlformats.org/package/2006/relationships"><Relationship Id="rId8" Type="http://schemas.openxmlformats.org/officeDocument/2006/relationships/package" Target="../embeddings/Microsoft_Office_Word___28.docx"/><Relationship Id="rId3" Type="http://schemas.openxmlformats.org/officeDocument/2006/relationships/notesSlide" Target="../notesSlides/notesSlide27.xml"/><Relationship Id="rId7" Type="http://schemas.openxmlformats.org/officeDocument/2006/relationships/slide" Target="slide28.xml"/><Relationship Id="rId2" Type="http://schemas.openxmlformats.org/officeDocument/2006/relationships/slideLayout" Target="../slideLayouts/slideLayout5.xml"/><Relationship Id="rId1" Type="http://schemas.openxmlformats.org/officeDocument/2006/relationships/vmlDrawing" Target="../drawings/vmlDrawing22.vml"/><Relationship Id="rId6" Type="http://schemas.openxmlformats.org/officeDocument/2006/relationships/slide" Target="slide24.xml"/><Relationship Id="rId5" Type="http://schemas.openxmlformats.org/officeDocument/2006/relationships/slide" Target="slide19.xml"/><Relationship Id="rId4" Type="http://schemas.openxmlformats.org/officeDocument/2006/relationships/slide" Target="slide13.xml"/><Relationship Id="rId9" Type="http://schemas.openxmlformats.org/officeDocument/2006/relationships/slide" Target="slide2.xml"/></Relationships>
</file>

<file path=ppt/slides/_rels/slide29.xml.rels><?xml version="1.0" encoding="UTF-8" standalone="yes"?>
<Relationships xmlns="http://schemas.openxmlformats.org/package/2006/relationships"><Relationship Id="rId8" Type="http://schemas.openxmlformats.org/officeDocument/2006/relationships/package" Target="../embeddings/Microsoft_Office_Word___29.docx"/><Relationship Id="rId3" Type="http://schemas.openxmlformats.org/officeDocument/2006/relationships/notesSlide" Target="../notesSlides/notesSlide28.xml"/><Relationship Id="rId7" Type="http://schemas.openxmlformats.org/officeDocument/2006/relationships/slide" Target="slide28.xml"/><Relationship Id="rId2" Type="http://schemas.openxmlformats.org/officeDocument/2006/relationships/slideLayout" Target="../slideLayouts/slideLayout5.xml"/><Relationship Id="rId1" Type="http://schemas.openxmlformats.org/officeDocument/2006/relationships/vmlDrawing" Target="../drawings/vmlDrawing23.vml"/><Relationship Id="rId6" Type="http://schemas.openxmlformats.org/officeDocument/2006/relationships/slide" Target="slide24.xml"/><Relationship Id="rId5" Type="http://schemas.openxmlformats.org/officeDocument/2006/relationships/slide" Target="slide19.xml"/><Relationship Id="rId4" Type="http://schemas.openxmlformats.org/officeDocument/2006/relationships/slide" Target="slide13.xml"/><Relationship Id="rId9" Type="http://schemas.openxmlformats.org/officeDocument/2006/relationships/slide" Target="slide2.xml"/></Relationships>
</file>

<file path=ppt/slides/_rels/slide3.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2.xml"/><Relationship Id="rId1" Type="http://schemas.openxmlformats.org/officeDocument/2006/relationships/slideLayout" Target="../slideLayouts/slideLayout4.xml"/><Relationship Id="rId5" Type="http://schemas.openxmlformats.org/officeDocument/2006/relationships/image" Target="../media/image4.jpeg"/><Relationship Id="rId4" Type="http://schemas.openxmlformats.org/officeDocument/2006/relationships/slide" Target="slide8.xml"/></Relationships>
</file>

<file path=ppt/slides/_rels/slide30.xml.rels><?xml version="1.0" encoding="UTF-8" standalone="yes"?>
<Relationships xmlns="http://schemas.openxmlformats.org/package/2006/relationships"><Relationship Id="rId3" Type="http://schemas.openxmlformats.org/officeDocument/2006/relationships/slide" Target="slide13.xml"/><Relationship Id="rId7" Type="http://schemas.openxmlformats.org/officeDocument/2006/relationships/slide" Target="slide2.xml"/><Relationship Id="rId2" Type="http://schemas.openxmlformats.org/officeDocument/2006/relationships/notesSlide" Target="../notesSlides/notesSlide29.xml"/><Relationship Id="rId1" Type="http://schemas.openxmlformats.org/officeDocument/2006/relationships/slideLayout" Target="../slideLayouts/slideLayout5.xml"/><Relationship Id="rId6" Type="http://schemas.openxmlformats.org/officeDocument/2006/relationships/slide" Target="slide28.xml"/><Relationship Id="rId5" Type="http://schemas.openxmlformats.org/officeDocument/2006/relationships/slide" Target="slide24.xml"/><Relationship Id="rId4" Type="http://schemas.openxmlformats.org/officeDocument/2006/relationships/slide" Target="slide19.xml"/></Relationships>
</file>

<file path=ppt/slides/_rels/slide31.xml.rels><?xml version="1.0" encoding="UTF-8" standalone="yes"?>
<Relationships xmlns="http://schemas.openxmlformats.org/package/2006/relationships"><Relationship Id="rId8" Type="http://schemas.openxmlformats.org/officeDocument/2006/relationships/package" Target="../embeddings/Microsoft_Office_Word___30.docx"/><Relationship Id="rId3" Type="http://schemas.openxmlformats.org/officeDocument/2006/relationships/notesSlide" Target="../notesSlides/notesSlide30.xml"/><Relationship Id="rId7" Type="http://schemas.openxmlformats.org/officeDocument/2006/relationships/slide" Target="slide28.xml"/><Relationship Id="rId2" Type="http://schemas.openxmlformats.org/officeDocument/2006/relationships/slideLayout" Target="../slideLayouts/slideLayout5.xml"/><Relationship Id="rId1" Type="http://schemas.openxmlformats.org/officeDocument/2006/relationships/vmlDrawing" Target="../drawings/vmlDrawing24.vml"/><Relationship Id="rId6" Type="http://schemas.openxmlformats.org/officeDocument/2006/relationships/slide" Target="slide24.xml"/><Relationship Id="rId5" Type="http://schemas.openxmlformats.org/officeDocument/2006/relationships/slide" Target="slide19.xml"/><Relationship Id="rId4" Type="http://schemas.openxmlformats.org/officeDocument/2006/relationships/slide" Target="slide13.xml"/><Relationship Id="rId9" Type="http://schemas.openxmlformats.org/officeDocument/2006/relationships/slide" Target="slide2.xml"/></Relationships>
</file>

<file path=ppt/slides/_rels/slide32.xml.rels><?xml version="1.0" encoding="UTF-8" standalone="yes"?>
<Relationships xmlns="http://schemas.openxmlformats.org/package/2006/relationships"><Relationship Id="rId8" Type="http://schemas.openxmlformats.org/officeDocument/2006/relationships/package" Target="../embeddings/Microsoft_Office_Word___31.docx"/><Relationship Id="rId3" Type="http://schemas.openxmlformats.org/officeDocument/2006/relationships/notesSlide" Target="../notesSlides/notesSlide31.xml"/><Relationship Id="rId7" Type="http://schemas.openxmlformats.org/officeDocument/2006/relationships/slide" Target="slide28.xml"/><Relationship Id="rId2" Type="http://schemas.openxmlformats.org/officeDocument/2006/relationships/slideLayout" Target="../slideLayouts/slideLayout5.xml"/><Relationship Id="rId1" Type="http://schemas.openxmlformats.org/officeDocument/2006/relationships/vmlDrawing" Target="../drawings/vmlDrawing25.vml"/><Relationship Id="rId6" Type="http://schemas.openxmlformats.org/officeDocument/2006/relationships/slide" Target="slide24.xml"/><Relationship Id="rId5" Type="http://schemas.openxmlformats.org/officeDocument/2006/relationships/slide" Target="slide19.xml"/><Relationship Id="rId4" Type="http://schemas.openxmlformats.org/officeDocument/2006/relationships/slide" Target="slide13.xml"/><Relationship Id="rId9" Type="http://schemas.openxmlformats.org/officeDocument/2006/relationships/slide" Target="slide2.xml"/></Relationships>
</file>

<file path=ppt/slides/_rels/slide33.xml.rels><?xml version="1.0" encoding="UTF-8" standalone="yes"?>
<Relationships xmlns="http://schemas.openxmlformats.org/package/2006/relationships"><Relationship Id="rId8" Type="http://schemas.openxmlformats.org/officeDocument/2006/relationships/package" Target="../embeddings/Microsoft_Office_Word___32.docx"/><Relationship Id="rId3" Type="http://schemas.openxmlformats.org/officeDocument/2006/relationships/notesSlide" Target="../notesSlides/notesSlide32.xml"/><Relationship Id="rId7" Type="http://schemas.openxmlformats.org/officeDocument/2006/relationships/slide" Target="slide28.xml"/><Relationship Id="rId2" Type="http://schemas.openxmlformats.org/officeDocument/2006/relationships/slideLayout" Target="../slideLayouts/slideLayout5.xml"/><Relationship Id="rId1" Type="http://schemas.openxmlformats.org/officeDocument/2006/relationships/vmlDrawing" Target="../drawings/vmlDrawing26.vml"/><Relationship Id="rId6" Type="http://schemas.openxmlformats.org/officeDocument/2006/relationships/slide" Target="slide24.xml"/><Relationship Id="rId5" Type="http://schemas.openxmlformats.org/officeDocument/2006/relationships/slide" Target="slide19.xml"/><Relationship Id="rId4" Type="http://schemas.openxmlformats.org/officeDocument/2006/relationships/slide" Target="slide13.xml"/><Relationship Id="rId9" Type="http://schemas.openxmlformats.org/officeDocument/2006/relationships/slide" Target="slide2.xml"/></Relationships>
</file>

<file path=ppt/slides/_rels/slide34.xml.rels><?xml version="1.0" encoding="UTF-8" standalone="yes"?>
<Relationships xmlns="http://schemas.openxmlformats.org/package/2006/relationships"><Relationship Id="rId8" Type="http://schemas.openxmlformats.org/officeDocument/2006/relationships/slide" Target="slide2.xml"/><Relationship Id="rId3" Type="http://schemas.openxmlformats.org/officeDocument/2006/relationships/notesSlide" Target="../notesSlides/notesSlide33.xml"/><Relationship Id="rId7" Type="http://schemas.openxmlformats.org/officeDocument/2006/relationships/slide" Target="slide28.xml"/><Relationship Id="rId2" Type="http://schemas.openxmlformats.org/officeDocument/2006/relationships/slideLayout" Target="../slideLayouts/slideLayout5.xml"/><Relationship Id="rId1" Type="http://schemas.openxmlformats.org/officeDocument/2006/relationships/vmlDrawing" Target="../drawings/vmlDrawing27.vml"/><Relationship Id="rId6" Type="http://schemas.openxmlformats.org/officeDocument/2006/relationships/slide" Target="slide24.xml"/><Relationship Id="rId5" Type="http://schemas.openxmlformats.org/officeDocument/2006/relationships/slide" Target="slide19.xml"/><Relationship Id="rId4" Type="http://schemas.openxmlformats.org/officeDocument/2006/relationships/slide" Target="slide13.xml"/><Relationship Id="rId9" Type="http://schemas.openxmlformats.org/officeDocument/2006/relationships/package" Target="../embeddings/Microsoft_Office_Word___33.docx"/></Relationships>
</file>

<file path=ppt/slides/_rels/slide35.xml.rels><?xml version="1.0" encoding="UTF-8" standalone="yes"?>
<Relationships xmlns="http://schemas.openxmlformats.org/package/2006/relationships"><Relationship Id="rId8" Type="http://schemas.openxmlformats.org/officeDocument/2006/relationships/slide" Target="slide2.xml"/><Relationship Id="rId3" Type="http://schemas.openxmlformats.org/officeDocument/2006/relationships/notesSlide" Target="../notesSlides/notesSlide34.xml"/><Relationship Id="rId7" Type="http://schemas.openxmlformats.org/officeDocument/2006/relationships/slide" Target="slide28.xml"/><Relationship Id="rId2" Type="http://schemas.openxmlformats.org/officeDocument/2006/relationships/slideLayout" Target="../slideLayouts/slideLayout5.xml"/><Relationship Id="rId1" Type="http://schemas.openxmlformats.org/officeDocument/2006/relationships/vmlDrawing" Target="../drawings/vmlDrawing28.vml"/><Relationship Id="rId6" Type="http://schemas.openxmlformats.org/officeDocument/2006/relationships/slide" Target="slide24.xml"/><Relationship Id="rId5" Type="http://schemas.openxmlformats.org/officeDocument/2006/relationships/slide" Target="slide19.xml"/><Relationship Id="rId4" Type="http://schemas.openxmlformats.org/officeDocument/2006/relationships/slide" Target="slide13.xml"/><Relationship Id="rId9" Type="http://schemas.openxmlformats.org/officeDocument/2006/relationships/package" Target="../embeddings/Microsoft_Office_Word___34.docx"/></Relationships>
</file>

<file path=ppt/slides/_rels/slide36.xml.rels><?xml version="1.0" encoding="UTF-8" standalone="yes"?>
<Relationships xmlns="http://schemas.openxmlformats.org/package/2006/relationships"><Relationship Id="rId8" Type="http://schemas.openxmlformats.org/officeDocument/2006/relationships/slide" Target="slide2.xml"/><Relationship Id="rId3" Type="http://schemas.openxmlformats.org/officeDocument/2006/relationships/notesSlide" Target="../notesSlides/notesSlide35.xml"/><Relationship Id="rId7" Type="http://schemas.openxmlformats.org/officeDocument/2006/relationships/slide" Target="slide28.xml"/><Relationship Id="rId2" Type="http://schemas.openxmlformats.org/officeDocument/2006/relationships/slideLayout" Target="../slideLayouts/slideLayout5.xml"/><Relationship Id="rId1" Type="http://schemas.openxmlformats.org/officeDocument/2006/relationships/vmlDrawing" Target="../drawings/vmlDrawing29.vml"/><Relationship Id="rId6" Type="http://schemas.openxmlformats.org/officeDocument/2006/relationships/slide" Target="slide24.xml"/><Relationship Id="rId5" Type="http://schemas.openxmlformats.org/officeDocument/2006/relationships/slide" Target="slide19.xml"/><Relationship Id="rId4" Type="http://schemas.openxmlformats.org/officeDocument/2006/relationships/slide" Target="slide13.xml"/><Relationship Id="rId9" Type="http://schemas.openxmlformats.org/officeDocument/2006/relationships/package" Target="../embeddings/Microsoft_Office_Word___35.docx"/></Relationships>
</file>

<file path=ppt/slides/_rels/slide37.xml.rels><?xml version="1.0" encoding="UTF-8" standalone="yes"?>
<Relationships xmlns="http://schemas.openxmlformats.org/package/2006/relationships"><Relationship Id="rId8" Type="http://schemas.openxmlformats.org/officeDocument/2006/relationships/slide" Target="slide2.xml"/><Relationship Id="rId3" Type="http://schemas.openxmlformats.org/officeDocument/2006/relationships/notesSlide" Target="../notesSlides/notesSlide36.xml"/><Relationship Id="rId7" Type="http://schemas.openxmlformats.org/officeDocument/2006/relationships/slide" Target="slide28.xml"/><Relationship Id="rId2" Type="http://schemas.openxmlformats.org/officeDocument/2006/relationships/slideLayout" Target="../slideLayouts/slideLayout5.xml"/><Relationship Id="rId1" Type="http://schemas.openxmlformats.org/officeDocument/2006/relationships/vmlDrawing" Target="../drawings/vmlDrawing30.vml"/><Relationship Id="rId6" Type="http://schemas.openxmlformats.org/officeDocument/2006/relationships/slide" Target="slide24.xml"/><Relationship Id="rId5" Type="http://schemas.openxmlformats.org/officeDocument/2006/relationships/slide" Target="slide19.xml"/><Relationship Id="rId4" Type="http://schemas.openxmlformats.org/officeDocument/2006/relationships/slide" Target="slide13.xml"/><Relationship Id="rId9" Type="http://schemas.openxmlformats.org/officeDocument/2006/relationships/package" Target="../embeddings/Microsoft_Office_Word___36.docx"/></Relationships>
</file>

<file path=ppt/slides/_rels/slide38.xml.rels><?xml version="1.0" encoding="UTF-8" standalone="yes"?>
<Relationships xmlns="http://schemas.openxmlformats.org/package/2006/relationships"><Relationship Id="rId8" Type="http://schemas.openxmlformats.org/officeDocument/2006/relationships/slide" Target="slide2.xml"/><Relationship Id="rId3" Type="http://schemas.openxmlformats.org/officeDocument/2006/relationships/notesSlide" Target="../notesSlides/notesSlide37.xml"/><Relationship Id="rId7" Type="http://schemas.openxmlformats.org/officeDocument/2006/relationships/slide" Target="slide28.xml"/><Relationship Id="rId2" Type="http://schemas.openxmlformats.org/officeDocument/2006/relationships/slideLayout" Target="../slideLayouts/slideLayout5.xml"/><Relationship Id="rId1" Type="http://schemas.openxmlformats.org/officeDocument/2006/relationships/vmlDrawing" Target="../drawings/vmlDrawing31.vml"/><Relationship Id="rId6" Type="http://schemas.openxmlformats.org/officeDocument/2006/relationships/slide" Target="slide24.xml"/><Relationship Id="rId5" Type="http://schemas.openxmlformats.org/officeDocument/2006/relationships/slide" Target="slide19.xml"/><Relationship Id="rId4" Type="http://schemas.openxmlformats.org/officeDocument/2006/relationships/slide" Target="slide13.xml"/><Relationship Id="rId9" Type="http://schemas.openxmlformats.org/officeDocument/2006/relationships/package" Target="../embeddings/Microsoft_Office_Word___37.docx"/></Relationships>
</file>

<file path=ppt/slides/_rels/slide39.xml.rels><?xml version="1.0" encoding="UTF-8" standalone="yes"?>
<Relationships xmlns="http://schemas.openxmlformats.org/package/2006/relationships"><Relationship Id="rId8" Type="http://schemas.openxmlformats.org/officeDocument/2006/relationships/slide" Target="slide2.xml"/><Relationship Id="rId3" Type="http://schemas.openxmlformats.org/officeDocument/2006/relationships/image" Target="../media/image42.jpeg"/><Relationship Id="rId7" Type="http://schemas.openxmlformats.org/officeDocument/2006/relationships/slide" Target="slide28.xml"/><Relationship Id="rId2" Type="http://schemas.openxmlformats.org/officeDocument/2006/relationships/notesSlide" Target="../notesSlides/notesSlide38.xml"/><Relationship Id="rId1" Type="http://schemas.openxmlformats.org/officeDocument/2006/relationships/slideLayout" Target="../slideLayouts/slideLayout5.xml"/><Relationship Id="rId6" Type="http://schemas.openxmlformats.org/officeDocument/2006/relationships/slide" Target="slide24.xml"/><Relationship Id="rId5" Type="http://schemas.openxmlformats.org/officeDocument/2006/relationships/slide" Target="slide19.xml"/><Relationship Id="rId4" Type="http://schemas.openxmlformats.org/officeDocument/2006/relationships/slide" Target="slide13.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4.xml"/><Relationship Id="rId1" Type="http://schemas.openxmlformats.org/officeDocument/2006/relationships/vmlDrawing" Target="../drawings/vmlDrawing2.vml"/><Relationship Id="rId6" Type="http://schemas.openxmlformats.org/officeDocument/2006/relationships/package" Target="../embeddings/Microsoft_Office_Word___2.docx"/><Relationship Id="rId5" Type="http://schemas.openxmlformats.org/officeDocument/2006/relationships/slide" Target="slide8.xml"/><Relationship Id="rId4" Type="http://schemas.openxmlformats.org/officeDocument/2006/relationships/slide" Target="slide2.xml"/></Relationships>
</file>

<file path=ppt/slides/_rels/slide40.xml.rels><?xml version="1.0" encoding="UTF-8" standalone="yes"?>
<Relationships xmlns="http://schemas.openxmlformats.org/package/2006/relationships"><Relationship Id="rId3" Type="http://schemas.openxmlformats.org/officeDocument/2006/relationships/slide" Target="slide13.xml"/><Relationship Id="rId7" Type="http://schemas.openxmlformats.org/officeDocument/2006/relationships/slide" Target="slide2.xml"/><Relationship Id="rId2" Type="http://schemas.openxmlformats.org/officeDocument/2006/relationships/notesSlide" Target="../notesSlides/notesSlide39.xml"/><Relationship Id="rId1" Type="http://schemas.openxmlformats.org/officeDocument/2006/relationships/slideLayout" Target="../slideLayouts/slideLayout5.xml"/><Relationship Id="rId6" Type="http://schemas.openxmlformats.org/officeDocument/2006/relationships/slide" Target="slide28.xml"/><Relationship Id="rId5" Type="http://schemas.openxmlformats.org/officeDocument/2006/relationships/slide" Target="slide24.xml"/><Relationship Id="rId4" Type="http://schemas.openxmlformats.org/officeDocument/2006/relationships/slide" Target="slide19.xml"/></Relationships>
</file>

<file path=ppt/slides/_rels/slide41.xml.rels><?xml version="1.0" encoding="UTF-8" standalone="yes"?>
<Relationships xmlns="http://schemas.openxmlformats.org/package/2006/relationships"><Relationship Id="rId8" Type="http://schemas.openxmlformats.org/officeDocument/2006/relationships/slide" Target="slide2.xml"/><Relationship Id="rId3" Type="http://schemas.openxmlformats.org/officeDocument/2006/relationships/image" Target="../media/image43.jpeg"/><Relationship Id="rId7" Type="http://schemas.openxmlformats.org/officeDocument/2006/relationships/slide" Target="slide28.xml"/><Relationship Id="rId2" Type="http://schemas.openxmlformats.org/officeDocument/2006/relationships/notesSlide" Target="../notesSlides/notesSlide40.xml"/><Relationship Id="rId1" Type="http://schemas.openxmlformats.org/officeDocument/2006/relationships/slideLayout" Target="../slideLayouts/slideLayout5.xml"/><Relationship Id="rId6" Type="http://schemas.openxmlformats.org/officeDocument/2006/relationships/slide" Target="slide24.xml"/><Relationship Id="rId5" Type="http://schemas.openxmlformats.org/officeDocument/2006/relationships/slide" Target="slide19.xml"/><Relationship Id="rId4" Type="http://schemas.openxmlformats.org/officeDocument/2006/relationships/slide" Target="slide13.xml"/></Relationships>
</file>

<file path=ppt/slides/_rels/slide5.xml.rels><?xml version="1.0" encoding="UTF-8" standalone="yes"?>
<Relationships xmlns="http://schemas.openxmlformats.org/package/2006/relationships"><Relationship Id="rId8" Type="http://schemas.openxmlformats.org/officeDocument/2006/relationships/package" Target="../embeddings/Microsoft_Office_Word___5.docx"/><Relationship Id="rId3" Type="http://schemas.openxmlformats.org/officeDocument/2006/relationships/notesSlide" Target="../notesSlides/notesSlide4.xml"/><Relationship Id="rId7" Type="http://schemas.openxmlformats.org/officeDocument/2006/relationships/package" Target="../embeddings/Microsoft_Office_Word___4.docx"/><Relationship Id="rId2" Type="http://schemas.openxmlformats.org/officeDocument/2006/relationships/slideLayout" Target="../slideLayouts/slideLayout4.xml"/><Relationship Id="rId1" Type="http://schemas.openxmlformats.org/officeDocument/2006/relationships/vmlDrawing" Target="../drawings/vmlDrawing3.vml"/><Relationship Id="rId6" Type="http://schemas.openxmlformats.org/officeDocument/2006/relationships/package" Target="../embeddings/Microsoft_Office_Word___3.docx"/><Relationship Id="rId5" Type="http://schemas.openxmlformats.org/officeDocument/2006/relationships/slide" Target="slide8.xml"/><Relationship Id="rId4" Type="http://schemas.openxmlformats.org/officeDocument/2006/relationships/slide" Target="slide2.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4.xml"/><Relationship Id="rId1" Type="http://schemas.openxmlformats.org/officeDocument/2006/relationships/vmlDrawing" Target="../drawings/vmlDrawing4.vml"/><Relationship Id="rId6" Type="http://schemas.openxmlformats.org/officeDocument/2006/relationships/package" Target="../embeddings/Microsoft_Office_Word___6.docx"/><Relationship Id="rId5" Type="http://schemas.openxmlformats.org/officeDocument/2006/relationships/slide" Target="slide8.xml"/><Relationship Id="rId4" Type="http://schemas.openxmlformats.org/officeDocument/2006/relationships/slide" Target="slide2.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4.xml"/><Relationship Id="rId1" Type="http://schemas.openxmlformats.org/officeDocument/2006/relationships/vmlDrawing" Target="../drawings/vmlDrawing5.vml"/><Relationship Id="rId6" Type="http://schemas.openxmlformats.org/officeDocument/2006/relationships/package" Target="../embeddings/Microsoft_Office_Word___7.docx"/><Relationship Id="rId5" Type="http://schemas.openxmlformats.org/officeDocument/2006/relationships/slide" Target="slide8.xml"/><Relationship Id="rId4" Type="http://schemas.openxmlformats.org/officeDocument/2006/relationships/slide" Target="slide2.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4.xml"/><Relationship Id="rId1" Type="http://schemas.openxmlformats.org/officeDocument/2006/relationships/vmlDrawing" Target="../drawings/vmlDrawing6.vml"/><Relationship Id="rId6" Type="http://schemas.openxmlformats.org/officeDocument/2006/relationships/package" Target="../embeddings/Microsoft_Office_Word___8.docx"/><Relationship Id="rId5" Type="http://schemas.openxmlformats.org/officeDocument/2006/relationships/slide" Target="slide8.xml"/><Relationship Id="rId4" Type="http://schemas.openxmlformats.org/officeDocument/2006/relationships/slide" Target="slide2.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8.xml"/><Relationship Id="rId7" Type="http://schemas.openxmlformats.org/officeDocument/2006/relationships/package" Target="../embeddings/Microsoft_Office_Word___10.docx"/><Relationship Id="rId2" Type="http://schemas.openxmlformats.org/officeDocument/2006/relationships/slideLayout" Target="../slideLayouts/slideLayout4.xml"/><Relationship Id="rId1" Type="http://schemas.openxmlformats.org/officeDocument/2006/relationships/vmlDrawing" Target="../drawings/vmlDrawing7.vml"/><Relationship Id="rId6" Type="http://schemas.openxmlformats.org/officeDocument/2006/relationships/package" Target="../embeddings/Microsoft_Office_Word___9.docx"/><Relationship Id="rId5" Type="http://schemas.openxmlformats.org/officeDocument/2006/relationships/slide" Target="slide8.xml"/><Relationship Id="rId4" Type="http://schemas.openxmlformats.org/officeDocument/2006/relationships/slide" Target="slide2.xml"/></Relationships>
</file>

<file path=ppt/slides/slide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 name="标题 2"/>
          <p:cNvSpPr>
            <a:spLocks noGrp="1"/>
          </p:cNvSpPr>
          <p:nvPr>
            <p:ph type="ctrTitle"/>
          </p:nvPr>
        </p:nvSpPr>
        <p:spPr>
          <a:xfrm>
            <a:off x="2195736" y="3064501"/>
            <a:ext cx="6948264" cy="669254"/>
          </a:xfrm>
        </p:spPr>
        <p:txBody>
          <a:bodyPr/>
          <a:lstStyle/>
          <a:p>
            <a:r>
              <a:rPr lang="zh-CN" altLang="zh-CN" sz="3200" dirty="0"/>
              <a:t>选修</a:t>
            </a:r>
            <a:r>
              <a:rPr lang="en-US" altLang="zh-CN" sz="3200" dirty="0"/>
              <a:t>4—4</a:t>
            </a:r>
            <a:r>
              <a:rPr lang="zh-CN" altLang="zh-CN" sz="3200" i="1" dirty="0"/>
              <a:t>　</a:t>
            </a:r>
            <a:r>
              <a:rPr lang="zh-CN" altLang="zh-CN" sz="3200" dirty="0"/>
              <a:t>坐标系与参数方程</a:t>
            </a:r>
          </a:p>
        </p:txBody>
      </p:sp>
      <p:pic>
        <p:nvPicPr>
          <p:cNvPr id="4" name="Picture 1"/>
          <p:cNvPicPr>
            <a:picLocks noChangeAspect="1" noChangeArrowheads="1"/>
          </p:cNvPicPr>
          <p:nvPr/>
        </p:nvPicPr>
        <p:blipFill>
          <a:blip r:embed="rId2"/>
          <a:srcRect/>
          <a:stretch>
            <a:fillRect/>
          </a:stretch>
        </p:blipFill>
        <p:spPr bwMode="auto">
          <a:xfrm>
            <a:off x="928662" y="4171972"/>
            <a:ext cx="7620000" cy="2400300"/>
          </a:xfrm>
          <a:prstGeom prst="rect">
            <a:avLst/>
          </a:prstGeom>
          <a:noFill/>
          <a:ln w="9525">
            <a:noFill/>
            <a:miter lim="800000"/>
            <a:headEnd/>
            <a:tailEnd/>
          </a:ln>
          <a:effectLst/>
        </p:spPr>
      </p:pic>
    </p:spTree>
    <p:extLst>
      <p:ext uri="{BB962C8B-B14F-4D97-AF65-F5344CB8AC3E}">
        <p14:creationId xmlns:p14="http://schemas.microsoft.com/office/powerpoint/2010/main" xmlns="" val="251115321"/>
      </p:ext>
    </p:extLst>
  </p:cSld>
  <p:clrMapOvr>
    <a:masterClrMapping/>
  </p:clrMapOvr>
  <p:transition spd="slow">
    <p:checker dir="vert"/>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10</a:t>
            </a:fld>
            <a:r>
              <a:rPr lang="en-US" altLang="zh-CN" dirty="0" smtClean="0"/>
              <a:t>-</a:t>
            </a:r>
            <a:endParaRPr lang="zh-CN" altLang="en-US" dirty="0"/>
          </a:p>
        </p:txBody>
      </p:sp>
      <p:sp>
        <p:nvSpPr>
          <p:cNvPr id="5" name="圆角矩形 4">
            <a:hlinkClick r:id="rId4"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知识梳理</a:t>
            </a:r>
          </a:p>
        </p:txBody>
      </p:sp>
      <p:sp>
        <p:nvSpPr>
          <p:cNvPr id="6" name="圆角矩形 5">
            <a:hlinkClick r:id="rId5" action="ppaction://hlinksldjump"/>
          </p:cNvPr>
          <p:cNvSpPr/>
          <p:nvPr/>
        </p:nvSpPr>
        <p:spPr>
          <a:xfrm>
            <a:off x="1331640" y="1011172"/>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考点自诊</a:t>
            </a:r>
            <a:endParaRPr lang="zh-CN" altLang="en-US" sz="1200" dirty="0">
              <a:solidFill>
                <a:srgbClr val="E75E22"/>
              </a:solidFill>
              <a:latin typeface="+mj-ea"/>
              <a:ea typeface="+mj-ea"/>
            </a:endParaRPr>
          </a:p>
        </p:txBody>
      </p:sp>
      <p:sp>
        <p:nvSpPr>
          <p:cNvPr id="3" name="矩形 2"/>
          <p:cNvSpPr>
            <a:spLocks noChangeAspect="1"/>
          </p:cNvSpPr>
          <p:nvPr/>
        </p:nvSpPr>
        <p:spPr>
          <a:xfrm>
            <a:off x="508000" y="1416239"/>
            <a:ext cx="8128000" cy="459741"/>
          </a:xfrm>
          <a:prstGeom prst="rect">
            <a:avLst/>
          </a:prstGeom>
        </p:spPr>
        <p:txBody>
          <a:bodyPr>
            <a:spAutoFit/>
          </a:bodyPr>
          <a:lstStyle/>
          <a:p>
            <a:pPr indent="267970">
              <a:lnSpc>
                <a:spcPct val="120000"/>
              </a:lnSpc>
              <a:spcAft>
                <a:spcPts val="0"/>
              </a:spcAft>
              <a:tabLst>
                <a:tab pos="1188085" algn="l"/>
                <a:tab pos="2163445" algn="l"/>
                <a:tab pos="3142615" algn="l"/>
                <a:tab pos="4190365"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在极坐标系</a:t>
            </a:r>
            <a:r>
              <a:rPr lang="en-US" altLang="zh-CN" sz="2200" i="1" dirty="0">
                <a:solidFill>
                  <a:srgbClr val="000000"/>
                </a:solidFill>
                <a:latin typeface="Times New Roman" panose="02020603050405020304" pitchFamily="18" charset="0"/>
                <a:cs typeface="Times New Roman" panose="02020603050405020304" pitchFamily="18" charset="0"/>
              </a:rPr>
              <a:t>Ox</a:t>
            </a:r>
            <a:r>
              <a:rPr lang="zh-CN" altLang="zh-CN" sz="2200" dirty="0">
                <a:solidFill>
                  <a:srgbClr val="000000"/>
                </a:solidFill>
                <a:latin typeface="Times New Roman" panose="02020603050405020304" pitchFamily="18" charset="0"/>
                <a:cs typeface="Times New Roman" panose="02020603050405020304" pitchFamily="18" charset="0"/>
              </a:rPr>
              <a:t>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方程</a:t>
            </a:r>
            <a:r>
              <a:rPr lang="en-US" altLang="zh-CN" sz="2200" i="1" dirty="0">
                <a:solidFill>
                  <a:srgbClr val="000000"/>
                </a:solidFill>
                <a:latin typeface="Times New Roman" panose="02020603050405020304" pitchFamily="18" charset="0"/>
                <a:ea typeface="Microsoft Yi Baiti" panose="03000500000000000000" pitchFamily="66" charset="0"/>
                <a:cs typeface="Times New Roman" panose="02020603050405020304" pitchFamily="18" charset="0"/>
              </a:rPr>
              <a:t>ρ</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2sin </a:t>
            </a:r>
            <a:r>
              <a:rPr lang="en-US" altLang="zh-CN" sz="2200" i="1" dirty="0">
                <a:solidFill>
                  <a:srgbClr val="000000"/>
                </a:solidFill>
                <a:latin typeface="Times New Roman" panose="02020603050405020304" pitchFamily="18" charset="0"/>
                <a:ea typeface="Microsoft Yi Baiti" panose="03000500000000000000" pitchFamily="66" charset="0"/>
                <a:cs typeface="Times New Roman" panose="02020603050405020304" pitchFamily="18" charset="0"/>
              </a:rPr>
              <a:t>θ</a:t>
            </a:r>
            <a:r>
              <a:rPr lang="zh-CN" altLang="zh-CN" sz="2200" dirty="0">
                <a:solidFill>
                  <a:srgbClr val="000000"/>
                </a:solidFill>
                <a:latin typeface="Times New Roman" panose="02020603050405020304" pitchFamily="18" charset="0"/>
                <a:cs typeface="Times New Roman" panose="02020603050405020304" pitchFamily="18" charset="0"/>
              </a:rPr>
              <a:t>表示的圆为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i="1"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9" name="M82.eps" descr="id:2147521478;FounderCES"/>
          <p:cNvPicPr/>
          <p:nvPr/>
        </p:nvPicPr>
        <p:blipFill>
          <a:blip r:embed="rId6"/>
          <a:stretch>
            <a:fillRect/>
          </a:stretch>
        </p:blipFill>
        <p:spPr>
          <a:xfrm>
            <a:off x="971600" y="1930956"/>
            <a:ext cx="6768029" cy="1542894"/>
          </a:xfrm>
          <a:prstGeom prst="rect">
            <a:avLst/>
          </a:prstGeom>
        </p:spPr>
      </p:pic>
      <p:sp>
        <p:nvSpPr>
          <p:cNvPr id="10" name="矩形 9"/>
          <p:cNvSpPr>
            <a:spLocks noChangeAspect="1"/>
          </p:cNvSpPr>
          <p:nvPr/>
        </p:nvSpPr>
        <p:spPr>
          <a:xfrm>
            <a:off x="6300192" y="1412776"/>
            <a:ext cx="388248" cy="463204"/>
          </a:xfrm>
          <a:prstGeom prst="rect">
            <a:avLst/>
          </a:prstGeom>
        </p:spPr>
        <p:txBody>
          <a:bodyPr wrap="none">
            <a:spAutoFit/>
          </a:bodyPr>
          <a:lstStyle/>
          <a:p>
            <a:pPr>
              <a:lnSpc>
                <a:spcPct val="120000"/>
              </a:lnSpc>
            </a:pPr>
            <a:r>
              <a:rPr lang="en-US" altLang="zh-CN" sz="2200" dirty="0" smtClean="0">
                <a:solidFill>
                  <a:srgbClr val="FF0000"/>
                </a:solidFill>
                <a:latin typeface="Times New Roman" panose="02020603050405020304" pitchFamily="18" charset="0"/>
              </a:rPr>
              <a:t>D</a:t>
            </a:r>
            <a:endParaRPr lang="zh-CN" altLang="en-US" sz="2200" dirty="0"/>
          </a:p>
        </p:txBody>
      </p:sp>
      <p:sp>
        <p:nvSpPr>
          <p:cNvPr id="11" name="矩形 10"/>
          <p:cNvSpPr>
            <a:spLocks noChangeAspect="1"/>
          </p:cNvSpPr>
          <p:nvPr/>
        </p:nvSpPr>
        <p:spPr>
          <a:xfrm>
            <a:off x="508000" y="3573016"/>
            <a:ext cx="8128000" cy="904863"/>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2200" b="1" dirty="0">
                <a:solidFill>
                  <a:srgbClr val="FF0000"/>
                </a:solidFill>
                <a:latin typeface="Times New Roman" panose="02020603050405020304" pitchFamily="18" charset="0"/>
                <a:cs typeface="Times New Roman" panose="02020603050405020304" pitchFamily="18" charset="0"/>
              </a:rPr>
              <a:t>解析</a:t>
            </a:r>
            <a:r>
              <a:rPr lang="en-US" altLang="zh-CN" sz="2200" b="1"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由题意得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方程</a:t>
            </a:r>
            <a:r>
              <a:rPr lang="en-US" altLang="zh-CN" sz="2200" i="1" dirty="0">
                <a:solidFill>
                  <a:srgbClr val="000000"/>
                </a:solidFill>
                <a:latin typeface="Times New Roman" panose="02020603050405020304" pitchFamily="18" charset="0"/>
                <a:ea typeface="Microsoft Yi Baiti" panose="03000500000000000000" pitchFamily="66" charset="0"/>
                <a:cs typeface="Times New Roman" panose="02020603050405020304" pitchFamily="18" charset="0"/>
              </a:rPr>
              <a:t>ρ</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2sin</a:t>
            </a:r>
            <a:r>
              <a:rPr lang="en-US"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 </a:t>
            </a:r>
            <a:r>
              <a:rPr lang="en-US" altLang="zh-CN" sz="2200" i="1" dirty="0">
                <a:solidFill>
                  <a:srgbClr val="000000"/>
                </a:solidFill>
                <a:latin typeface="Times New Roman" panose="02020603050405020304" pitchFamily="18" charset="0"/>
                <a:ea typeface="Microsoft Yi Baiti" panose="03000500000000000000" pitchFamily="66" charset="0"/>
                <a:cs typeface="Times New Roman" panose="02020603050405020304" pitchFamily="18" charset="0"/>
              </a:rPr>
              <a:t>θ</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表示以</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smtClean="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为圆心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半径为</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故选</a:t>
            </a:r>
            <a:r>
              <a:rPr lang="en-US" altLang="zh-CN" sz="2200" dirty="0">
                <a:solidFill>
                  <a:srgbClr val="000000"/>
                </a:solidFill>
                <a:latin typeface="Times New Roman" panose="02020603050405020304" pitchFamily="18" charset="0"/>
                <a:cs typeface="Times New Roman" panose="02020603050405020304" pitchFamily="18" charset="0"/>
              </a:rPr>
              <a:t>D</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13" name="对象 12"/>
          <p:cNvGraphicFramePr>
            <a:graphicFrameLocks noChangeAspect="1"/>
          </p:cNvGraphicFramePr>
          <p:nvPr>
            <p:extLst>
              <p:ext uri="{D42A27DB-BD31-4B8C-83A1-F6EECF244321}">
                <p14:modId xmlns:p14="http://schemas.microsoft.com/office/powerpoint/2010/main" xmlns="" val="1671073541"/>
              </p:ext>
            </p:extLst>
          </p:nvPr>
        </p:nvGraphicFramePr>
        <p:xfrm>
          <a:off x="5137431" y="3587297"/>
          <a:ext cx="8128000" cy="450621"/>
        </p:xfrm>
        <a:graphic>
          <a:graphicData uri="http://schemas.openxmlformats.org/presentationml/2006/ole">
            <p:oleObj spid="_x0000_s9218" name="文档" r:id="rId7" imgW="3837724" imgH="212378" progId="Word.Document.12">
              <p:embed/>
            </p:oleObj>
          </a:graphicData>
        </a:graphic>
      </p:graphicFrame>
      <p:sp>
        <p:nvSpPr>
          <p:cNvPr id="14" name="矩形 13"/>
          <p:cNvSpPr>
            <a:spLocks noChangeAspect="1"/>
          </p:cNvSpPr>
          <p:nvPr/>
        </p:nvSpPr>
        <p:spPr>
          <a:xfrm>
            <a:off x="508000" y="4437112"/>
            <a:ext cx="8128000" cy="904863"/>
          </a:xfrm>
          <a:prstGeom prst="rect">
            <a:avLst/>
          </a:prstGeom>
        </p:spPr>
        <p:txBody>
          <a:bodyPr>
            <a:spAutoFit/>
          </a:bodyPr>
          <a:lstStyle/>
          <a:p>
            <a:pPr indent="267970">
              <a:lnSpc>
                <a:spcPct val="120000"/>
              </a:lnSpc>
              <a:spcAft>
                <a:spcPts val="0"/>
              </a:spcAft>
              <a:tabLst>
                <a:tab pos="1188085" algn="l"/>
                <a:tab pos="2163445" algn="l"/>
                <a:tab pos="3142615" algn="l"/>
                <a:tab pos="4190365"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在极坐标系中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直线</a:t>
            </a:r>
            <a:r>
              <a:rPr lang="en-US" altLang="zh-CN" sz="2200" i="1" dirty="0">
                <a:solidFill>
                  <a:srgbClr val="000000"/>
                </a:solidFill>
                <a:latin typeface="Times New Roman" panose="02020603050405020304" pitchFamily="18" charset="0"/>
                <a:cs typeface="Times New Roman" panose="02020603050405020304" pitchFamily="18" charset="0"/>
              </a:rPr>
              <a:t>l</a:t>
            </a:r>
            <a:r>
              <a:rPr lang="zh-CN" altLang="zh-CN" sz="2200" dirty="0">
                <a:solidFill>
                  <a:srgbClr val="000000"/>
                </a:solidFill>
                <a:latin typeface="Times New Roman" panose="02020603050405020304" pitchFamily="18" charset="0"/>
                <a:cs typeface="Times New Roman" panose="02020603050405020304" pitchFamily="18" charset="0"/>
              </a:rPr>
              <a:t>的方程为</a:t>
            </a:r>
            <a:r>
              <a:rPr lang="en-US" altLang="zh-CN" sz="2200" i="1" dirty="0" err="1">
                <a:solidFill>
                  <a:srgbClr val="000000"/>
                </a:solidFill>
                <a:latin typeface="Times New Roman" panose="02020603050405020304" pitchFamily="18" charset="0"/>
                <a:ea typeface="Microsoft Yi Baiti" panose="03000500000000000000" pitchFamily="66" charset="0"/>
                <a:cs typeface="Times New Roman" panose="02020603050405020304" pitchFamily="18" charset="0"/>
              </a:rPr>
              <a:t>ρ</a:t>
            </a:r>
            <a:r>
              <a:rPr lang="en-US" altLang="zh-CN" sz="2200" dirty="0" err="1">
                <a:solidFill>
                  <a:srgbClr val="000000"/>
                </a:solidFill>
                <a:latin typeface="Times New Roman" panose="02020603050405020304" pitchFamily="18" charset="0"/>
                <a:cs typeface="Times New Roman" panose="02020603050405020304" pitchFamily="18" charset="0"/>
              </a:rPr>
              <a:t>sin</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i="1" dirty="0">
                <a:solidFill>
                  <a:srgbClr val="000000"/>
                </a:solidFill>
                <a:latin typeface="Times New Roman" panose="02020603050405020304" pitchFamily="18" charset="0"/>
                <a:ea typeface="Microsoft Yi Baiti" panose="03000500000000000000" pitchFamily="66" charset="0"/>
                <a:cs typeface="Times New Roman" panose="02020603050405020304" pitchFamily="18" charset="0"/>
              </a:rPr>
              <a:t>θ</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则点</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smtClean="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到直线</a:t>
            </a:r>
            <a:r>
              <a:rPr lang="en-US" altLang="zh-CN" sz="2200" i="1" dirty="0">
                <a:solidFill>
                  <a:srgbClr val="000000"/>
                </a:solidFill>
                <a:latin typeface="Times New Roman" panose="02020603050405020304" pitchFamily="18" charset="0"/>
                <a:cs typeface="Times New Roman" panose="02020603050405020304" pitchFamily="18" charset="0"/>
              </a:rPr>
              <a:t>l</a:t>
            </a:r>
            <a:r>
              <a:rPr lang="zh-CN" altLang="zh-CN" sz="2200" dirty="0">
                <a:solidFill>
                  <a:srgbClr val="000000"/>
                </a:solidFill>
                <a:latin typeface="Times New Roman" panose="02020603050405020304" pitchFamily="18" charset="0"/>
                <a:cs typeface="Times New Roman" panose="02020603050405020304" pitchFamily="18" charset="0"/>
              </a:rPr>
              <a:t>的距离为</a:t>
            </a:r>
            <a:r>
              <a:rPr lang="zh-CN" altLang="zh-CN" sz="2200" i="1"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i="1"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15" name="对象 14"/>
          <p:cNvGraphicFramePr>
            <a:graphicFrameLocks noChangeAspect="1"/>
          </p:cNvGraphicFramePr>
          <p:nvPr>
            <p:extLst>
              <p:ext uri="{D42A27DB-BD31-4B8C-83A1-F6EECF244321}">
                <p14:modId xmlns:p14="http://schemas.microsoft.com/office/powerpoint/2010/main" xmlns="" val="2509997674"/>
              </p:ext>
            </p:extLst>
          </p:nvPr>
        </p:nvGraphicFramePr>
        <p:xfrm>
          <a:off x="6228184" y="4458378"/>
          <a:ext cx="8128000" cy="457347"/>
        </p:xfrm>
        <a:graphic>
          <a:graphicData uri="http://schemas.openxmlformats.org/presentationml/2006/ole">
            <p:oleObj spid="_x0000_s9219" name="文档" r:id="rId8" imgW="3837724" imgH="216344" progId="Word.Document.12">
              <p:embed/>
            </p:oleObj>
          </a:graphicData>
        </a:graphic>
      </p:graphicFrame>
      <p:sp>
        <p:nvSpPr>
          <p:cNvPr id="16" name="矩形 15"/>
          <p:cNvSpPr>
            <a:spLocks noChangeAspect="1"/>
          </p:cNvSpPr>
          <p:nvPr/>
        </p:nvSpPr>
        <p:spPr>
          <a:xfrm>
            <a:off x="1451155" y="4842435"/>
            <a:ext cx="325730" cy="463204"/>
          </a:xfrm>
          <a:prstGeom prst="rect">
            <a:avLst/>
          </a:prstGeom>
        </p:spPr>
        <p:txBody>
          <a:bodyPr wrap="none">
            <a:spAutoFit/>
          </a:bodyPr>
          <a:lstStyle/>
          <a:p>
            <a:pPr>
              <a:lnSpc>
                <a:spcPct val="120000"/>
              </a:lnSpc>
            </a:pPr>
            <a:r>
              <a:rPr lang="en-US" altLang="zh-CN" sz="2200" dirty="0" smtClean="0">
                <a:solidFill>
                  <a:srgbClr val="FF0000"/>
                </a:solidFill>
                <a:latin typeface="Times New Roman" panose="02020603050405020304" pitchFamily="18" charset="0"/>
              </a:rPr>
              <a:t>2</a:t>
            </a:r>
            <a:endParaRPr lang="zh-CN" altLang="en-US" sz="2200" dirty="0"/>
          </a:p>
        </p:txBody>
      </p:sp>
      <p:graphicFrame>
        <p:nvGraphicFramePr>
          <p:cNvPr id="17" name="对象 16"/>
          <p:cNvGraphicFramePr>
            <a:graphicFrameLocks noChangeAspect="1"/>
          </p:cNvGraphicFramePr>
          <p:nvPr>
            <p:extLst>
              <p:ext uri="{D42A27DB-BD31-4B8C-83A1-F6EECF244321}">
                <p14:modId xmlns:p14="http://schemas.microsoft.com/office/powerpoint/2010/main" xmlns="" val="317335311"/>
              </p:ext>
            </p:extLst>
          </p:nvPr>
        </p:nvGraphicFramePr>
        <p:xfrm>
          <a:off x="508000" y="5331861"/>
          <a:ext cx="8128000" cy="844076"/>
        </p:xfrm>
        <a:graphic>
          <a:graphicData uri="http://schemas.openxmlformats.org/presentationml/2006/ole">
            <p:oleObj spid="_x0000_s9220" name="文档" r:id="rId9" imgW="3837724" imgH="397713" progId="Word.Document.12">
              <p:embed/>
            </p:oleObj>
          </a:graphicData>
        </a:graphic>
      </p:graphicFrame>
    </p:spTree>
    <p:extLst>
      <p:ext uri="{BB962C8B-B14F-4D97-AF65-F5344CB8AC3E}">
        <p14:creationId xmlns:p14="http://schemas.microsoft.com/office/powerpoint/2010/main" xmlns="" val="2758430344"/>
      </p:ext>
    </p:extLst>
  </p:cSld>
  <p:clrMapOvr>
    <a:masterClrMapping/>
  </p:clrMapOvr>
  <mc:AlternateContent xmlns:mc="http://schemas.openxmlformats.org/markup-compatibility/2006">
    <mc:Choice xmlns:p14="http://schemas.microsoft.com/office/powerpoint/2010/main" xmlns="" Requires="p14">
      <p:transition spd="slow" p14:dur="800">
        <p:pull/>
      </p:transition>
    </mc:Choice>
    <mc:Fallback>
      <p:transition spd="slow">
        <p:pull/>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down)">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ipe(down)">
                                      <p:cBhvr>
                                        <p:cTn id="12" dur="500"/>
                                        <p:tgtEl>
                                          <p:spTgt spid="11"/>
                                        </p:tgtEl>
                                      </p:cBhvr>
                                    </p:animEffect>
                                  </p:childTnLst>
                                </p:cTn>
                              </p:par>
                              <p:par>
                                <p:cTn id="13" presetID="22" presetClass="entr" presetSubtype="4" fill="hold" nodeType="with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wipe(down)">
                                      <p:cBhvr>
                                        <p:cTn id="15" dur="500"/>
                                        <p:tgtEl>
                                          <p:spTgt spid="13"/>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4" fill="hold" grpId="0" nodeType="clickEffect">
                                  <p:stCondLst>
                                    <p:cond delay="0"/>
                                  </p:stCondLst>
                                  <p:childTnLst>
                                    <p:set>
                                      <p:cBhvr>
                                        <p:cTn id="19" dur="1" fill="hold">
                                          <p:stCondLst>
                                            <p:cond delay="0"/>
                                          </p:stCondLst>
                                        </p:cTn>
                                        <p:tgtEl>
                                          <p:spTgt spid="16"/>
                                        </p:tgtEl>
                                        <p:attrNameLst>
                                          <p:attrName>style.visibility</p:attrName>
                                        </p:attrNameLst>
                                      </p:cBhvr>
                                      <p:to>
                                        <p:strVal val="visible"/>
                                      </p:to>
                                    </p:set>
                                    <p:animEffect transition="in" filter="wipe(down)">
                                      <p:cBhvr>
                                        <p:cTn id="20" dur="500"/>
                                        <p:tgtEl>
                                          <p:spTgt spid="16"/>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4" fill="hold" nodeType="clickEffect">
                                  <p:stCondLst>
                                    <p:cond delay="0"/>
                                  </p:stCondLst>
                                  <p:childTnLst>
                                    <p:set>
                                      <p:cBhvr>
                                        <p:cTn id="24" dur="1" fill="hold">
                                          <p:stCondLst>
                                            <p:cond delay="0"/>
                                          </p:stCondLst>
                                        </p:cTn>
                                        <p:tgtEl>
                                          <p:spTgt spid="17"/>
                                        </p:tgtEl>
                                        <p:attrNameLst>
                                          <p:attrName>style.visibility</p:attrName>
                                        </p:attrNameLst>
                                      </p:cBhvr>
                                      <p:to>
                                        <p:strVal val="visible"/>
                                      </p:to>
                                    </p:set>
                                    <p:animEffect transition="in" filter="wipe(down)">
                                      <p:cBhvr>
                                        <p:cTn id="25"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6" grpId="0"/>
    </p:bldLst>
  </p:timing>
</p:sld>
</file>

<file path=ppt/slides/slide1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11</a:t>
            </a:fld>
            <a:r>
              <a:rPr lang="en-US" altLang="zh-CN" dirty="0" smtClean="0"/>
              <a:t>-</a:t>
            </a:r>
            <a:endParaRPr lang="zh-CN" altLang="en-US" dirty="0"/>
          </a:p>
        </p:txBody>
      </p:sp>
      <p:sp>
        <p:nvSpPr>
          <p:cNvPr id="5" name="圆角矩形 4">
            <a:hlinkClick r:id="rId3"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知识梳理</a:t>
            </a:r>
          </a:p>
        </p:txBody>
      </p:sp>
      <p:sp>
        <p:nvSpPr>
          <p:cNvPr id="6" name="圆角矩形 5">
            <a:hlinkClick r:id="rId4" action="ppaction://hlinksldjump"/>
          </p:cNvPr>
          <p:cNvSpPr/>
          <p:nvPr/>
        </p:nvSpPr>
        <p:spPr>
          <a:xfrm>
            <a:off x="1331640" y="1011172"/>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考点自诊</a:t>
            </a:r>
            <a:endParaRPr lang="zh-CN" altLang="en-US" sz="1200" dirty="0">
              <a:solidFill>
                <a:srgbClr val="E75E22"/>
              </a:solidFill>
              <a:latin typeface="+mj-ea"/>
              <a:ea typeface="+mj-ea"/>
            </a:endParaRPr>
          </a:p>
        </p:txBody>
      </p:sp>
      <p:sp>
        <p:nvSpPr>
          <p:cNvPr id="3" name="矩形 2"/>
          <p:cNvSpPr>
            <a:spLocks noChangeAspect="1"/>
          </p:cNvSpPr>
          <p:nvPr/>
        </p:nvSpPr>
        <p:spPr>
          <a:xfrm>
            <a:off x="508000" y="1464002"/>
            <a:ext cx="8128000" cy="2084801"/>
          </a:xfrm>
          <a:prstGeom prst="rect">
            <a:avLst/>
          </a:prstGeom>
        </p:spPr>
        <p:txBody>
          <a:bodyPr>
            <a:spAutoFit/>
          </a:bodyPr>
          <a:lstStyle/>
          <a:p>
            <a:pPr indent="267970">
              <a:lnSpc>
                <a:spcPct val="120000"/>
              </a:lnSpc>
              <a:spcAft>
                <a:spcPts val="0"/>
              </a:spcAft>
              <a:tabLst>
                <a:tab pos="1188085" algn="l"/>
                <a:tab pos="2163445" algn="l"/>
                <a:tab pos="3142615" algn="l"/>
                <a:tab pos="4190365" algn="l"/>
              </a:tabLst>
            </a:pPr>
            <a:r>
              <a:rPr lang="en-US" altLang="zh-CN" sz="2200" b="1" dirty="0">
                <a:solidFill>
                  <a:srgbClr val="000000"/>
                </a:solidFill>
                <a:latin typeface="Times New Roman" panose="02020603050405020304" pitchFamily="18" charset="0"/>
                <a:cs typeface="Times New Roman" panose="02020603050405020304" pitchFamily="18" charset="0"/>
              </a:rPr>
              <a:t>5</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(2018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全国</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a:t>
            </a:r>
            <a:r>
              <a:rPr lang="en-US" altLang="zh-CN" sz="2200" dirty="0">
                <a:solidFill>
                  <a:srgbClr val="000000"/>
                </a:solidFill>
                <a:latin typeface="Times New Roman" panose="02020603050405020304" pitchFamily="18" charset="0"/>
                <a:cs typeface="Times New Roman" panose="02020603050405020304" pitchFamily="18" charset="0"/>
              </a:rPr>
              <a:t>22)</a:t>
            </a:r>
            <a:r>
              <a:rPr lang="zh-CN" altLang="zh-CN" sz="2200" dirty="0">
                <a:solidFill>
                  <a:srgbClr val="000000"/>
                </a:solidFill>
                <a:latin typeface="Times New Roman" panose="02020603050405020304" pitchFamily="18" charset="0"/>
                <a:cs typeface="Times New Roman" panose="02020603050405020304" pitchFamily="18" charset="0"/>
              </a:rPr>
              <a:t>在直角坐标系</a:t>
            </a:r>
            <a:r>
              <a:rPr lang="en-US" altLang="zh-CN" sz="2200" i="1" dirty="0" err="1">
                <a:solidFill>
                  <a:srgbClr val="000000"/>
                </a:solidFill>
                <a:latin typeface="Times New Roman" panose="02020603050405020304" pitchFamily="18" charset="0"/>
                <a:cs typeface="Times New Roman" panose="02020603050405020304" pitchFamily="18" charset="0"/>
              </a:rPr>
              <a:t>xOy</a:t>
            </a:r>
            <a:r>
              <a:rPr lang="zh-CN" altLang="zh-CN" sz="2200" dirty="0">
                <a:solidFill>
                  <a:srgbClr val="000000"/>
                </a:solidFill>
                <a:latin typeface="Times New Roman" panose="02020603050405020304" pitchFamily="18" charset="0"/>
                <a:cs typeface="Times New Roman" panose="02020603050405020304" pitchFamily="18" charset="0"/>
              </a:rPr>
              <a:t>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曲线</a:t>
            </a:r>
            <a:r>
              <a:rPr lang="en-US" altLang="zh-CN" sz="2200" i="1" dirty="0">
                <a:solidFill>
                  <a:srgbClr val="000000"/>
                </a:solidFill>
                <a:latin typeface="Times New Roman" panose="02020603050405020304" pitchFamily="18" charset="0"/>
                <a:cs typeface="Times New Roman" panose="02020603050405020304" pitchFamily="18" charset="0"/>
              </a:rPr>
              <a:t>C</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的方程为</a:t>
            </a:r>
            <a:r>
              <a:rPr lang="en-US" altLang="zh-CN" sz="2200" i="1" dirty="0">
                <a:solidFill>
                  <a:srgbClr val="000000"/>
                </a:solidFill>
                <a:latin typeface="Times New Roman" panose="02020603050405020304" pitchFamily="18" charset="0"/>
                <a:cs typeface="Times New Roman" panose="02020603050405020304" pitchFamily="18" charset="0"/>
              </a:rPr>
              <a:t>y=</a:t>
            </a:r>
            <a:r>
              <a:rPr lang="en-US" altLang="zh-CN" sz="2200" i="1" dirty="0" err="1">
                <a:solidFill>
                  <a:srgbClr val="000000"/>
                </a:solidFill>
                <a:latin typeface="Times New Roman" panose="02020603050405020304" pitchFamily="18" charset="0"/>
                <a:cs typeface="Times New Roman" panose="02020603050405020304" pitchFamily="18" charset="0"/>
              </a:rPr>
              <a:t>k|x</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以坐标原点为极点</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x</a:t>
            </a:r>
            <a:r>
              <a:rPr lang="zh-CN" altLang="zh-CN" sz="2200" dirty="0">
                <a:solidFill>
                  <a:srgbClr val="000000"/>
                </a:solidFill>
                <a:latin typeface="Times New Roman" panose="02020603050405020304" pitchFamily="18" charset="0"/>
                <a:cs typeface="Times New Roman" panose="02020603050405020304" pitchFamily="18" charset="0"/>
              </a:rPr>
              <a:t>轴正半轴为极轴建立极坐标系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曲线</a:t>
            </a:r>
            <a:r>
              <a:rPr lang="en-US" altLang="zh-CN" sz="2200" i="1" dirty="0">
                <a:solidFill>
                  <a:srgbClr val="000000"/>
                </a:solidFill>
                <a:latin typeface="Times New Roman" panose="02020603050405020304" pitchFamily="18" charset="0"/>
                <a:cs typeface="Times New Roman" panose="02020603050405020304" pitchFamily="18" charset="0"/>
              </a:rPr>
              <a:t>C</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的极坐标方程为</a:t>
            </a:r>
            <a:r>
              <a:rPr lang="en-US" altLang="zh-CN" sz="2200" i="1" dirty="0">
                <a:solidFill>
                  <a:srgbClr val="000000"/>
                </a:solidFill>
                <a:latin typeface="Times New Roman" panose="02020603050405020304" pitchFamily="18" charset="0"/>
                <a:ea typeface="Microsoft Yi Baiti" panose="03000500000000000000" pitchFamily="66" charset="0"/>
                <a:cs typeface="Times New Roman" panose="02020603050405020304" pitchFamily="18" charset="0"/>
              </a:rPr>
              <a:t>ρ</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ea typeface="Microsoft Yi Baiti" panose="03000500000000000000" pitchFamily="66" charset="0"/>
                <a:cs typeface="Times New Roman" panose="02020603050405020304" pitchFamily="18" charset="0"/>
              </a:rPr>
              <a:t>ρ</a:t>
            </a:r>
            <a:r>
              <a:rPr lang="en-US" altLang="zh-CN" sz="2200" dirty="0">
                <a:solidFill>
                  <a:srgbClr val="000000"/>
                </a:solidFill>
                <a:latin typeface="Times New Roman" panose="02020603050405020304" pitchFamily="18" charset="0"/>
                <a:cs typeface="Times New Roman" panose="02020603050405020304" pitchFamily="18" charset="0"/>
              </a:rPr>
              <a:t>cos </a:t>
            </a:r>
            <a:r>
              <a:rPr lang="en-US" altLang="zh-CN" sz="2200" i="1" dirty="0">
                <a:solidFill>
                  <a:srgbClr val="000000"/>
                </a:solidFill>
                <a:latin typeface="Times New Roman" panose="02020603050405020304" pitchFamily="18" charset="0"/>
                <a:ea typeface="Microsoft Yi Baiti" panose="03000500000000000000" pitchFamily="66" charset="0"/>
                <a:cs typeface="Times New Roman" panose="02020603050405020304" pitchFamily="18" charset="0"/>
              </a:rPr>
              <a:t>θ</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3</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0</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求</a:t>
            </a:r>
            <a:r>
              <a:rPr lang="en-US" altLang="zh-CN" sz="2200" i="1" dirty="0">
                <a:solidFill>
                  <a:srgbClr val="000000"/>
                </a:solidFill>
                <a:latin typeface="Times New Roman" panose="02020603050405020304" pitchFamily="18" charset="0"/>
                <a:cs typeface="Times New Roman" panose="02020603050405020304" pitchFamily="18" charset="0"/>
              </a:rPr>
              <a:t>C</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的直角坐标方程</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若</a:t>
            </a:r>
            <a:r>
              <a:rPr lang="en-US" altLang="zh-CN" sz="2200" i="1" dirty="0">
                <a:solidFill>
                  <a:srgbClr val="000000"/>
                </a:solidFill>
                <a:latin typeface="Times New Roman" panose="02020603050405020304" pitchFamily="18" charset="0"/>
                <a:cs typeface="Times New Roman" panose="02020603050405020304" pitchFamily="18" charset="0"/>
              </a:rPr>
              <a:t>C</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与</a:t>
            </a:r>
            <a:r>
              <a:rPr lang="en-US" altLang="zh-CN" sz="2200" i="1" dirty="0">
                <a:solidFill>
                  <a:srgbClr val="000000"/>
                </a:solidFill>
                <a:latin typeface="Times New Roman" panose="02020603050405020304" pitchFamily="18" charset="0"/>
                <a:cs typeface="Times New Roman" panose="02020603050405020304" pitchFamily="18" charset="0"/>
              </a:rPr>
              <a:t>C</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有且仅有三个公共点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求</a:t>
            </a:r>
            <a:r>
              <a:rPr lang="en-US" altLang="zh-CN" sz="2200" i="1" dirty="0">
                <a:solidFill>
                  <a:srgbClr val="000000"/>
                </a:solidFill>
                <a:latin typeface="Times New Roman" panose="02020603050405020304" pitchFamily="18" charset="0"/>
                <a:cs typeface="Times New Roman" panose="02020603050405020304" pitchFamily="18" charset="0"/>
              </a:rPr>
              <a:t>C</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的方程</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8" name="矩形 7"/>
          <p:cNvSpPr>
            <a:spLocks noChangeAspect="1"/>
          </p:cNvSpPr>
          <p:nvPr/>
        </p:nvSpPr>
        <p:spPr>
          <a:xfrm>
            <a:off x="508000" y="3530221"/>
            <a:ext cx="8128000" cy="249106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a:t>
            </a:r>
            <a:r>
              <a:rPr lang="zh-CN" altLang="zh-CN" sz="2200" dirty="0">
                <a:solidFill>
                  <a:srgbClr val="000000"/>
                </a:solidFill>
                <a:latin typeface="NEU-BZ-S92"/>
                <a:ea typeface="Arial" panose="020B0604020202020204" pitchFamily="34"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由</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i="1" dirty="0" err="1">
                <a:solidFill>
                  <a:srgbClr val="000000"/>
                </a:solidFill>
                <a:latin typeface="Times New Roman" panose="02020603050405020304" pitchFamily="18" charset="0"/>
                <a:ea typeface="Microsoft Yi Baiti" panose="03000500000000000000" pitchFamily="66" charset="0"/>
                <a:cs typeface="Times New Roman" panose="02020603050405020304" pitchFamily="18" charset="0"/>
              </a:rPr>
              <a:t>ρ</a:t>
            </a:r>
            <a:r>
              <a:rPr lang="en-US" altLang="zh-CN" sz="2200" dirty="0" err="1">
                <a:solidFill>
                  <a:srgbClr val="000000"/>
                </a:solidFill>
                <a:latin typeface="Times New Roman" panose="02020603050405020304" pitchFamily="18" charset="0"/>
                <a:cs typeface="Times New Roman" panose="02020603050405020304" pitchFamily="18" charset="0"/>
              </a:rPr>
              <a:t>cos</a:t>
            </a:r>
            <a:r>
              <a:rPr lang="en-US"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 </a:t>
            </a:r>
            <a:r>
              <a:rPr lang="en-US" altLang="zh-CN" sz="2200" i="1" dirty="0" err="1">
                <a:solidFill>
                  <a:srgbClr val="000000"/>
                </a:solidFill>
                <a:latin typeface="Times New Roman" panose="02020603050405020304" pitchFamily="18" charset="0"/>
                <a:ea typeface="Microsoft Yi Baiti" panose="03000500000000000000" pitchFamily="66" charset="0"/>
                <a:cs typeface="Times New Roman" panose="02020603050405020304" pitchFamily="18" charset="0"/>
              </a:rPr>
              <a:t>θ</a:t>
            </a:r>
            <a:r>
              <a:rPr lang="en-US" altLang="zh-CN" sz="2200" dirty="0" err="1">
                <a:solidFill>
                  <a:srgbClr val="000000"/>
                </a:solidFill>
                <a:latin typeface="Times New Roman" panose="02020603050405020304" pitchFamily="18" charset="0"/>
                <a:cs typeface="Times New Roman" panose="02020603050405020304" pitchFamily="18" charset="0"/>
              </a:rPr>
              <a:t>,</a:t>
            </a:r>
            <a:r>
              <a:rPr lang="en-US" altLang="zh-CN" sz="2200" i="1" dirty="0" err="1">
                <a:solidFill>
                  <a:srgbClr val="000000"/>
                </a:solidFill>
                <a:latin typeface="Times New Roman" panose="02020603050405020304" pitchFamily="18" charset="0"/>
                <a:cs typeface="Times New Roman" panose="02020603050405020304" pitchFamily="18" charset="0"/>
              </a:rPr>
              <a:t>y</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i="1" dirty="0" err="1">
                <a:solidFill>
                  <a:srgbClr val="000000"/>
                </a:solidFill>
                <a:latin typeface="Times New Roman" panose="02020603050405020304" pitchFamily="18" charset="0"/>
                <a:ea typeface="Microsoft Yi Baiti" panose="03000500000000000000" pitchFamily="66" charset="0"/>
                <a:cs typeface="Times New Roman" panose="02020603050405020304" pitchFamily="18" charset="0"/>
              </a:rPr>
              <a:t>ρ</a:t>
            </a:r>
            <a:r>
              <a:rPr lang="en-US" altLang="zh-CN" sz="2200" dirty="0" err="1">
                <a:solidFill>
                  <a:srgbClr val="000000"/>
                </a:solidFill>
                <a:latin typeface="Times New Roman" panose="02020603050405020304" pitchFamily="18" charset="0"/>
                <a:cs typeface="Times New Roman" panose="02020603050405020304" pitchFamily="18" charset="0"/>
              </a:rPr>
              <a:t>sin</a:t>
            </a:r>
            <a:r>
              <a:rPr lang="en-US"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 </a:t>
            </a:r>
            <a:r>
              <a:rPr lang="en-US" altLang="zh-CN" sz="2200" i="1" dirty="0">
                <a:solidFill>
                  <a:srgbClr val="000000"/>
                </a:solidFill>
                <a:latin typeface="Times New Roman" panose="02020603050405020304" pitchFamily="18" charset="0"/>
                <a:ea typeface="Microsoft Yi Baiti" panose="03000500000000000000" pitchFamily="66" charset="0"/>
                <a:cs typeface="Times New Roman" panose="02020603050405020304" pitchFamily="18" charset="0"/>
              </a:rPr>
              <a:t>θ</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得</a:t>
            </a:r>
            <a:r>
              <a:rPr lang="en-US" altLang="zh-CN" sz="2200" i="1" dirty="0">
                <a:solidFill>
                  <a:srgbClr val="000000"/>
                </a:solidFill>
                <a:latin typeface="Times New Roman" panose="02020603050405020304" pitchFamily="18" charset="0"/>
                <a:cs typeface="Times New Roman" panose="02020603050405020304" pitchFamily="18" charset="0"/>
              </a:rPr>
              <a:t>C</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的直角坐标方程为</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1)</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+y</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4</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由</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知</a:t>
            </a:r>
            <a:r>
              <a:rPr lang="en-US" altLang="zh-CN" sz="2200" i="1" dirty="0">
                <a:solidFill>
                  <a:srgbClr val="000000"/>
                </a:solidFill>
                <a:latin typeface="Times New Roman" panose="02020603050405020304" pitchFamily="18" charset="0"/>
                <a:cs typeface="Times New Roman" panose="02020603050405020304" pitchFamily="18" charset="0"/>
              </a:rPr>
              <a:t>C</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是圆心为</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1,0),</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半径为</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的圆</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由题设知</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C</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是过点</a:t>
            </a:r>
            <a:r>
              <a:rPr lang="en-US" altLang="zh-CN" sz="2200" i="1" dirty="0">
                <a:solidFill>
                  <a:srgbClr val="000000"/>
                </a:solidFill>
                <a:latin typeface="Times New Roman" panose="02020603050405020304" pitchFamily="18" charset="0"/>
                <a:cs typeface="Times New Roman" panose="02020603050405020304" pitchFamily="18" charset="0"/>
              </a:rPr>
              <a:t>B</a:t>
            </a:r>
            <a:r>
              <a:rPr lang="en-US" altLang="zh-CN" sz="2200" dirty="0">
                <a:solidFill>
                  <a:srgbClr val="000000"/>
                </a:solidFill>
                <a:latin typeface="Times New Roman" panose="02020603050405020304" pitchFamily="18" charset="0"/>
                <a:cs typeface="Times New Roman" panose="02020603050405020304" pitchFamily="18" charset="0"/>
              </a:rPr>
              <a:t>(0,2)</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且关于</a:t>
            </a:r>
            <a:r>
              <a:rPr lang="en-US" altLang="zh-CN" sz="2200" i="1" dirty="0">
                <a:solidFill>
                  <a:srgbClr val="000000"/>
                </a:solidFill>
                <a:latin typeface="Times New Roman" panose="02020603050405020304" pitchFamily="18" charset="0"/>
                <a:cs typeface="Times New Roman" panose="02020603050405020304" pitchFamily="18" charset="0"/>
              </a:rPr>
              <a:t>y</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轴对称的两条射线</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记</a:t>
            </a:r>
            <a:r>
              <a:rPr lang="en-US" altLang="zh-CN" sz="2200" i="1" dirty="0">
                <a:solidFill>
                  <a:srgbClr val="000000"/>
                </a:solidFill>
                <a:latin typeface="Times New Roman" panose="02020603050405020304" pitchFamily="18" charset="0"/>
                <a:cs typeface="Times New Roman" panose="02020603050405020304" pitchFamily="18" charset="0"/>
              </a:rPr>
              <a:t>y</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轴右边的射线为</a:t>
            </a:r>
            <a:r>
              <a:rPr lang="en-US" altLang="zh-CN" sz="2200" i="1" dirty="0">
                <a:solidFill>
                  <a:srgbClr val="000000"/>
                </a:solidFill>
                <a:latin typeface="Times New Roman" panose="02020603050405020304" pitchFamily="18" charset="0"/>
                <a:cs typeface="Times New Roman" panose="02020603050405020304" pitchFamily="18" charset="0"/>
              </a:rPr>
              <a:t>l</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y</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轴左边的射线为</a:t>
            </a:r>
            <a:r>
              <a:rPr lang="en-US" altLang="zh-CN" sz="2200" i="1" dirty="0">
                <a:solidFill>
                  <a:srgbClr val="000000"/>
                </a:solidFill>
                <a:latin typeface="Times New Roman" panose="02020603050405020304" pitchFamily="18" charset="0"/>
                <a:cs typeface="Times New Roman" panose="02020603050405020304" pitchFamily="18" charset="0"/>
              </a:rPr>
              <a:t>l</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由于</a:t>
            </a:r>
            <a:r>
              <a:rPr lang="en-US" altLang="zh-CN" sz="2200" i="1"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在圆</a:t>
            </a:r>
            <a:r>
              <a:rPr lang="en-US" altLang="zh-CN" sz="2200" i="1" dirty="0">
                <a:solidFill>
                  <a:srgbClr val="000000"/>
                </a:solidFill>
                <a:latin typeface="Times New Roman" panose="02020603050405020304" pitchFamily="18" charset="0"/>
                <a:cs typeface="Times New Roman" panose="02020603050405020304" pitchFamily="18" charset="0"/>
              </a:rPr>
              <a:t>C</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的外面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故</a:t>
            </a:r>
            <a:r>
              <a:rPr lang="en-US" altLang="zh-CN" sz="2200" i="1" dirty="0">
                <a:solidFill>
                  <a:srgbClr val="000000"/>
                </a:solidFill>
                <a:latin typeface="Times New Roman" panose="02020603050405020304" pitchFamily="18" charset="0"/>
                <a:cs typeface="Times New Roman" panose="02020603050405020304" pitchFamily="18" charset="0"/>
              </a:rPr>
              <a:t>C</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与</a:t>
            </a:r>
            <a:r>
              <a:rPr lang="en-US" altLang="zh-CN" sz="2200" i="1" dirty="0">
                <a:solidFill>
                  <a:srgbClr val="000000"/>
                </a:solidFill>
                <a:latin typeface="Times New Roman" panose="02020603050405020304" pitchFamily="18" charset="0"/>
                <a:cs typeface="Times New Roman" panose="02020603050405020304" pitchFamily="18" charset="0"/>
              </a:rPr>
              <a:t>C</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有且仅有三个公共点等价于</a:t>
            </a:r>
            <a:r>
              <a:rPr lang="en-US" altLang="zh-CN" sz="2200" i="1" dirty="0">
                <a:solidFill>
                  <a:srgbClr val="000000"/>
                </a:solidFill>
                <a:latin typeface="Times New Roman" panose="02020603050405020304" pitchFamily="18" charset="0"/>
                <a:cs typeface="Times New Roman" panose="02020603050405020304" pitchFamily="18" charset="0"/>
              </a:rPr>
              <a:t>l</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与</a:t>
            </a:r>
            <a:r>
              <a:rPr lang="en-US" altLang="zh-CN" sz="2200" i="1" dirty="0">
                <a:solidFill>
                  <a:srgbClr val="000000"/>
                </a:solidFill>
                <a:latin typeface="Times New Roman" panose="02020603050405020304" pitchFamily="18" charset="0"/>
                <a:cs typeface="Times New Roman" panose="02020603050405020304" pitchFamily="18" charset="0"/>
              </a:rPr>
              <a:t>C</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只有一个公共点且</a:t>
            </a:r>
            <a:r>
              <a:rPr lang="en-US" altLang="zh-CN" sz="2200" i="1" dirty="0">
                <a:solidFill>
                  <a:srgbClr val="000000"/>
                </a:solidFill>
                <a:latin typeface="Times New Roman" panose="02020603050405020304" pitchFamily="18" charset="0"/>
                <a:cs typeface="Times New Roman" panose="02020603050405020304" pitchFamily="18" charset="0"/>
              </a:rPr>
              <a:t>l</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与</a:t>
            </a:r>
            <a:r>
              <a:rPr lang="en-US" altLang="zh-CN" sz="2200" i="1" dirty="0">
                <a:solidFill>
                  <a:srgbClr val="000000"/>
                </a:solidFill>
                <a:latin typeface="Times New Roman" panose="02020603050405020304" pitchFamily="18" charset="0"/>
                <a:cs typeface="Times New Roman" panose="02020603050405020304" pitchFamily="18" charset="0"/>
              </a:rPr>
              <a:t>C</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有两个公共点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或</a:t>
            </a:r>
            <a:r>
              <a:rPr lang="en-US" altLang="zh-CN" sz="2200" i="1" dirty="0">
                <a:solidFill>
                  <a:srgbClr val="000000"/>
                </a:solidFill>
                <a:latin typeface="Times New Roman" panose="02020603050405020304" pitchFamily="18" charset="0"/>
                <a:cs typeface="Times New Roman" panose="02020603050405020304" pitchFamily="18" charset="0"/>
              </a:rPr>
              <a:t>l</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与</a:t>
            </a:r>
            <a:r>
              <a:rPr lang="en-US" altLang="zh-CN" sz="2200" i="1" dirty="0">
                <a:solidFill>
                  <a:srgbClr val="000000"/>
                </a:solidFill>
                <a:latin typeface="Times New Roman" panose="02020603050405020304" pitchFamily="18" charset="0"/>
                <a:cs typeface="Times New Roman" panose="02020603050405020304" pitchFamily="18" charset="0"/>
              </a:rPr>
              <a:t>C</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只有一个公共点且</a:t>
            </a:r>
            <a:r>
              <a:rPr lang="en-US" altLang="zh-CN" sz="2200" i="1" dirty="0">
                <a:solidFill>
                  <a:srgbClr val="000000"/>
                </a:solidFill>
                <a:latin typeface="Times New Roman" panose="02020603050405020304" pitchFamily="18" charset="0"/>
                <a:cs typeface="Times New Roman" panose="02020603050405020304" pitchFamily="18" charset="0"/>
              </a:rPr>
              <a:t>l</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与</a:t>
            </a:r>
            <a:r>
              <a:rPr lang="en-US" altLang="zh-CN" sz="2200" i="1" dirty="0">
                <a:solidFill>
                  <a:srgbClr val="000000"/>
                </a:solidFill>
                <a:latin typeface="Times New Roman" panose="02020603050405020304" pitchFamily="18" charset="0"/>
                <a:cs typeface="Times New Roman" panose="02020603050405020304" pitchFamily="18" charset="0"/>
              </a:rPr>
              <a:t>C</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有两个公共点</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675237195"/>
      </p:ext>
    </p:extLst>
  </p:cSld>
  <p:clrMapOvr>
    <a:masterClrMapping/>
  </p:clrMapOvr>
  <mc:AlternateContent xmlns:mc="http://schemas.openxmlformats.org/markup-compatibility/2006">
    <mc:Choice xmlns:p14="http://schemas.microsoft.com/office/powerpoint/2010/main" xmlns="" Requires="p14">
      <p:transition spd="slow" p14:dur="800">
        <p:checker dir="vert"/>
      </p:transition>
    </mc:Choice>
    <mc:Fallback>
      <p:transition spd="slow">
        <p:checker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12</a:t>
            </a:fld>
            <a:r>
              <a:rPr lang="en-US" altLang="zh-CN" dirty="0" smtClean="0"/>
              <a:t>-</a:t>
            </a:r>
            <a:endParaRPr lang="zh-CN" altLang="en-US" dirty="0"/>
          </a:p>
        </p:txBody>
      </p:sp>
      <p:sp>
        <p:nvSpPr>
          <p:cNvPr id="5" name="圆角矩形 4">
            <a:hlinkClick r:id="rId4"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知识梳理</a:t>
            </a:r>
          </a:p>
        </p:txBody>
      </p:sp>
      <p:sp>
        <p:nvSpPr>
          <p:cNvPr id="6" name="圆角矩形 5">
            <a:hlinkClick r:id="rId5" action="ppaction://hlinksldjump"/>
          </p:cNvPr>
          <p:cNvSpPr/>
          <p:nvPr/>
        </p:nvSpPr>
        <p:spPr>
          <a:xfrm>
            <a:off x="1331640" y="1011172"/>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考点自诊</a:t>
            </a:r>
            <a:endParaRPr lang="zh-CN" altLang="en-US" sz="1200" dirty="0">
              <a:solidFill>
                <a:srgbClr val="E75E22"/>
              </a:solidFill>
              <a:latin typeface="+mj-ea"/>
              <a:ea typeface="+mj-ea"/>
            </a:endParaRPr>
          </a:p>
        </p:txBody>
      </p:sp>
      <p:graphicFrame>
        <p:nvGraphicFramePr>
          <p:cNvPr id="2" name="对象 1"/>
          <p:cNvGraphicFramePr>
            <a:graphicFrameLocks noChangeAspect="1"/>
          </p:cNvGraphicFramePr>
          <p:nvPr>
            <p:extLst>
              <p:ext uri="{D42A27DB-BD31-4B8C-83A1-F6EECF244321}">
                <p14:modId xmlns:p14="http://schemas.microsoft.com/office/powerpoint/2010/main" xmlns="" val="3368686509"/>
              </p:ext>
            </p:extLst>
          </p:nvPr>
        </p:nvGraphicFramePr>
        <p:xfrm>
          <a:off x="508000" y="1772816"/>
          <a:ext cx="8128000" cy="3551166"/>
        </p:xfrm>
        <a:graphic>
          <a:graphicData uri="http://schemas.openxmlformats.org/presentationml/2006/ole">
            <p:oleObj spid="_x0000_s10242" name="文档" r:id="rId6" imgW="3837724" imgH="1676309" progId="Word.Document.12">
              <p:embed/>
            </p:oleObj>
          </a:graphicData>
        </a:graphic>
      </p:graphicFrame>
    </p:spTree>
    <p:extLst>
      <p:ext uri="{BB962C8B-B14F-4D97-AF65-F5344CB8AC3E}">
        <p14:creationId xmlns:p14="http://schemas.microsoft.com/office/powerpoint/2010/main" xmlns="" val="1803260020"/>
      </p:ext>
    </p:extLst>
  </p:cSld>
  <p:clrMapOvr>
    <a:masterClrMapping/>
  </p:clrMapOvr>
  <mc:AlternateContent xmlns:mc="http://schemas.openxmlformats.org/markup-compatibility/2006">
    <mc:Choice xmlns:p14="http://schemas.microsoft.com/office/powerpoint/2010/main" xmlns="" Requires="p14">
      <p:transition spd="slow" p14:dur="800">
        <p:checker dir="vert"/>
      </p:transition>
    </mc:Choice>
    <mc:Fallback>
      <p:transition spd="slow">
        <p:checker dir="vert"/>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13</a:t>
            </a:fld>
            <a:r>
              <a:rPr lang="en-US" altLang="zh-CN" dirty="0" smtClean="0"/>
              <a:t>-</a:t>
            </a:r>
            <a:endParaRPr lang="zh-CN" altLang="en-US" dirty="0"/>
          </a:p>
        </p:txBody>
      </p:sp>
      <p:sp>
        <p:nvSpPr>
          <p:cNvPr id="5" name="圆角矩形 4">
            <a:hlinkClick r:id="rId4" action="ppaction://hlinksldjump"/>
          </p:cNvPr>
          <p:cNvSpPr/>
          <p:nvPr/>
        </p:nvSpPr>
        <p:spPr>
          <a:xfrm>
            <a:off x="344304" y="1010948"/>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a:t>
            </a:r>
            <a:r>
              <a:rPr lang="en-US" altLang="zh-CN" sz="1200" dirty="0" smtClean="0">
                <a:solidFill>
                  <a:srgbClr val="E75E22"/>
                </a:solidFill>
                <a:latin typeface="+mj-ea"/>
                <a:ea typeface="+mj-ea"/>
              </a:rPr>
              <a:t>1</a:t>
            </a:r>
            <a:endParaRPr lang="zh-CN" altLang="en-US" sz="1200" dirty="0">
              <a:solidFill>
                <a:srgbClr val="E75E22"/>
              </a:solidFill>
              <a:latin typeface="+mj-ea"/>
              <a:ea typeface="+mj-ea"/>
            </a:endParaRPr>
          </a:p>
        </p:txBody>
      </p:sp>
      <p:sp>
        <p:nvSpPr>
          <p:cNvPr id="6" name="圆角矩形 5">
            <a:hlinkClick r:id="rId5"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2</a:t>
            </a:r>
            <a:endParaRPr lang="zh-CN" altLang="en-US" sz="1200" dirty="0">
              <a:solidFill>
                <a:schemeClr val="bg1">
                  <a:lumMod val="85000"/>
                </a:schemeClr>
              </a:solidFill>
              <a:latin typeface="+mj-ea"/>
              <a:ea typeface="+mj-ea"/>
            </a:endParaRPr>
          </a:p>
        </p:txBody>
      </p:sp>
      <p:sp>
        <p:nvSpPr>
          <p:cNvPr id="8" name="圆角矩形 7">
            <a:hlinkClick r:id="rId6" action="ppaction://hlinksldjump"/>
          </p:cNvPr>
          <p:cNvSpPr/>
          <p:nvPr/>
        </p:nvSpPr>
        <p:spPr>
          <a:xfrm>
            <a:off x="2318976"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3</a:t>
            </a:r>
            <a:endParaRPr lang="zh-CN" altLang="en-US" sz="1200" dirty="0">
              <a:solidFill>
                <a:schemeClr val="bg1">
                  <a:lumMod val="85000"/>
                </a:schemeClr>
              </a:solidFill>
              <a:latin typeface="+mj-ea"/>
              <a:ea typeface="+mj-ea"/>
            </a:endParaRPr>
          </a:p>
        </p:txBody>
      </p:sp>
      <p:sp>
        <p:nvSpPr>
          <p:cNvPr id="7" name="圆角矩形 6">
            <a:hlinkClick r:id="rId7" action="ppaction://hlinksldjump"/>
          </p:cNvPr>
          <p:cNvSpPr/>
          <p:nvPr/>
        </p:nvSpPr>
        <p:spPr>
          <a:xfrm>
            <a:off x="3306312"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4</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2060848"/>
            <a:ext cx="8128000" cy="2936188"/>
          </a:xfrm>
          <a:prstGeom prst="rect">
            <a:avLst/>
          </a:prstGeom>
        </p:spPr>
        <p:txBody>
          <a:bodyPr>
            <a:spAutoFit/>
          </a:bodyPr>
          <a:lstStyle/>
          <a:p>
            <a:pPr indent="229235">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参数方程与极坐标方程间的互化</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b="1" smtClean="0">
                <a:solidFill>
                  <a:srgbClr val="FF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rPr>
              <a:t> </a:t>
            </a:r>
            <a:r>
              <a:rPr lang="zh-CN" altLang="zh-CN" sz="2200" smtClean="0">
                <a:solidFill>
                  <a:srgbClr val="000000"/>
                </a:solidFill>
                <a:latin typeface="Times New Roman" panose="02020603050405020304" pitchFamily="18" charset="0"/>
                <a:cs typeface="Times New Roman" panose="02020603050405020304" pitchFamily="18" charset="0"/>
              </a:rPr>
              <a:t>在</a:t>
            </a:r>
            <a:r>
              <a:rPr lang="zh-CN" altLang="zh-CN" sz="2200" dirty="0">
                <a:solidFill>
                  <a:srgbClr val="000000"/>
                </a:solidFill>
                <a:latin typeface="Times New Roman" panose="02020603050405020304" pitchFamily="18" charset="0"/>
                <a:cs typeface="Times New Roman" panose="02020603050405020304" pitchFamily="18" charset="0"/>
              </a:rPr>
              <a:t>直角坐标系</a:t>
            </a:r>
            <a:r>
              <a:rPr lang="en-US" altLang="zh-CN" sz="2200" i="1" dirty="0" err="1">
                <a:solidFill>
                  <a:srgbClr val="000000"/>
                </a:solidFill>
                <a:latin typeface="Times New Roman" panose="02020603050405020304" pitchFamily="18" charset="0"/>
                <a:cs typeface="Times New Roman" panose="02020603050405020304" pitchFamily="18" charset="0"/>
              </a:rPr>
              <a:t>xOy</a:t>
            </a:r>
            <a:r>
              <a:rPr lang="zh-CN" altLang="zh-CN" sz="2200" dirty="0">
                <a:solidFill>
                  <a:srgbClr val="000000"/>
                </a:solidFill>
                <a:latin typeface="Times New Roman" panose="02020603050405020304" pitchFamily="18" charset="0"/>
                <a:cs typeface="Times New Roman" panose="02020603050405020304" pitchFamily="18" charset="0"/>
              </a:rPr>
              <a:t>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曲线</a:t>
            </a:r>
            <a:r>
              <a:rPr lang="en-US" altLang="zh-CN" sz="2200" i="1" dirty="0">
                <a:solidFill>
                  <a:srgbClr val="000000"/>
                </a:solidFill>
                <a:latin typeface="Times New Roman" panose="02020603050405020304" pitchFamily="18" charset="0"/>
                <a:cs typeface="Times New Roman" panose="02020603050405020304" pitchFamily="18" charset="0"/>
              </a:rPr>
              <a:t>C</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的参数方程为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smtClean="0">
                <a:solidFill>
                  <a:srgbClr val="000000"/>
                </a:solidFill>
                <a:latin typeface="Times New Roman" panose="02020603050405020304" pitchFamily="18" charset="0"/>
                <a:cs typeface="Times New Roman" panose="02020603050405020304" pitchFamily="18" charset="0"/>
              </a:rPr>
              <a:t>                           (</a:t>
            </a:r>
            <a:r>
              <a:rPr lang="en-US" altLang="zh-CN" sz="2200" i="1" dirty="0">
                <a:solidFill>
                  <a:srgbClr val="000000"/>
                </a:solidFill>
                <a:latin typeface="Times New Roman" panose="02020603050405020304" pitchFamily="18" charset="0"/>
                <a:cs typeface="Times New Roman" panose="02020603050405020304" pitchFamily="18" charset="0"/>
              </a:rPr>
              <a:t>t</a:t>
            </a:r>
            <a:r>
              <a:rPr lang="zh-CN" altLang="zh-CN" sz="2200" dirty="0">
                <a:solidFill>
                  <a:srgbClr val="000000"/>
                </a:solidFill>
                <a:latin typeface="Times New Roman" panose="02020603050405020304" pitchFamily="18" charset="0"/>
                <a:cs typeface="Times New Roman" panose="02020603050405020304" pitchFamily="18" charset="0"/>
              </a:rPr>
              <a:t>为参数</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a&gt;</a:t>
            </a:r>
            <a:r>
              <a:rPr lang="en-US" altLang="zh-CN" sz="2200" dirty="0">
                <a:solidFill>
                  <a:srgbClr val="000000"/>
                </a:solidFill>
                <a:latin typeface="Times New Roman" panose="02020603050405020304" pitchFamily="18" charset="0"/>
                <a:cs typeface="Times New Roman" panose="02020603050405020304" pitchFamily="18" charset="0"/>
              </a:rPr>
              <a:t>0)</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在以坐标原点为极点</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x</a:t>
            </a:r>
            <a:r>
              <a:rPr lang="zh-CN" altLang="zh-CN" sz="2200" dirty="0">
                <a:solidFill>
                  <a:srgbClr val="000000"/>
                </a:solidFill>
                <a:latin typeface="Times New Roman" panose="02020603050405020304" pitchFamily="18" charset="0"/>
                <a:cs typeface="Times New Roman" panose="02020603050405020304" pitchFamily="18" charset="0"/>
              </a:rPr>
              <a:t>轴正半轴为极轴的极坐标系中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曲线</a:t>
            </a:r>
            <a:r>
              <a:rPr lang="en-US" altLang="zh-CN" sz="2200" i="1" dirty="0">
                <a:solidFill>
                  <a:srgbClr val="000000"/>
                </a:solidFill>
                <a:latin typeface="Times New Roman" panose="02020603050405020304" pitchFamily="18" charset="0"/>
                <a:cs typeface="Times New Roman" panose="02020603050405020304" pitchFamily="18" charset="0"/>
              </a:rPr>
              <a:t>C</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ea typeface="Microsoft Yi Baiti" panose="03000500000000000000" pitchFamily="66" charset="0"/>
                <a:cs typeface="Times New Roman" panose="02020603050405020304" pitchFamily="18" charset="0"/>
              </a:rPr>
              <a:t>ρ</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4cos </a:t>
            </a:r>
            <a:r>
              <a:rPr lang="en-US" altLang="zh-CN" sz="2200" i="1" dirty="0">
                <a:solidFill>
                  <a:srgbClr val="000000"/>
                </a:solidFill>
                <a:latin typeface="Times New Roman" panose="02020603050405020304" pitchFamily="18" charset="0"/>
                <a:ea typeface="Microsoft Yi Baiti" panose="03000500000000000000" pitchFamily="66" charset="0"/>
                <a:cs typeface="Times New Roman" panose="02020603050405020304" pitchFamily="18" charset="0"/>
              </a:rPr>
              <a:t>θ</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说明</a:t>
            </a:r>
            <a:r>
              <a:rPr lang="en-US" altLang="zh-CN" sz="2200" i="1" dirty="0">
                <a:solidFill>
                  <a:srgbClr val="000000"/>
                </a:solidFill>
                <a:latin typeface="Times New Roman" panose="02020603050405020304" pitchFamily="18" charset="0"/>
                <a:cs typeface="Times New Roman" panose="02020603050405020304" pitchFamily="18" charset="0"/>
              </a:rPr>
              <a:t>C</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是哪一种曲线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并将</a:t>
            </a:r>
            <a:r>
              <a:rPr lang="en-US" altLang="zh-CN" sz="2200" i="1" dirty="0">
                <a:solidFill>
                  <a:srgbClr val="000000"/>
                </a:solidFill>
                <a:latin typeface="Times New Roman" panose="02020603050405020304" pitchFamily="18" charset="0"/>
                <a:cs typeface="Times New Roman" panose="02020603050405020304" pitchFamily="18" charset="0"/>
              </a:rPr>
              <a:t>C</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的方程化为极坐标方程</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直线</a:t>
            </a:r>
            <a:r>
              <a:rPr lang="en-US" altLang="zh-CN" sz="2200" i="1" dirty="0">
                <a:solidFill>
                  <a:srgbClr val="000000"/>
                </a:solidFill>
                <a:latin typeface="Times New Roman" panose="02020603050405020304" pitchFamily="18" charset="0"/>
                <a:cs typeface="Times New Roman" panose="02020603050405020304" pitchFamily="18" charset="0"/>
              </a:rPr>
              <a:t>C</a:t>
            </a:r>
            <a:r>
              <a:rPr lang="en-US" altLang="zh-CN" sz="2200" baseline="-250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的极坐标方程为</a:t>
            </a:r>
            <a:r>
              <a:rPr lang="en-US" altLang="zh-CN" sz="2200" i="1" dirty="0">
                <a:solidFill>
                  <a:srgbClr val="000000"/>
                </a:solidFill>
                <a:latin typeface="Times New Roman" panose="02020603050405020304" pitchFamily="18" charset="0"/>
                <a:ea typeface="Microsoft Yi Baiti" panose="03000500000000000000" pitchFamily="66" charset="0"/>
                <a:cs typeface="Times New Roman" panose="02020603050405020304" pitchFamily="18" charset="0"/>
              </a:rPr>
              <a:t>θ</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ea typeface="Microsoft Yi Baiti" panose="03000500000000000000" pitchFamily="66" charset="0"/>
                <a:cs typeface="Times New Roman" panose="02020603050405020304" pitchFamily="18" charset="0"/>
              </a:rPr>
              <a:t>α</a:t>
            </a:r>
            <a:r>
              <a:rPr lang="en-US" altLang="zh-CN" sz="2200" baseline="-25000" dirty="0">
                <a:solidFill>
                  <a:srgbClr val="000000"/>
                </a:solidFill>
                <a:latin typeface="Times New Roman" panose="02020603050405020304" pitchFamily="18" charset="0"/>
                <a:cs typeface="Times New Roman" panose="02020603050405020304" pitchFamily="18" charset="0"/>
              </a:rPr>
              <a:t>0</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其中</a:t>
            </a:r>
            <a:r>
              <a:rPr lang="en-US" altLang="zh-CN" sz="2200" i="1" dirty="0">
                <a:solidFill>
                  <a:srgbClr val="000000"/>
                </a:solidFill>
                <a:latin typeface="Times New Roman" panose="02020603050405020304" pitchFamily="18" charset="0"/>
                <a:ea typeface="Microsoft Yi Baiti" panose="03000500000000000000" pitchFamily="66" charset="0"/>
                <a:cs typeface="Times New Roman" panose="02020603050405020304" pitchFamily="18" charset="0"/>
              </a:rPr>
              <a:t>α</a:t>
            </a:r>
            <a:r>
              <a:rPr lang="en-US" altLang="zh-CN" sz="2200" baseline="-25000" dirty="0">
                <a:solidFill>
                  <a:srgbClr val="000000"/>
                </a:solidFill>
                <a:latin typeface="Times New Roman" panose="02020603050405020304" pitchFamily="18" charset="0"/>
                <a:cs typeface="Times New Roman" panose="02020603050405020304" pitchFamily="18" charset="0"/>
              </a:rPr>
              <a:t>0</a:t>
            </a:r>
            <a:r>
              <a:rPr lang="zh-CN" altLang="zh-CN" sz="2200" dirty="0">
                <a:solidFill>
                  <a:srgbClr val="000000"/>
                </a:solidFill>
                <a:latin typeface="Times New Roman" panose="02020603050405020304" pitchFamily="18" charset="0"/>
                <a:cs typeface="Times New Roman" panose="02020603050405020304" pitchFamily="18" charset="0"/>
              </a:rPr>
              <a:t>满足</a:t>
            </a:r>
            <a:r>
              <a:rPr lang="en-US" altLang="zh-CN" sz="2200" dirty="0">
                <a:solidFill>
                  <a:srgbClr val="000000"/>
                </a:solidFill>
                <a:latin typeface="Times New Roman" panose="02020603050405020304" pitchFamily="18" charset="0"/>
                <a:cs typeface="Times New Roman" panose="02020603050405020304" pitchFamily="18" charset="0"/>
              </a:rPr>
              <a:t>tan </a:t>
            </a:r>
            <a:r>
              <a:rPr lang="en-US" altLang="zh-CN" sz="2200" i="1" dirty="0">
                <a:solidFill>
                  <a:srgbClr val="000000"/>
                </a:solidFill>
                <a:latin typeface="Times New Roman" panose="02020603050405020304" pitchFamily="18" charset="0"/>
                <a:ea typeface="Microsoft Yi Baiti" panose="03000500000000000000" pitchFamily="66" charset="0"/>
                <a:cs typeface="Times New Roman" panose="02020603050405020304" pitchFamily="18" charset="0"/>
              </a:rPr>
              <a:t>α</a:t>
            </a:r>
            <a:r>
              <a:rPr lang="en-US" altLang="zh-CN" sz="2200" baseline="-25000" dirty="0">
                <a:solidFill>
                  <a:srgbClr val="000000"/>
                </a:solidFill>
                <a:latin typeface="Times New Roman" panose="02020603050405020304" pitchFamily="18" charset="0"/>
                <a:cs typeface="Times New Roman" panose="02020603050405020304" pitchFamily="18" charset="0"/>
              </a:rPr>
              <a:t>0</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若曲线</a:t>
            </a:r>
            <a:r>
              <a:rPr lang="en-US" altLang="zh-CN" sz="2200" i="1" dirty="0">
                <a:solidFill>
                  <a:srgbClr val="000000"/>
                </a:solidFill>
                <a:latin typeface="Times New Roman" panose="02020603050405020304" pitchFamily="18" charset="0"/>
                <a:cs typeface="Times New Roman" panose="02020603050405020304" pitchFamily="18" charset="0"/>
              </a:rPr>
              <a:t>C</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与</a:t>
            </a:r>
            <a:r>
              <a:rPr lang="en-US" altLang="zh-CN" sz="2200" i="1" dirty="0">
                <a:solidFill>
                  <a:srgbClr val="000000"/>
                </a:solidFill>
                <a:latin typeface="Times New Roman" panose="02020603050405020304" pitchFamily="18" charset="0"/>
                <a:cs typeface="Times New Roman" panose="02020603050405020304" pitchFamily="18" charset="0"/>
              </a:rPr>
              <a:t>C</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的公共点都在</a:t>
            </a:r>
            <a:r>
              <a:rPr lang="en-US" altLang="zh-CN" sz="2200" i="1" dirty="0">
                <a:solidFill>
                  <a:srgbClr val="000000"/>
                </a:solidFill>
                <a:latin typeface="Times New Roman" panose="02020603050405020304" pitchFamily="18" charset="0"/>
                <a:cs typeface="Times New Roman" panose="02020603050405020304" pitchFamily="18" charset="0"/>
              </a:rPr>
              <a:t>C</a:t>
            </a:r>
            <a:r>
              <a:rPr lang="en-US" altLang="zh-CN" sz="2200" baseline="-250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求</a:t>
            </a:r>
            <a:r>
              <a:rPr lang="en-US" altLang="zh-CN" sz="2200" i="1" dirty="0">
                <a:solidFill>
                  <a:srgbClr val="000000"/>
                </a:solidFill>
                <a:latin typeface="Times New Roman" panose="02020603050405020304" pitchFamily="18" charset="0"/>
                <a:cs typeface="Times New Roman" panose="02020603050405020304" pitchFamily="18" charset="0"/>
              </a:rPr>
              <a:t>a.</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11" name="对象 10"/>
          <p:cNvGraphicFramePr>
            <a:graphicFrameLocks noChangeAspect="1"/>
          </p:cNvGraphicFramePr>
          <p:nvPr>
            <p:extLst>
              <p:ext uri="{D42A27DB-BD31-4B8C-83A1-F6EECF244321}">
                <p14:modId xmlns:p14="http://schemas.microsoft.com/office/powerpoint/2010/main" xmlns="" val="2775257323"/>
              </p:ext>
            </p:extLst>
          </p:nvPr>
        </p:nvGraphicFramePr>
        <p:xfrm>
          <a:off x="-2484784" y="2801710"/>
          <a:ext cx="8128000" cy="598587"/>
        </p:xfrm>
        <a:graphic>
          <a:graphicData uri="http://schemas.openxmlformats.org/presentationml/2006/ole">
            <p:oleObj spid="_x0000_s11266" name="文档" r:id="rId8" imgW="3837724" imgH="283051" progId="Word.Document.12">
              <p:embed/>
            </p:oleObj>
          </a:graphicData>
        </a:graphic>
      </p:graphicFrame>
      <p:sp>
        <p:nvSpPr>
          <p:cNvPr id="10" name="圆角矩形 9">
            <a:hlinkClick r:id="rId9" action="ppaction://hlinksldjump"/>
          </p:cNvPr>
          <p:cNvSpPr/>
          <p:nvPr/>
        </p:nvSpPr>
        <p:spPr>
          <a:xfrm>
            <a:off x="4293648"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考点</a:t>
            </a:r>
            <a:r>
              <a:rPr lang="en-US" altLang="zh-CN" sz="1200" dirty="0">
                <a:solidFill>
                  <a:schemeClr val="bg1">
                    <a:lumMod val="85000"/>
                  </a:schemeClr>
                </a:solidFill>
                <a:latin typeface="+mj-ea"/>
                <a:ea typeface="+mj-ea"/>
              </a:rPr>
              <a:t>5</a:t>
            </a:r>
            <a:endParaRPr lang="zh-CN" altLang="en-US" sz="1200" dirty="0">
              <a:solidFill>
                <a:schemeClr val="bg1">
                  <a:lumMod val="85000"/>
                </a:schemeClr>
              </a:solidFill>
              <a:latin typeface="+mj-ea"/>
              <a:ea typeface="+mj-ea"/>
            </a:endParaRPr>
          </a:p>
        </p:txBody>
      </p:sp>
    </p:spTree>
    <p:extLst>
      <p:ext uri="{BB962C8B-B14F-4D97-AF65-F5344CB8AC3E}">
        <p14:creationId xmlns:p14="http://schemas.microsoft.com/office/powerpoint/2010/main" xmlns="" val="1987262272"/>
      </p:ext>
    </p:extLst>
  </p:cSld>
  <p:clrMapOvr>
    <a:masterClrMapping/>
  </p:clrMapOvr>
  <mc:AlternateContent xmlns:mc="http://schemas.openxmlformats.org/markup-compatibility/2006">
    <mc:Choice xmlns:p14="http://schemas.microsoft.com/office/powerpoint/2010/main" xmlns="" Requires="p14">
      <p:transition spd="slow" p14:dur="800">
        <p:cover dir="ld"/>
      </p:transition>
    </mc:Choice>
    <mc:Fallback>
      <p:transition spd="slow">
        <p:cover dir="ld"/>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14</a:t>
            </a:fld>
            <a:r>
              <a:rPr lang="en-US" altLang="zh-CN" dirty="0" smtClean="0"/>
              <a:t>-</a:t>
            </a:r>
            <a:endParaRPr lang="zh-CN" altLang="en-US" dirty="0"/>
          </a:p>
        </p:txBody>
      </p:sp>
      <p:sp>
        <p:nvSpPr>
          <p:cNvPr id="5" name="圆角矩形 4">
            <a:hlinkClick r:id="rId4" action="ppaction://hlinksldjump"/>
          </p:cNvPr>
          <p:cNvSpPr/>
          <p:nvPr/>
        </p:nvSpPr>
        <p:spPr>
          <a:xfrm>
            <a:off x="344304" y="1010948"/>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a:t>
            </a:r>
            <a:r>
              <a:rPr lang="en-US" altLang="zh-CN" sz="1200" dirty="0" smtClean="0">
                <a:solidFill>
                  <a:srgbClr val="E75E22"/>
                </a:solidFill>
                <a:latin typeface="+mj-ea"/>
                <a:ea typeface="+mj-ea"/>
              </a:rPr>
              <a:t>1</a:t>
            </a:r>
            <a:endParaRPr lang="zh-CN" altLang="en-US" sz="1200" dirty="0">
              <a:solidFill>
                <a:srgbClr val="E75E22"/>
              </a:solidFill>
              <a:latin typeface="+mj-ea"/>
              <a:ea typeface="+mj-ea"/>
            </a:endParaRPr>
          </a:p>
        </p:txBody>
      </p:sp>
      <p:sp>
        <p:nvSpPr>
          <p:cNvPr id="6" name="圆角矩形 5">
            <a:hlinkClick r:id="rId5"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2</a:t>
            </a:r>
            <a:endParaRPr lang="zh-CN" altLang="en-US" sz="1200" dirty="0">
              <a:solidFill>
                <a:schemeClr val="bg1">
                  <a:lumMod val="85000"/>
                </a:schemeClr>
              </a:solidFill>
              <a:latin typeface="+mj-ea"/>
              <a:ea typeface="+mj-ea"/>
            </a:endParaRPr>
          </a:p>
        </p:txBody>
      </p:sp>
      <p:sp>
        <p:nvSpPr>
          <p:cNvPr id="8" name="圆角矩形 7">
            <a:hlinkClick r:id="rId6" action="ppaction://hlinksldjump"/>
          </p:cNvPr>
          <p:cNvSpPr/>
          <p:nvPr/>
        </p:nvSpPr>
        <p:spPr>
          <a:xfrm>
            <a:off x="2318976"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3</a:t>
            </a:r>
            <a:endParaRPr lang="zh-CN" altLang="en-US" sz="1200" dirty="0">
              <a:solidFill>
                <a:schemeClr val="bg1">
                  <a:lumMod val="85000"/>
                </a:schemeClr>
              </a:solidFill>
              <a:latin typeface="+mj-ea"/>
              <a:ea typeface="+mj-ea"/>
            </a:endParaRPr>
          </a:p>
        </p:txBody>
      </p:sp>
      <p:sp>
        <p:nvSpPr>
          <p:cNvPr id="7" name="圆角矩形 6">
            <a:hlinkClick r:id="rId7" action="ppaction://hlinksldjump"/>
          </p:cNvPr>
          <p:cNvSpPr/>
          <p:nvPr/>
        </p:nvSpPr>
        <p:spPr>
          <a:xfrm>
            <a:off x="3306312"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4</a:t>
            </a:r>
            <a:endParaRPr lang="zh-CN" altLang="en-US" sz="1200" dirty="0">
              <a:solidFill>
                <a:schemeClr val="bg1">
                  <a:lumMod val="85000"/>
                </a:schemeClr>
              </a:solidFill>
              <a:latin typeface="+mj-ea"/>
              <a:ea typeface="+mj-ea"/>
            </a:endParaRPr>
          </a:p>
        </p:txBody>
      </p:sp>
      <p:sp>
        <p:nvSpPr>
          <p:cNvPr id="4" name="矩形 3"/>
          <p:cNvSpPr>
            <a:spLocks noChangeAspect="1"/>
          </p:cNvSpPr>
          <p:nvPr/>
        </p:nvSpPr>
        <p:spPr>
          <a:xfrm>
            <a:off x="508000" y="1545121"/>
            <a:ext cx="8128000" cy="411612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a:t>
            </a:r>
            <a:r>
              <a:rPr lang="zh-CN" altLang="zh-CN" sz="2200" dirty="0">
                <a:solidFill>
                  <a:srgbClr val="000000"/>
                </a:solidFill>
                <a:latin typeface="NEU-BZ-S92"/>
                <a:ea typeface="Arial" panose="020B0604020202020204" pitchFamily="34"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消去参数</a:t>
            </a:r>
            <a:r>
              <a:rPr lang="en-US" altLang="zh-CN" sz="2200" i="1" dirty="0">
                <a:solidFill>
                  <a:srgbClr val="000000"/>
                </a:solidFill>
                <a:latin typeface="Times New Roman" panose="02020603050405020304" pitchFamily="18" charset="0"/>
                <a:cs typeface="Times New Roman" panose="02020603050405020304" pitchFamily="18" charset="0"/>
              </a:rPr>
              <a:t>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得到</a:t>
            </a:r>
            <a:r>
              <a:rPr lang="en-US" altLang="zh-CN" sz="2200" i="1" dirty="0">
                <a:solidFill>
                  <a:srgbClr val="000000"/>
                </a:solidFill>
                <a:latin typeface="Times New Roman" panose="02020603050405020304" pitchFamily="18" charset="0"/>
                <a:cs typeface="Times New Roman" panose="02020603050405020304" pitchFamily="18" charset="0"/>
              </a:rPr>
              <a:t>C</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的普通方程</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y-</a:t>
            </a:r>
            <a:r>
              <a:rPr lang="en-US" altLang="zh-CN" sz="2200" dirty="0">
                <a:solidFill>
                  <a:srgbClr val="000000"/>
                </a:solidFill>
                <a:latin typeface="Times New Roman" panose="02020603050405020304" pitchFamily="18" charset="0"/>
                <a:cs typeface="Times New Roman" panose="02020603050405020304" pitchFamily="18" charset="0"/>
              </a:rPr>
              <a:t>1)</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C</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是以</a:t>
            </a:r>
            <a:r>
              <a:rPr lang="en-US" altLang="zh-CN" sz="2200" dirty="0">
                <a:solidFill>
                  <a:srgbClr val="000000"/>
                </a:solidFill>
                <a:latin typeface="Times New Roman" panose="02020603050405020304" pitchFamily="18" charset="0"/>
                <a:cs typeface="Times New Roman" panose="02020603050405020304" pitchFamily="18" charset="0"/>
              </a:rPr>
              <a:t>(0,1)</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为圆心</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为半径的圆</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将</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i="1" dirty="0" err="1">
                <a:solidFill>
                  <a:srgbClr val="000000"/>
                </a:solidFill>
                <a:latin typeface="Times New Roman" panose="02020603050405020304" pitchFamily="18" charset="0"/>
                <a:ea typeface="Microsoft Yi Baiti" panose="03000500000000000000" pitchFamily="66" charset="0"/>
                <a:cs typeface="Times New Roman" panose="02020603050405020304" pitchFamily="18" charset="0"/>
              </a:rPr>
              <a:t>ρ</a:t>
            </a:r>
            <a:r>
              <a:rPr lang="en-US" altLang="zh-CN" sz="2200" dirty="0" err="1">
                <a:solidFill>
                  <a:srgbClr val="000000"/>
                </a:solidFill>
                <a:latin typeface="Times New Roman" panose="02020603050405020304" pitchFamily="18" charset="0"/>
                <a:cs typeface="Times New Roman" panose="02020603050405020304" pitchFamily="18" charset="0"/>
              </a:rPr>
              <a:t>cos</a:t>
            </a:r>
            <a:r>
              <a:rPr lang="en-US"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 </a:t>
            </a:r>
            <a:r>
              <a:rPr lang="en-US" altLang="zh-CN" sz="2200" i="1" dirty="0" err="1">
                <a:solidFill>
                  <a:srgbClr val="000000"/>
                </a:solidFill>
                <a:latin typeface="Times New Roman" panose="02020603050405020304" pitchFamily="18" charset="0"/>
                <a:ea typeface="Microsoft Yi Baiti" panose="03000500000000000000" pitchFamily="66" charset="0"/>
                <a:cs typeface="Times New Roman" panose="02020603050405020304" pitchFamily="18" charset="0"/>
              </a:rPr>
              <a:t>θ</a:t>
            </a:r>
            <a:r>
              <a:rPr lang="en-US" altLang="zh-CN" sz="2200" dirty="0" err="1">
                <a:solidFill>
                  <a:srgbClr val="000000"/>
                </a:solidFill>
                <a:latin typeface="Times New Roman" panose="02020603050405020304" pitchFamily="18" charset="0"/>
                <a:cs typeface="Times New Roman" panose="02020603050405020304" pitchFamily="18" charset="0"/>
              </a:rPr>
              <a:t>,</a:t>
            </a:r>
            <a:r>
              <a:rPr lang="en-US" altLang="zh-CN" sz="2200" i="1" dirty="0" err="1">
                <a:solidFill>
                  <a:srgbClr val="000000"/>
                </a:solidFill>
                <a:latin typeface="Times New Roman" panose="02020603050405020304" pitchFamily="18" charset="0"/>
                <a:cs typeface="Times New Roman" panose="02020603050405020304" pitchFamily="18" charset="0"/>
              </a:rPr>
              <a:t>y</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i="1" dirty="0" err="1">
                <a:solidFill>
                  <a:srgbClr val="000000"/>
                </a:solidFill>
                <a:latin typeface="Times New Roman" panose="02020603050405020304" pitchFamily="18" charset="0"/>
                <a:ea typeface="Microsoft Yi Baiti" panose="03000500000000000000" pitchFamily="66" charset="0"/>
                <a:cs typeface="Times New Roman" panose="02020603050405020304" pitchFamily="18" charset="0"/>
              </a:rPr>
              <a:t>ρ</a:t>
            </a:r>
            <a:r>
              <a:rPr lang="en-US" altLang="zh-CN" sz="2200" dirty="0" err="1">
                <a:solidFill>
                  <a:srgbClr val="000000"/>
                </a:solidFill>
                <a:latin typeface="Times New Roman" panose="02020603050405020304" pitchFamily="18" charset="0"/>
                <a:cs typeface="Times New Roman" panose="02020603050405020304" pitchFamily="18" charset="0"/>
              </a:rPr>
              <a:t>sin</a:t>
            </a:r>
            <a:r>
              <a:rPr lang="en-US"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 </a:t>
            </a:r>
            <a:r>
              <a:rPr lang="en-US" altLang="zh-CN" sz="2200" i="1" dirty="0">
                <a:solidFill>
                  <a:srgbClr val="000000"/>
                </a:solidFill>
                <a:latin typeface="Times New Roman" panose="02020603050405020304" pitchFamily="18" charset="0"/>
                <a:ea typeface="Microsoft Yi Baiti" panose="03000500000000000000" pitchFamily="66" charset="0"/>
                <a:cs typeface="Times New Roman" panose="02020603050405020304" pitchFamily="18" charset="0"/>
              </a:rPr>
              <a:t>θ</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代入</a:t>
            </a:r>
            <a:r>
              <a:rPr lang="en-US" altLang="zh-CN" sz="2200" i="1" dirty="0">
                <a:solidFill>
                  <a:srgbClr val="000000"/>
                </a:solidFill>
                <a:latin typeface="Times New Roman" panose="02020603050405020304" pitchFamily="18" charset="0"/>
                <a:cs typeface="Times New Roman" panose="02020603050405020304" pitchFamily="18" charset="0"/>
              </a:rPr>
              <a:t>C</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的普通方程中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得到</a:t>
            </a:r>
            <a:r>
              <a:rPr lang="en-US" altLang="zh-CN" sz="2200" i="1" dirty="0">
                <a:solidFill>
                  <a:srgbClr val="000000"/>
                </a:solidFill>
                <a:latin typeface="Times New Roman" panose="02020603050405020304" pitchFamily="18" charset="0"/>
                <a:cs typeface="Times New Roman" panose="02020603050405020304" pitchFamily="18" charset="0"/>
              </a:rPr>
              <a:t>C</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的极坐标方程为</a:t>
            </a:r>
            <a:r>
              <a:rPr lang="en-US" altLang="zh-CN" sz="2200" i="1" dirty="0">
                <a:solidFill>
                  <a:srgbClr val="000000"/>
                </a:solidFill>
                <a:latin typeface="Times New Roman" panose="02020603050405020304" pitchFamily="18" charset="0"/>
                <a:ea typeface="Microsoft Yi Baiti" panose="03000500000000000000" pitchFamily="66" charset="0"/>
                <a:cs typeface="Times New Roman" panose="02020603050405020304" pitchFamily="18" charset="0"/>
              </a:rPr>
              <a:t>ρ</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ea typeface="Microsoft Yi Baiti" panose="03000500000000000000" pitchFamily="66" charset="0"/>
                <a:cs typeface="Times New Roman" panose="02020603050405020304" pitchFamily="18" charset="0"/>
              </a:rPr>
              <a:t>ρ</a:t>
            </a:r>
            <a:r>
              <a:rPr lang="en-US" altLang="zh-CN" sz="2200" dirty="0">
                <a:solidFill>
                  <a:srgbClr val="000000"/>
                </a:solidFill>
                <a:latin typeface="Times New Roman" panose="02020603050405020304" pitchFamily="18" charset="0"/>
                <a:cs typeface="Times New Roman" panose="02020603050405020304" pitchFamily="18" charset="0"/>
              </a:rPr>
              <a:t>sin</a:t>
            </a:r>
            <a:r>
              <a:rPr lang="en-US"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 </a:t>
            </a:r>
            <a:r>
              <a:rPr lang="en-US" altLang="zh-CN" sz="2200" i="1" dirty="0">
                <a:solidFill>
                  <a:srgbClr val="000000"/>
                </a:solidFill>
                <a:latin typeface="Times New Roman" panose="02020603050405020304" pitchFamily="18" charset="0"/>
                <a:ea typeface="Microsoft Yi Baiti" panose="03000500000000000000" pitchFamily="66" charset="0"/>
                <a:cs typeface="Times New Roman" panose="02020603050405020304" pitchFamily="18" charset="0"/>
              </a:rPr>
              <a:t>θ</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0</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曲线</a:t>
            </a:r>
            <a:r>
              <a:rPr lang="en-US" altLang="zh-CN" sz="2200" i="1" dirty="0">
                <a:solidFill>
                  <a:srgbClr val="000000"/>
                </a:solidFill>
                <a:latin typeface="Times New Roman" panose="02020603050405020304" pitchFamily="18" charset="0"/>
                <a:cs typeface="Times New Roman" panose="02020603050405020304" pitchFamily="18" charset="0"/>
              </a:rPr>
              <a:t>C</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C</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的公共点的极坐标满足方程组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若</a:t>
            </a:r>
            <a:r>
              <a:rPr lang="en-US" altLang="zh-CN" sz="2200" i="1" dirty="0">
                <a:solidFill>
                  <a:srgbClr val="000000"/>
                </a:solidFill>
                <a:latin typeface="Times New Roman" panose="02020603050405020304" pitchFamily="18" charset="0"/>
                <a:ea typeface="Microsoft Yi Baiti" panose="03000500000000000000" pitchFamily="66" charset="0"/>
                <a:cs typeface="Times New Roman" panose="02020603050405020304" pitchFamily="18" charset="0"/>
              </a:rPr>
              <a:t>ρ</a:t>
            </a:r>
            <a:r>
              <a:rPr lang="en-US" altLang="zh-CN" sz="2200" dirty="0">
                <a:solidFill>
                  <a:srgbClr val="000000"/>
                </a:solidFill>
                <a:latin typeface="Times New Roman" panose="02020603050405020304" pitchFamily="18" charset="0"/>
                <a:cs typeface="Times New Roman" panose="02020603050405020304" pitchFamily="18" charset="0"/>
              </a:rPr>
              <a:t>≠0,</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由方程组得</a:t>
            </a:r>
            <a:r>
              <a:rPr lang="en-US" altLang="zh-CN" sz="2200" dirty="0">
                <a:solidFill>
                  <a:srgbClr val="000000"/>
                </a:solidFill>
                <a:latin typeface="Times New Roman" panose="02020603050405020304" pitchFamily="18" charset="0"/>
                <a:cs typeface="Times New Roman" panose="02020603050405020304" pitchFamily="18" charset="0"/>
              </a:rPr>
              <a:t>16cos</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ea typeface="Microsoft Yi Baiti" panose="03000500000000000000" pitchFamily="66" charset="0"/>
                <a:cs typeface="Times New Roman" panose="02020603050405020304" pitchFamily="18" charset="0"/>
              </a:rPr>
              <a:t>θ</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8sin</a:t>
            </a:r>
            <a:r>
              <a:rPr lang="en-US"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 </a:t>
            </a:r>
            <a:r>
              <a:rPr lang="en-US" altLang="zh-CN" sz="2200" i="1" dirty="0" err="1">
                <a:solidFill>
                  <a:srgbClr val="000000"/>
                </a:solidFill>
                <a:latin typeface="Times New Roman" panose="02020603050405020304" pitchFamily="18" charset="0"/>
                <a:ea typeface="Microsoft Yi Baiti" panose="03000500000000000000" pitchFamily="66" charset="0"/>
                <a:cs typeface="Times New Roman" panose="02020603050405020304" pitchFamily="18" charset="0"/>
              </a:rPr>
              <a:t>θ</a:t>
            </a:r>
            <a:r>
              <a:rPr lang="en-US" altLang="zh-CN" sz="2200" dirty="0" err="1">
                <a:solidFill>
                  <a:srgbClr val="000000"/>
                </a:solidFill>
                <a:latin typeface="Times New Roman" panose="02020603050405020304" pitchFamily="18" charset="0"/>
                <a:cs typeface="Times New Roman" panose="02020603050405020304" pitchFamily="18" charset="0"/>
              </a:rPr>
              <a:t>cos</a:t>
            </a:r>
            <a:r>
              <a:rPr lang="en-US"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 </a:t>
            </a:r>
            <a:r>
              <a:rPr lang="en-US" altLang="zh-CN" sz="2200" i="1" dirty="0">
                <a:solidFill>
                  <a:srgbClr val="000000"/>
                </a:solidFill>
                <a:latin typeface="Times New Roman" panose="02020603050405020304" pitchFamily="18" charset="0"/>
                <a:ea typeface="Microsoft Yi Baiti" panose="03000500000000000000" pitchFamily="66" charset="0"/>
                <a:cs typeface="Times New Roman" panose="02020603050405020304" pitchFamily="18" charset="0"/>
              </a:rPr>
              <a:t>θ</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0,</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由已知</a:t>
            </a:r>
            <a:r>
              <a:rPr lang="en-US" altLang="zh-CN" sz="2200" dirty="0">
                <a:solidFill>
                  <a:srgbClr val="000000"/>
                </a:solidFill>
                <a:latin typeface="Times New Roman" panose="02020603050405020304" pitchFamily="18" charset="0"/>
                <a:cs typeface="Times New Roman" panose="02020603050405020304" pitchFamily="18" charset="0"/>
              </a:rPr>
              <a:t>tan</a:t>
            </a:r>
            <a:r>
              <a:rPr lang="en-US"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 </a:t>
            </a:r>
            <a:r>
              <a:rPr lang="en-US" altLang="zh-CN" sz="2200" i="1" dirty="0">
                <a:solidFill>
                  <a:srgbClr val="000000"/>
                </a:solidFill>
                <a:latin typeface="Times New Roman" panose="02020603050405020304" pitchFamily="18" charset="0"/>
                <a:ea typeface="Microsoft Yi Baiti" panose="03000500000000000000" pitchFamily="66" charset="0"/>
                <a:cs typeface="Times New Roman" panose="02020603050405020304" pitchFamily="18" charset="0"/>
              </a:rPr>
              <a:t>θ</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可得</a:t>
            </a:r>
            <a:r>
              <a:rPr lang="en-US" altLang="zh-CN" sz="2200" dirty="0">
                <a:solidFill>
                  <a:srgbClr val="000000"/>
                </a:solidFill>
                <a:latin typeface="Times New Roman" panose="02020603050405020304" pitchFamily="18" charset="0"/>
                <a:cs typeface="Times New Roman" panose="02020603050405020304" pitchFamily="18" charset="0"/>
              </a:rPr>
              <a:t>16cos</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ea typeface="Microsoft Yi Baiti" panose="03000500000000000000" pitchFamily="66" charset="0"/>
                <a:cs typeface="Times New Roman" panose="02020603050405020304" pitchFamily="18" charset="0"/>
              </a:rPr>
              <a:t>θ</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8sin</a:t>
            </a:r>
            <a:r>
              <a:rPr lang="en-US"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 </a:t>
            </a:r>
            <a:r>
              <a:rPr lang="en-US" altLang="zh-CN" sz="2200" i="1" dirty="0" err="1">
                <a:solidFill>
                  <a:srgbClr val="000000"/>
                </a:solidFill>
                <a:latin typeface="Times New Roman" panose="02020603050405020304" pitchFamily="18" charset="0"/>
                <a:ea typeface="Microsoft Yi Baiti" panose="03000500000000000000" pitchFamily="66" charset="0"/>
                <a:cs typeface="Times New Roman" panose="02020603050405020304" pitchFamily="18" charset="0"/>
              </a:rPr>
              <a:t>θ</a:t>
            </a:r>
            <a:r>
              <a:rPr lang="en-US" altLang="zh-CN" sz="2200" dirty="0" err="1">
                <a:solidFill>
                  <a:srgbClr val="000000"/>
                </a:solidFill>
                <a:latin typeface="Times New Roman" panose="02020603050405020304" pitchFamily="18" charset="0"/>
                <a:cs typeface="Times New Roman" panose="02020603050405020304" pitchFamily="18" charset="0"/>
              </a:rPr>
              <a:t>cos</a:t>
            </a:r>
            <a:r>
              <a:rPr lang="en-US"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 </a:t>
            </a:r>
            <a:r>
              <a:rPr lang="en-US" altLang="zh-CN" sz="2200" i="1" dirty="0">
                <a:solidFill>
                  <a:srgbClr val="000000"/>
                </a:solidFill>
                <a:latin typeface="Times New Roman" panose="02020603050405020304" pitchFamily="18" charset="0"/>
                <a:ea typeface="Microsoft Yi Baiti" panose="03000500000000000000" pitchFamily="66" charset="0"/>
                <a:cs typeface="Times New Roman" panose="02020603050405020304" pitchFamily="18" charset="0"/>
              </a:rPr>
              <a:t>θ</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0,</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从而</a:t>
            </a:r>
            <a:r>
              <a:rPr lang="en-US" altLang="zh-CN" sz="22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0,</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解得</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舍去</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当</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极点也为</a:t>
            </a:r>
            <a:r>
              <a:rPr lang="en-US" altLang="zh-CN" sz="2200" i="1" dirty="0">
                <a:solidFill>
                  <a:srgbClr val="000000"/>
                </a:solidFill>
                <a:latin typeface="Times New Roman" panose="02020603050405020304" pitchFamily="18" charset="0"/>
                <a:cs typeface="Times New Roman" panose="02020603050405020304" pitchFamily="18" charset="0"/>
              </a:rPr>
              <a:t>C</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C</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的公共点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在</a:t>
            </a:r>
            <a:r>
              <a:rPr lang="en-US" altLang="zh-CN" sz="2200" i="1" dirty="0">
                <a:solidFill>
                  <a:srgbClr val="000000"/>
                </a:solidFill>
                <a:latin typeface="Times New Roman" panose="02020603050405020304" pitchFamily="18" charset="0"/>
                <a:cs typeface="Times New Roman" panose="02020603050405020304" pitchFamily="18" charset="0"/>
              </a:rPr>
              <a:t>C</a:t>
            </a:r>
            <a:r>
              <a:rPr lang="en-US" altLang="zh-CN" sz="2200" baseline="-250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上</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所以</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12" name="对象 11"/>
          <p:cNvGraphicFramePr>
            <a:graphicFrameLocks noChangeAspect="1"/>
          </p:cNvGraphicFramePr>
          <p:nvPr>
            <p:extLst>
              <p:ext uri="{D42A27DB-BD31-4B8C-83A1-F6EECF244321}">
                <p14:modId xmlns:p14="http://schemas.microsoft.com/office/powerpoint/2010/main" xmlns="" val="2324717323"/>
              </p:ext>
            </p:extLst>
          </p:nvPr>
        </p:nvGraphicFramePr>
        <p:xfrm>
          <a:off x="3351324" y="3075310"/>
          <a:ext cx="8128000" cy="675931"/>
        </p:xfrm>
        <a:graphic>
          <a:graphicData uri="http://schemas.openxmlformats.org/presentationml/2006/ole">
            <p:oleObj spid="_x0000_s12290" name="文档" r:id="rId8" imgW="3837724" imgH="319108" progId="Word.Document.12">
              <p:embed/>
            </p:oleObj>
          </a:graphicData>
        </a:graphic>
      </p:graphicFrame>
      <p:sp>
        <p:nvSpPr>
          <p:cNvPr id="9" name="圆角矩形 8">
            <a:hlinkClick r:id="rId9" action="ppaction://hlinksldjump"/>
          </p:cNvPr>
          <p:cNvSpPr/>
          <p:nvPr/>
        </p:nvSpPr>
        <p:spPr>
          <a:xfrm>
            <a:off x="4293648"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考点</a:t>
            </a:r>
            <a:r>
              <a:rPr lang="en-US" altLang="zh-CN" sz="1200" dirty="0">
                <a:solidFill>
                  <a:schemeClr val="bg1">
                    <a:lumMod val="85000"/>
                  </a:schemeClr>
                </a:solidFill>
                <a:latin typeface="+mj-ea"/>
                <a:ea typeface="+mj-ea"/>
              </a:rPr>
              <a:t>5</a:t>
            </a:r>
            <a:endParaRPr lang="zh-CN" altLang="en-US" sz="1200" dirty="0">
              <a:solidFill>
                <a:schemeClr val="bg1">
                  <a:lumMod val="85000"/>
                </a:schemeClr>
              </a:solidFill>
              <a:latin typeface="+mj-ea"/>
              <a:ea typeface="+mj-ea"/>
            </a:endParaRPr>
          </a:p>
        </p:txBody>
      </p:sp>
    </p:spTree>
    <p:extLst>
      <p:ext uri="{BB962C8B-B14F-4D97-AF65-F5344CB8AC3E}">
        <p14:creationId xmlns:p14="http://schemas.microsoft.com/office/powerpoint/2010/main" xmlns="" val="4165112281"/>
      </p:ext>
    </p:extLst>
  </p:cSld>
  <p:clrMapOvr>
    <a:masterClrMapping/>
  </p:clrMapOvr>
  <mc:AlternateContent xmlns:mc="http://schemas.openxmlformats.org/markup-compatibility/2006">
    <mc:Choice xmlns:p14="http://schemas.microsoft.com/office/powerpoint/2010/main" xmlns="" Requires="p14">
      <p:transition spd="slow" p14:dur="800">
        <p:wipe dir="d"/>
      </p:transition>
    </mc:Choice>
    <mc:Fallback>
      <p:transition spd="slow">
        <p:wipe dir="d"/>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15</a:t>
            </a:fld>
            <a:r>
              <a:rPr lang="en-US" altLang="zh-CN" dirty="0" smtClean="0"/>
              <a:t>-</a:t>
            </a:r>
            <a:endParaRPr lang="zh-CN" altLang="en-US" dirty="0"/>
          </a:p>
        </p:txBody>
      </p:sp>
      <p:sp>
        <p:nvSpPr>
          <p:cNvPr id="5" name="圆角矩形 4">
            <a:hlinkClick r:id="rId3" action="ppaction://hlinksldjump"/>
          </p:cNvPr>
          <p:cNvSpPr/>
          <p:nvPr/>
        </p:nvSpPr>
        <p:spPr>
          <a:xfrm>
            <a:off x="344304" y="1010948"/>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a:t>
            </a:r>
            <a:r>
              <a:rPr lang="en-US" altLang="zh-CN" sz="1200" dirty="0" smtClean="0">
                <a:solidFill>
                  <a:srgbClr val="E75E22"/>
                </a:solidFill>
                <a:latin typeface="+mj-ea"/>
                <a:ea typeface="+mj-ea"/>
              </a:rPr>
              <a:t>1</a:t>
            </a:r>
            <a:endParaRPr lang="zh-CN" altLang="en-US" sz="1200" dirty="0">
              <a:solidFill>
                <a:srgbClr val="E75E22"/>
              </a:solidFill>
              <a:latin typeface="+mj-ea"/>
              <a:ea typeface="+mj-ea"/>
            </a:endParaRPr>
          </a:p>
        </p:txBody>
      </p:sp>
      <p:sp>
        <p:nvSpPr>
          <p:cNvPr id="6" name="圆角矩形 5">
            <a:hlinkClick r:id="rId4"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2</a:t>
            </a:r>
            <a:endParaRPr lang="zh-CN" altLang="en-US" sz="1200" dirty="0">
              <a:solidFill>
                <a:schemeClr val="bg1">
                  <a:lumMod val="85000"/>
                </a:schemeClr>
              </a:solidFill>
              <a:latin typeface="+mj-ea"/>
              <a:ea typeface="+mj-ea"/>
            </a:endParaRPr>
          </a:p>
        </p:txBody>
      </p:sp>
      <p:sp>
        <p:nvSpPr>
          <p:cNvPr id="8" name="圆角矩形 7">
            <a:hlinkClick r:id="rId5" action="ppaction://hlinksldjump"/>
          </p:cNvPr>
          <p:cNvSpPr/>
          <p:nvPr/>
        </p:nvSpPr>
        <p:spPr>
          <a:xfrm>
            <a:off x="2318976"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3</a:t>
            </a:r>
            <a:endParaRPr lang="zh-CN" altLang="en-US" sz="1200" dirty="0">
              <a:solidFill>
                <a:schemeClr val="bg1">
                  <a:lumMod val="85000"/>
                </a:schemeClr>
              </a:solidFill>
              <a:latin typeface="+mj-ea"/>
              <a:ea typeface="+mj-ea"/>
            </a:endParaRPr>
          </a:p>
        </p:txBody>
      </p:sp>
      <p:sp>
        <p:nvSpPr>
          <p:cNvPr id="7" name="圆角矩形 6">
            <a:hlinkClick r:id="rId6" action="ppaction://hlinksldjump"/>
          </p:cNvPr>
          <p:cNvSpPr/>
          <p:nvPr/>
        </p:nvSpPr>
        <p:spPr>
          <a:xfrm>
            <a:off x="3306312"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4</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2310467"/>
            <a:ext cx="8128000" cy="2491067"/>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解题心得</a:t>
            </a: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无论是参数方程化为极坐标方程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还是极坐标方程化为参数方程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都要先化为直角坐标方程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再由直角坐标方程化为需要的方程</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188085" algn="l"/>
                <a:tab pos="2163445" algn="l"/>
                <a:tab pos="3142615" algn="l"/>
                <a:tab pos="4190365"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将参数方程化为直角坐标方程的过程就是消去参数的过程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常用的消参方法有代入消参、加减消参和三角恒等式消参等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往往需要对参数方程进行变形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为消去参数创造条件</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9" name="圆角矩形 8">
            <a:hlinkClick r:id="rId7" action="ppaction://hlinksldjump"/>
          </p:cNvPr>
          <p:cNvSpPr/>
          <p:nvPr/>
        </p:nvSpPr>
        <p:spPr>
          <a:xfrm>
            <a:off x="4293648"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考点</a:t>
            </a:r>
            <a:r>
              <a:rPr lang="en-US" altLang="zh-CN" sz="1200" dirty="0">
                <a:solidFill>
                  <a:schemeClr val="bg1">
                    <a:lumMod val="85000"/>
                  </a:schemeClr>
                </a:solidFill>
                <a:latin typeface="+mj-ea"/>
                <a:ea typeface="+mj-ea"/>
              </a:rPr>
              <a:t>5</a:t>
            </a:r>
            <a:endParaRPr lang="zh-CN" altLang="en-US" sz="1200" dirty="0">
              <a:solidFill>
                <a:schemeClr val="bg1">
                  <a:lumMod val="85000"/>
                </a:schemeClr>
              </a:solidFill>
              <a:latin typeface="+mj-ea"/>
              <a:ea typeface="+mj-ea"/>
            </a:endParaRPr>
          </a:p>
        </p:txBody>
      </p:sp>
    </p:spTree>
    <p:extLst>
      <p:ext uri="{BB962C8B-B14F-4D97-AF65-F5344CB8AC3E}">
        <p14:creationId xmlns:p14="http://schemas.microsoft.com/office/powerpoint/2010/main" xmlns="" val="1992453196"/>
      </p:ext>
    </p:extLst>
  </p:cSld>
  <p:clrMapOvr>
    <a:masterClrMapping/>
  </p:clrMapOvr>
  <mc:AlternateContent xmlns:mc="http://schemas.openxmlformats.org/markup-compatibility/2006">
    <mc:Choice xmlns:p14="http://schemas.microsoft.com/office/powerpoint/2010/main" xmlns="" Requires="p14">
      <p:transition spd="slow" p14:dur="800">
        <p:cut/>
      </p:transition>
    </mc:Choice>
    <mc:Fallback>
      <p:transition spd="slow">
        <p:cut/>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16</a:t>
            </a:fld>
            <a:r>
              <a:rPr lang="en-US" altLang="zh-CN" dirty="0" smtClean="0"/>
              <a:t>-</a:t>
            </a:r>
            <a:endParaRPr lang="zh-CN" altLang="en-US" dirty="0"/>
          </a:p>
        </p:txBody>
      </p:sp>
      <p:sp>
        <p:nvSpPr>
          <p:cNvPr id="5" name="圆角矩形 4">
            <a:hlinkClick r:id="rId4" action="ppaction://hlinksldjump"/>
          </p:cNvPr>
          <p:cNvSpPr/>
          <p:nvPr/>
        </p:nvSpPr>
        <p:spPr>
          <a:xfrm>
            <a:off x="344304" y="1010948"/>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a:t>
            </a:r>
            <a:r>
              <a:rPr lang="en-US" altLang="zh-CN" sz="1200" dirty="0" smtClean="0">
                <a:solidFill>
                  <a:srgbClr val="E75E22"/>
                </a:solidFill>
                <a:latin typeface="+mj-ea"/>
                <a:ea typeface="+mj-ea"/>
              </a:rPr>
              <a:t>1</a:t>
            </a:r>
            <a:endParaRPr lang="zh-CN" altLang="en-US" sz="1200" dirty="0">
              <a:solidFill>
                <a:srgbClr val="E75E22"/>
              </a:solidFill>
              <a:latin typeface="+mj-ea"/>
              <a:ea typeface="+mj-ea"/>
            </a:endParaRPr>
          </a:p>
        </p:txBody>
      </p:sp>
      <p:sp>
        <p:nvSpPr>
          <p:cNvPr id="6" name="圆角矩形 5">
            <a:hlinkClick r:id="rId5"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2</a:t>
            </a:r>
            <a:endParaRPr lang="zh-CN" altLang="en-US" sz="1200" dirty="0">
              <a:solidFill>
                <a:schemeClr val="bg1">
                  <a:lumMod val="85000"/>
                </a:schemeClr>
              </a:solidFill>
              <a:latin typeface="+mj-ea"/>
              <a:ea typeface="+mj-ea"/>
            </a:endParaRPr>
          </a:p>
        </p:txBody>
      </p:sp>
      <p:sp>
        <p:nvSpPr>
          <p:cNvPr id="8" name="圆角矩形 7">
            <a:hlinkClick r:id="rId6" action="ppaction://hlinksldjump"/>
          </p:cNvPr>
          <p:cNvSpPr/>
          <p:nvPr/>
        </p:nvSpPr>
        <p:spPr>
          <a:xfrm>
            <a:off x="2318976"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3</a:t>
            </a:r>
            <a:endParaRPr lang="zh-CN" altLang="en-US" sz="1200" dirty="0">
              <a:solidFill>
                <a:schemeClr val="bg1">
                  <a:lumMod val="85000"/>
                </a:schemeClr>
              </a:solidFill>
              <a:latin typeface="+mj-ea"/>
              <a:ea typeface="+mj-ea"/>
            </a:endParaRPr>
          </a:p>
        </p:txBody>
      </p:sp>
      <p:sp>
        <p:nvSpPr>
          <p:cNvPr id="7" name="圆角矩形 6">
            <a:hlinkClick r:id="rId7" action="ppaction://hlinksldjump"/>
          </p:cNvPr>
          <p:cNvSpPr/>
          <p:nvPr/>
        </p:nvSpPr>
        <p:spPr>
          <a:xfrm>
            <a:off x="3306312"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4</a:t>
            </a:r>
            <a:endParaRPr lang="zh-CN" altLang="en-US" sz="1200" dirty="0">
              <a:solidFill>
                <a:schemeClr val="bg1">
                  <a:lumMod val="85000"/>
                </a:schemeClr>
              </a:solidFill>
              <a:latin typeface="+mj-ea"/>
              <a:ea typeface="+mj-ea"/>
            </a:endParaRPr>
          </a:p>
        </p:txBody>
      </p:sp>
      <p:sp>
        <p:nvSpPr>
          <p:cNvPr id="9" name="矩形 8"/>
          <p:cNvSpPr>
            <a:spLocks noChangeAspect="1"/>
          </p:cNvSpPr>
          <p:nvPr/>
        </p:nvSpPr>
        <p:spPr>
          <a:xfrm>
            <a:off x="508000" y="2107334"/>
            <a:ext cx="8128000" cy="2897332"/>
          </a:xfrm>
          <a:prstGeom prst="rect">
            <a:avLst/>
          </a:prstGeom>
        </p:spPr>
        <p:txBody>
          <a:bodyPr>
            <a:spAutoFit/>
          </a:bodyPr>
          <a:lstStyle/>
          <a:p>
            <a:pPr indent="267970">
              <a:lnSpc>
                <a:spcPct val="120000"/>
              </a:lnSpc>
              <a:spcAft>
                <a:spcPts val="0"/>
              </a:spcAft>
              <a:tabLst>
                <a:tab pos="1188085" algn="l"/>
                <a:tab pos="2163445" algn="l"/>
                <a:tab pos="3142615" algn="l"/>
                <a:tab pos="4190365" algn="l"/>
              </a:tabLst>
            </a:pPr>
            <a:r>
              <a:rPr lang="zh-CN" altLang="zh-CN" sz="2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对点训练</a:t>
            </a: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(2019</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届广东六校第一次联考</a:t>
            </a:r>
            <a:r>
              <a:rPr lang="en-US" altLang="zh-CN" sz="2200" dirty="0">
                <a:solidFill>
                  <a:srgbClr val="000000"/>
                </a:solidFill>
                <a:latin typeface="Times New Roman" panose="02020603050405020304" pitchFamily="18" charset="0"/>
                <a:cs typeface="Times New Roman" panose="02020603050405020304" pitchFamily="18" charset="0"/>
              </a:rPr>
              <a:t>,22)</a:t>
            </a:r>
            <a:r>
              <a:rPr lang="zh-CN" altLang="zh-CN" sz="2200" dirty="0">
                <a:solidFill>
                  <a:srgbClr val="000000"/>
                </a:solidFill>
                <a:latin typeface="Times New Roman" panose="02020603050405020304" pitchFamily="18" charset="0"/>
                <a:cs typeface="Times New Roman" panose="02020603050405020304" pitchFamily="18" charset="0"/>
              </a:rPr>
              <a:t>在平面直角坐标系中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将曲线</a:t>
            </a:r>
            <a:r>
              <a:rPr lang="en-US" altLang="zh-CN" sz="2200" i="1" dirty="0">
                <a:solidFill>
                  <a:srgbClr val="000000"/>
                </a:solidFill>
                <a:latin typeface="Times New Roman" panose="02020603050405020304" pitchFamily="18" charset="0"/>
                <a:cs typeface="Times New Roman" panose="02020603050405020304" pitchFamily="18" charset="0"/>
              </a:rPr>
              <a:t>C</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向左平移</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个单位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再将得到的曲线上的每一个点的横坐标保持不变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纵坐标缩短为原来的</a:t>
            </a:r>
            <a:r>
              <a:rPr lang="en-US"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得到曲线</a:t>
            </a:r>
            <a:r>
              <a:rPr lang="en-US" altLang="zh-CN" sz="2200" i="1" dirty="0">
                <a:solidFill>
                  <a:srgbClr val="000000"/>
                </a:solidFill>
                <a:latin typeface="Times New Roman" panose="02020603050405020304" pitchFamily="18" charset="0"/>
                <a:cs typeface="Times New Roman" panose="02020603050405020304" pitchFamily="18" charset="0"/>
              </a:rPr>
              <a:t>C</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以坐标原点</a:t>
            </a:r>
            <a:r>
              <a:rPr lang="en-US" altLang="zh-CN" sz="2200" i="1" dirty="0">
                <a:solidFill>
                  <a:srgbClr val="000000"/>
                </a:solidFill>
                <a:latin typeface="Times New Roman" panose="02020603050405020304" pitchFamily="18" charset="0"/>
                <a:cs typeface="Times New Roman" panose="02020603050405020304" pitchFamily="18" charset="0"/>
              </a:rPr>
              <a:t>O</a:t>
            </a:r>
            <a:r>
              <a:rPr lang="zh-CN" altLang="zh-CN" sz="2200" dirty="0">
                <a:solidFill>
                  <a:srgbClr val="000000"/>
                </a:solidFill>
                <a:latin typeface="Times New Roman" panose="02020603050405020304" pitchFamily="18" charset="0"/>
                <a:cs typeface="Times New Roman" panose="02020603050405020304" pitchFamily="18" charset="0"/>
              </a:rPr>
              <a:t>为极点</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x</a:t>
            </a:r>
            <a:r>
              <a:rPr lang="zh-CN" altLang="zh-CN" sz="2200" dirty="0">
                <a:solidFill>
                  <a:srgbClr val="000000"/>
                </a:solidFill>
                <a:latin typeface="Times New Roman" panose="02020603050405020304" pitchFamily="18" charset="0"/>
                <a:cs typeface="Times New Roman" panose="02020603050405020304" pitchFamily="18" charset="0"/>
              </a:rPr>
              <a:t>轴的正半轴为极轴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建立极坐标系</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C</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的极坐标方程为</a:t>
            </a:r>
            <a:r>
              <a:rPr lang="en-US" altLang="zh-CN" sz="2200" i="1" dirty="0">
                <a:solidFill>
                  <a:srgbClr val="000000"/>
                </a:solidFill>
                <a:latin typeface="Times New Roman" panose="02020603050405020304" pitchFamily="18" charset="0"/>
                <a:ea typeface="Microsoft Yi Baiti" panose="03000500000000000000" pitchFamily="66" charset="0"/>
                <a:cs typeface="Times New Roman" panose="02020603050405020304" pitchFamily="18" charset="0"/>
              </a:rPr>
              <a:t>ρ</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4cos </a:t>
            </a:r>
            <a:r>
              <a:rPr lang="en-US" altLang="zh-CN" sz="2200" i="1" dirty="0">
                <a:solidFill>
                  <a:srgbClr val="000000"/>
                </a:solidFill>
                <a:latin typeface="Times New Roman" panose="02020603050405020304" pitchFamily="18" charset="0"/>
                <a:ea typeface="Microsoft Yi Baiti" panose="03000500000000000000" pitchFamily="66" charset="0"/>
                <a:cs typeface="Times New Roman" panose="02020603050405020304" pitchFamily="18" charset="0"/>
              </a:rPr>
              <a:t>α</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求曲线</a:t>
            </a:r>
            <a:r>
              <a:rPr lang="en-US" altLang="zh-CN" sz="2200" i="1" dirty="0">
                <a:solidFill>
                  <a:srgbClr val="000000"/>
                </a:solidFill>
                <a:latin typeface="Times New Roman" panose="02020603050405020304" pitchFamily="18" charset="0"/>
                <a:cs typeface="Times New Roman" panose="02020603050405020304" pitchFamily="18" charset="0"/>
              </a:rPr>
              <a:t>C</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的参数方程</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已知点</a:t>
            </a:r>
            <a:r>
              <a:rPr lang="en-US" altLang="zh-CN" sz="2200" i="1" dirty="0">
                <a:solidFill>
                  <a:srgbClr val="000000"/>
                </a:solidFill>
                <a:latin typeface="Times New Roman" panose="02020603050405020304" pitchFamily="18" charset="0"/>
                <a:cs typeface="Times New Roman" panose="02020603050405020304" pitchFamily="18" charset="0"/>
              </a:rPr>
              <a:t>M</a:t>
            </a:r>
            <a:r>
              <a:rPr lang="zh-CN" altLang="zh-CN" sz="2200" dirty="0">
                <a:solidFill>
                  <a:srgbClr val="000000"/>
                </a:solidFill>
                <a:latin typeface="Times New Roman" panose="02020603050405020304" pitchFamily="18" charset="0"/>
                <a:cs typeface="Times New Roman" panose="02020603050405020304" pitchFamily="18" charset="0"/>
              </a:rPr>
              <a:t>在第一象限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四边形</a:t>
            </a:r>
            <a:r>
              <a:rPr lang="en-US" altLang="zh-CN" sz="2200" i="1" dirty="0">
                <a:solidFill>
                  <a:srgbClr val="000000"/>
                </a:solidFill>
                <a:latin typeface="Times New Roman" panose="02020603050405020304" pitchFamily="18" charset="0"/>
                <a:cs typeface="Times New Roman" panose="02020603050405020304" pitchFamily="18" charset="0"/>
              </a:rPr>
              <a:t>MNPQ</a:t>
            </a:r>
            <a:r>
              <a:rPr lang="zh-CN" altLang="zh-CN" sz="2200" dirty="0">
                <a:solidFill>
                  <a:srgbClr val="000000"/>
                </a:solidFill>
                <a:latin typeface="Times New Roman" panose="02020603050405020304" pitchFamily="18" charset="0"/>
                <a:cs typeface="Times New Roman" panose="02020603050405020304" pitchFamily="18" charset="0"/>
              </a:rPr>
              <a:t>是曲线</a:t>
            </a:r>
            <a:r>
              <a:rPr lang="en-US" altLang="zh-CN" sz="2200" i="1" dirty="0">
                <a:solidFill>
                  <a:srgbClr val="000000"/>
                </a:solidFill>
                <a:latin typeface="Times New Roman" panose="02020603050405020304" pitchFamily="18" charset="0"/>
                <a:cs typeface="Times New Roman" panose="02020603050405020304" pitchFamily="18" charset="0"/>
              </a:rPr>
              <a:t>C</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的内接矩形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求内接矩形</a:t>
            </a:r>
            <a:r>
              <a:rPr lang="en-US" altLang="zh-CN" sz="2200" i="1" dirty="0">
                <a:solidFill>
                  <a:srgbClr val="000000"/>
                </a:solidFill>
                <a:latin typeface="Times New Roman" panose="02020603050405020304" pitchFamily="18" charset="0"/>
                <a:cs typeface="Times New Roman" panose="02020603050405020304" pitchFamily="18" charset="0"/>
              </a:rPr>
              <a:t>MNPQ</a:t>
            </a:r>
            <a:r>
              <a:rPr lang="zh-CN" altLang="zh-CN" sz="2200" dirty="0">
                <a:solidFill>
                  <a:srgbClr val="000000"/>
                </a:solidFill>
                <a:latin typeface="Times New Roman" panose="02020603050405020304" pitchFamily="18" charset="0"/>
                <a:cs typeface="Times New Roman" panose="02020603050405020304" pitchFamily="18" charset="0"/>
              </a:rPr>
              <a:t>周长的最大值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并求周长最大时点</a:t>
            </a:r>
            <a:r>
              <a:rPr lang="en-US" altLang="zh-CN" sz="2200" i="1" dirty="0">
                <a:solidFill>
                  <a:srgbClr val="000000"/>
                </a:solidFill>
                <a:latin typeface="Times New Roman" panose="02020603050405020304" pitchFamily="18" charset="0"/>
                <a:cs typeface="Times New Roman" panose="02020603050405020304" pitchFamily="18" charset="0"/>
              </a:rPr>
              <a:t>M</a:t>
            </a:r>
            <a:r>
              <a:rPr lang="zh-CN" altLang="zh-CN" sz="2200" dirty="0">
                <a:solidFill>
                  <a:srgbClr val="000000"/>
                </a:solidFill>
                <a:latin typeface="Times New Roman" panose="02020603050405020304" pitchFamily="18" charset="0"/>
                <a:cs typeface="Times New Roman" panose="02020603050405020304" pitchFamily="18" charset="0"/>
              </a:rPr>
              <a:t>的坐标</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11" name="对象 10"/>
          <p:cNvGraphicFramePr>
            <a:graphicFrameLocks noChangeAspect="1"/>
          </p:cNvGraphicFramePr>
          <p:nvPr>
            <p:extLst>
              <p:ext uri="{D42A27DB-BD31-4B8C-83A1-F6EECF244321}">
                <p14:modId xmlns:p14="http://schemas.microsoft.com/office/powerpoint/2010/main" xmlns="" val="945088363"/>
              </p:ext>
            </p:extLst>
          </p:nvPr>
        </p:nvGraphicFramePr>
        <p:xfrm>
          <a:off x="1630063" y="2863327"/>
          <a:ext cx="6106686" cy="497732"/>
        </p:xfrm>
        <a:graphic>
          <a:graphicData uri="http://schemas.openxmlformats.org/presentationml/2006/ole">
            <p:oleObj spid="_x0000_s13314" name="文档" r:id="rId8" imgW="3837724" imgH="312978" progId="Word.Document.12">
              <p:embed/>
            </p:oleObj>
          </a:graphicData>
        </a:graphic>
      </p:graphicFrame>
      <p:sp>
        <p:nvSpPr>
          <p:cNvPr id="12" name="圆角矩形 11">
            <a:hlinkClick r:id="rId9" action="ppaction://hlinksldjump"/>
          </p:cNvPr>
          <p:cNvSpPr/>
          <p:nvPr/>
        </p:nvSpPr>
        <p:spPr>
          <a:xfrm>
            <a:off x="4293648"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考点</a:t>
            </a:r>
            <a:r>
              <a:rPr lang="en-US" altLang="zh-CN" sz="1200" dirty="0">
                <a:solidFill>
                  <a:schemeClr val="bg1">
                    <a:lumMod val="85000"/>
                  </a:schemeClr>
                </a:solidFill>
                <a:latin typeface="+mj-ea"/>
                <a:ea typeface="+mj-ea"/>
              </a:rPr>
              <a:t>5</a:t>
            </a:r>
            <a:endParaRPr lang="zh-CN" altLang="en-US" sz="1200" dirty="0">
              <a:solidFill>
                <a:schemeClr val="bg1">
                  <a:lumMod val="85000"/>
                </a:schemeClr>
              </a:solidFill>
              <a:latin typeface="+mj-ea"/>
              <a:ea typeface="+mj-ea"/>
            </a:endParaRPr>
          </a:p>
        </p:txBody>
      </p:sp>
    </p:spTree>
    <p:extLst>
      <p:ext uri="{BB962C8B-B14F-4D97-AF65-F5344CB8AC3E}">
        <p14:creationId xmlns:p14="http://schemas.microsoft.com/office/powerpoint/2010/main" xmlns="" val="1141610793"/>
      </p:ext>
    </p:extLst>
  </p:cSld>
  <p:clrMapOvr>
    <a:masterClrMapping/>
  </p:clrMapOvr>
  <mc:AlternateContent xmlns:mc="http://schemas.openxmlformats.org/markup-compatibility/2006">
    <mc:Choice xmlns:p14="http://schemas.microsoft.com/office/powerpoint/2010/main" xmlns="" Requires="p14">
      <p:transition spd="slow" p14:dur="800">
        <p:wipe dir="u"/>
      </p:transition>
    </mc:Choice>
    <mc:Fallback>
      <p:transition spd="slow">
        <p:wipe dir="u"/>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17</a:t>
            </a:fld>
            <a:r>
              <a:rPr lang="en-US" altLang="zh-CN" dirty="0" smtClean="0"/>
              <a:t>-</a:t>
            </a:r>
            <a:endParaRPr lang="zh-CN" altLang="en-US" dirty="0"/>
          </a:p>
        </p:txBody>
      </p:sp>
      <p:sp>
        <p:nvSpPr>
          <p:cNvPr id="5" name="圆角矩形 4">
            <a:hlinkClick r:id="rId4" action="ppaction://hlinksldjump"/>
          </p:cNvPr>
          <p:cNvSpPr/>
          <p:nvPr/>
        </p:nvSpPr>
        <p:spPr>
          <a:xfrm>
            <a:off x="344304" y="1010948"/>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a:t>
            </a:r>
            <a:r>
              <a:rPr lang="en-US" altLang="zh-CN" sz="1200" dirty="0" smtClean="0">
                <a:solidFill>
                  <a:srgbClr val="E75E22"/>
                </a:solidFill>
                <a:latin typeface="+mj-ea"/>
                <a:ea typeface="+mj-ea"/>
              </a:rPr>
              <a:t>1</a:t>
            </a:r>
            <a:endParaRPr lang="zh-CN" altLang="en-US" sz="1200" dirty="0">
              <a:solidFill>
                <a:srgbClr val="E75E22"/>
              </a:solidFill>
              <a:latin typeface="+mj-ea"/>
              <a:ea typeface="+mj-ea"/>
            </a:endParaRPr>
          </a:p>
        </p:txBody>
      </p:sp>
      <p:sp>
        <p:nvSpPr>
          <p:cNvPr id="6" name="圆角矩形 5">
            <a:hlinkClick r:id="rId5"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2</a:t>
            </a:r>
            <a:endParaRPr lang="zh-CN" altLang="en-US" sz="1200" dirty="0">
              <a:solidFill>
                <a:schemeClr val="bg1">
                  <a:lumMod val="85000"/>
                </a:schemeClr>
              </a:solidFill>
              <a:latin typeface="+mj-ea"/>
              <a:ea typeface="+mj-ea"/>
            </a:endParaRPr>
          </a:p>
        </p:txBody>
      </p:sp>
      <p:sp>
        <p:nvSpPr>
          <p:cNvPr id="8" name="圆角矩形 7">
            <a:hlinkClick r:id="rId6" action="ppaction://hlinksldjump"/>
          </p:cNvPr>
          <p:cNvSpPr/>
          <p:nvPr/>
        </p:nvSpPr>
        <p:spPr>
          <a:xfrm>
            <a:off x="2318976"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3</a:t>
            </a:r>
            <a:endParaRPr lang="zh-CN" altLang="en-US" sz="1200" dirty="0">
              <a:solidFill>
                <a:schemeClr val="bg1">
                  <a:lumMod val="85000"/>
                </a:schemeClr>
              </a:solidFill>
              <a:latin typeface="+mj-ea"/>
              <a:ea typeface="+mj-ea"/>
            </a:endParaRPr>
          </a:p>
        </p:txBody>
      </p:sp>
      <p:sp>
        <p:nvSpPr>
          <p:cNvPr id="7" name="圆角矩形 6">
            <a:hlinkClick r:id="rId7" action="ppaction://hlinksldjump"/>
          </p:cNvPr>
          <p:cNvSpPr/>
          <p:nvPr/>
        </p:nvSpPr>
        <p:spPr>
          <a:xfrm>
            <a:off x="3306312"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4</a:t>
            </a:r>
            <a:endParaRPr lang="zh-CN" altLang="en-US" sz="1200" dirty="0">
              <a:solidFill>
                <a:schemeClr val="bg1">
                  <a:lumMod val="85000"/>
                </a:schemeClr>
              </a:solidFill>
              <a:latin typeface="+mj-ea"/>
              <a:ea typeface="+mj-ea"/>
            </a:endParaRPr>
          </a:p>
        </p:txBody>
      </p:sp>
      <p:graphicFrame>
        <p:nvGraphicFramePr>
          <p:cNvPr id="2" name="对象 1"/>
          <p:cNvGraphicFramePr>
            <a:graphicFrameLocks noChangeAspect="1"/>
          </p:cNvGraphicFramePr>
          <p:nvPr>
            <p:extLst>
              <p:ext uri="{D42A27DB-BD31-4B8C-83A1-F6EECF244321}">
                <p14:modId xmlns:p14="http://schemas.microsoft.com/office/powerpoint/2010/main" xmlns="" val="1685720560"/>
              </p:ext>
            </p:extLst>
          </p:nvPr>
        </p:nvGraphicFramePr>
        <p:xfrm>
          <a:off x="508000" y="1584589"/>
          <a:ext cx="8128000" cy="4210284"/>
        </p:xfrm>
        <a:graphic>
          <a:graphicData uri="http://schemas.openxmlformats.org/presentationml/2006/ole">
            <p:oleObj spid="_x0000_s14338" name="文档" r:id="rId8" imgW="3837724" imgH="1987845" progId="Word.Document.12">
              <p:embed/>
            </p:oleObj>
          </a:graphicData>
        </a:graphic>
      </p:graphicFrame>
      <p:sp>
        <p:nvSpPr>
          <p:cNvPr id="10" name="圆角矩形 9">
            <a:hlinkClick r:id="rId9" action="ppaction://hlinksldjump"/>
          </p:cNvPr>
          <p:cNvSpPr/>
          <p:nvPr/>
        </p:nvSpPr>
        <p:spPr>
          <a:xfrm>
            <a:off x="4293648"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考点</a:t>
            </a:r>
            <a:r>
              <a:rPr lang="en-US" altLang="zh-CN" sz="1200" dirty="0">
                <a:solidFill>
                  <a:schemeClr val="bg1">
                    <a:lumMod val="85000"/>
                  </a:schemeClr>
                </a:solidFill>
                <a:latin typeface="+mj-ea"/>
                <a:ea typeface="+mj-ea"/>
              </a:rPr>
              <a:t>5</a:t>
            </a:r>
            <a:endParaRPr lang="zh-CN" altLang="en-US" sz="1200" dirty="0">
              <a:solidFill>
                <a:schemeClr val="bg1">
                  <a:lumMod val="85000"/>
                </a:schemeClr>
              </a:solidFill>
              <a:latin typeface="+mj-ea"/>
              <a:ea typeface="+mj-ea"/>
            </a:endParaRPr>
          </a:p>
        </p:txBody>
      </p:sp>
    </p:spTree>
    <p:extLst>
      <p:ext uri="{BB962C8B-B14F-4D97-AF65-F5344CB8AC3E}">
        <p14:creationId xmlns:p14="http://schemas.microsoft.com/office/powerpoint/2010/main" xmlns="" val="3420345926"/>
      </p:ext>
    </p:extLst>
  </p:cSld>
  <p:clrMapOvr>
    <a:masterClrMapping/>
  </p:clrMapOvr>
  <mc:AlternateContent xmlns:mc="http://schemas.openxmlformats.org/markup-compatibility/2006">
    <mc:Choice xmlns:p14="http://schemas.microsoft.com/office/powerpoint/2010/main" xmlns="" Requires="p14">
      <p:transition spd="slow" p14:dur="800">
        <p:wipe dir="u"/>
      </p:transition>
    </mc:Choice>
    <mc:Fallback>
      <p:transition spd="slow">
        <p:wipe dir="u"/>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18</a:t>
            </a:fld>
            <a:r>
              <a:rPr lang="en-US" altLang="zh-CN" dirty="0" smtClean="0"/>
              <a:t>-</a:t>
            </a:r>
            <a:endParaRPr lang="zh-CN" altLang="en-US" dirty="0"/>
          </a:p>
        </p:txBody>
      </p:sp>
      <p:sp>
        <p:nvSpPr>
          <p:cNvPr id="5" name="圆角矩形 4">
            <a:hlinkClick r:id="rId4" action="ppaction://hlinksldjump"/>
          </p:cNvPr>
          <p:cNvSpPr/>
          <p:nvPr/>
        </p:nvSpPr>
        <p:spPr>
          <a:xfrm>
            <a:off x="344304" y="1010948"/>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a:t>
            </a:r>
            <a:r>
              <a:rPr lang="en-US" altLang="zh-CN" sz="1200" dirty="0" smtClean="0">
                <a:solidFill>
                  <a:srgbClr val="E75E22"/>
                </a:solidFill>
                <a:latin typeface="+mj-ea"/>
                <a:ea typeface="+mj-ea"/>
              </a:rPr>
              <a:t>1</a:t>
            </a:r>
            <a:endParaRPr lang="zh-CN" altLang="en-US" sz="1200" dirty="0">
              <a:solidFill>
                <a:srgbClr val="E75E22"/>
              </a:solidFill>
              <a:latin typeface="+mj-ea"/>
              <a:ea typeface="+mj-ea"/>
            </a:endParaRPr>
          </a:p>
        </p:txBody>
      </p:sp>
      <p:sp>
        <p:nvSpPr>
          <p:cNvPr id="6" name="圆角矩形 5">
            <a:hlinkClick r:id="rId5"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2</a:t>
            </a:r>
            <a:endParaRPr lang="zh-CN" altLang="en-US" sz="1200" dirty="0">
              <a:solidFill>
                <a:schemeClr val="bg1">
                  <a:lumMod val="85000"/>
                </a:schemeClr>
              </a:solidFill>
              <a:latin typeface="+mj-ea"/>
              <a:ea typeface="+mj-ea"/>
            </a:endParaRPr>
          </a:p>
        </p:txBody>
      </p:sp>
      <p:sp>
        <p:nvSpPr>
          <p:cNvPr id="8" name="圆角矩形 7">
            <a:hlinkClick r:id="rId6" action="ppaction://hlinksldjump"/>
          </p:cNvPr>
          <p:cNvSpPr/>
          <p:nvPr/>
        </p:nvSpPr>
        <p:spPr>
          <a:xfrm>
            <a:off x="2318976"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3</a:t>
            </a:r>
            <a:endParaRPr lang="zh-CN" altLang="en-US" sz="1200" dirty="0">
              <a:solidFill>
                <a:schemeClr val="bg1">
                  <a:lumMod val="85000"/>
                </a:schemeClr>
              </a:solidFill>
              <a:latin typeface="+mj-ea"/>
              <a:ea typeface="+mj-ea"/>
            </a:endParaRPr>
          </a:p>
        </p:txBody>
      </p:sp>
      <p:sp>
        <p:nvSpPr>
          <p:cNvPr id="7" name="圆角矩形 6">
            <a:hlinkClick r:id="rId7" action="ppaction://hlinksldjump"/>
          </p:cNvPr>
          <p:cNvSpPr/>
          <p:nvPr/>
        </p:nvSpPr>
        <p:spPr>
          <a:xfrm>
            <a:off x="3306312"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4</a:t>
            </a:r>
            <a:endParaRPr lang="zh-CN" altLang="en-US" sz="1200" dirty="0">
              <a:solidFill>
                <a:schemeClr val="bg1">
                  <a:lumMod val="85000"/>
                </a:schemeClr>
              </a:solidFill>
              <a:latin typeface="+mj-ea"/>
              <a:ea typeface="+mj-ea"/>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747839900"/>
              </p:ext>
            </p:extLst>
          </p:nvPr>
        </p:nvGraphicFramePr>
        <p:xfrm>
          <a:off x="508000" y="1910069"/>
          <a:ext cx="8128000" cy="3319131"/>
        </p:xfrm>
        <a:graphic>
          <a:graphicData uri="http://schemas.openxmlformats.org/presentationml/2006/ole">
            <p:oleObj spid="_x0000_s15362" name="文档" r:id="rId8" imgW="3837724" imgH="1566334" progId="Word.Document.12">
              <p:embed/>
            </p:oleObj>
          </a:graphicData>
        </a:graphic>
      </p:graphicFrame>
      <p:sp>
        <p:nvSpPr>
          <p:cNvPr id="9" name="圆角矩形 8">
            <a:hlinkClick r:id="rId9" action="ppaction://hlinksldjump"/>
          </p:cNvPr>
          <p:cNvSpPr/>
          <p:nvPr/>
        </p:nvSpPr>
        <p:spPr>
          <a:xfrm>
            <a:off x="4293648"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考点</a:t>
            </a:r>
            <a:r>
              <a:rPr lang="en-US" altLang="zh-CN" sz="1200" dirty="0">
                <a:solidFill>
                  <a:schemeClr val="bg1">
                    <a:lumMod val="85000"/>
                  </a:schemeClr>
                </a:solidFill>
                <a:latin typeface="+mj-ea"/>
                <a:ea typeface="+mj-ea"/>
              </a:rPr>
              <a:t>5</a:t>
            </a:r>
            <a:endParaRPr lang="zh-CN" altLang="en-US" sz="1200" dirty="0">
              <a:solidFill>
                <a:schemeClr val="bg1">
                  <a:lumMod val="85000"/>
                </a:schemeClr>
              </a:solidFill>
              <a:latin typeface="+mj-ea"/>
              <a:ea typeface="+mj-ea"/>
            </a:endParaRPr>
          </a:p>
        </p:txBody>
      </p:sp>
    </p:spTree>
    <p:extLst>
      <p:ext uri="{BB962C8B-B14F-4D97-AF65-F5344CB8AC3E}">
        <p14:creationId xmlns:p14="http://schemas.microsoft.com/office/powerpoint/2010/main" xmlns="" val="1367085296"/>
      </p:ext>
    </p:extLst>
  </p:cSld>
  <p:clrMapOvr>
    <a:masterClrMapping/>
  </p:clrMapOvr>
  <mc:AlternateContent xmlns:mc="http://schemas.openxmlformats.org/markup-compatibility/2006">
    <mc:Choice xmlns:p14="http://schemas.microsoft.com/office/powerpoint/2010/main" xmlns="" Requires="p14">
      <p:transition spd="slow" p14:dur="800">
        <p:wipe dir="u"/>
      </p:transition>
    </mc:Choice>
    <mc:Fallback>
      <p:transition spd="slow">
        <p:wipe dir="u"/>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19</a:t>
            </a:fld>
            <a:r>
              <a:rPr lang="en-US" altLang="zh-CN" dirty="0" smtClean="0"/>
              <a:t>-</a:t>
            </a:r>
            <a:endParaRPr lang="zh-CN" altLang="en-US" dirty="0"/>
          </a:p>
        </p:txBody>
      </p:sp>
      <p:sp>
        <p:nvSpPr>
          <p:cNvPr id="7" name="圆角矩形 6">
            <a:hlinkClick r:id="rId4"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1</a:t>
            </a:r>
            <a:endParaRPr lang="zh-CN" altLang="en-US" sz="1200" dirty="0">
              <a:solidFill>
                <a:schemeClr val="bg1">
                  <a:lumMod val="85000"/>
                </a:schemeClr>
              </a:solidFill>
              <a:latin typeface="+mj-ea"/>
              <a:ea typeface="+mj-ea"/>
            </a:endParaRPr>
          </a:p>
        </p:txBody>
      </p:sp>
      <p:sp>
        <p:nvSpPr>
          <p:cNvPr id="8" name="圆角矩形 7">
            <a:hlinkClick r:id="rId5" action="ppaction://hlinksldjump"/>
          </p:cNvPr>
          <p:cNvSpPr/>
          <p:nvPr/>
        </p:nvSpPr>
        <p:spPr>
          <a:xfrm>
            <a:off x="1331640" y="1011172"/>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a:t>
            </a:r>
            <a:r>
              <a:rPr lang="en-US" altLang="zh-CN" sz="1200" dirty="0" smtClean="0">
                <a:solidFill>
                  <a:srgbClr val="E75E22"/>
                </a:solidFill>
                <a:latin typeface="+mj-ea"/>
                <a:ea typeface="+mj-ea"/>
              </a:rPr>
              <a:t>2</a:t>
            </a:r>
            <a:endParaRPr lang="zh-CN" altLang="en-US" sz="1200" dirty="0">
              <a:solidFill>
                <a:srgbClr val="E75E22"/>
              </a:solidFill>
              <a:latin typeface="+mj-ea"/>
              <a:ea typeface="+mj-ea"/>
            </a:endParaRPr>
          </a:p>
        </p:txBody>
      </p:sp>
      <p:sp>
        <p:nvSpPr>
          <p:cNvPr id="9" name="圆角矩形 8">
            <a:hlinkClick r:id="rId6" action="ppaction://hlinksldjump"/>
          </p:cNvPr>
          <p:cNvSpPr/>
          <p:nvPr/>
        </p:nvSpPr>
        <p:spPr>
          <a:xfrm>
            <a:off x="2318976"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3</a:t>
            </a:r>
            <a:endParaRPr lang="zh-CN" altLang="en-US" sz="1200" dirty="0">
              <a:solidFill>
                <a:schemeClr val="bg1">
                  <a:lumMod val="85000"/>
                </a:schemeClr>
              </a:solidFill>
              <a:latin typeface="+mj-ea"/>
              <a:ea typeface="+mj-ea"/>
            </a:endParaRPr>
          </a:p>
        </p:txBody>
      </p:sp>
      <p:sp>
        <p:nvSpPr>
          <p:cNvPr id="12" name="圆角矩形 11">
            <a:hlinkClick r:id="rId7" action="ppaction://hlinksldjump"/>
          </p:cNvPr>
          <p:cNvSpPr/>
          <p:nvPr/>
        </p:nvSpPr>
        <p:spPr>
          <a:xfrm>
            <a:off x="3306312"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4</a:t>
            </a:r>
            <a:endParaRPr lang="zh-CN" altLang="en-US" sz="1200" dirty="0">
              <a:solidFill>
                <a:schemeClr val="bg1">
                  <a:lumMod val="85000"/>
                </a:schemeClr>
              </a:solidFill>
              <a:latin typeface="+mj-ea"/>
              <a:ea typeface="+mj-ea"/>
            </a:endParaRPr>
          </a:p>
        </p:txBody>
      </p:sp>
      <p:sp>
        <p:nvSpPr>
          <p:cNvPr id="2" name="矩形 1"/>
          <p:cNvSpPr>
            <a:spLocks noChangeAspect="1"/>
          </p:cNvSpPr>
          <p:nvPr/>
        </p:nvSpPr>
        <p:spPr>
          <a:xfrm>
            <a:off x="971600" y="2003442"/>
            <a:ext cx="1957587" cy="498598"/>
          </a:xfrm>
          <a:prstGeom prst="rect">
            <a:avLst/>
          </a:prstGeom>
        </p:spPr>
        <p:txBody>
          <a:bodyPr wrap="none">
            <a:spAutoFit/>
          </a:bodyPr>
          <a:lstStyle/>
          <a:p>
            <a:pPr>
              <a:lnSpc>
                <a:spcPct val="120000"/>
              </a:lnSpc>
            </a:pPr>
            <a:r>
              <a:rPr lang="zh-CN" altLang="zh-CN" sz="2200" b="1" dirty="0">
                <a:solidFill>
                  <a:srgbClr val="000000"/>
                </a:solidFill>
                <a:latin typeface="Times New Roman" panose="02020603050405020304" pitchFamily="18" charset="0"/>
                <a:cs typeface="Times New Roman" panose="02020603050405020304" pitchFamily="18" charset="0"/>
              </a:rPr>
              <a:t>求距离的最</a:t>
            </a:r>
            <a:r>
              <a:rPr lang="zh-CN" altLang="zh-CN" sz="2200" b="1" dirty="0" smtClean="0">
                <a:solidFill>
                  <a:srgbClr val="000000"/>
                </a:solidFill>
                <a:latin typeface="Times New Roman" panose="02020603050405020304" pitchFamily="18" charset="0"/>
                <a:cs typeface="Times New Roman" panose="02020603050405020304" pitchFamily="18" charset="0"/>
              </a:rPr>
              <a:t>值</a:t>
            </a:r>
            <a:r>
              <a:rPr lang="en-US" altLang="zh-CN" sz="2200" b="1" dirty="0" smtClean="0">
                <a:solidFill>
                  <a:srgbClr val="000000"/>
                </a:solidFill>
                <a:latin typeface="Times New Roman" panose="02020603050405020304" pitchFamily="18" charset="0"/>
                <a:cs typeface="Times New Roman" panose="02020603050405020304" pitchFamily="18" charset="0"/>
              </a:rPr>
              <a:t> </a:t>
            </a:r>
            <a:endParaRPr lang="zh-CN" altLang="en-US" sz="2200" dirty="0"/>
          </a:p>
        </p:txBody>
      </p:sp>
      <p:graphicFrame>
        <p:nvGraphicFramePr>
          <p:cNvPr id="3" name="对象 2"/>
          <p:cNvGraphicFramePr>
            <a:graphicFrameLocks noChangeAspect="1"/>
          </p:cNvGraphicFramePr>
          <p:nvPr>
            <p:extLst>
              <p:ext uri="{D42A27DB-BD31-4B8C-83A1-F6EECF244321}">
                <p14:modId xmlns:p14="http://schemas.microsoft.com/office/powerpoint/2010/main" xmlns="" val="734484916"/>
              </p:ext>
            </p:extLst>
          </p:nvPr>
        </p:nvGraphicFramePr>
        <p:xfrm>
          <a:off x="508000" y="2580128"/>
          <a:ext cx="8128000" cy="2185851"/>
        </p:xfrm>
        <a:graphic>
          <a:graphicData uri="http://schemas.openxmlformats.org/presentationml/2006/ole">
            <p:oleObj spid="_x0000_s16386" name="文档" r:id="rId8" imgW="3848098" imgH="1033140" progId="Word.Document.12">
              <p:embed/>
            </p:oleObj>
          </a:graphicData>
        </a:graphic>
      </p:graphicFrame>
      <p:sp>
        <p:nvSpPr>
          <p:cNvPr id="10" name="圆角矩形 9">
            <a:hlinkClick r:id="rId9" action="ppaction://hlinksldjump"/>
          </p:cNvPr>
          <p:cNvSpPr/>
          <p:nvPr/>
        </p:nvSpPr>
        <p:spPr>
          <a:xfrm>
            <a:off x="4293648"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考点</a:t>
            </a:r>
            <a:r>
              <a:rPr lang="en-US" altLang="zh-CN" sz="1200" dirty="0">
                <a:solidFill>
                  <a:schemeClr val="bg1">
                    <a:lumMod val="85000"/>
                  </a:schemeClr>
                </a:solidFill>
                <a:latin typeface="+mj-ea"/>
                <a:ea typeface="+mj-ea"/>
              </a:rPr>
              <a:t>5</a:t>
            </a:r>
            <a:endParaRPr lang="zh-CN" altLang="en-US" sz="1200" dirty="0">
              <a:solidFill>
                <a:schemeClr val="bg1">
                  <a:lumMod val="85000"/>
                </a:schemeClr>
              </a:solidFill>
              <a:latin typeface="+mj-ea"/>
              <a:ea typeface="+mj-ea"/>
            </a:endParaRPr>
          </a:p>
        </p:txBody>
      </p:sp>
    </p:spTree>
    <p:extLst>
      <p:ext uri="{BB962C8B-B14F-4D97-AF65-F5344CB8AC3E}">
        <p14:creationId xmlns:p14="http://schemas.microsoft.com/office/powerpoint/2010/main" xmlns="" val="25055178"/>
      </p:ext>
    </p:extLst>
  </p:cSld>
  <p:clrMapOvr>
    <a:masterClrMapping/>
  </p:clrMapOvr>
  <mc:AlternateContent xmlns:mc="http://schemas.openxmlformats.org/markup-compatibility/2006">
    <mc:Choice xmlns:p14="http://schemas.microsoft.com/office/powerpoint/2010/main" xmlns="" Requires="p14">
      <p:transition spd="slow" p14:dur="800">
        <p:cover dir="lu"/>
      </p:transition>
    </mc:Choice>
    <mc:Fallback>
      <p:transition spd="slow">
        <p:cover dir="lu"/>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a:t>
            </a:fld>
            <a:r>
              <a:rPr lang="en-US" altLang="zh-CN" dirty="0" smtClean="0"/>
              <a:t>-</a:t>
            </a:r>
            <a:endParaRPr lang="zh-CN" altLang="en-US" dirty="0"/>
          </a:p>
        </p:txBody>
      </p:sp>
      <p:sp>
        <p:nvSpPr>
          <p:cNvPr id="19" name="圆角矩形 18">
            <a:hlinkClick r:id="rId4" action="ppaction://hlinksldjump"/>
          </p:cNvPr>
          <p:cNvSpPr/>
          <p:nvPr/>
        </p:nvSpPr>
        <p:spPr>
          <a:xfrm>
            <a:off x="344304" y="1010948"/>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知识梳理</a:t>
            </a:r>
            <a:endParaRPr lang="zh-CN" altLang="en-US" sz="1200" dirty="0">
              <a:solidFill>
                <a:srgbClr val="E75E22"/>
              </a:solidFill>
              <a:latin typeface="+mj-ea"/>
              <a:ea typeface="+mj-ea"/>
            </a:endParaRPr>
          </a:p>
        </p:txBody>
      </p:sp>
      <p:sp>
        <p:nvSpPr>
          <p:cNvPr id="20" name="圆角矩形 19">
            <a:hlinkClick r:id="rId5"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考点自诊</a:t>
            </a:r>
            <a:endParaRPr lang="zh-CN" altLang="en-US" sz="1200" dirty="0">
              <a:solidFill>
                <a:schemeClr val="bg1">
                  <a:lumMod val="85000"/>
                </a:schemeClr>
              </a:solidFill>
              <a:latin typeface="+mj-ea"/>
              <a:ea typeface="+mj-ea"/>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2666575186"/>
              </p:ext>
            </p:extLst>
          </p:nvPr>
        </p:nvGraphicFramePr>
        <p:xfrm>
          <a:off x="508000" y="2636912"/>
          <a:ext cx="8128000" cy="1731867"/>
        </p:xfrm>
        <a:graphic>
          <a:graphicData uri="http://schemas.openxmlformats.org/presentationml/2006/ole">
            <p:oleObj spid="_x0000_s2050" name="文档" r:id="rId6" imgW="3837724" imgH="817422" progId="Word.Document.12">
              <p:embed/>
            </p:oleObj>
          </a:graphicData>
        </a:graphic>
      </p:graphicFrame>
    </p:spTree>
    <p:extLst>
      <p:ext uri="{BB962C8B-B14F-4D97-AF65-F5344CB8AC3E}">
        <p14:creationId xmlns:p14="http://schemas.microsoft.com/office/powerpoint/2010/main" xmlns="" val="3527561553"/>
      </p:ext>
    </p:extLst>
  </p:cSld>
  <p:clrMapOvr>
    <a:masterClrMapping/>
  </p:clrMapOvr>
  <mc:AlternateContent xmlns:mc="http://schemas.openxmlformats.org/markup-compatibility/2006">
    <mc:Choice xmlns:p14="http://schemas.microsoft.com/office/powerpoint/2010/main" xmlns="" Requires="p14">
      <p:transition spd="slow" p14:dur="800">
        <p:wipe/>
      </p:transition>
    </mc:Choice>
    <mc:Fallback>
      <p:transition spd="slow">
        <p:wip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20</a:t>
            </a:fld>
            <a:r>
              <a:rPr lang="en-US" altLang="zh-CN" dirty="0" smtClean="0"/>
              <a:t>-</a:t>
            </a:r>
            <a:endParaRPr lang="zh-CN" altLang="en-US" dirty="0"/>
          </a:p>
        </p:txBody>
      </p:sp>
      <p:sp>
        <p:nvSpPr>
          <p:cNvPr id="7" name="圆角矩形 6">
            <a:hlinkClick r:id="rId4"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1</a:t>
            </a:r>
            <a:endParaRPr lang="zh-CN" altLang="en-US" sz="1200" dirty="0">
              <a:solidFill>
                <a:schemeClr val="bg1">
                  <a:lumMod val="85000"/>
                </a:schemeClr>
              </a:solidFill>
              <a:latin typeface="+mj-ea"/>
              <a:ea typeface="+mj-ea"/>
            </a:endParaRPr>
          </a:p>
        </p:txBody>
      </p:sp>
      <p:sp>
        <p:nvSpPr>
          <p:cNvPr id="8" name="圆角矩形 7">
            <a:hlinkClick r:id="rId5" action="ppaction://hlinksldjump"/>
          </p:cNvPr>
          <p:cNvSpPr/>
          <p:nvPr/>
        </p:nvSpPr>
        <p:spPr>
          <a:xfrm>
            <a:off x="1331640" y="1011172"/>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a:t>
            </a:r>
            <a:r>
              <a:rPr lang="en-US" altLang="zh-CN" sz="1200" dirty="0" smtClean="0">
                <a:solidFill>
                  <a:srgbClr val="E75E22"/>
                </a:solidFill>
                <a:latin typeface="+mj-ea"/>
                <a:ea typeface="+mj-ea"/>
              </a:rPr>
              <a:t>2</a:t>
            </a:r>
            <a:endParaRPr lang="zh-CN" altLang="en-US" sz="1200" dirty="0">
              <a:solidFill>
                <a:srgbClr val="E75E22"/>
              </a:solidFill>
              <a:latin typeface="+mj-ea"/>
              <a:ea typeface="+mj-ea"/>
            </a:endParaRPr>
          </a:p>
        </p:txBody>
      </p:sp>
      <p:sp>
        <p:nvSpPr>
          <p:cNvPr id="9" name="圆角矩形 8">
            <a:hlinkClick r:id="rId6" action="ppaction://hlinksldjump"/>
          </p:cNvPr>
          <p:cNvSpPr/>
          <p:nvPr/>
        </p:nvSpPr>
        <p:spPr>
          <a:xfrm>
            <a:off x="2318976"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3</a:t>
            </a:r>
            <a:endParaRPr lang="zh-CN" altLang="en-US" sz="1200" dirty="0">
              <a:solidFill>
                <a:schemeClr val="bg1">
                  <a:lumMod val="85000"/>
                </a:schemeClr>
              </a:solidFill>
              <a:latin typeface="+mj-ea"/>
              <a:ea typeface="+mj-ea"/>
            </a:endParaRPr>
          </a:p>
        </p:txBody>
      </p:sp>
      <p:sp>
        <p:nvSpPr>
          <p:cNvPr id="12" name="圆角矩形 11">
            <a:hlinkClick r:id="rId7" action="ppaction://hlinksldjump"/>
          </p:cNvPr>
          <p:cNvSpPr/>
          <p:nvPr/>
        </p:nvSpPr>
        <p:spPr>
          <a:xfrm>
            <a:off x="3306312"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4</a:t>
            </a:r>
            <a:endParaRPr lang="zh-CN" altLang="en-US" sz="1200" dirty="0">
              <a:solidFill>
                <a:schemeClr val="bg1">
                  <a:lumMod val="85000"/>
                </a:schemeClr>
              </a:solidFill>
              <a:latin typeface="+mj-ea"/>
              <a:ea typeface="+mj-ea"/>
            </a:endParaRPr>
          </a:p>
        </p:txBody>
      </p:sp>
      <p:graphicFrame>
        <p:nvGraphicFramePr>
          <p:cNvPr id="4" name="对象 3"/>
          <p:cNvGraphicFramePr>
            <a:graphicFrameLocks noChangeAspect="1"/>
          </p:cNvGraphicFramePr>
          <p:nvPr>
            <p:extLst>
              <p:ext uri="{D42A27DB-BD31-4B8C-83A1-F6EECF244321}">
                <p14:modId xmlns:p14="http://schemas.microsoft.com/office/powerpoint/2010/main" xmlns="" val="3930570569"/>
              </p:ext>
            </p:extLst>
          </p:nvPr>
        </p:nvGraphicFramePr>
        <p:xfrm>
          <a:off x="508000" y="1429527"/>
          <a:ext cx="8128000" cy="4869402"/>
        </p:xfrm>
        <a:graphic>
          <a:graphicData uri="http://schemas.openxmlformats.org/presentationml/2006/ole">
            <p:oleObj spid="_x0000_s17410" name="文档" r:id="rId8" imgW="3837724" imgH="2298300" progId="Word.Document.12">
              <p:embed/>
            </p:oleObj>
          </a:graphicData>
        </a:graphic>
      </p:graphicFrame>
      <p:sp>
        <p:nvSpPr>
          <p:cNvPr id="10" name="圆角矩形 9">
            <a:hlinkClick r:id="rId9" action="ppaction://hlinksldjump"/>
          </p:cNvPr>
          <p:cNvSpPr/>
          <p:nvPr/>
        </p:nvSpPr>
        <p:spPr>
          <a:xfrm>
            <a:off x="4293648"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考点</a:t>
            </a:r>
            <a:r>
              <a:rPr lang="en-US" altLang="zh-CN" sz="1200" dirty="0">
                <a:solidFill>
                  <a:schemeClr val="bg1">
                    <a:lumMod val="85000"/>
                  </a:schemeClr>
                </a:solidFill>
                <a:latin typeface="+mj-ea"/>
                <a:ea typeface="+mj-ea"/>
              </a:rPr>
              <a:t>5</a:t>
            </a:r>
            <a:endParaRPr lang="zh-CN" altLang="en-US" sz="1200" dirty="0">
              <a:solidFill>
                <a:schemeClr val="bg1">
                  <a:lumMod val="85000"/>
                </a:schemeClr>
              </a:solidFill>
              <a:latin typeface="+mj-ea"/>
              <a:ea typeface="+mj-ea"/>
            </a:endParaRPr>
          </a:p>
        </p:txBody>
      </p:sp>
    </p:spTree>
    <p:extLst>
      <p:ext uri="{BB962C8B-B14F-4D97-AF65-F5344CB8AC3E}">
        <p14:creationId xmlns:p14="http://schemas.microsoft.com/office/powerpoint/2010/main" xmlns="" val="718466432"/>
      </p:ext>
    </p:extLst>
  </p:cSld>
  <p:clrMapOvr>
    <a:masterClrMapping/>
  </p:clrMapOvr>
  <mc:AlternateContent xmlns:mc="http://schemas.openxmlformats.org/markup-compatibility/2006">
    <mc:Choice xmlns:p14="http://schemas.microsoft.com/office/powerpoint/2010/main" xmlns="" Requires="p14">
      <p:transition spd="slow" p14:dur="800">
        <p:pull dir="u"/>
      </p:transition>
    </mc:Choice>
    <mc:Fallback>
      <p:transition spd="slow">
        <p:pull dir="u"/>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21</a:t>
            </a:fld>
            <a:r>
              <a:rPr lang="en-US" altLang="zh-CN" dirty="0" smtClean="0"/>
              <a:t>-</a:t>
            </a:r>
            <a:endParaRPr lang="zh-CN" altLang="en-US" dirty="0"/>
          </a:p>
        </p:txBody>
      </p:sp>
      <p:sp>
        <p:nvSpPr>
          <p:cNvPr id="7" name="圆角矩形 6">
            <a:hlinkClick r:id="rId3"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1</a:t>
            </a:r>
            <a:endParaRPr lang="zh-CN" altLang="en-US" sz="1200" dirty="0">
              <a:solidFill>
                <a:schemeClr val="bg1">
                  <a:lumMod val="85000"/>
                </a:schemeClr>
              </a:solidFill>
              <a:latin typeface="+mj-ea"/>
              <a:ea typeface="+mj-ea"/>
            </a:endParaRPr>
          </a:p>
        </p:txBody>
      </p:sp>
      <p:sp>
        <p:nvSpPr>
          <p:cNvPr id="8" name="圆角矩形 7">
            <a:hlinkClick r:id="rId4" action="ppaction://hlinksldjump"/>
          </p:cNvPr>
          <p:cNvSpPr/>
          <p:nvPr/>
        </p:nvSpPr>
        <p:spPr>
          <a:xfrm>
            <a:off x="1331640" y="1011172"/>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a:t>
            </a:r>
            <a:r>
              <a:rPr lang="en-US" altLang="zh-CN" sz="1200" dirty="0" smtClean="0">
                <a:solidFill>
                  <a:srgbClr val="E75E22"/>
                </a:solidFill>
                <a:latin typeface="+mj-ea"/>
                <a:ea typeface="+mj-ea"/>
              </a:rPr>
              <a:t>2</a:t>
            </a:r>
            <a:endParaRPr lang="zh-CN" altLang="en-US" sz="1200" dirty="0">
              <a:solidFill>
                <a:srgbClr val="E75E22"/>
              </a:solidFill>
              <a:latin typeface="+mj-ea"/>
              <a:ea typeface="+mj-ea"/>
            </a:endParaRPr>
          </a:p>
        </p:txBody>
      </p:sp>
      <p:sp>
        <p:nvSpPr>
          <p:cNvPr id="9" name="圆角矩形 8">
            <a:hlinkClick r:id="rId5" action="ppaction://hlinksldjump"/>
          </p:cNvPr>
          <p:cNvSpPr/>
          <p:nvPr/>
        </p:nvSpPr>
        <p:spPr>
          <a:xfrm>
            <a:off x="2318976"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3</a:t>
            </a:r>
            <a:endParaRPr lang="zh-CN" altLang="en-US" sz="1200" dirty="0">
              <a:solidFill>
                <a:schemeClr val="bg1">
                  <a:lumMod val="85000"/>
                </a:schemeClr>
              </a:solidFill>
              <a:latin typeface="+mj-ea"/>
              <a:ea typeface="+mj-ea"/>
            </a:endParaRPr>
          </a:p>
        </p:txBody>
      </p:sp>
      <p:sp>
        <p:nvSpPr>
          <p:cNvPr id="12" name="圆角矩形 11">
            <a:hlinkClick r:id="rId6" action="ppaction://hlinksldjump"/>
          </p:cNvPr>
          <p:cNvSpPr/>
          <p:nvPr/>
        </p:nvSpPr>
        <p:spPr>
          <a:xfrm>
            <a:off x="3306312"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4</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2716732"/>
            <a:ext cx="8128000" cy="1678536"/>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解题心得</a:t>
            </a: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求点到直线距离的最大值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一般利用曲线的参数方程及点到直线的距离公式把距离最值转化为三角函数求最大值</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188085" algn="l"/>
                <a:tab pos="2163445" algn="l"/>
                <a:tab pos="3142615" algn="l"/>
                <a:tab pos="4190365"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求三角形面积最值时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若其中一边的长为定值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三角形面积最值可转化为距离最值</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0" name="圆角矩形 9">
            <a:hlinkClick r:id="rId7" action="ppaction://hlinksldjump"/>
          </p:cNvPr>
          <p:cNvSpPr/>
          <p:nvPr/>
        </p:nvSpPr>
        <p:spPr>
          <a:xfrm>
            <a:off x="4293648"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考点</a:t>
            </a:r>
            <a:r>
              <a:rPr lang="en-US" altLang="zh-CN" sz="1200" dirty="0">
                <a:solidFill>
                  <a:schemeClr val="bg1">
                    <a:lumMod val="85000"/>
                  </a:schemeClr>
                </a:solidFill>
                <a:latin typeface="+mj-ea"/>
                <a:ea typeface="+mj-ea"/>
              </a:rPr>
              <a:t>5</a:t>
            </a:r>
            <a:endParaRPr lang="zh-CN" altLang="en-US" sz="1200" dirty="0">
              <a:solidFill>
                <a:schemeClr val="bg1">
                  <a:lumMod val="85000"/>
                </a:schemeClr>
              </a:solidFill>
              <a:latin typeface="+mj-ea"/>
              <a:ea typeface="+mj-ea"/>
            </a:endParaRPr>
          </a:p>
        </p:txBody>
      </p:sp>
    </p:spTree>
    <p:extLst>
      <p:ext uri="{BB962C8B-B14F-4D97-AF65-F5344CB8AC3E}">
        <p14:creationId xmlns:p14="http://schemas.microsoft.com/office/powerpoint/2010/main" xmlns="" val="381406316"/>
      </p:ext>
    </p:extLst>
  </p:cSld>
  <p:clrMapOvr>
    <a:masterClrMapping/>
  </p:clrMapOvr>
  <mc:AlternateContent xmlns:mc="http://schemas.openxmlformats.org/markup-compatibility/2006">
    <mc:Choice xmlns:p14="http://schemas.microsoft.com/office/powerpoint/2010/main" xmlns="" Requires="p14">
      <p:transition spd="slow" p14:dur="800">
        <p:pull/>
      </p:transition>
    </mc:Choice>
    <mc:Fallback>
      <p:transition spd="slow">
        <p:pull/>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22</a:t>
            </a:fld>
            <a:r>
              <a:rPr lang="en-US" altLang="zh-CN" dirty="0" smtClean="0"/>
              <a:t>-</a:t>
            </a:r>
            <a:endParaRPr lang="zh-CN" altLang="en-US" dirty="0"/>
          </a:p>
        </p:txBody>
      </p:sp>
      <p:sp>
        <p:nvSpPr>
          <p:cNvPr id="7" name="圆角矩形 6">
            <a:hlinkClick r:id="rId4"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1</a:t>
            </a:r>
            <a:endParaRPr lang="zh-CN" altLang="en-US" sz="1200" dirty="0">
              <a:solidFill>
                <a:schemeClr val="bg1">
                  <a:lumMod val="85000"/>
                </a:schemeClr>
              </a:solidFill>
              <a:latin typeface="+mj-ea"/>
              <a:ea typeface="+mj-ea"/>
            </a:endParaRPr>
          </a:p>
        </p:txBody>
      </p:sp>
      <p:sp>
        <p:nvSpPr>
          <p:cNvPr id="8" name="圆角矩形 7">
            <a:hlinkClick r:id="rId5" action="ppaction://hlinksldjump"/>
          </p:cNvPr>
          <p:cNvSpPr/>
          <p:nvPr/>
        </p:nvSpPr>
        <p:spPr>
          <a:xfrm>
            <a:off x="1331640" y="1011172"/>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a:t>
            </a:r>
            <a:r>
              <a:rPr lang="en-US" altLang="zh-CN" sz="1200" dirty="0" smtClean="0">
                <a:solidFill>
                  <a:srgbClr val="E75E22"/>
                </a:solidFill>
                <a:latin typeface="+mj-ea"/>
                <a:ea typeface="+mj-ea"/>
              </a:rPr>
              <a:t>2</a:t>
            </a:r>
            <a:endParaRPr lang="zh-CN" altLang="en-US" sz="1200" dirty="0">
              <a:solidFill>
                <a:srgbClr val="E75E22"/>
              </a:solidFill>
              <a:latin typeface="+mj-ea"/>
              <a:ea typeface="+mj-ea"/>
            </a:endParaRPr>
          </a:p>
        </p:txBody>
      </p:sp>
      <p:sp>
        <p:nvSpPr>
          <p:cNvPr id="9" name="圆角矩形 8">
            <a:hlinkClick r:id="rId6" action="ppaction://hlinksldjump"/>
          </p:cNvPr>
          <p:cNvSpPr/>
          <p:nvPr/>
        </p:nvSpPr>
        <p:spPr>
          <a:xfrm>
            <a:off x="2318976"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3</a:t>
            </a:r>
            <a:endParaRPr lang="zh-CN" altLang="en-US" sz="1200" dirty="0">
              <a:solidFill>
                <a:schemeClr val="bg1">
                  <a:lumMod val="85000"/>
                </a:schemeClr>
              </a:solidFill>
              <a:latin typeface="+mj-ea"/>
              <a:ea typeface="+mj-ea"/>
            </a:endParaRPr>
          </a:p>
        </p:txBody>
      </p:sp>
      <p:sp>
        <p:nvSpPr>
          <p:cNvPr id="12" name="圆角矩形 11">
            <a:hlinkClick r:id="rId7" action="ppaction://hlinksldjump"/>
          </p:cNvPr>
          <p:cNvSpPr/>
          <p:nvPr/>
        </p:nvSpPr>
        <p:spPr>
          <a:xfrm>
            <a:off x="3306312"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4</a:t>
            </a:r>
            <a:endParaRPr lang="zh-CN" altLang="en-US" sz="1200" dirty="0">
              <a:solidFill>
                <a:schemeClr val="bg1">
                  <a:lumMod val="85000"/>
                </a:schemeClr>
              </a:solidFill>
              <a:latin typeface="+mj-ea"/>
              <a:ea typeface="+mj-ea"/>
            </a:endParaRPr>
          </a:p>
        </p:txBody>
      </p:sp>
      <p:graphicFrame>
        <p:nvGraphicFramePr>
          <p:cNvPr id="2" name="对象 1"/>
          <p:cNvGraphicFramePr>
            <a:graphicFrameLocks noChangeAspect="1"/>
          </p:cNvGraphicFramePr>
          <p:nvPr>
            <p:extLst>
              <p:ext uri="{D42A27DB-BD31-4B8C-83A1-F6EECF244321}">
                <p14:modId xmlns:p14="http://schemas.microsoft.com/office/powerpoint/2010/main" xmlns="" val="2818977113"/>
              </p:ext>
            </p:extLst>
          </p:nvPr>
        </p:nvGraphicFramePr>
        <p:xfrm>
          <a:off x="508000" y="1988003"/>
          <a:ext cx="8128000" cy="3097181"/>
        </p:xfrm>
        <a:graphic>
          <a:graphicData uri="http://schemas.openxmlformats.org/presentationml/2006/ole">
            <p:oleObj spid="_x0000_s18434" name="文档" r:id="rId8" imgW="3837724" imgH="1462849" progId="Word.Document.12">
              <p:embed/>
            </p:oleObj>
          </a:graphicData>
        </a:graphic>
      </p:graphicFrame>
      <p:sp>
        <p:nvSpPr>
          <p:cNvPr id="10" name="圆角矩形 9">
            <a:hlinkClick r:id="rId9" action="ppaction://hlinksldjump"/>
          </p:cNvPr>
          <p:cNvSpPr/>
          <p:nvPr/>
        </p:nvSpPr>
        <p:spPr>
          <a:xfrm>
            <a:off x="4293648"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考点</a:t>
            </a:r>
            <a:r>
              <a:rPr lang="en-US" altLang="zh-CN" sz="1200" dirty="0">
                <a:solidFill>
                  <a:schemeClr val="bg1">
                    <a:lumMod val="85000"/>
                  </a:schemeClr>
                </a:solidFill>
                <a:latin typeface="+mj-ea"/>
                <a:ea typeface="+mj-ea"/>
              </a:rPr>
              <a:t>5</a:t>
            </a:r>
            <a:endParaRPr lang="zh-CN" altLang="en-US" sz="1200" dirty="0">
              <a:solidFill>
                <a:schemeClr val="bg1">
                  <a:lumMod val="85000"/>
                </a:schemeClr>
              </a:solidFill>
              <a:latin typeface="+mj-ea"/>
              <a:ea typeface="+mj-ea"/>
            </a:endParaRPr>
          </a:p>
        </p:txBody>
      </p:sp>
    </p:spTree>
    <p:extLst>
      <p:ext uri="{BB962C8B-B14F-4D97-AF65-F5344CB8AC3E}">
        <p14:creationId xmlns:p14="http://schemas.microsoft.com/office/powerpoint/2010/main" xmlns="" val="3495736217"/>
      </p:ext>
    </p:extLst>
  </p:cSld>
  <p:clrMapOvr>
    <a:masterClrMapping/>
  </p:clrMapOvr>
  <mc:AlternateContent xmlns:mc="http://schemas.openxmlformats.org/markup-compatibility/2006">
    <mc:Choice xmlns:p14="http://schemas.microsoft.com/office/powerpoint/2010/main" xmlns="" Requires="p14">
      <p:transition spd="slow" p14:dur="800">
        <p:pull dir="r"/>
      </p:transition>
    </mc:Choice>
    <mc:Fallback>
      <p:transition spd="slow">
        <p:pull dir="r"/>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23</a:t>
            </a:fld>
            <a:r>
              <a:rPr lang="en-US" altLang="zh-CN" dirty="0" smtClean="0"/>
              <a:t>-</a:t>
            </a:r>
            <a:endParaRPr lang="zh-CN" altLang="en-US" dirty="0"/>
          </a:p>
        </p:txBody>
      </p:sp>
      <p:sp>
        <p:nvSpPr>
          <p:cNvPr id="7" name="圆角矩形 6">
            <a:hlinkClick r:id="rId4"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1</a:t>
            </a:r>
            <a:endParaRPr lang="zh-CN" altLang="en-US" sz="1200" dirty="0">
              <a:solidFill>
                <a:schemeClr val="bg1">
                  <a:lumMod val="85000"/>
                </a:schemeClr>
              </a:solidFill>
              <a:latin typeface="+mj-ea"/>
              <a:ea typeface="+mj-ea"/>
            </a:endParaRPr>
          </a:p>
        </p:txBody>
      </p:sp>
      <p:sp>
        <p:nvSpPr>
          <p:cNvPr id="8" name="圆角矩形 7">
            <a:hlinkClick r:id="rId5" action="ppaction://hlinksldjump"/>
          </p:cNvPr>
          <p:cNvSpPr/>
          <p:nvPr/>
        </p:nvSpPr>
        <p:spPr>
          <a:xfrm>
            <a:off x="1331640" y="1011172"/>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a:t>
            </a:r>
            <a:r>
              <a:rPr lang="en-US" altLang="zh-CN" sz="1200" dirty="0" smtClean="0">
                <a:solidFill>
                  <a:srgbClr val="E75E22"/>
                </a:solidFill>
                <a:latin typeface="+mj-ea"/>
                <a:ea typeface="+mj-ea"/>
              </a:rPr>
              <a:t>2</a:t>
            </a:r>
            <a:endParaRPr lang="zh-CN" altLang="en-US" sz="1200" dirty="0">
              <a:solidFill>
                <a:srgbClr val="E75E22"/>
              </a:solidFill>
              <a:latin typeface="+mj-ea"/>
              <a:ea typeface="+mj-ea"/>
            </a:endParaRPr>
          </a:p>
        </p:txBody>
      </p:sp>
      <p:sp>
        <p:nvSpPr>
          <p:cNvPr id="9" name="圆角矩形 8">
            <a:hlinkClick r:id="rId6" action="ppaction://hlinksldjump"/>
          </p:cNvPr>
          <p:cNvSpPr/>
          <p:nvPr/>
        </p:nvSpPr>
        <p:spPr>
          <a:xfrm>
            <a:off x="2318976"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3</a:t>
            </a:r>
            <a:endParaRPr lang="zh-CN" altLang="en-US" sz="1200" dirty="0">
              <a:solidFill>
                <a:schemeClr val="bg1">
                  <a:lumMod val="85000"/>
                </a:schemeClr>
              </a:solidFill>
              <a:latin typeface="+mj-ea"/>
              <a:ea typeface="+mj-ea"/>
            </a:endParaRPr>
          </a:p>
        </p:txBody>
      </p:sp>
      <p:sp>
        <p:nvSpPr>
          <p:cNvPr id="12" name="圆角矩形 11">
            <a:hlinkClick r:id="rId7" action="ppaction://hlinksldjump"/>
          </p:cNvPr>
          <p:cNvSpPr/>
          <p:nvPr/>
        </p:nvSpPr>
        <p:spPr>
          <a:xfrm>
            <a:off x="3306312"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4</a:t>
            </a:r>
            <a:endParaRPr lang="zh-CN" altLang="en-US" sz="1200" dirty="0">
              <a:solidFill>
                <a:schemeClr val="bg1">
                  <a:lumMod val="85000"/>
                </a:schemeClr>
              </a:solidFill>
              <a:latin typeface="+mj-ea"/>
              <a:ea typeface="+mj-ea"/>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452710908"/>
              </p:ext>
            </p:extLst>
          </p:nvPr>
        </p:nvGraphicFramePr>
        <p:xfrm>
          <a:off x="508000" y="1789808"/>
          <a:ext cx="8128000" cy="3655416"/>
        </p:xfrm>
        <a:graphic>
          <a:graphicData uri="http://schemas.openxmlformats.org/presentationml/2006/ole">
            <p:oleObj spid="_x0000_s19458" name="文档" r:id="rId8" imgW="3837724" imgH="1725708" progId="Word.Document.12">
              <p:embed/>
            </p:oleObj>
          </a:graphicData>
        </a:graphic>
      </p:graphicFrame>
      <p:sp>
        <p:nvSpPr>
          <p:cNvPr id="10" name="圆角矩形 9">
            <a:hlinkClick r:id="rId9" action="ppaction://hlinksldjump"/>
          </p:cNvPr>
          <p:cNvSpPr/>
          <p:nvPr/>
        </p:nvSpPr>
        <p:spPr>
          <a:xfrm>
            <a:off x="4293648"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考点</a:t>
            </a:r>
            <a:r>
              <a:rPr lang="en-US" altLang="zh-CN" sz="1200" dirty="0">
                <a:solidFill>
                  <a:schemeClr val="bg1">
                    <a:lumMod val="85000"/>
                  </a:schemeClr>
                </a:solidFill>
                <a:latin typeface="+mj-ea"/>
                <a:ea typeface="+mj-ea"/>
              </a:rPr>
              <a:t>5</a:t>
            </a:r>
            <a:endParaRPr lang="zh-CN" altLang="en-US" sz="1200" dirty="0">
              <a:solidFill>
                <a:schemeClr val="bg1">
                  <a:lumMod val="85000"/>
                </a:schemeClr>
              </a:solidFill>
              <a:latin typeface="+mj-ea"/>
              <a:ea typeface="+mj-ea"/>
            </a:endParaRPr>
          </a:p>
        </p:txBody>
      </p:sp>
    </p:spTree>
    <p:extLst>
      <p:ext uri="{BB962C8B-B14F-4D97-AF65-F5344CB8AC3E}">
        <p14:creationId xmlns:p14="http://schemas.microsoft.com/office/powerpoint/2010/main" xmlns="" val="358758088"/>
      </p:ext>
    </p:extLst>
  </p:cSld>
  <p:clrMapOvr>
    <a:masterClrMapping/>
  </p:clrMapOvr>
  <mc:AlternateContent xmlns:mc="http://schemas.openxmlformats.org/markup-compatibility/2006">
    <mc:Choice xmlns:p14="http://schemas.microsoft.com/office/powerpoint/2010/main" xmlns="" Requires="p14">
      <p:transition spd="slow" p14:dur="800">
        <p:zoom/>
      </p:transition>
    </mc:Choice>
    <mc:Fallback>
      <p:transition spd="slow">
        <p:zoom/>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24</a:t>
            </a:fld>
            <a:r>
              <a:rPr lang="en-US" altLang="zh-CN" dirty="0" smtClean="0"/>
              <a:t>-</a:t>
            </a:r>
            <a:endParaRPr lang="zh-CN" altLang="en-US" dirty="0"/>
          </a:p>
        </p:txBody>
      </p:sp>
      <p:sp>
        <p:nvSpPr>
          <p:cNvPr id="3" name="圆角矩形 2">
            <a:hlinkClick r:id="rId4"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1</a:t>
            </a:r>
            <a:endParaRPr lang="zh-CN" altLang="en-US" sz="1200" dirty="0">
              <a:solidFill>
                <a:schemeClr val="bg1">
                  <a:lumMod val="85000"/>
                </a:schemeClr>
              </a:solidFill>
              <a:latin typeface="+mj-ea"/>
              <a:ea typeface="+mj-ea"/>
            </a:endParaRPr>
          </a:p>
        </p:txBody>
      </p:sp>
      <p:sp>
        <p:nvSpPr>
          <p:cNvPr id="4" name="圆角矩形 3">
            <a:hlinkClick r:id="rId5"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2</a:t>
            </a:r>
            <a:endParaRPr lang="zh-CN" altLang="en-US" sz="1200" dirty="0">
              <a:solidFill>
                <a:schemeClr val="bg1">
                  <a:lumMod val="85000"/>
                </a:schemeClr>
              </a:solidFill>
              <a:latin typeface="+mj-ea"/>
              <a:ea typeface="+mj-ea"/>
            </a:endParaRPr>
          </a:p>
        </p:txBody>
      </p:sp>
      <p:sp>
        <p:nvSpPr>
          <p:cNvPr id="5" name="圆角矩形 4">
            <a:hlinkClick r:id="rId6" action="ppaction://hlinksldjump"/>
          </p:cNvPr>
          <p:cNvSpPr/>
          <p:nvPr/>
        </p:nvSpPr>
        <p:spPr>
          <a:xfrm>
            <a:off x="2318976" y="1010948"/>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a:t>
            </a:r>
            <a:r>
              <a:rPr lang="en-US" altLang="zh-CN" sz="1200" dirty="0" smtClean="0">
                <a:solidFill>
                  <a:srgbClr val="E75E22"/>
                </a:solidFill>
                <a:latin typeface="+mj-ea"/>
                <a:ea typeface="+mj-ea"/>
              </a:rPr>
              <a:t>3</a:t>
            </a:r>
            <a:endParaRPr lang="zh-CN" altLang="en-US" sz="1200" dirty="0">
              <a:solidFill>
                <a:srgbClr val="E75E22"/>
              </a:solidFill>
              <a:latin typeface="+mj-ea"/>
              <a:ea typeface="+mj-ea"/>
            </a:endParaRPr>
          </a:p>
        </p:txBody>
      </p:sp>
      <p:sp>
        <p:nvSpPr>
          <p:cNvPr id="8" name="圆角矩形 7">
            <a:hlinkClick r:id="rId7" action="ppaction://hlinksldjump"/>
          </p:cNvPr>
          <p:cNvSpPr/>
          <p:nvPr/>
        </p:nvSpPr>
        <p:spPr>
          <a:xfrm>
            <a:off x="3306312"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4</a:t>
            </a:r>
            <a:endParaRPr lang="zh-CN" altLang="en-US" sz="1200" dirty="0">
              <a:solidFill>
                <a:schemeClr val="bg1">
                  <a:lumMod val="85000"/>
                </a:schemeClr>
              </a:solidFill>
              <a:latin typeface="+mj-ea"/>
              <a:ea typeface="+mj-ea"/>
            </a:endParaRPr>
          </a:p>
        </p:txBody>
      </p:sp>
      <p:sp>
        <p:nvSpPr>
          <p:cNvPr id="6" name="矩形 5"/>
          <p:cNvSpPr>
            <a:spLocks noChangeAspect="1"/>
          </p:cNvSpPr>
          <p:nvPr/>
        </p:nvSpPr>
        <p:spPr>
          <a:xfrm>
            <a:off x="508000" y="2060848"/>
            <a:ext cx="8128000" cy="2936188"/>
          </a:xfrm>
          <a:prstGeom prst="rect">
            <a:avLst/>
          </a:prstGeom>
        </p:spPr>
        <p:txBody>
          <a:bodyPr>
            <a:spAutoFit/>
          </a:bodyPr>
          <a:lstStyle/>
          <a:p>
            <a:pPr indent="229235">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求平面图形面积的最值</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b="1" dirty="0">
                <a:solidFill>
                  <a:srgbClr val="FF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(2017</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全国</a:t>
            </a:r>
            <a:r>
              <a:rPr lang="en-US" altLang="zh-CN" sz="2200" dirty="0" smtClean="0">
                <a:solidFill>
                  <a:srgbClr val="000000"/>
                </a:solidFill>
                <a:latin typeface="NEU-BZ-S92"/>
                <a:cs typeface="宋体" panose="02010600030101010101" pitchFamily="2" charset="-122"/>
              </a:rPr>
              <a:t>2</a:t>
            </a: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a:t>
            </a:r>
            <a:r>
              <a:rPr lang="en-US" altLang="zh-CN" sz="2200" dirty="0">
                <a:solidFill>
                  <a:srgbClr val="000000"/>
                </a:solidFill>
                <a:latin typeface="Times New Roman" panose="02020603050405020304" pitchFamily="18" charset="0"/>
                <a:cs typeface="Times New Roman" panose="02020603050405020304" pitchFamily="18" charset="0"/>
              </a:rPr>
              <a:t>22)</a:t>
            </a:r>
            <a:r>
              <a:rPr lang="zh-CN" altLang="zh-CN" sz="2200" dirty="0">
                <a:solidFill>
                  <a:srgbClr val="000000"/>
                </a:solidFill>
                <a:latin typeface="Times New Roman" panose="02020603050405020304" pitchFamily="18" charset="0"/>
                <a:cs typeface="Times New Roman" panose="02020603050405020304" pitchFamily="18" charset="0"/>
              </a:rPr>
              <a:t>在直角坐标系</a:t>
            </a:r>
            <a:r>
              <a:rPr lang="en-US" altLang="zh-CN" sz="2200" i="1" dirty="0" err="1">
                <a:solidFill>
                  <a:srgbClr val="000000"/>
                </a:solidFill>
                <a:latin typeface="Times New Roman" panose="02020603050405020304" pitchFamily="18" charset="0"/>
                <a:cs typeface="Times New Roman" panose="02020603050405020304" pitchFamily="18" charset="0"/>
              </a:rPr>
              <a:t>xOy</a:t>
            </a:r>
            <a:r>
              <a:rPr lang="zh-CN" altLang="zh-CN" sz="2200" dirty="0">
                <a:solidFill>
                  <a:srgbClr val="000000"/>
                </a:solidFill>
                <a:latin typeface="Times New Roman" panose="02020603050405020304" pitchFamily="18" charset="0"/>
                <a:cs typeface="Times New Roman" panose="02020603050405020304" pitchFamily="18" charset="0"/>
              </a:rPr>
              <a:t>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以坐标原点为极点</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x</a:t>
            </a:r>
            <a:r>
              <a:rPr lang="zh-CN" altLang="zh-CN" sz="2200" dirty="0">
                <a:solidFill>
                  <a:srgbClr val="000000"/>
                </a:solidFill>
                <a:latin typeface="Times New Roman" panose="02020603050405020304" pitchFamily="18" charset="0"/>
                <a:cs typeface="Times New Roman" panose="02020603050405020304" pitchFamily="18" charset="0"/>
              </a:rPr>
              <a:t>轴正半轴为极轴建立极坐标系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曲线</a:t>
            </a:r>
            <a:r>
              <a:rPr lang="en-US" altLang="zh-CN" sz="2200" i="1" dirty="0">
                <a:solidFill>
                  <a:srgbClr val="000000"/>
                </a:solidFill>
                <a:latin typeface="Times New Roman" panose="02020603050405020304" pitchFamily="18" charset="0"/>
                <a:cs typeface="Times New Roman" panose="02020603050405020304" pitchFamily="18" charset="0"/>
              </a:rPr>
              <a:t>C</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的极坐标方程为</a:t>
            </a:r>
            <a:r>
              <a:rPr lang="en-US" altLang="zh-CN" sz="2200" i="1" dirty="0" err="1">
                <a:solidFill>
                  <a:srgbClr val="000000"/>
                </a:solidFill>
                <a:latin typeface="Times New Roman" panose="02020603050405020304" pitchFamily="18" charset="0"/>
                <a:ea typeface="Microsoft Yi Baiti" panose="03000500000000000000" pitchFamily="66" charset="0"/>
                <a:cs typeface="Times New Roman" panose="02020603050405020304" pitchFamily="18" charset="0"/>
              </a:rPr>
              <a:t>ρ</a:t>
            </a:r>
            <a:r>
              <a:rPr lang="en-US" altLang="zh-CN" sz="2200" dirty="0" err="1">
                <a:solidFill>
                  <a:srgbClr val="000000"/>
                </a:solidFill>
                <a:latin typeface="Times New Roman" panose="02020603050405020304" pitchFamily="18" charset="0"/>
                <a:cs typeface="Times New Roman" panose="02020603050405020304" pitchFamily="18" charset="0"/>
              </a:rPr>
              <a:t>cos</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i="1" dirty="0">
                <a:solidFill>
                  <a:srgbClr val="000000"/>
                </a:solidFill>
                <a:latin typeface="Times New Roman" panose="02020603050405020304" pitchFamily="18" charset="0"/>
                <a:ea typeface="Microsoft Yi Baiti" panose="03000500000000000000" pitchFamily="66" charset="0"/>
                <a:cs typeface="Times New Roman" panose="02020603050405020304" pitchFamily="18" charset="0"/>
              </a:rPr>
              <a:t>θ</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4</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M</a:t>
            </a:r>
            <a:r>
              <a:rPr lang="zh-CN" altLang="zh-CN" sz="2200" dirty="0">
                <a:solidFill>
                  <a:srgbClr val="000000"/>
                </a:solidFill>
                <a:latin typeface="Times New Roman" panose="02020603050405020304" pitchFamily="18" charset="0"/>
                <a:cs typeface="Times New Roman" panose="02020603050405020304" pitchFamily="18" charset="0"/>
              </a:rPr>
              <a:t>为曲线</a:t>
            </a:r>
            <a:r>
              <a:rPr lang="en-US" altLang="zh-CN" sz="2200" i="1" dirty="0">
                <a:solidFill>
                  <a:srgbClr val="000000"/>
                </a:solidFill>
                <a:latin typeface="Times New Roman" panose="02020603050405020304" pitchFamily="18" charset="0"/>
                <a:cs typeface="Times New Roman" panose="02020603050405020304" pitchFamily="18" charset="0"/>
              </a:rPr>
              <a:t>C</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上的动点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点</a:t>
            </a:r>
            <a:r>
              <a:rPr lang="en-US" altLang="zh-CN" sz="2200" i="1" dirty="0">
                <a:solidFill>
                  <a:srgbClr val="000000"/>
                </a:solidFill>
                <a:latin typeface="Times New Roman" panose="02020603050405020304" pitchFamily="18" charset="0"/>
                <a:cs typeface="Times New Roman" panose="02020603050405020304" pitchFamily="18" charset="0"/>
              </a:rPr>
              <a:t>P</a:t>
            </a:r>
            <a:r>
              <a:rPr lang="zh-CN" altLang="zh-CN" sz="2200" dirty="0">
                <a:solidFill>
                  <a:srgbClr val="000000"/>
                </a:solidFill>
                <a:latin typeface="Times New Roman" panose="02020603050405020304" pitchFamily="18" charset="0"/>
                <a:cs typeface="Times New Roman" panose="02020603050405020304" pitchFamily="18" charset="0"/>
              </a:rPr>
              <a:t>在线段</a:t>
            </a:r>
            <a:r>
              <a:rPr lang="en-US" altLang="zh-CN" sz="2200" i="1" dirty="0">
                <a:solidFill>
                  <a:srgbClr val="000000"/>
                </a:solidFill>
                <a:latin typeface="Times New Roman" panose="02020603050405020304" pitchFamily="18" charset="0"/>
                <a:cs typeface="Times New Roman" panose="02020603050405020304" pitchFamily="18" charset="0"/>
              </a:rPr>
              <a:t>OM</a:t>
            </a:r>
            <a:r>
              <a:rPr lang="zh-CN" altLang="zh-CN" sz="2200" dirty="0">
                <a:solidFill>
                  <a:srgbClr val="000000"/>
                </a:solidFill>
                <a:latin typeface="Times New Roman" panose="02020603050405020304" pitchFamily="18" charset="0"/>
                <a:cs typeface="Times New Roman" panose="02020603050405020304" pitchFamily="18" charset="0"/>
              </a:rPr>
              <a:t>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且满足</a:t>
            </a:r>
            <a:r>
              <a:rPr lang="en-US" altLang="zh-CN" sz="2200" i="1" dirty="0">
                <a:solidFill>
                  <a:srgbClr val="000000"/>
                </a:solidFill>
                <a:latin typeface="Times New Roman" panose="02020603050405020304" pitchFamily="18" charset="0"/>
                <a:cs typeface="Times New Roman" panose="02020603050405020304" pitchFamily="18" charset="0"/>
              </a:rPr>
              <a:t>|OM|</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|OP|=</a:t>
            </a:r>
            <a:r>
              <a:rPr lang="en-US" altLang="zh-CN" sz="2200" dirty="0">
                <a:solidFill>
                  <a:srgbClr val="000000"/>
                </a:solidFill>
                <a:latin typeface="Times New Roman" panose="02020603050405020304" pitchFamily="18" charset="0"/>
                <a:cs typeface="Times New Roman" panose="02020603050405020304" pitchFamily="18" charset="0"/>
              </a:rPr>
              <a:t>16,</a:t>
            </a:r>
            <a:r>
              <a:rPr lang="zh-CN" altLang="zh-CN" sz="2200" dirty="0">
                <a:solidFill>
                  <a:srgbClr val="000000"/>
                </a:solidFill>
                <a:latin typeface="Times New Roman" panose="02020603050405020304" pitchFamily="18" charset="0"/>
                <a:cs typeface="Times New Roman" panose="02020603050405020304" pitchFamily="18" charset="0"/>
              </a:rPr>
              <a:t>求点</a:t>
            </a:r>
            <a:r>
              <a:rPr lang="en-US" altLang="zh-CN" sz="2200" i="1" dirty="0">
                <a:solidFill>
                  <a:srgbClr val="000000"/>
                </a:solidFill>
                <a:latin typeface="Times New Roman" panose="02020603050405020304" pitchFamily="18" charset="0"/>
                <a:cs typeface="Times New Roman" panose="02020603050405020304" pitchFamily="18" charset="0"/>
              </a:rPr>
              <a:t>P</a:t>
            </a:r>
            <a:r>
              <a:rPr lang="zh-CN" altLang="zh-CN" sz="2200" dirty="0">
                <a:solidFill>
                  <a:srgbClr val="000000"/>
                </a:solidFill>
                <a:latin typeface="Times New Roman" panose="02020603050405020304" pitchFamily="18" charset="0"/>
                <a:cs typeface="Times New Roman" panose="02020603050405020304" pitchFamily="18" charset="0"/>
              </a:rPr>
              <a:t>的轨迹</a:t>
            </a:r>
            <a:r>
              <a:rPr lang="en-US" altLang="zh-CN" sz="2200" i="1" dirty="0">
                <a:solidFill>
                  <a:srgbClr val="000000"/>
                </a:solidFill>
                <a:latin typeface="Times New Roman" panose="02020603050405020304" pitchFamily="18" charset="0"/>
                <a:cs typeface="Times New Roman" panose="02020603050405020304" pitchFamily="18" charset="0"/>
              </a:rPr>
              <a:t>C</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的直角坐标方程</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设点</a:t>
            </a:r>
            <a:r>
              <a:rPr lang="en-US" altLang="zh-CN" sz="2200" i="1"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的极坐标为</a:t>
            </a:r>
            <a:r>
              <a:rPr lang="en-US"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点</a:t>
            </a:r>
            <a:r>
              <a:rPr lang="en-US" altLang="zh-CN" sz="2200" i="1"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在曲线</a:t>
            </a:r>
            <a:r>
              <a:rPr lang="en-US" altLang="zh-CN" sz="2200" i="1" dirty="0">
                <a:solidFill>
                  <a:srgbClr val="000000"/>
                </a:solidFill>
                <a:latin typeface="Times New Roman" panose="02020603050405020304" pitchFamily="18" charset="0"/>
                <a:cs typeface="Times New Roman" panose="02020603050405020304" pitchFamily="18" charset="0"/>
              </a:rPr>
              <a:t>C</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求</a:t>
            </a:r>
            <a:r>
              <a:rPr lang="en-US" altLang="zh-CN" sz="2200" dirty="0">
                <a:solidFill>
                  <a:srgbClr val="000000"/>
                </a:solidFill>
                <a:latin typeface="Cambria Math" panose="02040503050406030204" pitchFamily="18" charset="0"/>
                <a:cs typeface="Cambria Math" panose="020405030504060302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OAB</a:t>
            </a:r>
            <a:r>
              <a:rPr lang="zh-CN" altLang="zh-CN" sz="2200" dirty="0">
                <a:solidFill>
                  <a:srgbClr val="000000"/>
                </a:solidFill>
                <a:latin typeface="Times New Roman" panose="02020603050405020304" pitchFamily="18" charset="0"/>
                <a:cs typeface="Times New Roman" panose="02020603050405020304" pitchFamily="18" charset="0"/>
              </a:rPr>
              <a:t>面积的最大值</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10" name="对象 9"/>
          <p:cNvGraphicFramePr>
            <a:graphicFrameLocks noChangeAspect="1"/>
          </p:cNvGraphicFramePr>
          <p:nvPr>
            <p:extLst>
              <p:ext uri="{D42A27DB-BD31-4B8C-83A1-F6EECF244321}">
                <p14:modId xmlns:p14="http://schemas.microsoft.com/office/powerpoint/2010/main" xmlns="" val="517720168"/>
              </p:ext>
            </p:extLst>
          </p:nvPr>
        </p:nvGraphicFramePr>
        <p:xfrm>
          <a:off x="29218" y="4087215"/>
          <a:ext cx="7389091" cy="544170"/>
        </p:xfrm>
        <a:graphic>
          <a:graphicData uri="http://schemas.openxmlformats.org/presentationml/2006/ole">
            <p:oleObj spid="_x0000_s20482" name="文档" r:id="rId8" imgW="3837724" imgH="282330" progId="Word.Document.12">
              <p:embed/>
            </p:oleObj>
          </a:graphicData>
        </a:graphic>
      </p:graphicFrame>
      <p:sp>
        <p:nvSpPr>
          <p:cNvPr id="9" name="圆角矩形 8">
            <a:hlinkClick r:id="rId9" action="ppaction://hlinksldjump"/>
          </p:cNvPr>
          <p:cNvSpPr/>
          <p:nvPr/>
        </p:nvSpPr>
        <p:spPr>
          <a:xfrm>
            <a:off x="4293648"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考点</a:t>
            </a:r>
            <a:r>
              <a:rPr lang="en-US" altLang="zh-CN" sz="1200" dirty="0">
                <a:solidFill>
                  <a:schemeClr val="bg1">
                    <a:lumMod val="85000"/>
                  </a:schemeClr>
                </a:solidFill>
                <a:latin typeface="+mj-ea"/>
                <a:ea typeface="+mj-ea"/>
              </a:rPr>
              <a:t>5</a:t>
            </a:r>
            <a:endParaRPr lang="zh-CN" altLang="en-US" sz="1200" dirty="0">
              <a:solidFill>
                <a:schemeClr val="bg1">
                  <a:lumMod val="85000"/>
                </a:schemeClr>
              </a:solidFill>
              <a:latin typeface="+mj-ea"/>
              <a:ea typeface="+mj-ea"/>
            </a:endParaRPr>
          </a:p>
        </p:txBody>
      </p:sp>
    </p:spTree>
    <p:extLst>
      <p:ext uri="{BB962C8B-B14F-4D97-AF65-F5344CB8AC3E}">
        <p14:creationId xmlns:p14="http://schemas.microsoft.com/office/powerpoint/2010/main" xmlns="" val="1778236442"/>
      </p:ext>
    </p:extLst>
  </p:cSld>
  <p:clrMapOvr>
    <a:masterClrMapping/>
  </p:clrMapOvr>
  <mc:AlternateContent xmlns:mc="http://schemas.openxmlformats.org/markup-compatibility/2006">
    <mc:Choice xmlns:p14="http://schemas.microsoft.com/office/powerpoint/2010/main" xmlns="" Requires="p14">
      <p:transition spd="slow" p14:dur="800">
        <p:wipe dir="d"/>
      </p:transition>
    </mc:Choice>
    <mc:Fallback>
      <p:transition spd="slow">
        <p:wipe dir="d"/>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25</a:t>
            </a:fld>
            <a:r>
              <a:rPr lang="en-US" altLang="zh-CN" dirty="0" smtClean="0"/>
              <a:t>-</a:t>
            </a:r>
            <a:endParaRPr lang="zh-CN" altLang="en-US" dirty="0"/>
          </a:p>
        </p:txBody>
      </p:sp>
      <p:sp>
        <p:nvSpPr>
          <p:cNvPr id="3" name="圆角矩形 2">
            <a:hlinkClick r:id="rId4"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1</a:t>
            </a:r>
            <a:endParaRPr lang="zh-CN" altLang="en-US" sz="1200" dirty="0">
              <a:solidFill>
                <a:schemeClr val="bg1">
                  <a:lumMod val="85000"/>
                </a:schemeClr>
              </a:solidFill>
              <a:latin typeface="+mj-ea"/>
              <a:ea typeface="+mj-ea"/>
            </a:endParaRPr>
          </a:p>
        </p:txBody>
      </p:sp>
      <p:sp>
        <p:nvSpPr>
          <p:cNvPr id="4" name="圆角矩形 3">
            <a:hlinkClick r:id="rId5"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2</a:t>
            </a:r>
            <a:endParaRPr lang="zh-CN" altLang="en-US" sz="1200" dirty="0">
              <a:solidFill>
                <a:schemeClr val="bg1">
                  <a:lumMod val="85000"/>
                </a:schemeClr>
              </a:solidFill>
              <a:latin typeface="+mj-ea"/>
              <a:ea typeface="+mj-ea"/>
            </a:endParaRPr>
          </a:p>
        </p:txBody>
      </p:sp>
      <p:sp>
        <p:nvSpPr>
          <p:cNvPr id="5" name="圆角矩形 4">
            <a:hlinkClick r:id="rId6" action="ppaction://hlinksldjump"/>
          </p:cNvPr>
          <p:cNvSpPr/>
          <p:nvPr/>
        </p:nvSpPr>
        <p:spPr>
          <a:xfrm>
            <a:off x="2318976" y="1010948"/>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a:t>
            </a:r>
            <a:r>
              <a:rPr lang="en-US" altLang="zh-CN" sz="1200" dirty="0" smtClean="0">
                <a:solidFill>
                  <a:srgbClr val="E75E22"/>
                </a:solidFill>
                <a:latin typeface="+mj-ea"/>
                <a:ea typeface="+mj-ea"/>
              </a:rPr>
              <a:t>3</a:t>
            </a:r>
            <a:endParaRPr lang="zh-CN" altLang="en-US" sz="1200" dirty="0">
              <a:solidFill>
                <a:srgbClr val="E75E22"/>
              </a:solidFill>
              <a:latin typeface="+mj-ea"/>
              <a:ea typeface="+mj-ea"/>
            </a:endParaRPr>
          </a:p>
        </p:txBody>
      </p:sp>
      <p:sp>
        <p:nvSpPr>
          <p:cNvPr id="8" name="圆角矩形 7">
            <a:hlinkClick r:id="rId7" action="ppaction://hlinksldjump"/>
          </p:cNvPr>
          <p:cNvSpPr/>
          <p:nvPr/>
        </p:nvSpPr>
        <p:spPr>
          <a:xfrm>
            <a:off x="3306312"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4</a:t>
            </a:r>
            <a:endParaRPr lang="zh-CN" altLang="en-US" sz="1200" dirty="0">
              <a:solidFill>
                <a:schemeClr val="bg1">
                  <a:lumMod val="85000"/>
                </a:schemeClr>
              </a:solidFill>
              <a:latin typeface="+mj-ea"/>
              <a:ea typeface="+mj-ea"/>
            </a:endParaRPr>
          </a:p>
        </p:txBody>
      </p:sp>
      <p:graphicFrame>
        <p:nvGraphicFramePr>
          <p:cNvPr id="2" name="对象 1"/>
          <p:cNvGraphicFramePr>
            <a:graphicFrameLocks noChangeAspect="1"/>
          </p:cNvGraphicFramePr>
          <p:nvPr>
            <p:extLst>
              <p:ext uri="{D42A27DB-BD31-4B8C-83A1-F6EECF244321}">
                <p14:modId xmlns:p14="http://schemas.microsoft.com/office/powerpoint/2010/main" xmlns="" val="1843751995"/>
              </p:ext>
            </p:extLst>
          </p:nvPr>
        </p:nvGraphicFramePr>
        <p:xfrm>
          <a:off x="508000" y="1581830"/>
          <a:ext cx="8128000" cy="4233825"/>
        </p:xfrm>
        <a:graphic>
          <a:graphicData uri="http://schemas.openxmlformats.org/presentationml/2006/ole">
            <p:oleObj spid="_x0000_s21506" name="文档" r:id="rId8" imgW="3837724" imgH="1999023" progId="Word.Document.12">
              <p:embed/>
            </p:oleObj>
          </a:graphicData>
        </a:graphic>
      </p:graphicFrame>
      <p:sp>
        <p:nvSpPr>
          <p:cNvPr id="9" name="圆角矩形 8">
            <a:hlinkClick r:id="rId9" action="ppaction://hlinksldjump"/>
          </p:cNvPr>
          <p:cNvSpPr/>
          <p:nvPr/>
        </p:nvSpPr>
        <p:spPr>
          <a:xfrm>
            <a:off x="4293648"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考点</a:t>
            </a:r>
            <a:r>
              <a:rPr lang="en-US" altLang="zh-CN" sz="1200" dirty="0">
                <a:solidFill>
                  <a:schemeClr val="bg1">
                    <a:lumMod val="85000"/>
                  </a:schemeClr>
                </a:solidFill>
                <a:latin typeface="+mj-ea"/>
                <a:ea typeface="+mj-ea"/>
              </a:rPr>
              <a:t>5</a:t>
            </a:r>
            <a:endParaRPr lang="zh-CN" altLang="en-US" sz="1200" dirty="0">
              <a:solidFill>
                <a:schemeClr val="bg1">
                  <a:lumMod val="85000"/>
                </a:schemeClr>
              </a:solidFill>
              <a:latin typeface="+mj-ea"/>
              <a:ea typeface="+mj-ea"/>
            </a:endParaRPr>
          </a:p>
        </p:txBody>
      </p:sp>
    </p:spTree>
    <p:extLst>
      <p:ext uri="{BB962C8B-B14F-4D97-AF65-F5344CB8AC3E}">
        <p14:creationId xmlns:p14="http://schemas.microsoft.com/office/powerpoint/2010/main" xmlns="" val="2199461228"/>
      </p:ext>
    </p:extLst>
  </p:cSld>
  <p:clrMapOvr>
    <a:masterClrMapping/>
  </p:clrMapOvr>
  <mc:AlternateContent xmlns:mc="http://schemas.openxmlformats.org/markup-compatibility/2006">
    <mc:Choice xmlns:p14="http://schemas.microsoft.com/office/powerpoint/2010/main" xmlns="" Requires="p14">
      <p:transition spd="slow" p14:dur="800">
        <p:wipe dir="d"/>
      </p:transition>
    </mc:Choice>
    <mc:Fallback>
      <p:transition spd="slow">
        <p:wipe dir="d"/>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26</a:t>
            </a:fld>
            <a:r>
              <a:rPr lang="en-US" altLang="zh-CN" dirty="0" smtClean="0"/>
              <a:t>-</a:t>
            </a:r>
            <a:endParaRPr lang="zh-CN" altLang="en-US" dirty="0"/>
          </a:p>
        </p:txBody>
      </p:sp>
      <p:sp>
        <p:nvSpPr>
          <p:cNvPr id="3" name="圆角矩形 2">
            <a:hlinkClick r:id="rId3"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1</a:t>
            </a:r>
            <a:endParaRPr lang="zh-CN" altLang="en-US" sz="1200" dirty="0">
              <a:solidFill>
                <a:schemeClr val="bg1">
                  <a:lumMod val="85000"/>
                </a:schemeClr>
              </a:solidFill>
              <a:latin typeface="+mj-ea"/>
              <a:ea typeface="+mj-ea"/>
            </a:endParaRPr>
          </a:p>
        </p:txBody>
      </p:sp>
      <p:sp>
        <p:nvSpPr>
          <p:cNvPr id="4" name="圆角矩形 3">
            <a:hlinkClick r:id="rId4"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2</a:t>
            </a:r>
            <a:endParaRPr lang="zh-CN" altLang="en-US" sz="1200" dirty="0">
              <a:solidFill>
                <a:schemeClr val="bg1">
                  <a:lumMod val="85000"/>
                </a:schemeClr>
              </a:solidFill>
              <a:latin typeface="+mj-ea"/>
              <a:ea typeface="+mj-ea"/>
            </a:endParaRPr>
          </a:p>
        </p:txBody>
      </p:sp>
      <p:sp>
        <p:nvSpPr>
          <p:cNvPr id="5" name="圆角矩形 4">
            <a:hlinkClick r:id="rId5" action="ppaction://hlinksldjump"/>
          </p:cNvPr>
          <p:cNvSpPr/>
          <p:nvPr/>
        </p:nvSpPr>
        <p:spPr>
          <a:xfrm>
            <a:off x="2318976" y="1010948"/>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a:t>
            </a:r>
            <a:r>
              <a:rPr lang="en-US" altLang="zh-CN" sz="1200" dirty="0" smtClean="0">
                <a:solidFill>
                  <a:srgbClr val="E75E22"/>
                </a:solidFill>
                <a:latin typeface="+mj-ea"/>
                <a:ea typeface="+mj-ea"/>
              </a:rPr>
              <a:t>3</a:t>
            </a:r>
            <a:endParaRPr lang="zh-CN" altLang="en-US" sz="1200" dirty="0">
              <a:solidFill>
                <a:srgbClr val="E75E22"/>
              </a:solidFill>
              <a:latin typeface="+mj-ea"/>
              <a:ea typeface="+mj-ea"/>
            </a:endParaRPr>
          </a:p>
        </p:txBody>
      </p:sp>
      <p:sp>
        <p:nvSpPr>
          <p:cNvPr id="8" name="圆角矩形 7">
            <a:hlinkClick r:id="rId6" action="ppaction://hlinksldjump"/>
          </p:cNvPr>
          <p:cNvSpPr/>
          <p:nvPr/>
        </p:nvSpPr>
        <p:spPr>
          <a:xfrm>
            <a:off x="3306312"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4</a:t>
            </a:r>
            <a:endParaRPr lang="zh-CN" altLang="en-US" sz="1200" dirty="0">
              <a:solidFill>
                <a:schemeClr val="bg1">
                  <a:lumMod val="85000"/>
                </a:schemeClr>
              </a:solidFill>
              <a:latin typeface="+mj-ea"/>
              <a:ea typeface="+mj-ea"/>
            </a:endParaRPr>
          </a:p>
        </p:txBody>
      </p:sp>
      <p:sp>
        <p:nvSpPr>
          <p:cNvPr id="2" name="矩形 1"/>
          <p:cNvSpPr>
            <a:spLocks noChangeAspect="1"/>
          </p:cNvSpPr>
          <p:nvPr/>
        </p:nvSpPr>
        <p:spPr>
          <a:xfrm>
            <a:off x="508000" y="2107334"/>
            <a:ext cx="8128000" cy="2897332"/>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解题心得</a:t>
            </a: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对于极坐标和参数方程的问题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既可以通过极坐标和参数方程来解决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也可以通过直角坐标解决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但大多数情况下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把极坐标问题转化为直角坐标问题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把参数方程转化为普通方程更有利于在一个熟悉的环境下解决问题</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这样可以减少由于对极坐标和参数方程理解不到位造成的错误</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188085" algn="l"/>
                <a:tab pos="2163445" algn="l"/>
                <a:tab pos="3142615" algn="l"/>
                <a:tab pos="4190365"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解决与夹角有关的问题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如三角形面积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有时利用极坐标更方便</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9" name="圆角矩形 8">
            <a:hlinkClick r:id="rId7" action="ppaction://hlinksldjump"/>
          </p:cNvPr>
          <p:cNvSpPr/>
          <p:nvPr/>
        </p:nvSpPr>
        <p:spPr>
          <a:xfrm>
            <a:off x="4293648"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考点</a:t>
            </a:r>
            <a:r>
              <a:rPr lang="en-US" altLang="zh-CN" sz="1200" dirty="0">
                <a:solidFill>
                  <a:schemeClr val="bg1">
                    <a:lumMod val="85000"/>
                  </a:schemeClr>
                </a:solidFill>
                <a:latin typeface="+mj-ea"/>
                <a:ea typeface="+mj-ea"/>
              </a:rPr>
              <a:t>5</a:t>
            </a:r>
            <a:endParaRPr lang="zh-CN" altLang="en-US" sz="1200" dirty="0">
              <a:solidFill>
                <a:schemeClr val="bg1">
                  <a:lumMod val="85000"/>
                </a:schemeClr>
              </a:solidFill>
              <a:latin typeface="+mj-ea"/>
              <a:ea typeface="+mj-ea"/>
            </a:endParaRPr>
          </a:p>
        </p:txBody>
      </p:sp>
    </p:spTree>
    <p:extLst>
      <p:ext uri="{BB962C8B-B14F-4D97-AF65-F5344CB8AC3E}">
        <p14:creationId xmlns:p14="http://schemas.microsoft.com/office/powerpoint/2010/main" xmlns="" val="4211537443"/>
      </p:ext>
    </p:extLst>
  </p:cSld>
  <p:clrMapOvr>
    <a:masterClrMapping/>
  </p:clrMapOvr>
  <mc:AlternateContent xmlns:mc="http://schemas.openxmlformats.org/markup-compatibility/2006">
    <mc:Choice xmlns:p14="http://schemas.microsoft.com/office/powerpoint/2010/main" xmlns="" Requires="p14">
      <p:transition spd="slow" p14:dur="800">
        <p:checker/>
      </p:transition>
    </mc:Choice>
    <mc:Fallback>
      <p:transition spd="slow">
        <p:checker/>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27</a:t>
            </a:fld>
            <a:r>
              <a:rPr lang="en-US" altLang="zh-CN" dirty="0" smtClean="0"/>
              <a:t>-</a:t>
            </a:r>
            <a:endParaRPr lang="zh-CN" altLang="en-US" dirty="0"/>
          </a:p>
        </p:txBody>
      </p:sp>
      <p:sp>
        <p:nvSpPr>
          <p:cNvPr id="3" name="圆角矩形 2">
            <a:hlinkClick r:id="rId4"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1</a:t>
            </a:r>
            <a:endParaRPr lang="zh-CN" altLang="en-US" sz="1200" dirty="0">
              <a:solidFill>
                <a:schemeClr val="bg1">
                  <a:lumMod val="85000"/>
                </a:schemeClr>
              </a:solidFill>
              <a:latin typeface="+mj-ea"/>
              <a:ea typeface="+mj-ea"/>
            </a:endParaRPr>
          </a:p>
        </p:txBody>
      </p:sp>
      <p:sp>
        <p:nvSpPr>
          <p:cNvPr id="4" name="圆角矩形 3">
            <a:hlinkClick r:id="rId5"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2</a:t>
            </a:r>
            <a:endParaRPr lang="zh-CN" altLang="en-US" sz="1200" dirty="0">
              <a:solidFill>
                <a:schemeClr val="bg1">
                  <a:lumMod val="85000"/>
                </a:schemeClr>
              </a:solidFill>
              <a:latin typeface="+mj-ea"/>
              <a:ea typeface="+mj-ea"/>
            </a:endParaRPr>
          </a:p>
        </p:txBody>
      </p:sp>
      <p:sp>
        <p:nvSpPr>
          <p:cNvPr id="5" name="圆角矩形 4">
            <a:hlinkClick r:id="rId6" action="ppaction://hlinksldjump"/>
          </p:cNvPr>
          <p:cNvSpPr/>
          <p:nvPr/>
        </p:nvSpPr>
        <p:spPr>
          <a:xfrm>
            <a:off x="2318976" y="1010948"/>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a:t>
            </a:r>
            <a:r>
              <a:rPr lang="en-US" altLang="zh-CN" sz="1200" dirty="0" smtClean="0">
                <a:solidFill>
                  <a:srgbClr val="E75E22"/>
                </a:solidFill>
                <a:latin typeface="+mj-ea"/>
                <a:ea typeface="+mj-ea"/>
              </a:rPr>
              <a:t>3</a:t>
            </a:r>
            <a:endParaRPr lang="zh-CN" altLang="en-US" sz="1200" dirty="0">
              <a:solidFill>
                <a:srgbClr val="E75E22"/>
              </a:solidFill>
              <a:latin typeface="+mj-ea"/>
              <a:ea typeface="+mj-ea"/>
            </a:endParaRPr>
          </a:p>
        </p:txBody>
      </p:sp>
      <p:sp>
        <p:nvSpPr>
          <p:cNvPr id="8" name="圆角矩形 7">
            <a:hlinkClick r:id="rId7" action="ppaction://hlinksldjump"/>
          </p:cNvPr>
          <p:cNvSpPr/>
          <p:nvPr/>
        </p:nvSpPr>
        <p:spPr>
          <a:xfrm>
            <a:off x="3306312"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4</a:t>
            </a:r>
            <a:endParaRPr lang="zh-CN" altLang="en-US" sz="1200" dirty="0">
              <a:solidFill>
                <a:schemeClr val="bg1">
                  <a:lumMod val="85000"/>
                </a:schemeClr>
              </a:solidFill>
              <a:latin typeface="+mj-ea"/>
              <a:ea typeface="+mj-ea"/>
            </a:endParaRPr>
          </a:p>
        </p:txBody>
      </p:sp>
      <p:sp>
        <p:nvSpPr>
          <p:cNvPr id="7" name="矩形 6"/>
          <p:cNvSpPr>
            <a:spLocks noChangeAspect="1"/>
          </p:cNvSpPr>
          <p:nvPr/>
        </p:nvSpPr>
        <p:spPr>
          <a:xfrm>
            <a:off x="508000" y="1484784"/>
            <a:ext cx="8128000" cy="2123658"/>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2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对点训练</a:t>
            </a:r>
            <a:r>
              <a:rPr lang="en-US" altLang="zh-CN" sz="2200" b="1"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在直角坐标系</a:t>
            </a:r>
            <a:r>
              <a:rPr lang="en-US" altLang="zh-CN" sz="2200" i="1" dirty="0" err="1">
                <a:solidFill>
                  <a:srgbClr val="000000"/>
                </a:solidFill>
                <a:latin typeface="Times New Roman" panose="02020603050405020304" pitchFamily="18" charset="0"/>
                <a:cs typeface="Times New Roman" panose="02020603050405020304" pitchFamily="18" charset="0"/>
              </a:rPr>
              <a:t>xOy</a:t>
            </a:r>
            <a:r>
              <a:rPr lang="zh-CN" altLang="zh-CN" sz="2200" dirty="0">
                <a:solidFill>
                  <a:srgbClr val="000000"/>
                </a:solidFill>
                <a:latin typeface="Times New Roman" panose="02020603050405020304" pitchFamily="18" charset="0"/>
                <a:cs typeface="Times New Roman" panose="02020603050405020304" pitchFamily="18" charset="0"/>
              </a:rPr>
              <a:t>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直线</a:t>
            </a:r>
            <a:r>
              <a:rPr lang="en-US" altLang="zh-CN" sz="2200" i="1" dirty="0">
                <a:solidFill>
                  <a:srgbClr val="000000"/>
                </a:solidFill>
                <a:latin typeface="Times New Roman" panose="02020603050405020304" pitchFamily="18" charset="0"/>
                <a:cs typeface="Times New Roman" panose="02020603050405020304" pitchFamily="18" charset="0"/>
              </a:rPr>
              <a:t>C</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圆</a:t>
            </a:r>
            <a:r>
              <a:rPr lang="en-US" altLang="zh-CN" sz="2200" i="1" dirty="0">
                <a:solidFill>
                  <a:srgbClr val="000000"/>
                </a:solidFill>
                <a:latin typeface="Times New Roman" panose="02020603050405020304" pitchFamily="18" charset="0"/>
                <a:cs typeface="Times New Roman" panose="02020603050405020304" pitchFamily="18" charset="0"/>
              </a:rPr>
              <a:t>C</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1)</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smtClean="0">
                <a:solidFill>
                  <a:srgbClr val="000000"/>
                </a:solidFill>
                <a:latin typeface="Times New Roman" panose="02020603050405020304" pitchFamily="18" charset="0"/>
                <a:cs typeface="Times New Roman" panose="02020603050405020304" pitchFamily="18" charset="0"/>
              </a:rPr>
              <a:t>y-</a:t>
            </a:r>
            <a:r>
              <a:rPr lang="en-US" altLang="zh-CN" sz="2200" dirty="0" smtClean="0">
                <a:solidFill>
                  <a:srgbClr val="000000"/>
                </a:solidFill>
                <a:latin typeface="Times New Roman" panose="02020603050405020304" pitchFamily="18" charset="0"/>
                <a:cs typeface="Times New Roman" panose="02020603050405020304" pitchFamily="18" charset="0"/>
              </a:rPr>
              <a:t>2)</a:t>
            </a:r>
            <a:r>
              <a:rPr lang="en-US" altLang="zh-CN" sz="2200" baseline="30000" dirty="0" smtClean="0">
                <a:solidFill>
                  <a:srgbClr val="000000"/>
                </a:solidFill>
                <a:latin typeface="Times New Roman" panose="02020603050405020304" pitchFamily="18" charset="0"/>
                <a:cs typeface="Times New Roman" panose="02020603050405020304" pitchFamily="18" charset="0"/>
              </a:rPr>
              <a:t>2 </a:t>
            </a:r>
            <a:r>
              <a:rPr lang="en-US" altLang="zh-CN" sz="2200" i="1" dirty="0" smtClean="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以坐标原点为极点</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x</a:t>
            </a:r>
            <a:r>
              <a:rPr lang="zh-CN" altLang="zh-CN" sz="2200" dirty="0">
                <a:solidFill>
                  <a:srgbClr val="000000"/>
                </a:solidFill>
                <a:latin typeface="Times New Roman" panose="02020603050405020304" pitchFamily="18" charset="0"/>
                <a:cs typeface="Times New Roman" panose="02020603050405020304" pitchFamily="18" charset="0"/>
              </a:rPr>
              <a:t>轴的正半轴为极轴建立极坐标系</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求</a:t>
            </a:r>
            <a:r>
              <a:rPr lang="en-US" altLang="zh-CN" sz="2200" i="1" dirty="0">
                <a:solidFill>
                  <a:srgbClr val="000000"/>
                </a:solidFill>
                <a:latin typeface="Times New Roman" panose="02020603050405020304" pitchFamily="18" charset="0"/>
                <a:cs typeface="Times New Roman" panose="02020603050405020304" pitchFamily="18" charset="0"/>
              </a:rPr>
              <a:t>C</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C</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的极坐标方程</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若直线</a:t>
            </a:r>
            <a:r>
              <a:rPr lang="en-US" altLang="zh-CN" sz="2200" i="1" dirty="0">
                <a:solidFill>
                  <a:srgbClr val="000000"/>
                </a:solidFill>
                <a:latin typeface="Times New Roman" panose="02020603050405020304" pitchFamily="18" charset="0"/>
                <a:cs typeface="Times New Roman" panose="02020603050405020304" pitchFamily="18" charset="0"/>
              </a:rPr>
              <a:t>C</a:t>
            </a:r>
            <a:r>
              <a:rPr lang="en-US" altLang="zh-CN" sz="2200" baseline="-250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的极坐标方程为</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smtClean="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ea typeface="Microsoft Yi Baiti" panose="03000500000000000000" pitchFamily="66" charset="0"/>
                <a:cs typeface="Times New Roman" panose="02020603050405020304" pitchFamily="18" charset="0"/>
              </a:rPr>
              <a:t>ρ</a:t>
            </a:r>
            <a:r>
              <a:rPr lang="zh-CN" altLang="zh-CN" sz="2200" dirty="0">
                <a:solidFill>
                  <a:srgbClr val="000000"/>
                </a:solidFill>
                <a:latin typeface="NEU-BZ-S92"/>
                <a:cs typeface="宋体" panose="02010600030101010101" pitchFamily="2" charset="-122"/>
              </a:rPr>
              <a:t>∈</a:t>
            </a:r>
            <a:r>
              <a:rPr lang="en-US" altLang="zh-CN" sz="2200" b="1" dirty="0">
                <a:solidFill>
                  <a:srgbClr val="000000"/>
                </a:solidFill>
                <a:latin typeface="Times New Roman" panose="02020603050405020304" pitchFamily="18" charset="0"/>
                <a:cs typeface="Times New Roman" panose="02020603050405020304" pitchFamily="18" charset="0"/>
              </a:rPr>
              <a:t>R</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设</a:t>
            </a:r>
            <a:r>
              <a:rPr lang="en-US" altLang="zh-CN" sz="2200" i="1" dirty="0">
                <a:solidFill>
                  <a:srgbClr val="000000"/>
                </a:solidFill>
                <a:latin typeface="Times New Roman" panose="02020603050405020304" pitchFamily="18" charset="0"/>
                <a:cs typeface="Times New Roman" panose="02020603050405020304" pitchFamily="18" charset="0"/>
              </a:rPr>
              <a:t>C</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与</a:t>
            </a:r>
            <a:r>
              <a:rPr lang="en-US" altLang="zh-CN" sz="2200" i="1" dirty="0">
                <a:solidFill>
                  <a:srgbClr val="000000"/>
                </a:solidFill>
                <a:latin typeface="Times New Roman" panose="02020603050405020304" pitchFamily="18" charset="0"/>
                <a:cs typeface="Times New Roman" panose="02020603050405020304" pitchFamily="18" charset="0"/>
              </a:rPr>
              <a:t>C</a:t>
            </a:r>
            <a:r>
              <a:rPr lang="en-US" altLang="zh-CN" sz="2200" baseline="-250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的交点为</a:t>
            </a:r>
            <a:r>
              <a:rPr lang="en-US" altLang="zh-CN" sz="2200" i="1" dirty="0">
                <a:solidFill>
                  <a:srgbClr val="000000"/>
                </a:solidFill>
                <a:latin typeface="Times New Roman" panose="02020603050405020304" pitchFamily="18" charset="0"/>
                <a:cs typeface="Times New Roman" panose="02020603050405020304" pitchFamily="18" charset="0"/>
              </a:rPr>
              <a:t>M</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求</a:t>
            </a:r>
            <a:r>
              <a:rPr lang="en-US" altLang="zh-CN" sz="2200" dirty="0">
                <a:solidFill>
                  <a:srgbClr val="000000"/>
                </a:solidFill>
                <a:latin typeface="Cambria Math" panose="02040503050406030204" pitchFamily="18" charset="0"/>
                <a:cs typeface="Cambria Math" panose="020405030504060302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C</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MN</a:t>
            </a:r>
            <a:r>
              <a:rPr lang="zh-CN" altLang="zh-CN" sz="2200" dirty="0">
                <a:solidFill>
                  <a:srgbClr val="000000"/>
                </a:solidFill>
                <a:latin typeface="Times New Roman" panose="02020603050405020304" pitchFamily="18" charset="0"/>
                <a:cs typeface="Times New Roman" panose="02020603050405020304" pitchFamily="18" charset="0"/>
              </a:rPr>
              <a:t>的面积</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10" name="对象 9"/>
          <p:cNvGraphicFramePr>
            <a:graphicFrameLocks noChangeAspect="1"/>
          </p:cNvGraphicFramePr>
          <p:nvPr>
            <p:extLst>
              <p:ext uri="{D42A27DB-BD31-4B8C-83A1-F6EECF244321}">
                <p14:modId xmlns:p14="http://schemas.microsoft.com/office/powerpoint/2010/main" xmlns="" val="3861163822"/>
              </p:ext>
            </p:extLst>
          </p:nvPr>
        </p:nvGraphicFramePr>
        <p:xfrm>
          <a:off x="4355976" y="2724293"/>
          <a:ext cx="8128000" cy="457347"/>
        </p:xfrm>
        <a:graphic>
          <a:graphicData uri="http://schemas.openxmlformats.org/presentationml/2006/ole">
            <p:oleObj spid="_x0000_s22530" name="文档" r:id="rId8" imgW="3837724" imgH="215623" progId="Word.Document.12">
              <p:embed/>
            </p:oleObj>
          </a:graphicData>
        </a:graphic>
      </p:graphicFrame>
      <p:graphicFrame>
        <p:nvGraphicFramePr>
          <p:cNvPr id="9" name="对象 8"/>
          <p:cNvGraphicFramePr>
            <a:graphicFrameLocks noChangeAspect="1"/>
          </p:cNvGraphicFramePr>
          <p:nvPr>
            <p:extLst>
              <p:ext uri="{D42A27DB-BD31-4B8C-83A1-F6EECF244321}">
                <p14:modId xmlns:p14="http://schemas.microsoft.com/office/powerpoint/2010/main" xmlns="" val="291100703"/>
              </p:ext>
            </p:extLst>
          </p:nvPr>
        </p:nvGraphicFramePr>
        <p:xfrm>
          <a:off x="508000" y="3594282"/>
          <a:ext cx="8128000" cy="2397709"/>
        </p:xfrm>
        <a:graphic>
          <a:graphicData uri="http://schemas.openxmlformats.org/presentationml/2006/ole">
            <p:oleObj spid="_x0000_s22531" name="文档" r:id="rId9" imgW="3837724" imgH="1131842" progId="Word.Document.12">
              <p:embed/>
            </p:oleObj>
          </a:graphicData>
        </a:graphic>
      </p:graphicFrame>
      <p:sp>
        <p:nvSpPr>
          <p:cNvPr id="11" name="圆角矩形 10">
            <a:hlinkClick r:id="rId10" action="ppaction://hlinksldjump"/>
          </p:cNvPr>
          <p:cNvSpPr/>
          <p:nvPr/>
        </p:nvSpPr>
        <p:spPr>
          <a:xfrm>
            <a:off x="4293648"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考点</a:t>
            </a:r>
            <a:r>
              <a:rPr lang="en-US" altLang="zh-CN" sz="1200" dirty="0">
                <a:solidFill>
                  <a:schemeClr val="bg1">
                    <a:lumMod val="85000"/>
                  </a:schemeClr>
                </a:solidFill>
                <a:latin typeface="+mj-ea"/>
                <a:ea typeface="+mj-ea"/>
              </a:rPr>
              <a:t>5</a:t>
            </a:r>
            <a:endParaRPr lang="zh-CN" altLang="en-US" sz="1200" dirty="0">
              <a:solidFill>
                <a:schemeClr val="bg1">
                  <a:lumMod val="85000"/>
                </a:schemeClr>
              </a:solidFill>
              <a:latin typeface="+mj-ea"/>
              <a:ea typeface="+mj-ea"/>
            </a:endParaRPr>
          </a:p>
        </p:txBody>
      </p:sp>
    </p:spTree>
    <p:extLst>
      <p:ext uri="{BB962C8B-B14F-4D97-AF65-F5344CB8AC3E}">
        <p14:creationId xmlns:p14="http://schemas.microsoft.com/office/powerpoint/2010/main" xmlns="" val="2276997565"/>
      </p:ext>
    </p:extLst>
  </p:cSld>
  <p:clrMapOvr>
    <a:masterClrMapping/>
  </p:clrMapOvr>
  <mc:AlternateContent xmlns:mc="http://schemas.openxmlformats.org/markup-compatibility/2006">
    <mc:Choice xmlns:p14="http://schemas.microsoft.com/office/powerpoint/2010/main" xmlns="" Requires="p14">
      <p:transition spd="slow" p14:dur="8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28</a:t>
            </a:fld>
            <a:r>
              <a:rPr lang="en-US" altLang="zh-CN" dirty="0" smtClean="0"/>
              <a:t>-</a:t>
            </a:r>
            <a:endParaRPr lang="zh-CN" altLang="en-US" dirty="0"/>
          </a:p>
        </p:txBody>
      </p:sp>
      <p:sp>
        <p:nvSpPr>
          <p:cNvPr id="3" name="圆角矩形 2">
            <a:hlinkClick r:id="rId4"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1</a:t>
            </a:r>
            <a:endParaRPr lang="zh-CN" altLang="en-US" sz="1200" dirty="0">
              <a:solidFill>
                <a:schemeClr val="bg1">
                  <a:lumMod val="85000"/>
                </a:schemeClr>
              </a:solidFill>
              <a:latin typeface="+mj-ea"/>
              <a:ea typeface="+mj-ea"/>
            </a:endParaRPr>
          </a:p>
        </p:txBody>
      </p:sp>
      <p:sp>
        <p:nvSpPr>
          <p:cNvPr id="4" name="圆角矩形 3">
            <a:hlinkClick r:id="rId5"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2</a:t>
            </a:r>
            <a:endParaRPr lang="zh-CN" altLang="en-US" sz="1200" dirty="0">
              <a:solidFill>
                <a:schemeClr val="bg1">
                  <a:lumMod val="85000"/>
                </a:schemeClr>
              </a:solidFill>
              <a:latin typeface="+mj-ea"/>
              <a:ea typeface="+mj-ea"/>
            </a:endParaRPr>
          </a:p>
        </p:txBody>
      </p:sp>
      <p:sp>
        <p:nvSpPr>
          <p:cNvPr id="5" name="圆角矩形 4">
            <a:hlinkClick r:id="rId6" action="ppaction://hlinksldjump"/>
          </p:cNvPr>
          <p:cNvSpPr/>
          <p:nvPr/>
        </p:nvSpPr>
        <p:spPr>
          <a:xfrm>
            <a:off x="2318976"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3</a:t>
            </a:r>
            <a:endParaRPr lang="zh-CN" altLang="en-US" sz="1200" dirty="0">
              <a:solidFill>
                <a:schemeClr val="bg1">
                  <a:lumMod val="85000"/>
                </a:schemeClr>
              </a:solidFill>
              <a:latin typeface="+mj-ea"/>
              <a:ea typeface="+mj-ea"/>
            </a:endParaRPr>
          </a:p>
        </p:txBody>
      </p:sp>
      <p:sp>
        <p:nvSpPr>
          <p:cNvPr id="8" name="圆角矩形 7">
            <a:hlinkClick r:id="rId7" action="ppaction://hlinksldjump"/>
          </p:cNvPr>
          <p:cNvSpPr/>
          <p:nvPr/>
        </p:nvSpPr>
        <p:spPr>
          <a:xfrm>
            <a:off x="3306312" y="1010948"/>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a:t>
            </a:r>
            <a:r>
              <a:rPr lang="en-US" altLang="zh-CN" sz="1200" dirty="0" smtClean="0">
                <a:solidFill>
                  <a:srgbClr val="E75E22"/>
                </a:solidFill>
                <a:latin typeface="+mj-ea"/>
                <a:ea typeface="+mj-ea"/>
              </a:rPr>
              <a:t>4</a:t>
            </a:r>
            <a:endParaRPr lang="zh-CN" altLang="en-US" sz="1200" dirty="0">
              <a:solidFill>
                <a:srgbClr val="E75E22"/>
              </a:solidFill>
              <a:latin typeface="+mj-ea"/>
              <a:ea typeface="+mj-ea"/>
            </a:endParaRPr>
          </a:p>
        </p:txBody>
      </p:sp>
      <p:sp>
        <p:nvSpPr>
          <p:cNvPr id="2" name="矩形 1"/>
          <p:cNvSpPr>
            <a:spLocks noChangeAspect="1"/>
          </p:cNvSpPr>
          <p:nvPr/>
        </p:nvSpPr>
        <p:spPr>
          <a:xfrm>
            <a:off x="1005219" y="1822706"/>
            <a:ext cx="2525050" cy="498598"/>
          </a:xfrm>
          <a:prstGeom prst="rect">
            <a:avLst/>
          </a:prstGeom>
        </p:spPr>
        <p:txBody>
          <a:bodyPr wrap="none">
            <a:spAutoFit/>
          </a:bodyPr>
          <a:lstStyle/>
          <a:p>
            <a:pPr>
              <a:lnSpc>
                <a:spcPct val="120000"/>
              </a:lnSpc>
            </a:pPr>
            <a:r>
              <a:rPr lang="zh-CN" altLang="zh-CN" sz="2200" b="1" dirty="0">
                <a:solidFill>
                  <a:srgbClr val="000000"/>
                </a:solidFill>
                <a:latin typeface="Times New Roman" panose="02020603050405020304" pitchFamily="18" charset="0"/>
                <a:cs typeface="Times New Roman" panose="02020603050405020304" pitchFamily="18" charset="0"/>
              </a:rPr>
              <a:t>求动点轨迹的</a:t>
            </a:r>
            <a:r>
              <a:rPr lang="zh-CN" altLang="zh-CN" sz="2200" b="1" dirty="0" smtClean="0">
                <a:solidFill>
                  <a:srgbClr val="000000"/>
                </a:solidFill>
                <a:latin typeface="Times New Roman" panose="02020603050405020304" pitchFamily="18" charset="0"/>
                <a:cs typeface="Times New Roman" panose="02020603050405020304" pitchFamily="18" charset="0"/>
              </a:rPr>
              <a:t>方程</a:t>
            </a:r>
            <a:r>
              <a:rPr lang="en-US" altLang="zh-CN" sz="2200" b="1" dirty="0" smtClean="0">
                <a:solidFill>
                  <a:srgbClr val="000000"/>
                </a:solidFill>
                <a:latin typeface="Times New Roman" panose="02020603050405020304" pitchFamily="18" charset="0"/>
                <a:cs typeface="Times New Roman" panose="02020603050405020304" pitchFamily="18" charset="0"/>
              </a:rPr>
              <a:t> </a:t>
            </a:r>
            <a:endParaRPr lang="zh-CN" altLang="en-US" sz="2200" dirty="0"/>
          </a:p>
        </p:txBody>
      </p:sp>
      <p:graphicFrame>
        <p:nvGraphicFramePr>
          <p:cNvPr id="6" name="对象 5"/>
          <p:cNvGraphicFramePr>
            <a:graphicFrameLocks noChangeAspect="1"/>
          </p:cNvGraphicFramePr>
          <p:nvPr>
            <p:extLst>
              <p:ext uri="{D42A27DB-BD31-4B8C-83A1-F6EECF244321}">
                <p14:modId xmlns:p14="http://schemas.microsoft.com/office/powerpoint/2010/main" xmlns="" val="3828389594"/>
              </p:ext>
            </p:extLst>
          </p:nvPr>
        </p:nvGraphicFramePr>
        <p:xfrm>
          <a:off x="508000" y="2276154"/>
          <a:ext cx="8128000" cy="2973594"/>
        </p:xfrm>
        <a:graphic>
          <a:graphicData uri="http://schemas.openxmlformats.org/presentationml/2006/ole">
            <p:oleObj spid="_x0000_s23554" name="文档" r:id="rId8" imgW="3848098" imgH="1414226" progId="Word.Document.12">
              <p:embed/>
            </p:oleObj>
          </a:graphicData>
        </a:graphic>
      </p:graphicFrame>
      <p:sp>
        <p:nvSpPr>
          <p:cNvPr id="9" name="圆角矩形 8">
            <a:hlinkClick r:id="rId9" action="ppaction://hlinksldjump"/>
          </p:cNvPr>
          <p:cNvSpPr/>
          <p:nvPr/>
        </p:nvSpPr>
        <p:spPr>
          <a:xfrm>
            <a:off x="4293648"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考点</a:t>
            </a:r>
            <a:r>
              <a:rPr lang="en-US" altLang="zh-CN" sz="1200" dirty="0">
                <a:solidFill>
                  <a:schemeClr val="bg1">
                    <a:lumMod val="85000"/>
                  </a:schemeClr>
                </a:solidFill>
                <a:latin typeface="+mj-ea"/>
                <a:ea typeface="+mj-ea"/>
              </a:rPr>
              <a:t>5</a:t>
            </a:r>
            <a:endParaRPr lang="zh-CN" altLang="en-US" sz="1200" dirty="0">
              <a:solidFill>
                <a:schemeClr val="bg1">
                  <a:lumMod val="85000"/>
                </a:schemeClr>
              </a:solidFill>
              <a:latin typeface="+mj-ea"/>
              <a:ea typeface="+mj-ea"/>
            </a:endParaRPr>
          </a:p>
        </p:txBody>
      </p:sp>
    </p:spTree>
    <p:extLst>
      <p:ext uri="{BB962C8B-B14F-4D97-AF65-F5344CB8AC3E}">
        <p14:creationId xmlns:p14="http://schemas.microsoft.com/office/powerpoint/2010/main" xmlns="" val="2909040737"/>
      </p:ext>
    </p:extLst>
  </p:cSld>
  <p:clrMapOvr>
    <a:masterClrMapping/>
  </p:clrMapOvr>
  <mc:AlternateContent xmlns:mc="http://schemas.openxmlformats.org/markup-compatibility/2006">
    <mc:Choice xmlns:p14="http://schemas.microsoft.com/office/powerpoint/2010/main" xmlns="" Requires="p14">
      <p:transition spd="slow" p14:dur="800">
        <p:wipe dir="r"/>
      </p:transition>
    </mc:Choice>
    <mc:Fallback>
      <p:transition spd="slow">
        <p:wipe dir="r"/>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29</a:t>
            </a:fld>
            <a:r>
              <a:rPr lang="en-US" altLang="zh-CN" dirty="0" smtClean="0"/>
              <a:t>-</a:t>
            </a:r>
            <a:endParaRPr lang="zh-CN" altLang="en-US" dirty="0"/>
          </a:p>
        </p:txBody>
      </p:sp>
      <p:sp>
        <p:nvSpPr>
          <p:cNvPr id="3" name="圆角矩形 2">
            <a:hlinkClick r:id="rId4"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1</a:t>
            </a:r>
            <a:endParaRPr lang="zh-CN" altLang="en-US" sz="1200" dirty="0">
              <a:solidFill>
                <a:schemeClr val="bg1">
                  <a:lumMod val="85000"/>
                </a:schemeClr>
              </a:solidFill>
              <a:latin typeface="+mj-ea"/>
              <a:ea typeface="+mj-ea"/>
            </a:endParaRPr>
          </a:p>
        </p:txBody>
      </p:sp>
      <p:sp>
        <p:nvSpPr>
          <p:cNvPr id="4" name="圆角矩形 3">
            <a:hlinkClick r:id="rId5"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2</a:t>
            </a:r>
            <a:endParaRPr lang="zh-CN" altLang="en-US" sz="1200" dirty="0">
              <a:solidFill>
                <a:schemeClr val="bg1">
                  <a:lumMod val="85000"/>
                </a:schemeClr>
              </a:solidFill>
              <a:latin typeface="+mj-ea"/>
              <a:ea typeface="+mj-ea"/>
            </a:endParaRPr>
          </a:p>
        </p:txBody>
      </p:sp>
      <p:sp>
        <p:nvSpPr>
          <p:cNvPr id="5" name="圆角矩形 4">
            <a:hlinkClick r:id="rId6" action="ppaction://hlinksldjump"/>
          </p:cNvPr>
          <p:cNvSpPr/>
          <p:nvPr/>
        </p:nvSpPr>
        <p:spPr>
          <a:xfrm>
            <a:off x="2318976"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3</a:t>
            </a:r>
            <a:endParaRPr lang="zh-CN" altLang="en-US" sz="1200" dirty="0">
              <a:solidFill>
                <a:schemeClr val="bg1">
                  <a:lumMod val="85000"/>
                </a:schemeClr>
              </a:solidFill>
              <a:latin typeface="+mj-ea"/>
              <a:ea typeface="+mj-ea"/>
            </a:endParaRPr>
          </a:p>
        </p:txBody>
      </p:sp>
      <p:sp>
        <p:nvSpPr>
          <p:cNvPr id="8" name="圆角矩形 7">
            <a:hlinkClick r:id="rId7" action="ppaction://hlinksldjump"/>
          </p:cNvPr>
          <p:cNvSpPr/>
          <p:nvPr/>
        </p:nvSpPr>
        <p:spPr>
          <a:xfrm>
            <a:off x="3306312" y="1010948"/>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a:t>
            </a:r>
            <a:r>
              <a:rPr lang="en-US" altLang="zh-CN" sz="1200" dirty="0" smtClean="0">
                <a:solidFill>
                  <a:srgbClr val="E75E22"/>
                </a:solidFill>
                <a:latin typeface="+mj-ea"/>
                <a:ea typeface="+mj-ea"/>
              </a:rPr>
              <a:t>4</a:t>
            </a:r>
            <a:endParaRPr lang="zh-CN" altLang="en-US" sz="1200" dirty="0">
              <a:solidFill>
                <a:srgbClr val="E75E22"/>
              </a:solidFill>
              <a:latin typeface="+mj-ea"/>
              <a:ea typeface="+mj-ea"/>
            </a:endParaRPr>
          </a:p>
        </p:txBody>
      </p:sp>
      <p:graphicFrame>
        <p:nvGraphicFramePr>
          <p:cNvPr id="7" name="对象 6"/>
          <p:cNvGraphicFramePr>
            <a:graphicFrameLocks noChangeAspect="1"/>
          </p:cNvGraphicFramePr>
          <p:nvPr>
            <p:extLst>
              <p:ext uri="{D42A27DB-BD31-4B8C-83A1-F6EECF244321}">
                <p14:modId xmlns:p14="http://schemas.microsoft.com/office/powerpoint/2010/main" xmlns="" val="1054802418"/>
              </p:ext>
            </p:extLst>
          </p:nvPr>
        </p:nvGraphicFramePr>
        <p:xfrm>
          <a:off x="508000" y="1362183"/>
          <a:ext cx="8128000" cy="5286395"/>
        </p:xfrm>
        <a:graphic>
          <a:graphicData uri="http://schemas.openxmlformats.org/presentationml/2006/ole">
            <p:oleObj spid="_x0000_s24578" name="文档" r:id="rId8" imgW="3837724" imgH="2495894" progId="Word.Document.12">
              <p:embed/>
            </p:oleObj>
          </a:graphicData>
        </a:graphic>
      </p:graphicFrame>
      <p:sp>
        <p:nvSpPr>
          <p:cNvPr id="9" name="圆角矩形 8">
            <a:hlinkClick r:id="rId9" action="ppaction://hlinksldjump"/>
          </p:cNvPr>
          <p:cNvSpPr/>
          <p:nvPr/>
        </p:nvSpPr>
        <p:spPr>
          <a:xfrm>
            <a:off x="4293648"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考点</a:t>
            </a:r>
            <a:r>
              <a:rPr lang="en-US" altLang="zh-CN" sz="1200" dirty="0">
                <a:solidFill>
                  <a:schemeClr val="bg1">
                    <a:lumMod val="85000"/>
                  </a:schemeClr>
                </a:solidFill>
                <a:latin typeface="+mj-ea"/>
                <a:ea typeface="+mj-ea"/>
              </a:rPr>
              <a:t>5</a:t>
            </a:r>
            <a:endParaRPr lang="zh-CN" altLang="en-US" sz="1200" dirty="0">
              <a:solidFill>
                <a:schemeClr val="bg1">
                  <a:lumMod val="85000"/>
                </a:schemeClr>
              </a:solidFill>
              <a:latin typeface="+mj-ea"/>
              <a:ea typeface="+mj-ea"/>
            </a:endParaRPr>
          </a:p>
        </p:txBody>
      </p:sp>
    </p:spTree>
    <p:extLst>
      <p:ext uri="{BB962C8B-B14F-4D97-AF65-F5344CB8AC3E}">
        <p14:creationId xmlns:p14="http://schemas.microsoft.com/office/powerpoint/2010/main" xmlns="" val="1724147809"/>
      </p:ext>
    </p:extLst>
  </p:cSld>
  <p:clrMapOvr>
    <a:masterClrMapping/>
  </p:clrMapOvr>
  <mc:AlternateContent xmlns:mc="http://schemas.openxmlformats.org/markup-compatibility/2006">
    <mc:Choice xmlns:p14="http://schemas.microsoft.com/office/powerpoint/2010/main" xmlns="" Requires="p14">
      <p:transition spd="slow" p14:dur="800">
        <p:pull dir="d"/>
      </p:transition>
    </mc:Choice>
    <mc:Fallback>
      <p:transition spd="slow">
        <p:pull dir="d"/>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3</a:t>
            </a:fld>
            <a:r>
              <a:rPr lang="en-US" altLang="zh-CN" dirty="0" smtClean="0"/>
              <a:t>-</a:t>
            </a:r>
            <a:endParaRPr lang="zh-CN" altLang="en-US" dirty="0"/>
          </a:p>
        </p:txBody>
      </p:sp>
      <p:sp>
        <p:nvSpPr>
          <p:cNvPr id="19" name="圆角矩形 18">
            <a:hlinkClick r:id="rId3" action="ppaction://hlinksldjump"/>
          </p:cNvPr>
          <p:cNvSpPr/>
          <p:nvPr/>
        </p:nvSpPr>
        <p:spPr>
          <a:xfrm>
            <a:off x="344304" y="1010948"/>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知识梳理</a:t>
            </a:r>
            <a:endParaRPr lang="zh-CN" altLang="en-US" sz="1200" dirty="0">
              <a:solidFill>
                <a:srgbClr val="E75E22"/>
              </a:solidFill>
              <a:latin typeface="+mj-ea"/>
              <a:ea typeface="+mj-ea"/>
            </a:endParaRPr>
          </a:p>
        </p:txBody>
      </p:sp>
      <p:sp>
        <p:nvSpPr>
          <p:cNvPr id="20" name="圆角矩形 19">
            <a:hlinkClick r:id="rId4"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考点自诊</a:t>
            </a:r>
            <a:endParaRPr lang="zh-CN" altLang="en-US" sz="1200" dirty="0">
              <a:solidFill>
                <a:schemeClr val="bg1">
                  <a:lumMod val="85000"/>
                </a:schemeClr>
              </a:solidFill>
              <a:latin typeface="+mj-ea"/>
              <a:ea typeface="+mj-ea"/>
            </a:endParaRPr>
          </a:p>
        </p:txBody>
      </p:sp>
      <p:sp>
        <p:nvSpPr>
          <p:cNvPr id="2" name="矩形 1"/>
          <p:cNvSpPr>
            <a:spLocks noChangeAspect="1"/>
          </p:cNvSpPr>
          <p:nvPr/>
        </p:nvSpPr>
        <p:spPr>
          <a:xfrm>
            <a:off x="508000" y="1444987"/>
            <a:ext cx="8128000" cy="496751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极坐标系与极坐标</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极坐标系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如图所示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在平面内取一个</a:t>
            </a:r>
            <a:r>
              <a:rPr lang="zh-CN" altLang="zh-CN" sz="2200" i="1"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i="1" dirty="0">
                <a:solidFill>
                  <a:srgbClr val="000000"/>
                </a:solidFill>
                <a:latin typeface="Times New Roman" panose="02020603050405020304" pitchFamily="18" charset="0"/>
                <a:cs typeface="Times New Roman" panose="02020603050405020304" pitchFamily="18" charset="0"/>
              </a:rPr>
              <a:t>O</a:t>
            </a: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zh-CN" altLang="en-US" sz="2200" dirty="0" smtClean="0">
                <a:solidFill>
                  <a:srgbClr val="000000"/>
                </a:solidFill>
                <a:latin typeface="Times New Roman" panose="02020603050405020304" pitchFamily="18" charset="0"/>
                <a:cs typeface="Times New Roman" panose="02020603050405020304" pitchFamily="18" charset="0"/>
              </a:rPr>
              <a:t>叫做</a:t>
            </a:r>
            <a:r>
              <a:rPr lang="zh-CN" altLang="zh-CN" sz="2200" dirty="0" smtClean="0">
                <a:solidFill>
                  <a:srgbClr val="000000"/>
                </a:solidFill>
                <a:latin typeface="Times New Roman" panose="02020603050405020304" pitchFamily="18" charset="0"/>
                <a:cs typeface="Times New Roman" panose="02020603050405020304" pitchFamily="18" charset="0"/>
              </a:rPr>
              <a:t>极点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自极点</a:t>
            </a:r>
            <a:r>
              <a:rPr lang="en-US" altLang="zh-CN" sz="2200" i="1" dirty="0">
                <a:solidFill>
                  <a:srgbClr val="000000"/>
                </a:solidFill>
                <a:latin typeface="Times New Roman" panose="02020603050405020304" pitchFamily="18" charset="0"/>
                <a:cs typeface="Times New Roman" panose="02020603050405020304" pitchFamily="18" charset="0"/>
              </a:rPr>
              <a:t>O</a:t>
            </a:r>
            <a:r>
              <a:rPr lang="zh-CN" altLang="zh-CN" sz="2200" dirty="0">
                <a:solidFill>
                  <a:srgbClr val="000000"/>
                </a:solidFill>
                <a:latin typeface="Times New Roman" panose="02020603050405020304" pitchFamily="18" charset="0"/>
                <a:cs typeface="Times New Roman" panose="02020603050405020304" pitchFamily="18" charset="0"/>
              </a:rPr>
              <a:t>引一条</a:t>
            </a:r>
            <a:r>
              <a:rPr lang="zh-CN" altLang="zh-CN" sz="2200" i="1"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i="1" dirty="0">
                <a:solidFill>
                  <a:srgbClr val="000000"/>
                </a:solidFill>
                <a:latin typeface="Times New Roman" panose="02020603050405020304" pitchFamily="18" charset="0"/>
                <a:cs typeface="Times New Roman" panose="02020603050405020304" pitchFamily="18" charset="0"/>
              </a:rPr>
              <a:t>Ox</a:t>
            </a: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zh-CN" altLang="en-US" sz="2200" dirty="0" smtClean="0">
                <a:solidFill>
                  <a:srgbClr val="000000"/>
                </a:solidFill>
                <a:latin typeface="Times New Roman" panose="02020603050405020304" pitchFamily="18" charset="0"/>
                <a:cs typeface="Times New Roman" panose="02020603050405020304" pitchFamily="18" charset="0"/>
              </a:rPr>
              <a:t>叫做</a:t>
            </a:r>
            <a:r>
              <a:rPr lang="zh-CN" altLang="zh-CN" sz="2200" dirty="0" smtClean="0">
                <a:solidFill>
                  <a:srgbClr val="000000"/>
                </a:solidFill>
                <a:latin typeface="Times New Roman" panose="02020603050405020304" pitchFamily="18" charset="0"/>
                <a:cs typeface="Times New Roman" panose="02020603050405020304" pitchFamily="18" charset="0"/>
              </a:rPr>
              <a:t>极轴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再选定一个</a:t>
            </a:r>
            <a:r>
              <a:rPr lang="zh-CN" altLang="zh-CN" sz="2200" i="1"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单位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一个</a:t>
            </a:r>
            <a:r>
              <a:rPr lang="zh-CN" altLang="zh-CN" sz="2200" i="1"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单位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通常取</a:t>
            </a:r>
            <a:r>
              <a:rPr lang="zh-CN" altLang="zh-CN" sz="2200" i="1"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及其正方向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通常取</a:t>
            </a:r>
            <a:r>
              <a:rPr lang="zh-CN" altLang="zh-CN" sz="2200" i="1"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方向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这样就建立了一个极坐标系</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en-US" altLang="zh-CN" sz="2200" i="1" dirty="0" smtClean="0">
              <a:solidFill>
                <a:srgbClr val="000000"/>
              </a:solidFill>
              <a:latin typeface="宋体" panose="02010600030101010101" pitchFamily="2" charset="-12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i="1" dirty="0" smtClean="0">
              <a:solidFill>
                <a:srgbClr val="000000"/>
              </a:solidFill>
              <a:latin typeface="宋体" panose="02010600030101010101" pitchFamily="2" charset="-12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i="1"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极坐标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设</a:t>
            </a:r>
            <a:r>
              <a:rPr lang="en-US" altLang="zh-CN" sz="2200" i="1" dirty="0">
                <a:solidFill>
                  <a:srgbClr val="000000"/>
                </a:solidFill>
                <a:latin typeface="Times New Roman" panose="02020603050405020304" pitchFamily="18" charset="0"/>
                <a:cs typeface="Times New Roman" panose="02020603050405020304" pitchFamily="18" charset="0"/>
              </a:rPr>
              <a:t>M</a:t>
            </a:r>
            <a:r>
              <a:rPr lang="zh-CN" altLang="zh-CN" sz="2200" dirty="0">
                <a:solidFill>
                  <a:srgbClr val="000000"/>
                </a:solidFill>
                <a:latin typeface="Times New Roman" panose="02020603050405020304" pitchFamily="18" charset="0"/>
                <a:cs typeface="Times New Roman" panose="02020603050405020304" pitchFamily="18" charset="0"/>
              </a:rPr>
              <a:t>是平面内一点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极点</a:t>
            </a:r>
            <a:r>
              <a:rPr lang="en-US" altLang="zh-CN" sz="2200" i="1" dirty="0">
                <a:solidFill>
                  <a:srgbClr val="000000"/>
                </a:solidFill>
                <a:latin typeface="Times New Roman" panose="02020603050405020304" pitchFamily="18" charset="0"/>
                <a:cs typeface="Times New Roman" panose="02020603050405020304" pitchFamily="18" charset="0"/>
              </a:rPr>
              <a:t>O</a:t>
            </a:r>
            <a:r>
              <a:rPr lang="zh-CN" altLang="zh-CN" sz="2200" dirty="0">
                <a:solidFill>
                  <a:srgbClr val="000000"/>
                </a:solidFill>
                <a:latin typeface="Times New Roman" panose="02020603050405020304" pitchFamily="18" charset="0"/>
                <a:cs typeface="Times New Roman" panose="02020603050405020304" pitchFamily="18" charset="0"/>
              </a:rPr>
              <a:t>与点</a:t>
            </a:r>
            <a:r>
              <a:rPr lang="en-US" altLang="zh-CN" sz="2200" i="1" dirty="0">
                <a:solidFill>
                  <a:srgbClr val="000000"/>
                </a:solidFill>
                <a:latin typeface="Times New Roman" panose="02020603050405020304" pitchFamily="18" charset="0"/>
                <a:cs typeface="Times New Roman" panose="02020603050405020304" pitchFamily="18" charset="0"/>
              </a:rPr>
              <a:t>M</a:t>
            </a:r>
            <a:r>
              <a:rPr lang="zh-CN" altLang="zh-CN" sz="2200" dirty="0">
                <a:solidFill>
                  <a:srgbClr val="000000"/>
                </a:solidFill>
                <a:latin typeface="Times New Roman" panose="02020603050405020304" pitchFamily="18" charset="0"/>
                <a:cs typeface="Times New Roman" panose="02020603050405020304" pitchFamily="18" charset="0"/>
              </a:rPr>
              <a:t>的</a:t>
            </a:r>
            <a:r>
              <a:rPr lang="zh-CN" altLang="zh-CN" sz="2200" i="1"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en-US" sz="2200" dirty="0" smtClean="0">
                <a:solidFill>
                  <a:srgbClr val="000000"/>
                </a:solidFill>
                <a:latin typeface="Times New Roman" panose="02020603050405020304" pitchFamily="18" charset="0"/>
                <a:cs typeface="Times New Roman" panose="02020603050405020304" pitchFamily="18" charset="0"/>
              </a:rPr>
              <a:t>叫做</a:t>
            </a:r>
            <a:r>
              <a:rPr lang="zh-CN" altLang="zh-CN" sz="2200" dirty="0" smtClean="0">
                <a:solidFill>
                  <a:srgbClr val="000000"/>
                </a:solidFill>
                <a:latin typeface="Times New Roman" panose="02020603050405020304" pitchFamily="18" charset="0"/>
                <a:cs typeface="Times New Roman" panose="02020603050405020304" pitchFamily="18" charset="0"/>
              </a:rPr>
              <a:t>点</a:t>
            </a:r>
            <a:r>
              <a:rPr lang="en-US" altLang="zh-CN" sz="2200" i="1" dirty="0">
                <a:solidFill>
                  <a:srgbClr val="000000"/>
                </a:solidFill>
                <a:latin typeface="Times New Roman" panose="02020603050405020304" pitchFamily="18" charset="0"/>
                <a:cs typeface="Times New Roman" panose="02020603050405020304" pitchFamily="18" charset="0"/>
              </a:rPr>
              <a:t>M</a:t>
            </a:r>
            <a:r>
              <a:rPr lang="zh-CN" altLang="zh-CN" sz="2200" dirty="0">
                <a:solidFill>
                  <a:srgbClr val="000000"/>
                </a:solidFill>
                <a:latin typeface="Times New Roman" panose="02020603050405020304" pitchFamily="18" charset="0"/>
                <a:cs typeface="Times New Roman" panose="02020603050405020304" pitchFamily="18" charset="0"/>
              </a:rPr>
              <a:t>的极径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记为</a:t>
            </a:r>
            <a:r>
              <a:rPr lang="zh-CN" altLang="zh-CN" sz="2200" i="1"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以极轴</a:t>
            </a:r>
            <a:r>
              <a:rPr lang="en-US" altLang="zh-CN" sz="2200" i="1" dirty="0">
                <a:solidFill>
                  <a:srgbClr val="000000"/>
                </a:solidFill>
                <a:latin typeface="Times New Roman" panose="02020603050405020304" pitchFamily="18" charset="0"/>
                <a:cs typeface="Times New Roman" panose="02020603050405020304" pitchFamily="18" charset="0"/>
              </a:rPr>
              <a:t>Ox</a:t>
            </a:r>
            <a:r>
              <a:rPr lang="zh-CN" altLang="zh-CN" sz="2200" dirty="0">
                <a:solidFill>
                  <a:srgbClr val="000000"/>
                </a:solidFill>
                <a:latin typeface="Times New Roman" panose="02020603050405020304" pitchFamily="18" charset="0"/>
                <a:cs typeface="Times New Roman" panose="02020603050405020304" pitchFamily="18" charset="0"/>
              </a:rPr>
              <a:t>为始边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射线</a:t>
            </a:r>
            <a:r>
              <a:rPr lang="en-US" altLang="zh-CN" sz="2200" i="1" dirty="0">
                <a:solidFill>
                  <a:srgbClr val="000000"/>
                </a:solidFill>
                <a:latin typeface="Times New Roman" panose="02020603050405020304" pitchFamily="18" charset="0"/>
                <a:cs typeface="Times New Roman" panose="02020603050405020304" pitchFamily="18" charset="0"/>
              </a:rPr>
              <a:t>OM</a:t>
            </a:r>
            <a:r>
              <a:rPr lang="zh-CN" altLang="zh-CN" sz="2200" dirty="0">
                <a:solidFill>
                  <a:srgbClr val="000000"/>
                </a:solidFill>
                <a:latin typeface="Times New Roman" panose="02020603050405020304" pitchFamily="18" charset="0"/>
                <a:cs typeface="Times New Roman" panose="02020603050405020304" pitchFamily="18" charset="0"/>
              </a:rPr>
              <a:t>为终边的角</a:t>
            </a:r>
            <a:r>
              <a:rPr lang="zh-CN" altLang="zh-CN" sz="2200" i="1"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en-US" sz="2200" dirty="0" smtClean="0">
                <a:solidFill>
                  <a:srgbClr val="000000"/>
                </a:solidFill>
                <a:latin typeface="Times New Roman" panose="02020603050405020304" pitchFamily="18" charset="0"/>
                <a:cs typeface="Times New Roman" panose="02020603050405020304" pitchFamily="18" charset="0"/>
              </a:rPr>
              <a:t>叫做</a:t>
            </a:r>
            <a:r>
              <a:rPr lang="zh-CN" altLang="zh-CN" sz="2200" dirty="0" smtClean="0">
                <a:solidFill>
                  <a:srgbClr val="000000"/>
                </a:solidFill>
                <a:latin typeface="Times New Roman" panose="02020603050405020304" pitchFamily="18" charset="0"/>
                <a:cs typeface="Times New Roman" panose="02020603050405020304" pitchFamily="18" charset="0"/>
              </a:rPr>
              <a:t>点</a:t>
            </a:r>
            <a:r>
              <a:rPr lang="en-US" altLang="zh-CN" sz="2200" i="1" dirty="0">
                <a:solidFill>
                  <a:srgbClr val="000000"/>
                </a:solidFill>
                <a:latin typeface="Times New Roman" panose="02020603050405020304" pitchFamily="18" charset="0"/>
                <a:cs typeface="Times New Roman" panose="02020603050405020304" pitchFamily="18" charset="0"/>
              </a:rPr>
              <a:t>M</a:t>
            </a:r>
            <a:r>
              <a:rPr lang="zh-CN" altLang="zh-CN" sz="2200" dirty="0">
                <a:solidFill>
                  <a:srgbClr val="000000"/>
                </a:solidFill>
                <a:latin typeface="Times New Roman" panose="02020603050405020304" pitchFamily="18" charset="0"/>
                <a:cs typeface="Times New Roman" panose="02020603050405020304" pitchFamily="18" charset="0"/>
              </a:rPr>
              <a:t>的极角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记为</a:t>
            </a:r>
            <a:r>
              <a:rPr lang="zh-CN" altLang="zh-CN" sz="2200" i="1"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有序数对</a:t>
            </a:r>
            <a:r>
              <a:rPr lang="zh-CN" altLang="zh-CN" sz="2200" i="1"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en-US" sz="2200" dirty="0" smtClean="0">
                <a:solidFill>
                  <a:srgbClr val="000000"/>
                </a:solidFill>
                <a:latin typeface="Times New Roman" panose="02020603050405020304" pitchFamily="18" charset="0"/>
                <a:cs typeface="Times New Roman" panose="02020603050405020304" pitchFamily="18" charset="0"/>
              </a:rPr>
              <a:t>叫做</a:t>
            </a:r>
            <a:r>
              <a:rPr lang="zh-CN" altLang="zh-CN" sz="2200" dirty="0" smtClean="0">
                <a:solidFill>
                  <a:srgbClr val="000000"/>
                </a:solidFill>
                <a:latin typeface="Times New Roman" panose="02020603050405020304" pitchFamily="18" charset="0"/>
                <a:cs typeface="Times New Roman" panose="02020603050405020304" pitchFamily="18" charset="0"/>
              </a:rPr>
              <a:t>点</a:t>
            </a:r>
            <a:r>
              <a:rPr lang="en-US" altLang="zh-CN" sz="2200" i="1" dirty="0">
                <a:solidFill>
                  <a:srgbClr val="000000"/>
                </a:solidFill>
                <a:latin typeface="Times New Roman" panose="02020603050405020304" pitchFamily="18" charset="0"/>
                <a:cs typeface="Times New Roman" panose="02020603050405020304" pitchFamily="18" charset="0"/>
              </a:rPr>
              <a:t>M</a:t>
            </a:r>
            <a:r>
              <a:rPr lang="zh-CN" altLang="zh-CN" sz="2200" dirty="0">
                <a:solidFill>
                  <a:srgbClr val="000000"/>
                </a:solidFill>
                <a:latin typeface="Times New Roman" panose="02020603050405020304" pitchFamily="18" charset="0"/>
                <a:cs typeface="Times New Roman" panose="02020603050405020304" pitchFamily="18" charset="0"/>
              </a:rPr>
              <a:t>的极坐标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记为</a:t>
            </a:r>
            <a:r>
              <a:rPr lang="zh-CN" altLang="zh-CN" sz="2200" i="1"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9" name="D48.eps" descr="id:2147522871;FounderCES"/>
          <p:cNvPicPr/>
          <p:nvPr/>
        </p:nvPicPr>
        <p:blipFill>
          <a:blip r:embed="rId5"/>
          <a:stretch>
            <a:fillRect/>
          </a:stretch>
        </p:blipFill>
        <p:spPr>
          <a:xfrm>
            <a:off x="3275856" y="3498664"/>
            <a:ext cx="1944216" cy="1229121"/>
          </a:xfrm>
          <a:prstGeom prst="rect">
            <a:avLst/>
          </a:prstGeom>
        </p:spPr>
      </p:pic>
      <p:sp>
        <p:nvSpPr>
          <p:cNvPr id="4" name="矩形 3"/>
          <p:cNvSpPr>
            <a:spLocks noChangeAspect="1"/>
          </p:cNvSpPr>
          <p:nvPr/>
        </p:nvSpPr>
        <p:spPr>
          <a:xfrm>
            <a:off x="5652120" y="1834433"/>
            <a:ext cx="819455" cy="459741"/>
          </a:xfrm>
          <a:prstGeom prst="rect">
            <a:avLst/>
          </a:prstGeom>
        </p:spPr>
        <p:txBody>
          <a:bodyPr wrap="none">
            <a:spAutoFit/>
          </a:bodyPr>
          <a:lstStyle/>
          <a:p>
            <a:pPr>
              <a:lnSpc>
                <a:spcPct val="120000"/>
              </a:lnSpc>
            </a:pPr>
            <a:r>
              <a:rPr lang="zh-CN" altLang="zh-CN" sz="2200" dirty="0" smtClean="0">
                <a:solidFill>
                  <a:srgbClr val="FF0000"/>
                </a:solidFill>
                <a:latin typeface="Times New Roman" panose="02020603050405020304" pitchFamily="18" charset="0"/>
                <a:cs typeface="Times New Roman" panose="02020603050405020304" pitchFamily="18" charset="0"/>
              </a:rPr>
              <a:t>定点</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5" name="矩形 4"/>
          <p:cNvSpPr>
            <a:spLocks noChangeAspect="1"/>
          </p:cNvSpPr>
          <p:nvPr/>
        </p:nvSpPr>
        <p:spPr>
          <a:xfrm>
            <a:off x="2339752" y="2221864"/>
            <a:ext cx="819455" cy="459741"/>
          </a:xfrm>
          <a:prstGeom prst="rect">
            <a:avLst/>
          </a:prstGeom>
        </p:spPr>
        <p:txBody>
          <a:bodyPr wrap="none">
            <a:spAutoFit/>
          </a:bodyPr>
          <a:lstStyle/>
          <a:p>
            <a:pPr>
              <a:lnSpc>
                <a:spcPct val="120000"/>
              </a:lnSpc>
            </a:pPr>
            <a:r>
              <a:rPr lang="zh-CN" altLang="zh-CN" sz="2200" dirty="0" smtClean="0">
                <a:solidFill>
                  <a:srgbClr val="FF0000"/>
                </a:solidFill>
                <a:latin typeface="Times New Roman" panose="02020603050405020304" pitchFamily="18" charset="0"/>
                <a:cs typeface="Times New Roman" panose="02020603050405020304" pitchFamily="18" charset="0"/>
              </a:rPr>
              <a:t>射线</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6" name="矩形 5"/>
          <p:cNvSpPr>
            <a:spLocks noChangeAspect="1"/>
          </p:cNvSpPr>
          <p:nvPr/>
        </p:nvSpPr>
        <p:spPr>
          <a:xfrm>
            <a:off x="6471575" y="2221864"/>
            <a:ext cx="819455" cy="498598"/>
          </a:xfrm>
          <a:prstGeom prst="rect">
            <a:avLst/>
          </a:prstGeom>
        </p:spPr>
        <p:txBody>
          <a:bodyPr wrap="none">
            <a:spAutoFit/>
          </a:bodyPr>
          <a:lstStyle/>
          <a:p>
            <a:pPr>
              <a:lnSpc>
                <a:spcPct val="120000"/>
              </a:lnSpc>
            </a:pPr>
            <a:r>
              <a:rPr lang="zh-CN" altLang="zh-CN" sz="2200" dirty="0" smtClean="0">
                <a:solidFill>
                  <a:srgbClr val="FF0000"/>
                </a:solidFill>
                <a:latin typeface="Times New Roman" panose="02020603050405020304" pitchFamily="18" charset="0"/>
                <a:cs typeface="Times New Roman" panose="02020603050405020304" pitchFamily="18" charset="0"/>
              </a:rPr>
              <a:t>长度</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10" name="矩形 9"/>
          <p:cNvSpPr>
            <a:spLocks noChangeAspect="1"/>
          </p:cNvSpPr>
          <p:nvPr/>
        </p:nvSpPr>
        <p:spPr>
          <a:xfrm>
            <a:off x="980237" y="2626521"/>
            <a:ext cx="819455" cy="498598"/>
          </a:xfrm>
          <a:prstGeom prst="rect">
            <a:avLst/>
          </a:prstGeom>
        </p:spPr>
        <p:txBody>
          <a:bodyPr wrap="none">
            <a:spAutoFit/>
          </a:bodyPr>
          <a:lstStyle/>
          <a:p>
            <a:pPr>
              <a:lnSpc>
                <a:spcPct val="120000"/>
              </a:lnSpc>
            </a:pPr>
            <a:r>
              <a:rPr lang="zh-CN" altLang="zh-CN" sz="2200" dirty="0" smtClean="0">
                <a:solidFill>
                  <a:srgbClr val="FF0000"/>
                </a:solidFill>
                <a:latin typeface="Times New Roman" panose="02020603050405020304" pitchFamily="18" charset="0"/>
                <a:cs typeface="Times New Roman" panose="02020603050405020304" pitchFamily="18" charset="0"/>
              </a:rPr>
              <a:t>角度</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11" name="矩形 10"/>
          <p:cNvSpPr>
            <a:spLocks noChangeAspect="1"/>
          </p:cNvSpPr>
          <p:nvPr/>
        </p:nvSpPr>
        <p:spPr>
          <a:xfrm>
            <a:off x="3699267" y="2630077"/>
            <a:ext cx="819455" cy="459741"/>
          </a:xfrm>
          <a:prstGeom prst="rect">
            <a:avLst/>
          </a:prstGeom>
        </p:spPr>
        <p:txBody>
          <a:bodyPr wrap="none">
            <a:spAutoFit/>
          </a:bodyPr>
          <a:lstStyle/>
          <a:p>
            <a:pPr>
              <a:lnSpc>
                <a:spcPct val="120000"/>
              </a:lnSpc>
            </a:pPr>
            <a:r>
              <a:rPr lang="zh-CN" altLang="zh-CN" sz="2200" dirty="0" smtClean="0">
                <a:solidFill>
                  <a:srgbClr val="FF0000"/>
                </a:solidFill>
                <a:latin typeface="Times New Roman" panose="02020603050405020304" pitchFamily="18" charset="0"/>
                <a:cs typeface="Times New Roman" panose="02020603050405020304" pitchFamily="18" charset="0"/>
              </a:rPr>
              <a:t>弧度</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12" name="矩形 11"/>
          <p:cNvSpPr>
            <a:spLocks noChangeAspect="1"/>
          </p:cNvSpPr>
          <p:nvPr/>
        </p:nvSpPr>
        <p:spPr>
          <a:xfrm>
            <a:off x="7050034" y="2626521"/>
            <a:ext cx="1101584" cy="498598"/>
          </a:xfrm>
          <a:prstGeom prst="rect">
            <a:avLst/>
          </a:prstGeom>
        </p:spPr>
        <p:txBody>
          <a:bodyPr wrap="none">
            <a:spAutoFit/>
          </a:bodyPr>
          <a:lstStyle/>
          <a:p>
            <a:pPr>
              <a:lnSpc>
                <a:spcPct val="120000"/>
              </a:lnSpc>
            </a:pPr>
            <a:r>
              <a:rPr lang="zh-CN" altLang="zh-CN" sz="2200" dirty="0" smtClean="0">
                <a:solidFill>
                  <a:srgbClr val="FF0000"/>
                </a:solidFill>
                <a:latin typeface="Times New Roman" panose="02020603050405020304" pitchFamily="18" charset="0"/>
                <a:cs typeface="Times New Roman" panose="02020603050405020304" pitchFamily="18" charset="0"/>
              </a:rPr>
              <a:t>逆时针</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13" name="矩形 12"/>
          <p:cNvSpPr>
            <a:spLocks noChangeAspect="1"/>
          </p:cNvSpPr>
          <p:nvPr/>
        </p:nvSpPr>
        <p:spPr>
          <a:xfrm>
            <a:off x="6176958" y="4642745"/>
            <a:ext cx="1412566" cy="498598"/>
          </a:xfrm>
          <a:prstGeom prst="rect">
            <a:avLst/>
          </a:prstGeom>
        </p:spPr>
        <p:txBody>
          <a:bodyPr wrap="none">
            <a:spAutoFit/>
          </a:bodyPr>
          <a:lstStyle/>
          <a:p>
            <a:pPr>
              <a:lnSpc>
                <a:spcPct val="120000"/>
              </a:lnSpc>
            </a:pPr>
            <a:r>
              <a:rPr lang="zh-CN" altLang="zh-CN" sz="2200" dirty="0">
                <a:solidFill>
                  <a:srgbClr val="FF0000"/>
                </a:solidFill>
                <a:latin typeface="Times New Roman" panose="02020603050405020304" pitchFamily="18" charset="0"/>
                <a:cs typeface="Times New Roman" panose="02020603050405020304" pitchFamily="18" charset="0"/>
              </a:rPr>
              <a:t>距离</a:t>
            </a:r>
            <a:r>
              <a:rPr lang="en-US" altLang="zh-CN" sz="2200" i="1" dirty="0">
                <a:solidFill>
                  <a:srgbClr val="FF0000"/>
                </a:solidFill>
                <a:latin typeface="Times New Roman" panose="02020603050405020304" pitchFamily="18" charset="0"/>
              </a:rPr>
              <a:t>|OM</a:t>
            </a:r>
            <a:r>
              <a:rPr lang="en-US" altLang="zh-CN" sz="2200" i="1" dirty="0" smtClean="0">
                <a:solidFill>
                  <a:srgbClr val="FF0000"/>
                </a:solidFill>
                <a:latin typeface="Times New Roman" panose="02020603050405020304" pitchFamily="18" charset="0"/>
              </a:rPr>
              <a:t>| </a:t>
            </a:r>
            <a:endParaRPr lang="zh-CN" altLang="en-US" sz="2200" dirty="0"/>
          </a:p>
        </p:txBody>
      </p:sp>
      <p:sp>
        <p:nvSpPr>
          <p:cNvPr id="14" name="矩形 13"/>
          <p:cNvSpPr>
            <a:spLocks noChangeAspect="1"/>
          </p:cNvSpPr>
          <p:nvPr/>
        </p:nvSpPr>
        <p:spPr>
          <a:xfrm>
            <a:off x="2421083" y="4999749"/>
            <a:ext cx="389850" cy="463204"/>
          </a:xfrm>
          <a:prstGeom prst="rect">
            <a:avLst/>
          </a:prstGeom>
        </p:spPr>
        <p:txBody>
          <a:bodyPr wrap="none">
            <a:spAutoFit/>
          </a:bodyPr>
          <a:lstStyle/>
          <a:p>
            <a:pPr>
              <a:lnSpc>
                <a:spcPct val="120000"/>
              </a:lnSpc>
            </a:pPr>
            <a:r>
              <a:rPr lang="en-US" altLang="zh-CN" sz="2200" i="1" dirty="0" smtClean="0">
                <a:solidFill>
                  <a:srgbClr val="FF0000"/>
                </a:solidFill>
                <a:latin typeface="Times New Roman" panose="02020603050405020304" pitchFamily="18" charset="0"/>
                <a:ea typeface="Microsoft Yi Baiti" panose="03000500000000000000" pitchFamily="66" charset="0"/>
              </a:rPr>
              <a:t>ρ </a:t>
            </a:r>
            <a:endParaRPr lang="zh-CN" altLang="en-US" sz="2200" dirty="0"/>
          </a:p>
        </p:txBody>
      </p:sp>
      <p:sp>
        <p:nvSpPr>
          <p:cNvPr id="15" name="矩形 14"/>
          <p:cNvSpPr>
            <a:spLocks noChangeAspect="1"/>
          </p:cNvSpPr>
          <p:nvPr/>
        </p:nvSpPr>
        <p:spPr>
          <a:xfrm>
            <a:off x="7391401" y="5057793"/>
            <a:ext cx="819455" cy="463204"/>
          </a:xfrm>
          <a:prstGeom prst="rect">
            <a:avLst/>
          </a:prstGeom>
        </p:spPr>
        <p:txBody>
          <a:bodyPr wrap="none">
            <a:spAutoFit/>
          </a:bodyPr>
          <a:lstStyle/>
          <a:p>
            <a:pPr>
              <a:lnSpc>
                <a:spcPct val="120000"/>
              </a:lnSpc>
            </a:pPr>
            <a:r>
              <a:rPr lang="en-US" altLang="zh-CN" sz="2200" i="1" dirty="0" err="1" smtClean="0">
                <a:solidFill>
                  <a:srgbClr val="FF0000"/>
                </a:solidFill>
                <a:latin typeface="Times New Roman" panose="02020603050405020304" pitchFamily="18" charset="0"/>
              </a:rPr>
              <a:t>xOM</a:t>
            </a:r>
            <a:r>
              <a:rPr lang="en-US" altLang="zh-CN" sz="2200" i="1" dirty="0" smtClean="0">
                <a:solidFill>
                  <a:srgbClr val="FF0000"/>
                </a:solidFill>
                <a:latin typeface="Times New Roman" panose="02020603050405020304" pitchFamily="18" charset="0"/>
              </a:rPr>
              <a:t> </a:t>
            </a:r>
            <a:endParaRPr lang="zh-CN" altLang="en-US" sz="2200" dirty="0"/>
          </a:p>
        </p:txBody>
      </p:sp>
      <p:sp>
        <p:nvSpPr>
          <p:cNvPr id="17" name="矩形 16"/>
          <p:cNvSpPr>
            <a:spLocks noChangeAspect="1"/>
          </p:cNvSpPr>
          <p:nvPr/>
        </p:nvSpPr>
        <p:spPr>
          <a:xfrm>
            <a:off x="3079328" y="5462953"/>
            <a:ext cx="393056" cy="463204"/>
          </a:xfrm>
          <a:prstGeom prst="rect">
            <a:avLst/>
          </a:prstGeom>
        </p:spPr>
        <p:txBody>
          <a:bodyPr wrap="none">
            <a:spAutoFit/>
          </a:bodyPr>
          <a:lstStyle/>
          <a:p>
            <a:pPr>
              <a:lnSpc>
                <a:spcPct val="120000"/>
              </a:lnSpc>
            </a:pPr>
            <a:r>
              <a:rPr lang="en-US" altLang="zh-CN" sz="2200" i="1" dirty="0" smtClean="0">
                <a:solidFill>
                  <a:srgbClr val="FF0000"/>
                </a:solidFill>
                <a:latin typeface="Times New Roman" panose="02020603050405020304" pitchFamily="18" charset="0"/>
                <a:ea typeface="Microsoft Yi Baiti" panose="03000500000000000000" pitchFamily="66" charset="0"/>
              </a:rPr>
              <a:t>θ </a:t>
            </a:r>
            <a:endParaRPr lang="zh-CN" altLang="en-US" sz="2200" dirty="0"/>
          </a:p>
        </p:txBody>
      </p:sp>
      <p:sp>
        <p:nvSpPr>
          <p:cNvPr id="21" name="矩形 20"/>
          <p:cNvSpPr>
            <a:spLocks noChangeAspect="1"/>
          </p:cNvSpPr>
          <p:nvPr/>
        </p:nvSpPr>
        <p:spPr>
          <a:xfrm>
            <a:off x="5180329" y="5455647"/>
            <a:ext cx="787395" cy="498598"/>
          </a:xfrm>
          <a:prstGeom prst="rect">
            <a:avLst/>
          </a:prstGeom>
        </p:spPr>
        <p:txBody>
          <a:bodyPr wrap="none">
            <a:spAutoFit/>
          </a:bodyPr>
          <a:lstStyle/>
          <a:p>
            <a:pPr>
              <a:lnSpc>
                <a:spcPct val="120000"/>
              </a:lnSpc>
            </a:pPr>
            <a:r>
              <a:rPr lang="en-US" altLang="zh-CN" sz="2200" dirty="0">
                <a:solidFill>
                  <a:srgbClr val="FF0000"/>
                </a:solidFill>
                <a:latin typeface="Times New Roman" panose="02020603050405020304" pitchFamily="18" charset="0"/>
              </a:rPr>
              <a:t>(</a:t>
            </a:r>
            <a:r>
              <a:rPr lang="en-US" altLang="zh-CN" sz="2200" i="1" dirty="0" err="1">
                <a:solidFill>
                  <a:srgbClr val="FF0000"/>
                </a:solidFill>
                <a:latin typeface="Times New Roman" panose="02020603050405020304" pitchFamily="18" charset="0"/>
                <a:ea typeface="Microsoft Yi Baiti" panose="03000500000000000000" pitchFamily="66" charset="0"/>
              </a:rPr>
              <a:t>ρ</a:t>
            </a:r>
            <a:r>
              <a:rPr lang="en-US" altLang="zh-CN" sz="2200" dirty="0" err="1">
                <a:solidFill>
                  <a:srgbClr val="FF0000"/>
                </a:solidFill>
                <a:latin typeface="Times New Roman" panose="02020603050405020304" pitchFamily="18" charset="0"/>
              </a:rPr>
              <a:t>,</a:t>
            </a:r>
            <a:r>
              <a:rPr lang="en-US" altLang="zh-CN" sz="2200" i="1" dirty="0" err="1">
                <a:solidFill>
                  <a:srgbClr val="FF0000"/>
                </a:solidFill>
                <a:latin typeface="Times New Roman" panose="02020603050405020304" pitchFamily="18" charset="0"/>
                <a:ea typeface="Microsoft Yi Baiti" panose="03000500000000000000" pitchFamily="66" charset="0"/>
              </a:rPr>
              <a:t>θ</a:t>
            </a:r>
            <a:r>
              <a:rPr lang="en-US" altLang="zh-CN" sz="2200" dirty="0" smtClean="0">
                <a:solidFill>
                  <a:srgbClr val="FF0000"/>
                </a:solidFill>
                <a:latin typeface="Times New Roman" panose="02020603050405020304" pitchFamily="18" charset="0"/>
              </a:rPr>
              <a:t>) </a:t>
            </a:r>
            <a:endParaRPr lang="zh-CN" altLang="en-US" sz="2200" dirty="0"/>
          </a:p>
        </p:txBody>
      </p:sp>
      <p:sp>
        <p:nvSpPr>
          <p:cNvPr id="18" name="矩形 17"/>
          <p:cNvSpPr>
            <a:spLocks noChangeAspect="1"/>
          </p:cNvSpPr>
          <p:nvPr/>
        </p:nvSpPr>
        <p:spPr>
          <a:xfrm>
            <a:off x="1410575" y="5846116"/>
            <a:ext cx="1023037" cy="463204"/>
          </a:xfrm>
          <a:prstGeom prst="rect">
            <a:avLst/>
          </a:prstGeom>
        </p:spPr>
        <p:txBody>
          <a:bodyPr wrap="none">
            <a:spAutoFit/>
          </a:bodyPr>
          <a:lstStyle/>
          <a:p>
            <a:pPr>
              <a:lnSpc>
                <a:spcPct val="120000"/>
              </a:lnSpc>
            </a:pPr>
            <a:r>
              <a:rPr lang="en-US" altLang="zh-CN" sz="2200" i="1" dirty="0">
                <a:solidFill>
                  <a:srgbClr val="FF0000"/>
                </a:solidFill>
                <a:latin typeface="Times New Roman" panose="02020603050405020304" pitchFamily="18" charset="0"/>
              </a:rPr>
              <a:t>M</a:t>
            </a:r>
            <a:r>
              <a:rPr lang="en-US" altLang="zh-CN" sz="2200" dirty="0">
                <a:solidFill>
                  <a:srgbClr val="FF0000"/>
                </a:solidFill>
                <a:latin typeface="Times New Roman" panose="02020603050405020304" pitchFamily="18" charset="0"/>
              </a:rPr>
              <a:t>(</a:t>
            </a:r>
            <a:r>
              <a:rPr lang="en-US" altLang="zh-CN" sz="2200" i="1" dirty="0" err="1">
                <a:solidFill>
                  <a:srgbClr val="FF0000"/>
                </a:solidFill>
                <a:latin typeface="Times New Roman" panose="02020603050405020304" pitchFamily="18" charset="0"/>
                <a:ea typeface="Microsoft Yi Baiti" panose="03000500000000000000" pitchFamily="66" charset="0"/>
              </a:rPr>
              <a:t>ρ</a:t>
            </a:r>
            <a:r>
              <a:rPr lang="en-US" altLang="zh-CN" sz="2200" dirty="0" err="1">
                <a:solidFill>
                  <a:srgbClr val="FF0000"/>
                </a:solidFill>
                <a:latin typeface="Times New Roman" panose="02020603050405020304" pitchFamily="18" charset="0"/>
              </a:rPr>
              <a:t>,</a:t>
            </a:r>
            <a:r>
              <a:rPr lang="en-US" altLang="zh-CN" sz="2200" i="1" dirty="0" err="1">
                <a:solidFill>
                  <a:srgbClr val="FF0000"/>
                </a:solidFill>
                <a:latin typeface="Times New Roman" panose="02020603050405020304" pitchFamily="18" charset="0"/>
                <a:ea typeface="Microsoft Yi Baiti" panose="03000500000000000000" pitchFamily="66" charset="0"/>
              </a:rPr>
              <a:t>θ</a:t>
            </a:r>
            <a:r>
              <a:rPr lang="en-US" altLang="zh-CN" sz="2200" dirty="0" smtClean="0">
                <a:solidFill>
                  <a:srgbClr val="FF0000"/>
                </a:solidFill>
                <a:latin typeface="Times New Roman" panose="02020603050405020304" pitchFamily="18" charset="0"/>
              </a:rPr>
              <a:t>) </a:t>
            </a:r>
            <a:endParaRPr lang="zh-CN" altLang="en-US" sz="2200" dirty="0"/>
          </a:p>
        </p:txBody>
      </p:sp>
    </p:spTree>
    <p:extLst>
      <p:ext uri="{BB962C8B-B14F-4D97-AF65-F5344CB8AC3E}">
        <p14:creationId xmlns:p14="http://schemas.microsoft.com/office/powerpoint/2010/main" xmlns="" val="396092780"/>
      </p:ext>
    </p:extLst>
  </p:cSld>
  <p:clrMapOvr>
    <a:masterClrMapping/>
  </p:clrMapOvr>
  <mc:AlternateContent xmlns:mc="http://schemas.openxmlformats.org/markup-compatibility/2006">
    <mc:Choice xmlns:p14="http://schemas.microsoft.com/office/powerpoint/2010/main" xmlns="" Requires="p14">
      <p:transition spd="slow" p14:dur="800">
        <p:pull dir="ru"/>
      </p:transition>
    </mc:Choice>
    <mc:Fallback>
      <p:transition spd="slow">
        <p:pull dir="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ssolv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dissolve">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dissolve">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dissolve">
                                      <p:cBhvr>
                                        <p:cTn id="22" dur="500"/>
                                        <p:tgtEl>
                                          <p:spTgt spid="10"/>
                                        </p:tgtEl>
                                      </p:cBhvr>
                                    </p:animEffect>
                                  </p:childTnLst>
                                </p:cTn>
                              </p:par>
                            </p:childTnLst>
                          </p:cTn>
                        </p:par>
                      </p:childTnLst>
                    </p:cTn>
                  </p:par>
                  <p:par>
                    <p:cTn id="23" fill="hold">
                      <p:stCondLst>
                        <p:cond delay="indefinite"/>
                      </p:stCondLst>
                      <p:childTnLst>
                        <p:par>
                          <p:cTn id="24" fill="hold">
                            <p:stCondLst>
                              <p:cond delay="0"/>
                            </p:stCondLst>
                            <p:childTnLst>
                              <p:par>
                                <p:cTn id="25" presetID="9" presetClass="entr" presetSubtype="0" fill="hold" grpId="0" nodeType="click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dissolve">
                                      <p:cBhvr>
                                        <p:cTn id="27" dur="500"/>
                                        <p:tgtEl>
                                          <p:spTgt spid="11"/>
                                        </p:tgtEl>
                                      </p:cBhvr>
                                    </p:animEffect>
                                  </p:childTnLst>
                                </p:cTn>
                              </p:par>
                            </p:childTnLst>
                          </p:cTn>
                        </p:par>
                      </p:childTnLst>
                    </p:cTn>
                  </p:par>
                  <p:par>
                    <p:cTn id="28" fill="hold">
                      <p:stCondLst>
                        <p:cond delay="indefinite"/>
                      </p:stCondLst>
                      <p:childTnLst>
                        <p:par>
                          <p:cTn id="29" fill="hold">
                            <p:stCondLst>
                              <p:cond delay="0"/>
                            </p:stCondLst>
                            <p:childTnLst>
                              <p:par>
                                <p:cTn id="30" presetID="9" presetClass="entr" presetSubtype="0" fill="hold" grpId="0" nodeType="click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dissolve">
                                      <p:cBhvr>
                                        <p:cTn id="32" dur="500"/>
                                        <p:tgtEl>
                                          <p:spTgt spid="12"/>
                                        </p:tgtEl>
                                      </p:cBhvr>
                                    </p:animEffect>
                                  </p:childTnLst>
                                </p:cTn>
                              </p:par>
                            </p:childTnLst>
                          </p:cTn>
                        </p:par>
                      </p:childTnLst>
                    </p:cTn>
                  </p:par>
                  <p:par>
                    <p:cTn id="33" fill="hold">
                      <p:stCondLst>
                        <p:cond delay="indefinite"/>
                      </p:stCondLst>
                      <p:childTnLst>
                        <p:par>
                          <p:cTn id="34" fill="hold">
                            <p:stCondLst>
                              <p:cond delay="0"/>
                            </p:stCondLst>
                            <p:childTnLst>
                              <p:par>
                                <p:cTn id="35" presetID="9" presetClass="entr" presetSubtype="0" fill="hold" grpId="0" nodeType="clickEffect">
                                  <p:stCondLst>
                                    <p:cond delay="0"/>
                                  </p:stCondLst>
                                  <p:childTnLst>
                                    <p:set>
                                      <p:cBhvr>
                                        <p:cTn id="36" dur="1" fill="hold">
                                          <p:stCondLst>
                                            <p:cond delay="0"/>
                                          </p:stCondLst>
                                        </p:cTn>
                                        <p:tgtEl>
                                          <p:spTgt spid="13"/>
                                        </p:tgtEl>
                                        <p:attrNameLst>
                                          <p:attrName>style.visibility</p:attrName>
                                        </p:attrNameLst>
                                      </p:cBhvr>
                                      <p:to>
                                        <p:strVal val="visible"/>
                                      </p:to>
                                    </p:set>
                                    <p:animEffect transition="in" filter="dissolve">
                                      <p:cBhvr>
                                        <p:cTn id="37" dur="500"/>
                                        <p:tgtEl>
                                          <p:spTgt spid="13"/>
                                        </p:tgtEl>
                                      </p:cBhvr>
                                    </p:animEffect>
                                  </p:childTnLst>
                                </p:cTn>
                              </p:par>
                            </p:childTnLst>
                          </p:cTn>
                        </p:par>
                      </p:childTnLst>
                    </p:cTn>
                  </p:par>
                  <p:par>
                    <p:cTn id="38" fill="hold">
                      <p:stCondLst>
                        <p:cond delay="indefinite"/>
                      </p:stCondLst>
                      <p:childTnLst>
                        <p:par>
                          <p:cTn id="39" fill="hold">
                            <p:stCondLst>
                              <p:cond delay="0"/>
                            </p:stCondLst>
                            <p:childTnLst>
                              <p:par>
                                <p:cTn id="40" presetID="9" presetClass="entr" presetSubtype="0" fill="hold" grpId="0" nodeType="clickEffect">
                                  <p:stCondLst>
                                    <p:cond delay="0"/>
                                  </p:stCondLst>
                                  <p:childTnLst>
                                    <p:set>
                                      <p:cBhvr>
                                        <p:cTn id="41" dur="1" fill="hold">
                                          <p:stCondLst>
                                            <p:cond delay="0"/>
                                          </p:stCondLst>
                                        </p:cTn>
                                        <p:tgtEl>
                                          <p:spTgt spid="14"/>
                                        </p:tgtEl>
                                        <p:attrNameLst>
                                          <p:attrName>style.visibility</p:attrName>
                                        </p:attrNameLst>
                                      </p:cBhvr>
                                      <p:to>
                                        <p:strVal val="visible"/>
                                      </p:to>
                                    </p:set>
                                    <p:animEffect transition="in" filter="dissolve">
                                      <p:cBhvr>
                                        <p:cTn id="42" dur="500"/>
                                        <p:tgtEl>
                                          <p:spTgt spid="14"/>
                                        </p:tgtEl>
                                      </p:cBhvr>
                                    </p:animEffect>
                                  </p:childTnLst>
                                </p:cTn>
                              </p:par>
                            </p:childTnLst>
                          </p:cTn>
                        </p:par>
                      </p:childTnLst>
                    </p:cTn>
                  </p:par>
                  <p:par>
                    <p:cTn id="43" fill="hold">
                      <p:stCondLst>
                        <p:cond delay="indefinite"/>
                      </p:stCondLst>
                      <p:childTnLst>
                        <p:par>
                          <p:cTn id="44" fill="hold">
                            <p:stCondLst>
                              <p:cond delay="0"/>
                            </p:stCondLst>
                            <p:childTnLst>
                              <p:par>
                                <p:cTn id="45" presetID="9" presetClass="entr" presetSubtype="0" fill="hold" grpId="0" nodeType="clickEffect">
                                  <p:stCondLst>
                                    <p:cond delay="0"/>
                                  </p:stCondLst>
                                  <p:childTnLst>
                                    <p:set>
                                      <p:cBhvr>
                                        <p:cTn id="46" dur="1" fill="hold">
                                          <p:stCondLst>
                                            <p:cond delay="0"/>
                                          </p:stCondLst>
                                        </p:cTn>
                                        <p:tgtEl>
                                          <p:spTgt spid="15"/>
                                        </p:tgtEl>
                                        <p:attrNameLst>
                                          <p:attrName>style.visibility</p:attrName>
                                        </p:attrNameLst>
                                      </p:cBhvr>
                                      <p:to>
                                        <p:strVal val="visible"/>
                                      </p:to>
                                    </p:set>
                                    <p:animEffect transition="in" filter="dissolve">
                                      <p:cBhvr>
                                        <p:cTn id="47" dur="500"/>
                                        <p:tgtEl>
                                          <p:spTgt spid="15"/>
                                        </p:tgtEl>
                                      </p:cBhvr>
                                    </p:animEffect>
                                  </p:childTnLst>
                                </p:cTn>
                              </p:par>
                            </p:childTnLst>
                          </p:cTn>
                        </p:par>
                      </p:childTnLst>
                    </p:cTn>
                  </p:par>
                  <p:par>
                    <p:cTn id="48" fill="hold">
                      <p:stCondLst>
                        <p:cond delay="indefinite"/>
                      </p:stCondLst>
                      <p:childTnLst>
                        <p:par>
                          <p:cTn id="49" fill="hold">
                            <p:stCondLst>
                              <p:cond delay="0"/>
                            </p:stCondLst>
                            <p:childTnLst>
                              <p:par>
                                <p:cTn id="50" presetID="9" presetClass="entr" presetSubtype="0" fill="hold" grpId="0" nodeType="clickEffect">
                                  <p:stCondLst>
                                    <p:cond delay="0"/>
                                  </p:stCondLst>
                                  <p:childTnLst>
                                    <p:set>
                                      <p:cBhvr>
                                        <p:cTn id="51" dur="1" fill="hold">
                                          <p:stCondLst>
                                            <p:cond delay="0"/>
                                          </p:stCondLst>
                                        </p:cTn>
                                        <p:tgtEl>
                                          <p:spTgt spid="17"/>
                                        </p:tgtEl>
                                        <p:attrNameLst>
                                          <p:attrName>style.visibility</p:attrName>
                                        </p:attrNameLst>
                                      </p:cBhvr>
                                      <p:to>
                                        <p:strVal val="visible"/>
                                      </p:to>
                                    </p:set>
                                    <p:animEffect transition="in" filter="dissolve">
                                      <p:cBhvr>
                                        <p:cTn id="52" dur="500"/>
                                        <p:tgtEl>
                                          <p:spTgt spid="17"/>
                                        </p:tgtEl>
                                      </p:cBhvr>
                                    </p:animEffect>
                                  </p:childTnLst>
                                </p:cTn>
                              </p:par>
                            </p:childTnLst>
                          </p:cTn>
                        </p:par>
                      </p:childTnLst>
                    </p:cTn>
                  </p:par>
                  <p:par>
                    <p:cTn id="53" fill="hold">
                      <p:stCondLst>
                        <p:cond delay="indefinite"/>
                      </p:stCondLst>
                      <p:childTnLst>
                        <p:par>
                          <p:cTn id="54" fill="hold">
                            <p:stCondLst>
                              <p:cond delay="0"/>
                            </p:stCondLst>
                            <p:childTnLst>
                              <p:par>
                                <p:cTn id="55" presetID="9" presetClass="entr" presetSubtype="0" fill="hold" grpId="0" nodeType="clickEffect">
                                  <p:stCondLst>
                                    <p:cond delay="0"/>
                                  </p:stCondLst>
                                  <p:childTnLst>
                                    <p:set>
                                      <p:cBhvr>
                                        <p:cTn id="56" dur="1" fill="hold">
                                          <p:stCondLst>
                                            <p:cond delay="0"/>
                                          </p:stCondLst>
                                        </p:cTn>
                                        <p:tgtEl>
                                          <p:spTgt spid="21"/>
                                        </p:tgtEl>
                                        <p:attrNameLst>
                                          <p:attrName>style.visibility</p:attrName>
                                        </p:attrNameLst>
                                      </p:cBhvr>
                                      <p:to>
                                        <p:strVal val="visible"/>
                                      </p:to>
                                    </p:set>
                                    <p:animEffect transition="in" filter="dissolve">
                                      <p:cBhvr>
                                        <p:cTn id="57" dur="500"/>
                                        <p:tgtEl>
                                          <p:spTgt spid="21"/>
                                        </p:tgtEl>
                                      </p:cBhvr>
                                    </p:animEffect>
                                  </p:childTnLst>
                                </p:cTn>
                              </p:par>
                            </p:childTnLst>
                          </p:cTn>
                        </p:par>
                      </p:childTnLst>
                    </p:cTn>
                  </p:par>
                  <p:par>
                    <p:cTn id="58" fill="hold">
                      <p:stCondLst>
                        <p:cond delay="indefinite"/>
                      </p:stCondLst>
                      <p:childTnLst>
                        <p:par>
                          <p:cTn id="59" fill="hold">
                            <p:stCondLst>
                              <p:cond delay="0"/>
                            </p:stCondLst>
                            <p:childTnLst>
                              <p:par>
                                <p:cTn id="60" presetID="9" presetClass="entr" presetSubtype="0" fill="hold" grpId="0" nodeType="clickEffect">
                                  <p:stCondLst>
                                    <p:cond delay="0"/>
                                  </p:stCondLst>
                                  <p:childTnLst>
                                    <p:set>
                                      <p:cBhvr>
                                        <p:cTn id="61" dur="1" fill="hold">
                                          <p:stCondLst>
                                            <p:cond delay="0"/>
                                          </p:stCondLst>
                                        </p:cTn>
                                        <p:tgtEl>
                                          <p:spTgt spid="18"/>
                                        </p:tgtEl>
                                        <p:attrNameLst>
                                          <p:attrName>style.visibility</p:attrName>
                                        </p:attrNameLst>
                                      </p:cBhvr>
                                      <p:to>
                                        <p:strVal val="visible"/>
                                      </p:to>
                                    </p:set>
                                    <p:animEffect transition="in" filter="dissolve">
                                      <p:cBhvr>
                                        <p:cTn id="62"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utoUpdateAnimBg="0"/>
      <p:bldP spid="5" grpId="0" autoUpdateAnimBg="0"/>
      <p:bldP spid="6" grpId="0" autoUpdateAnimBg="0"/>
      <p:bldP spid="10" grpId="0" autoUpdateAnimBg="0"/>
      <p:bldP spid="11" grpId="0" autoUpdateAnimBg="0"/>
      <p:bldP spid="12" grpId="0" autoUpdateAnimBg="0"/>
      <p:bldP spid="13" grpId="0" autoUpdateAnimBg="0"/>
      <p:bldP spid="14" grpId="0" autoUpdateAnimBg="0"/>
      <p:bldP spid="15" grpId="0" autoUpdateAnimBg="0"/>
      <p:bldP spid="17" grpId="0" autoUpdateAnimBg="0"/>
      <p:bldP spid="21" grpId="0" autoUpdateAnimBg="0"/>
      <p:bldP spid="18" grpId="0" autoUpdateAnimBg="0"/>
    </p:bldLst>
  </p:timing>
</p:sld>
</file>

<file path=ppt/slides/slide3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30</a:t>
            </a:fld>
            <a:r>
              <a:rPr lang="en-US" altLang="zh-CN" dirty="0" smtClean="0"/>
              <a:t>-</a:t>
            </a:r>
            <a:endParaRPr lang="zh-CN" altLang="en-US" dirty="0"/>
          </a:p>
        </p:txBody>
      </p:sp>
      <p:sp>
        <p:nvSpPr>
          <p:cNvPr id="3" name="圆角矩形 2">
            <a:hlinkClick r:id="rId3"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1</a:t>
            </a:r>
            <a:endParaRPr lang="zh-CN" altLang="en-US" sz="1200" dirty="0">
              <a:solidFill>
                <a:schemeClr val="bg1">
                  <a:lumMod val="85000"/>
                </a:schemeClr>
              </a:solidFill>
              <a:latin typeface="+mj-ea"/>
              <a:ea typeface="+mj-ea"/>
            </a:endParaRPr>
          </a:p>
        </p:txBody>
      </p:sp>
      <p:sp>
        <p:nvSpPr>
          <p:cNvPr id="4" name="圆角矩形 3">
            <a:hlinkClick r:id="rId4"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2</a:t>
            </a:r>
            <a:endParaRPr lang="zh-CN" altLang="en-US" sz="1200" dirty="0">
              <a:solidFill>
                <a:schemeClr val="bg1">
                  <a:lumMod val="85000"/>
                </a:schemeClr>
              </a:solidFill>
              <a:latin typeface="+mj-ea"/>
              <a:ea typeface="+mj-ea"/>
            </a:endParaRPr>
          </a:p>
        </p:txBody>
      </p:sp>
      <p:sp>
        <p:nvSpPr>
          <p:cNvPr id="5" name="圆角矩形 4">
            <a:hlinkClick r:id="rId5" action="ppaction://hlinksldjump"/>
          </p:cNvPr>
          <p:cNvSpPr/>
          <p:nvPr/>
        </p:nvSpPr>
        <p:spPr>
          <a:xfrm>
            <a:off x="2318976"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3</a:t>
            </a:r>
            <a:endParaRPr lang="zh-CN" altLang="en-US" sz="1200" dirty="0">
              <a:solidFill>
                <a:schemeClr val="bg1">
                  <a:lumMod val="85000"/>
                </a:schemeClr>
              </a:solidFill>
              <a:latin typeface="+mj-ea"/>
              <a:ea typeface="+mj-ea"/>
            </a:endParaRPr>
          </a:p>
        </p:txBody>
      </p:sp>
      <p:sp>
        <p:nvSpPr>
          <p:cNvPr id="8" name="圆角矩形 7">
            <a:hlinkClick r:id="rId6" action="ppaction://hlinksldjump"/>
          </p:cNvPr>
          <p:cNvSpPr/>
          <p:nvPr/>
        </p:nvSpPr>
        <p:spPr>
          <a:xfrm>
            <a:off x="3306312" y="1010948"/>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a:t>
            </a:r>
            <a:r>
              <a:rPr lang="en-US" altLang="zh-CN" sz="1200" dirty="0" smtClean="0">
                <a:solidFill>
                  <a:srgbClr val="E75E22"/>
                </a:solidFill>
                <a:latin typeface="+mj-ea"/>
                <a:ea typeface="+mj-ea"/>
              </a:rPr>
              <a:t>4</a:t>
            </a:r>
            <a:endParaRPr lang="zh-CN" altLang="en-US" sz="1200" dirty="0">
              <a:solidFill>
                <a:srgbClr val="E75E22"/>
              </a:solidFill>
              <a:latin typeface="+mj-ea"/>
              <a:ea typeface="+mj-ea"/>
            </a:endParaRPr>
          </a:p>
        </p:txBody>
      </p:sp>
      <p:sp>
        <p:nvSpPr>
          <p:cNvPr id="2" name="矩形 1"/>
          <p:cNvSpPr>
            <a:spLocks noChangeAspect="1"/>
          </p:cNvSpPr>
          <p:nvPr/>
        </p:nvSpPr>
        <p:spPr>
          <a:xfrm>
            <a:off x="508000" y="2716732"/>
            <a:ext cx="8128000" cy="167853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解题心得</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在求动点轨迹方程时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如果题目有明确要求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求轨迹的参数方程或求轨迹的极坐标方程或求轨迹的直角坐标方程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那么就按要求做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如果没有明确的要求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那么三种形式的方程写出哪种都可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哪种形式的容易求就写哪种</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9" name="圆角矩形 8">
            <a:hlinkClick r:id="rId7" action="ppaction://hlinksldjump"/>
          </p:cNvPr>
          <p:cNvSpPr/>
          <p:nvPr/>
        </p:nvSpPr>
        <p:spPr>
          <a:xfrm>
            <a:off x="4293648"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考点</a:t>
            </a:r>
            <a:r>
              <a:rPr lang="en-US" altLang="zh-CN" sz="1200" dirty="0">
                <a:solidFill>
                  <a:schemeClr val="bg1">
                    <a:lumMod val="85000"/>
                  </a:schemeClr>
                </a:solidFill>
                <a:latin typeface="+mj-ea"/>
                <a:ea typeface="+mj-ea"/>
              </a:rPr>
              <a:t>5</a:t>
            </a:r>
            <a:endParaRPr lang="zh-CN" altLang="en-US" sz="1200" dirty="0">
              <a:solidFill>
                <a:schemeClr val="bg1">
                  <a:lumMod val="85000"/>
                </a:schemeClr>
              </a:solidFill>
              <a:latin typeface="+mj-ea"/>
              <a:ea typeface="+mj-ea"/>
            </a:endParaRPr>
          </a:p>
        </p:txBody>
      </p:sp>
    </p:spTree>
    <p:extLst>
      <p:ext uri="{BB962C8B-B14F-4D97-AF65-F5344CB8AC3E}">
        <p14:creationId xmlns:p14="http://schemas.microsoft.com/office/powerpoint/2010/main" xmlns="" val="536253241"/>
      </p:ext>
    </p:extLst>
  </p:cSld>
  <p:clrMapOvr>
    <a:masterClrMapping/>
  </p:clrMapOvr>
  <mc:AlternateContent xmlns:mc="http://schemas.openxmlformats.org/markup-compatibility/2006">
    <mc:Choice xmlns:p14="http://schemas.microsoft.com/office/powerpoint/2010/main" xmlns="" Requires="p14">
      <p:transition spd="slow" p14:dur="800">
        <p:cover dir="rd"/>
      </p:transition>
    </mc:Choice>
    <mc:Fallback>
      <p:transition spd="slow">
        <p:cover dir="rd"/>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31</a:t>
            </a:fld>
            <a:r>
              <a:rPr lang="en-US" altLang="zh-CN" dirty="0" smtClean="0"/>
              <a:t>-</a:t>
            </a:r>
            <a:endParaRPr lang="zh-CN" altLang="en-US" dirty="0"/>
          </a:p>
        </p:txBody>
      </p:sp>
      <p:sp>
        <p:nvSpPr>
          <p:cNvPr id="3" name="圆角矩形 2">
            <a:hlinkClick r:id="rId4"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1</a:t>
            </a:r>
            <a:endParaRPr lang="zh-CN" altLang="en-US" sz="1200" dirty="0">
              <a:solidFill>
                <a:schemeClr val="bg1">
                  <a:lumMod val="85000"/>
                </a:schemeClr>
              </a:solidFill>
              <a:latin typeface="+mj-ea"/>
              <a:ea typeface="+mj-ea"/>
            </a:endParaRPr>
          </a:p>
        </p:txBody>
      </p:sp>
      <p:sp>
        <p:nvSpPr>
          <p:cNvPr id="4" name="圆角矩形 3">
            <a:hlinkClick r:id="rId5"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2</a:t>
            </a:r>
            <a:endParaRPr lang="zh-CN" altLang="en-US" sz="1200" dirty="0">
              <a:solidFill>
                <a:schemeClr val="bg1">
                  <a:lumMod val="85000"/>
                </a:schemeClr>
              </a:solidFill>
              <a:latin typeface="+mj-ea"/>
              <a:ea typeface="+mj-ea"/>
            </a:endParaRPr>
          </a:p>
        </p:txBody>
      </p:sp>
      <p:sp>
        <p:nvSpPr>
          <p:cNvPr id="5" name="圆角矩形 4">
            <a:hlinkClick r:id="rId6" action="ppaction://hlinksldjump"/>
          </p:cNvPr>
          <p:cNvSpPr/>
          <p:nvPr/>
        </p:nvSpPr>
        <p:spPr>
          <a:xfrm>
            <a:off x="2318976"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3</a:t>
            </a:r>
            <a:endParaRPr lang="zh-CN" altLang="en-US" sz="1200" dirty="0">
              <a:solidFill>
                <a:schemeClr val="bg1">
                  <a:lumMod val="85000"/>
                </a:schemeClr>
              </a:solidFill>
              <a:latin typeface="+mj-ea"/>
              <a:ea typeface="+mj-ea"/>
            </a:endParaRPr>
          </a:p>
        </p:txBody>
      </p:sp>
      <p:sp>
        <p:nvSpPr>
          <p:cNvPr id="8" name="圆角矩形 7">
            <a:hlinkClick r:id="rId7" action="ppaction://hlinksldjump"/>
          </p:cNvPr>
          <p:cNvSpPr/>
          <p:nvPr/>
        </p:nvSpPr>
        <p:spPr>
          <a:xfrm>
            <a:off x="3306312" y="1010948"/>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a:t>
            </a:r>
            <a:r>
              <a:rPr lang="en-US" altLang="zh-CN" sz="1200" dirty="0" smtClean="0">
                <a:solidFill>
                  <a:srgbClr val="E75E22"/>
                </a:solidFill>
                <a:latin typeface="+mj-ea"/>
                <a:ea typeface="+mj-ea"/>
              </a:rPr>
              <a:t>4</a:t>
            </a:r>
            <a:endParaRPr lang="zh-CN" altLang="en-US" sz="1200" dirty="0">
              <a:solidFill>
                <a:srgbClr val="E75E22"/>
              </a:solidFill>
              <a:latin typeface="+mj-ea"/>
              <a:ea typeface="+mj-ea"/>
            </a:endParaRPr>
          </a:p>
        </p:txBody>
      </p:sp>
      <p:graphicFrame>
        <p:nvGraphicFramePr>
          <p:cNvPr id="2" name="对象 1"/>
          <p:cNvGraphicFramePr>
            <a:graphicFrameLocks noChangeAspect="1"/>
          </p:cNvGraphicFramePr>
          <p:nvPr>
            <p:extLst>
              <p:ext uri="{D42A27DB-BD31-4B8C-83A1-F6EECF244321}">
                <p14:modId xmlns:p14="http://schemas.microsoft.com/office/powerpoint/2010/main" xmlns="" val="3522720665"/>
              </p:ext>
            </p:extLst>
          </p:nvPr>
        </p:nvGraphicFramePr>
        <p:xfrm>
          <a:off x="508000" y="2301703"/>
          <a:ext cx="8128000" cy="2135409"/>
        </p:xfrm>
        <a:graphic>
          <a:graphicData uri="http://schemas.openxmlformats.org/presentationml/2006/ole">
            <p:oleObj spid="_x0000_s25602" name="文档" r:id="rId8" imgW="3837724" imgH="1007805" progId="Word.Document.12">
              <p:embed/>
            </p:oleObj>
          </a:graphicData>
        </a:graphic>
      </p:graphicFrame>
      <p:sp>
        <p:nvSpPr>
          <p:cNvPr id="10" name="圆角矩形 9">
            <a:hlinkClick r:id="rId9" action="ppaction://hlinksldjump"/>
          </p:cNvPr>
          <p:cNvSpPr/>
          <p:nvPr/>
        </p:nvSpPr>
        <p:spPr>
          <a:xfrm>
            <a:off x="4293648"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考点</a:t>
            </a:r>
            <a:r>
              <a:rPr lang="en-US" altLang="zh-CN" sz="1200" dirty="0">
                <a:solidFill>
                  <a:schemeClr val="bg1">
                    <a:lumMod val="85000"/>
                  </a:schemeClr>
                </a:solidFill>
                <a:latin typeface="+mj-ea"/>
                <a:ea typeface="+mj-ea"/>
              </a:rPr>
              <a:t>5</a:t>
            </a:r>
            <a:endParaRPr lang="zh-CN" altLang="en-US" sz="1200" dirty="0">
              <a:solidFill>
                <a:schemeClr val="bg1">
                  <a:lumMod val="85000"/>
                </a:schemeClr>
              </a:solidFill>
              <a:latin typeface="+mj-ea"/>
              <a:ea typeface="+mj-ea"/>
            </a:endParaRPr>
          </a:p>
        </p:txBody>
      </p:sp>
    </p:spTree>
    <p:extLst>
      <p:ext uri="{BB962C8B-B14F-4D97-AF65-F5344CB8AC3E}">
        <p14:creationId xmlns:p14="http://schemas.microsoft.com/office/powerpoint/2010/main" xmlns="" val="2861675802"/>
      </p:ext>
    </p:extLst>
  </p:cSld>
  <p:clrMapOvr>
    <a:masterClrMapping/>
  </p:clrMapOvr>
  <mc:AlternateContent xmlns:mc="http://schemas.openxmlformats.org/markup-compatibility/2006">
    <mc:Choice xmlns:p14="http://schemas.microsoft.com/office/powerpoint/2010/main" xmlns="" Requires="p14">
      <p:transition spd="slow" p14:dur="800">
        <p:pull dir="rd"/>
      </p:transition>
    </mc:Choice>
    <mc:Fallback>
      <p:transition spd="slow">
        <p:pull dir="rd"/>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32</a:t>
            </a:fld>
            <a:r>
              <a:rPr lang="en-US" altLang="zh-CN" dirty="0" smtClean="0"/>
              <a:t>-</a:t>
            </a:r>
            <a:endParaRPr lang="zh-CN" altLang="en-US" dirty="0"/>
          </a:p>
        </p:txBody>
      </p:sp>
      <p:sp>
        <p:nvSpPr>
          <p:cNvPr id="3" name="圆角矩形 2">
            <a:hlinkClick r:id="rId4"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1</a:t>
            </a:r>
            <a:endParaRPr lang="zh-CN" altLang="en-US" sz="1200" dirty="0">
              <a:solidFill>
                <a:schemeClr val="bg1">
                  <a:lumMod val="85000"/>
                </a:schemeClr>
              </a:solidFill>
              <a:latin typeface="+mj-ea"/>
              <a:ea typeface="+mj-ea"/>
            </a:endParaRPr>
          </a:p>
        </p:txBody>
      </p:sp>
      <p:sp>
        <p:nvSpPr>
          <p:cNvPr id="4" name="圆角矩形 3">
            <a:hlinkClick r:id="rId5"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2</a:t>
            </a:r>
            <a:endParaRPr lang="zh-CN" altLang="en-US" sz="1200" dirty="0">
              <a:solidFill>
                <a:schemeClr val="bg1">
                  <a:lumMod val="85000"/>
                </a:schemeClr>
              </a:solidFill>
              <a:latin typeface="+mj-ea"/>
              <a:ea typeface="+mj-ea"/>
            </a:endParaRPr>
          </a:p>
        </p:txBody>
      </p:sp>
      <p:sp>
        <p:nvSpPr>
          <p:cNvPr id="5" name="圆角矩形 4">
            <a:hlinkClick r:id="rId6" action="ppaction://hlinksldjump"/>
          </p:cNvPr>
          <p:cNvSpPr/>
          <p:nvPr/>
        </p:nvSpPr>
        <p:spPr>
          <a:xfrm>
            <a:off x="2318976"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3</a:t>
            </a:r>
            <a:endParaRPr lang="zh-CN" altLang="en-US" sz="1200" dirty="0">
              <a:solidFill>
                <a:schemeClr val="bg1">
                  <a:lumMod val="85000"/>
                </a:schemeClr>
              </a:solidFill>
              <a:latin typeface="+mj-ea"/>
              <a:ea typeface="+mj-ea"/>
            </a:endParaRPr>
          </a:p>
        </p:txBody>
      </p:sp>
      <p:sp>
        <p:nvSpPr>
          <p:cNvPr id="8" name="圆角矩形 7">
            <a:hlinkClick r:id="rId7" action="ppaction://hlinksldjump"/>
          </p:cNvPr>
          <p:cNvSpPr/>
          <p:nvPr/>
        </p:nvSpPr>
        <p:spPr>
          <a:xfrm>
            <a:off x="3306312" y="1010948"/>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a:t>
            </a:r>
            <a:r>
              <a:rPr lang="en-US" altLang="zh-CN" sz="1200" dirty="0" smtClean="0">
                <a:solidFill>
                  <a:srgbClr val="E75E22"/>
                </a:solidFill>
                <a:latin typeface="+mj-ea"/>
                <a:ea typeface="+mj-ea"/>
              </a:rPr>
              <a:t>4</a:t>
            </a:r>
            <a:endParaRPr lang="zh-CN" altLang="en-US" sz="1200" dirty="0">
              <a:solidFill>
                <a:srgbClr val="E75E22"/>
              </a:solidFill>
              <a:latin typeface="+mj-ea"/>
              <a:ea typeface="+mj-ea"/>
            </a:endParaRPr>
          </a:p>
        </p:txBody>
      </p:sp>
      <p:graphicFrame>
        <p:nvGraphicFramePr>
          <p:cNvPr id="6" name="对象 5"/>
          <p:cNvGraphicFramePr>
            <a:graphicFrameLocks noChangeAspect="1"/>
          </p:cNvGraphicFramePr>
          <p:nvPr>
            <p:extLst>
              <p:ext uri="{D42A27DB-BD31-4B8C-83A1-F6EECF244321}">
                <p14:modId xmlns:p14="http://schemas.microsoft.com/office/powerpoint/2010/main" xmlns="" val="2084137399"/>
              </p:ext>
            </p:extLst>
          </p:nvPr>
        </p:nvGraphicFramePr>
        <p:xfrm>
          <a:off x="508000" y="1844824"/>
          <a:ext cx="8128000" cy="3383024"/>
        </p:xfrm>
        <a:graphic>
          <a:graphicData uri="http://schemas.openxmlformats.org/presentationml/2006/ole">
            <p:oleObj spid="_x0000_s26626" name="文档" r:id="rId8" imgW="3837724" imgH="1597704" progId="Word.Document.12">
              <p:embed/>
            </p:oleObj>
          </a:graphicData>
        </a:graphic>
      </p:graphicFrame>
      <p:sp>
        <p:nvSpPr>
          <p:cNvPr id="9" name="圆角矩形 8">
            <a:hlinkClick r:id="rId9" action="ppaction://hlinksldjump"/>
          </p:cNvPr>
          <p:cNvSpPr/>
          <p:nvPr/>
        </p:nvSpPr>
        <p:spPr>
          <a:xfrm>
            <a:off x="4293648"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考点</a:t>
            </a:r>
            <a:r>
              <a:rPr lang="en-US" altLang="zh-CN" sz="1200" dirty="0">
                <a:solidFill>
                  <a:schemeClr val="bg1">
                    <a:lumMod val="85000"/>
                  </a:schemeClr>
                </a:solidFill>
                <a:latin typeface="+mj-ea"/>
                <a:ea typeface="+mj-ea"/>
              </a:rPr>
              <a:t>5</a:t>
            </a:r>
            <a:endParaRPr lang="zh-CN" altLang="en-US" sz="1200" dirty="0">
              <a:solidFill>
                <a:schemeClr val="bg1">
                  <a:lumMod val="85000"/>
                </a:schemeClr>
              </a:solidFill>
              <a:latin typeface="+mj-ea"/>
              <a:ea typeface="+mj-ea"/>
            </a:endParaRPr>
          </a:p>
        </p:txBody>
      </p:sp>
    </p:spTree>
    <p:extLst>
      <p:ext uri="{BB962C8B-B14F-4D97-AF65-F5344CB8AC3E}">
        <p14:creationId xmlns:p14="http://schemas.microsoft.com/office/powerpoint/2010/main" xmlns="" val="1304729282"/>
      </p:ext>
    </p:extLst>
  </p:cSld>
  <p:clrMapOvr>
    <a:masterClrMapping/>
  </p:clrMapOvr>
  <mc:AlternateContent xmlns:mc="http://schemas.openxmlformats.org/markup-compatibility/2006">
    <mc:Choice xmlns:p14="http://schemas.microsoft.com/office/powerpoint/2010/main" xmlns="" Requires="p14">
      <p:transition spd="slow" p14:dur="800">
        <p:cover dir="d"/>
      </p:transition>
    </mc:Choice>
    <mc:Fallback>
      <p:transition spd="slow">
        <p:cover dir="d"/>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33</a:t>
            </a:fld>
            <a:r>
              <a:rPr lang="en-US" altLang="zh-CN" dirty="0" smtClean="0"/>
              <a:t>-</a:t>
            </a:r>
            <a:endParaRPr lang="zh-CN" altLang="en-US" dirty="0"/>
          </a:p>
        </p:txBody>
      </p:sp>
      <p:sp>
        <p:nvSpPr>
          <p:cNvPr id="3" name="圆角矩形 2">
            <a:hlinkClick r:id="rId4"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1</a:t>
            </a:r>
            <a:endParaRPr lang="zh-CN" altLang="en-US" sz="1200" dirty="0">
              <a:solidFill>
                <a:schemeClr val="bg1">
                  <a:lumMod val="85000"/>
                </a:schemeClr>
              </a:solidFill>
              <a:latin typeface="+mj-ea"/>
              <a:ea typeface="+mj-ea"/>
            </a:endParaRPr>
          </a:p>
        </p:txBody>
      </p:sp>
      <p:sp>
        <p:nvSpPr>
          <p:cNvPr id="4" name="圆角矩形 3">
            <a:hlinkClick r:id="rId5"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2</a:t>
            </a:r>
            <a:endParaRPr lang="zh-CN" altLang="en-US" sz="1200" dirty="0">
              <a:solidFill>
                <a:schemeClr val="bg1">
                  <a:lumMod val="85000"/>
                </a:schemeClr>
              </a:solidFill>
              <a:latin typeface="+mj-ea"/>
              <a:ea typeface="+mj-ea"/>
            </a:endParaRPr>
          </a:p>
        </p:txBody>
      </p:sp>
      <p:sp>
        <p:nvSpPr>
          <p:cNvPr id="5" name="圆角矩形 4">
            <a:hlinkClick r:id="rId6" action="ppaction://hlinksldjump"/>
          </p:cNvPr>
          <p:cNvSpPr/>
          <p:nvPr/>
        </p:nvSpPr>
        <p:spPr>
          <a:xfrm>
            <a:off x="2318976"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3</a:t>
            </a:r>
            <a:endParaRPr lang="zh-CN" altLang="en-US" sz="1200" dirty="0">
              <a:solidFill>
                <a:schemeClr val="bg1">
                  <a:lumMod val="85000"/>
                </a:schemeClr>
              </a:solidFill>
              <a:latin typeface="+mj-ea"/>
              <a:ea typeface="+mj-ea"/>
            </a:endParaRPr>
          </a:p>
        </p:txBody>
      </p:sp>
      <p:sp>
        <p:nvSpPr>
          <p:cNvPr id="8" name="圆角矩形 7">
            <a:hlinkClick r:id="rId7" action="ppaction://hlinksldjump"/>
          </p:cNvPr>
          <p:cNvSpPr/>
          <p:nvPr/>
        </p:nvSpPr>
        <p:spPr>
          <a:xfrm>
            <a:off x="3306312" y="1010948"/>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a:t>
            </a:r>
            <a:r>
              <a:rPr lang="en-US" altLang="zh-CN" sz="1200" dirty="0" smtClean="0">
                <a:solidFill>
                  <a:srgbClr val="E75E22"/>
                </a:solidFill>
                <a:latin typeface="+mj-ea"/>
                <a:ea typeface="+mj-ea"/>
              </a:rPr>
              <a:t>4</a:t>
            </a:r>
            <a:endParaRPr lang="zh-CN" altLang="en-US" sz="1200" dirty="0">
              <a:solidFill>
                <a:srgbClr val="E75E22"/>
              </a:solidFill>
              <a:latin typeface="+mj-ea"/>
              <a:ea typeface="+mj-ea"/>
            </a:endParaRPr>
          </a:p>
        </p:txBody>
      </p:sp>
      <p:graphicFrame>
        <p:nvGraphicFramePr>
          <p:cNvPr id="2" name="对象 1"/>
          <p:cNvGraphicFramePr>
            <a:graphicFrameLocks noChangeAspect="1"/>
          </p:cNvGraphicFramePr>
          <p:nvPr>
            <p:extLst>
              <p:ext uri="{D42A27DB-BD31-4B8C-83A1-F6EECF244321}">
                <p14:modId xmlns:p14="http://schemas.microsoft.com/office/powerpoint/2010/main" xmlns="" val="454723305"/>
              </p:ext>
            </p:extLst>
          </p:nvPr>
        </p:nvGraphicFramePr>
        <p:xfrm>
          <a:off x="508000" y="1568077"/>
          <a:ext cx="8128000" cy="4237187"/>
        </p:xfrm>
        <a:graphic>
          <a:graphicData uri="http://schemas.openxmlformats.org/presentationml/2006/ole">
            <p:oleObj spid="_x0000_s27650" name="文档" r:id="rId8" imgW="3837724" imgH="2000465" progId="Word.Document.12">
              <p:embed/>
            </p:oleObj>
          </a:graphicData>
        </a:graphic>
      </p:graphicFrame>
      <p:sp>
        <p:nvSpPr>
          <p:cNvPr id="9" name="圆角矩形 8">
            <a:hlinkClick r:id="rId9" action="ppaction://hlinksldjump"/>
          </p:cNvPr>
          <p:cNvSpPr/>
          <p:nvPr/>
        </p:nvSpPr>
        <p:spPr>
          <a:xfrm>
            <a:off x="4293648"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考点</a:t>
            </a:r>
            <a:r>
              <a:rPr lang="en-US" altLang="zh-CN" sz="1200" dirty="0">
                <a:solidFill>
                  <a:schemeClr val="bg1">
                    <a:lumMod val="85000"/>
                  </a:schemeClr>
                </a:solidFill>
                <a:latin typeface="+mj-ea"/>
                <a:ea typeface="+mj-ea"/>
              </a:rPr>
              <a:t>5</a:t>
            </a:r>
            <a:endParaRPr lang="zh-CN" altLang="en-US" sz="1200" dirty="0">
              <a:solidFill>
                <a:schemeClr val="bg1">
                  <a:lumMod val="85000"/>
                </a:schemeClr>
              </a:solidFill>
              <a:latin typeface="+mj-ea"/>
              <a:ea typeface="+mj-ea"/>
            </a:endParaRPr>
          </a:p>
        </p:txBody>
      </p:sp>
    </p:spTree>
    <p:extLst>
      <p:ext uri="{BB962C8B-B14F-4D97-AF65-F5344CB8AC3E}">
        <p14:creationId xmlns:p14="http://schemas.microsoft.com/office/powerpoint/2010/main" xmlns="" val="2510980284"/>
      </p:ext>
    </p:extLst>
  </p:cSld>
  <p:clrMapOvr>
    <a:masterClrMapping/>
  </p:clrMapOvr>
  <mc:AlternateContent xmlns:mc="http://schemas.openxmlformats.org/markup-compatibility/2006">
    <mc:Choice xmlns:p14="http://schemas.microsoft.com/office/powerpoint/2010/main" xmlns="" Requires="p14">
      <p:transition spd="slow" p14:dur="800">
        <p:cover dir="d"/>
      </p:transition>
    </mc:Choice>
    <mc:Fallback>
      <p:transition spd="slow">
        <p:cover dir="d"/>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34</a:t>
            </a:fld>
            <a:r>
              <a:rPr lang="en-US" altLang="zh-CN" dirty="0" smtClean="0"/>
              <a:t>-</a:t>
            </a:r>
            <a:endParaRPr lang="zh-CN" altLang="en-US" dirty="0"/>
          </a:p>
        </p:txBody>
      </p:sp>
      <p:sp>
        <p:nvSpPr>
          <p:cNvPr id="3" name="圆角矩形 2">
            <a:hlinkClick r:id="rId4"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1</a:t>
            </a:r>
            <a:endParaRPr lang="zh-CN" altLang="en-US" sz="1200" dirty="0">
              <a:solidFill>
                <a:schemeClr val="bg1">
                  <a:lumMod val="85000"/>
                </a:schemeClr>
              </a:solidFill>
              <a:latin typeface="+mj-ea"/>
              <a:ea typeface="+mj-ea"/>
            </a:endParaRPr>
          </a:p>
        </p:txBody>
      </p:sp>
      <p:sp>
        <p:nvSpPr>
          <p:cNvPr id="4" name="圆角矩形 3">
            <a:hlinkClick r:id="rId5"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2</a:t>
            </a:r>
            <a:endParaRPr lang="zh-CN" altLang="en-US" sz="1200" dirty="0">
              <a:solidFill>
                <a:schemeClr val="bg1">
                  <a:lumMod val="85000"/>
                </a:schemeClr>
              </a:solidFill>
              <a:latin typeface="+mj-ea"/>
              <a:ea typeface="+mj-ea"/>
            </a:endParaRPr>
          </a:p>
        </p:txBody>
      </p:sp>
      <p:sp>
        <p:nvSpPr>
          <p:cNvPr id="5" name="圆角矩形 4">
            <a:hlinkClick r:id="rId6" action="ppaction://hlinksldjump"/>
          </p:cNvPr>
          <p:cNvSpPr/>
          <p:nvPr/>
        </p:nvSpPr>
        <p:spPr>
          <a:xfrm>
            <a:off x="2318976"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3</a:t>
            </a:r>
            <a:endParaRPr lang="zh-CN" altLang="en-US" sz="1200" dirty="0">
              <a:solidFill>
                <a:schemeClr val="bg1">
                  <a:lumMod val="85000"/>
                </a:schemeClr>
              </a:solidFill>
              <a:latin typeface="+mj-ea"/>
              <a:ea typeface="+mj-ea"/>
            </a:endParaRPr>
          </a:p>
        </p:txBody>
      </p:sp>
      <p:sp>
        <p:nvSpPr>
          <p:cNvPr id="8" name="圆角矩形 7">
            <a:hlinkClick r:id="rId7" action="ppaction://hlinksldjump"/>
          </p:cNvPr>
          <p:cNvSpPr/>
          <p:nvPr/>
        </p:nvSpPr>
        <p:spPr>
          <a:xfrm>
            <a:off x="3306312"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4</a:t>
            </a:r>
            <a:endParaRPr lang="zh-CN" altLang="en-US" sz="1200" dirty="0">
              <a:solidFill>
                <a:schemeClr val="bg1">
                  <a:lumMod val="85000"/>
                </a:schemeClr>
              </a:solidFill>
              <a:latin typeface="+mj-ea"/>
              <a:ea typeface="+mj-ea"/>
            </a:endParaRPr>
          </a:p>
        </p:txBody>
      </p:sp>
      <p:sp>
        <p:nvSpPr>
          <p:cNvPr id="9" name="圆角矩形 8">
            <a:hlinkClick r:id="rId8" action="ppaction://hlinksldjump"/>
          </p:cNvPr>
          <p:cNvSpPr/>
          <p:nvPr/>
        </p:nvSpPr>
        <p:spPr>
          <a:xfrm>
            <a:off x="4293648" y="1010948"/>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a:t>
            </a:r>
            <a:r>
              <a:rPr lang="en-US" altLang="zh-CN" sz="1200" dirty="0" smtClean="0">
                <a:solidFill>
                  <a:srgbClr val="E75E22"/>
                </a:solidFill>
                <a:latin typeface="+mj-ea"/>
                <a:ea typeface="+mj-ea"/>
              </a:rPr>
              <a:t>5</a:t>
            </a:r>
            <a:endParaRPr lang="zh-CN" altLang="en-US" sz="1200" dirty="0">
              <a:solidFill>
                <a:srgbClr val="E75E22"/>
              </a:solidFill>
              <a:latin typeface="+mj-ea"/>
              <a:ea typeface="+mj-ea"/>
            </a:endParaRPr>
          </a:p>
        </p:txBody>
      </p:sp>
      <p:sp>
        <p:nvSpPr>
          <p:cNvPr id="6" name="矩形 5"/>
          <p:cNvSpPr>
            <a:spLocks noChangeAspect="1"/>
          </p:cNvSpPr>
          <p:nvPr/>
        </p:nvSpPr>
        <p:spPr>
          <a:xfrm>
            <a:off x="827114" y="1567183"/>
            <a:ext cx="2808782" cy="498598"/>
          </a:xfrm>
          <a:prstGeom prst="rect">
            <a:avLst/>
          </a:prstGeom>
        </p:spPr>
        <p:txBody>
          <a:bodyPr wrap="none">
            <a:spAutoFit/>
          </a:bodyPr>
          <a:lstStyle/>
          <a:p>
            <a:pPr>
              <a:lnSpc>
                <a:spcPct val="120000"/>
              </a:lnSpc>
            </a:pPr>
            <a:r>
              <a:rPr lang="zh-CN" altLang="zh-CN" sz="2200" b="1" dirty="0">
                <a:solidFill>
                  <a:srgbClr val="000000"/>
                </a:solidFill>
                <a:latin typeface="Times New Roman" panose="02020603050405020304" pitchFamily="18" charset="0"/>
                <a:cs typeface="Times New Roman" panose="02020603050405020304" pitchFamily="18" charset="0"/>
              </a:rPr>
              <a:t>直线参数方程的</a:t>
            </a:r>
            <a:r>
              <a:rPr lang="zh-CN" altLang="zh-CN" sz="2200" b="1" dirty="0" smtClean="0">
                <a:solidFill>
                  <a:srgbClr val="000000"/>
                </a:solidFill>
                <a:latin typeface="Times New Roman" panose="02020603050405020304" pitchFamily="18" charset="0"/>
                <a:cs typeface="Times New Roman" panose="02020603050405020304" pitchFamily="18" charset="0"/>
              </a:rPr>
              <a:t>应用</a:t>
            </a:r>
            <a:r>
              <a:rPr lang="en-US" altLang="zh-CN" sz="2200" b="1" dirty="0" smtClean="0">
                <a:solidFill>
                  <a:srgbClr val="000000"/>
                </a:solidFill>
                <a:latin typeface="Times New Roman" panose="02020603050405020304" pitchFamily="18" charset="0"/>
                <a:cs typeface="Times New Roman" panose="02020603050405020304" pitchFamily="18" charset="0"/>
              </a:rPr>
              <a:t> </a:t>
            </a:r>
            <a:endParaRPr lang="zh-CN" altLang="en-US" sz="2200" dirty="0"/>
          </a:p>
        </p:txBody>
      </p:sp>
      <p:graphicFrame>
        <p:nvGraphicFramePr>
          <p:cNvPr id="7" name="对象 6"/>
          <p:cNvGraphicFramePr>
            <a:graphicFrameLocks noChangeAspect="1"/>
          </p:cNvGraphicFramePr>
          <p:nvPr>
            <p:extLst>
              <p:ext uri="{D42A27DB-BD31-4B8C-83A1-F6EECF244321}">
                <p14:modId xmlns:p14="http://schemas.microsoft.com/office/powerpoint/2010/main" xmlns="" val="2884183398"/>
              </p:ext>
            </p:extLst>
          </p:nvPr>
        </p:nvGraphicFramePr>
        <p:xfrm>
          <a:off x="508000" y="2108779"/>
          <a:ext cx="8128000" cy="3130812"/>
        </p:xfrm>
        <a:graphic>
          <a:graphicData uri="http://schemas.openxmlformats.org/presentationml/2006/ole">
            <p:oleObj spid="_x0000_s28674" name="文档" r:id="rId9" imgW="3837724" imgH="1478354" progId="Word.Document.12">
              <p:embed/>
            </p:oleObj>
          </a:graphicData>
        </a:graphic>
      </p:graphicFrame>
    </p:spTree>
    <p:extLst>
      <p:ext uri="{BB962C8B-B14F-4D97-AF65-F5344CB8AC3E}">
        <p14:creationId xmlns:p14="http://schemas.microsoft.com/office/powerpoint/2010/main" xmlns="" val="2319226748"/>
      </p:ext>
    </p:extLst>
  </p:cSld>
  <p:clrMapOvr>
    <a:masterClrMapping/>
  </p:clrMapOvr>
  <mc:AlternateContent xmlns:mc="http://schemas.openxmlformats.org/markup-compatibility/2006">
    <mc:Choice xmlns:p14="http://schemas.microsoft.com/office/powerpoint/2010/main" xmlns="" Requires="p14">
      <p:transition spd="slow" p14:dur="800">
        <p:cover dir="d"/>
      </p:transition>
    </mc:Choice>
    <mc:Fallback>
      <p:transition spd="slow">
        <p:cover dir="d"/>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35</a:t>
            </a:fld>
            <a:r>
              <a:rPr lang="en-US" altLang="zh-CN" dirty="0" smtClean="0"/>
              <a:t>-</a:t>
            </a:r>
            <a:endParaRPr lang="zh-CN" altLang="en-US" dirty="0"/>
          </a:p>
        </p:txBody>
      </p:sp>
      <p:sp>
        <p:nvSpPr>
          <p:cNvPr id="3" name="圆角矩形 2">
            <a:hlinkClick r:id="rId4"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1</a:t>
            </a:r>
            <a:endParaRPr lang="zh-CN" altLang="en-US" sz="1200" dirty="0">
              <a:solidFill>
                <a:schemeClr val="bg1">
                  <a:lumMod val="85000"/>
                </a:schemeClr>
              </a:solidFill>
              <a:latin typeface="+mj-ea"/>
              <a:ea typeface="+mj-ea"/>
            </a:endParaRPr>
          </a:p>
        </p:txBody>
      </p:sp>
      <p:sp>
        <p:nvSpPr>
          <p:cNvPr id="4" name="圆角矩形 3">
            <a:hlinkClick r:id="rId5"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2</a:t>
            </a:r>
            <a:endParaRPr lang="zh-CN" altLang="en-US" sz="1200" dirty="0">
              <a:solidFill>
                <a:schemeClr val="bg1">
                  <a:lumMod val="85000"/>
                </a:schemeClr>
              </a:solidFill>
              <a:latin typeface="+mj-ea"/>
              <a:ea typeface="+mj-ea"/>
            </a:endParaRPr>
          </a:p>
        </p:txBody>
      </p:sp>
      <p:sp>
        <p:nvSpPr>
          <p:cNvPr id="5" name="圆角矩形 4">
            <a:hlinkClick r:id="rId6" action="ppaction://hlinksldjump"/>
          </p:cNvPr>
          <p:cNvSpPr/>
          <p:nvPr/>
        </p:nvSpPr>
        <p:spPr>
          <a:xfrm>
            <a:off x="2318976"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3</a:t>
            </a:r>
            <a:endParaRPr lang="zh-CN" altLang="en-US" sz="1200" dirty="0">
              <a:solidFill>
                <a:schemeClr val="bg1">
                  <a:lumMod val="85000"/>
                </a:schemeClr>
              </a:solidFill>
              <a:latin typeface="+mj-ea"/>
              <a:ea typeface="+mj-ea"/>
            </a:endParaRPr>
          </a:p>
        </p:txBody>
      </p:sp>
      <p:sp>
        <p:nvSpPr>
          <p:cNvPr id="8" name="圆角矩形 7">
            <a:hlinkClick r:id="rId7" action="ppaction://hlinksldjump"/>
          </p:cNvPr>
          <p:cNvSpPr/>
          <p:nvPr/>
        </p:nvSpPr>
        <p:spPr>
          <a:xfrm>
            <a:off x="3306312"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4</a:t>
            </a:r>
            <a:endParaRPr lang="zh-CN" altLang="en-US" sz="1200" dirty="0">
              <a:solidFill>
                <a:schemeClr val="bg1">
                  <a:lumMod val="85000"/>
                </a:schemeClr>
              </a:solidFill>
              <a:latin typeface="+mj-ea"/>
              <a:ea typeface="+mj-ea"/>
            </a:endParaRPr>
          </a:p>
        </p:txBody>
      </p:sp>
      <p:sp>
        <p:nvSpPr>
          <p:cNvPr id="9" name="圆角矩形 8">
            <a:hlinkClick r:id="rId8" action="ppaction://hlinksldjump"/>
          </p:cNvPr>
          <p:cNvSpPr/>
          <p:nvPr/>
        </p:nvSpPr>
        <p:spPr>
          <a:xfrm>
            <a:off x="4293648" y="1010948"/>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a:t>
            </a:r>
            <a:r>
              <a:rPr lang="en-US" altLang="zh-CN" sz="1200" dirty="0" smtClean="0">
                <a:solidFill>
                  <a:srgbClr val="E75E22"/>
                </a:solidFill>
                <a:latin typeface="+mj-ea"/>
                <a:ea typeface="+mj-ea"/>
              </a:rPr>
              <a:t>5</a:t>
            </a:r>
            <a:endParaRPr lang="zh-CN" altLang="en-US" sz="1200" dirty="0">
              <a:solidFill>
                <a:srgbClr val="E75E22"/>
              </a:solidFill>
              <a:latin typeface="+mj-ea"/>
              <a:ea typeface="+mj-ea"/>
            </a:endParaRPr>
          </a:p>
        </p:txBody>
      </p:sp>
      <p:graphicFrame>
        <p:nvGraphicFramePr>
          <p:cNvPr id="2" name="对象 1"/>
          <p:cNvGraphicFramePr>
            <a:graphicFrameLocks noChangeAspect="1"/>
          </p:cNvGraphicFramePr>
          <p:nvPr>
            <p:extLst>
              <p:ext uri="{D42A27DB-BD31-4B8C-83A1-F6EECF244321}">
                <p14:modId xmlns:p14="http://schemas.microsoft.com/office/powerpoint/2010/main" xmlns="" val="1245772249"/>
              </p:ext>
            </p:extLst>
          </p:nvPr>
        </p:nvGraphicFramePr>
        <p:xfrm>
          <a:off x="508000" y="1455344"/>
          <a:ext cx="8128000" cy="4781968"/>
        </p:xfrm>
        <a:graphic>
          <a:graphicData uri="http://schemas.openxmlformats.org/presentationml/2006/ole">
            <p:oleObj spid="_x0000_s29698" name="文档" r:id="rId9" imgW="3837724" imgH="2257555" progId="Word.Document.12">
              <p:embed/>
            </p:oleObj>
          </a:graphicData>
        </a:graphic>
      </p:graphicFrame>
    </p:spTree>
    <p:extLst>
      <p:ext uri="{BB962C8B-B14F-4D97-AF65-F5344CB8AC3E}">
        <p14:creationId xmlns:p14="http://schemas.microsoft.com/office/powerpoint/2010/main" xmlns="" val="244834530"/>
      </p:ext>
    </p:extLst>
  </p:cSld>
  <p:clrMapOvr>
    <a:masterClrMapping/>
  </p:clrMapOvr>
  <mc:AlternateContent xmlns:mc="http://schemas.openxmlformats.org/markup-compatibility/2006">
    <mc:Choice xmlns:p14="http://schemas.microsoft.com/office/powerpoint/2010/main" xmlns="" Requires="p14">
      <p:transition spd="slow" p14:dur="800">
        <p:cover dir="d"/>
      </p:transition>
    </mc:Choice>
    <mc:Fallback>
      <p:transition spd="slow">
        <p:cover dir="d"/>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36</a:t>
            </a:fld>
            <a:r>
              <a:rPr lang="en-US" altLang="zh-CN" dirty="0" smtClean="0"/>
              <a:t>-</a:t>
            </a:r>
            <a:endParaRPr lang="zh-CN" altLang="en-US" dirty="0"/>
          </a:p>
        </p:txBody>
      </p:sp>
      <p:sp>
        <p:nvSpPr>
          <p:cNvPr id="3" name="圆角矩形 2">
            <a:hlinkClick r:id="rId4"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1</a:t>
            </a:r>
            <a:endParaRPr lang="zh-CN" altLang="en-US" sz="1200" dirty="0">
              <a:solidFill>
                <a:schemeClr val="bg1">
                  <a:lumMod val="85000"/>
                </a:schemeClr>
              </a:solidFill>
              <a:latin typeface="+mj-ea"/>
              <a:ea typeface="+mj-ea"/>
            </a:endParaRPr>
          </a:p>
        </p:txBody>
      </p:sp>
      <p:sp>
        <p:nvSpPr>
          <p:cNvPr id="4" name="圆角矩形 3">
            <a:hlinkClick r:id="rId5"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2</a:t>
            </a:r>
            <a:endParaRPr lang="zh-CN" altLang="en-US" sz="1200" dirty="0">
              <a:solidFill>
                <a:schemeClr val="bg1">
                  <a:lumMod val="85000"/>
                </a:schemeClr>
              </a:solidFill>
              <a:latin typeface="+mj-ea"/>
              <a:ea typeface="+mj-ea"/>
            </a:endParaRPr>
          </a:p>
        </p:txBody>
      </p:sp>
      <p:sp>
        <p:nvSpPr>
          <p:cNvPr id="5" name="圆角矩形 4">
            <a:hlinkClick r:id="rId6" action="ppaction://hlinksldjump"/>
          </p:cNvPr>
          <p:cNvSpPr/>
          <p:nvPr/>
        </p:nvSpPr>
        <p:spPr>
          <a:xfrm>
            <a:off x="2318976"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3</a:t>
            </a:r>
            <a:endParaRPr lang="zh-CN" altLang="en-US" sz="1200" dirty="0">
              <a:solidFill>
                <a:schemeClr val="bg1">
                  <a:lumMod val="85000"/>
                </a:schemeClr>
              </a:solidFill>
              <a:latin typeface="+mj-ea"/>
              <a:ea typeface="+mj-ea"/>
            </a:endParaRPr>
          </a:p>
        </p:txBody>
      </p:sp>
      <p:sp>
        <p:nvSpPr>
          <p:cNvPr id="8" name="圆角矩形 7">
            <a:hlinkClick r:id="rId7" action="ppaction://hlinksldjump"/>
          </p:cNvPr>
          <p:cNvSpPr/>
          <p:nvPr/>
        </p:nvSpPr>
        <p:spPr>
          <a:xfrm>
            <a:off x="3306312"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4</a:t>
            </a:r>
            <a:endParaRPr lang="zh-CN" altLang="en-US" sz="1200" dirty="0">
              <a:solidFill>
                <a:schemeClr val="bg1">
                  <a:lumMod val="85000"/>
                </a:schemeClr>
              </a:solidFill>
              <a:latin typeface="+mj-ea"/>
              <a:ea typeface="+mj-ea"/>
            </a:endParaRPr>
          </a:p>
        </p:txBody>
      </p:sp>
      <p:sp>
        <p:nvSpPr>
          <p:cNvPr id="9" name="圆角矩形 8">
            <a:hlinkClick r:id="rId8" action="ppaction://hlinksldjump"/>
          </p:cNvPr>
          <p:cNvSpPr/>
          <p:nvPr/>
        </p:nvSpPr>
        <p:spPr>
          <a:xfrm>
            <a:off x="4293648" y="1010948"/>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a:t>
            </a:r>
            <a:r>
              <a:rPr lang="en-US" altLang="zh-CN" sz="1200" dirty="0" smtClean="0">
                <a:solidFill>
                  <a:srgbClr val="E75E22"/>
                </a:solidFill>
                <a:latin typeface="+mj-ea"/>
                <a:ea typeface="+mj-ea"/>
              </a:rPr>
              <a:t>5</a:t>
            </a:r>
            <a:endParaRPr lang="zh-CN" altLang="en-US" sz="1200" dirty="0">
              <a:solidFill>
                <a:srgbClr val="E75E22"/>
              </a:solidFill>
              <a:latin typeface="+mj-ea"/>
              <a:ea typeface="+mj-ea"/>
            </a:endParaRPr>
          </a:p>
        </p:txBody>
      </p:sp>
      <p:graphicFrame>
        <p:nvGraphicFramePr>
          <p:cNvPr id="6" name="对象 5"/>
          <p:cNvGraphicFramePr>
            <a:graphicFrameLocks noChangeAspect="1"/>
          </p:cNvGraphicFramePr>
          <p:nvPr>
            <p:extLst>
              <p:ext uri="{D42A27DB-BD31-4B8C-83A1-F6EECF244321}">
                <p14:modId xmlns:p14="http://schemas.microsoft.com/office/powerpoint/2010/main" xmlns="" val="3441138013"/>
              </p:ext>
            </p:extLst>
          </p:nvPr>
        </p:nvGraphicFramePr>
        <p:xfrm>
          <a:off x="508000" y="2885111"/>
          <a:ext cx="8128000" cy="1341777"/>
        </p:xfrm>
        <a:graphic>
          <a:graphicData uri="http://schemas.openxmlformats.org/presentationml/2006/ole">
            <p:oleObj spid="_x0000_s30722" name="文档" r:id="rId9" imgW="3837724" imgH="633168" progId="Word.Document.12">
              <p:embed/>
            </p:oleObj>
          </a:graphicData>
        </a:graphic>
      </p:graphicFrame>
    </p:spTree>
    <p:extLst>
      <p:ext uri="{BB962C8B-B14F-4D97-AF65-F5344CB8AC3E}">
        <p14:creationId xmlns:p14="http://schemas.microsoft.com/office/powerpoint/2010/main" xmlns="" val="4190731285"/>
      </p:ext>
    </p:extLst>
  </p:cSld>
  <p:clrMapOvr>
    <a:masterClrMapping/>
  </p:clrMapOvr>
  <mc:AlternateContent xmlns:mc="http://schemas.openxmlformats.org/markup-compatibility/2006">
    <mc:Choice xmlns:p14="http://schemas.microsoft.com/office/powerpoint/2010/main" xmlns="" Requires="p14">
      <p:transition spd="slow" p14:dur="800">
        <p:cover dir="d"/>
      </p:transition>
    </mc:Choice>
    <mc:Fallback>
      <p:transition spd="slow">
        <p:cover dir="d"/>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37</a:t>
            </a:fld>
            <a:r>
              <a:rPr lang="en-US" altLang="zh-CN" dirty="0" smtClean="0"/>
              <a:t>-</a:t>
            </a:r>
            <a:endParaRPr lang="zh-CN" altLang="en-US" dirty="0"/>
          </a:p>
        </p:txBody>
      </p:sp>
      <p:sp>
        <p:nvSpPr>
          <p:cNvPr id="3" name="圆角矩形 2">
            <a:hlinkClick r:id="rId4"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1</a:t>
            </a:r>
            <a:endParaRPr lang="zh-CN" altLang="en-US" sz="1200" dirty="0">
              <a:solidFill>
                <a:schemeClr val="bg1">
                  <a:lumMod val="85000"/>
                </a:schemeClr>
              </a:solidFill>
              <a:latin typeface="+mj-ea"/>
              <a:ea typeface="+mj-ea"/>
            </a:endParaRPr>
          </a:p>
        </p:txBody>
      </p:sp>
      <p:sp>
        <p:nvSpPr>
          <p:cNvPr id="4" name="圆角矩形 3">
            <a:hlinkClick r:id="rId5"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2</a:t>
            </a:r>
            <a:endParaRPr lang="zh-CN" altLang="en-US" sz="1200" dirty="0">
              <a:solidFill>
                <a:schemeClr val="bg1">
                  <a:lumMod val="85000"/>
                </a:schemeClr>
              </a:solidFill>
              <a:latin typeface="+mj-ea"/>
              <a:ea typeface="+mj-ea"/>
            </a:endParaRPr>
          </a:p>
        </p:txBody>
      </p:sp>
      <p:sp>
        <p:nvSpPr>
          <p:cNvPr id="5" name="圆角矩形 4">
            <a:hlinkClick r:id="rId6" action="ppaction://hlinksldjump"/>
          </p:cNvPr>
          <p:cNvSpPr/>
          <p:nvPr/>
        </p:nvSpPr>
        <p:spPr>
          <a:xfrm>
            <a:off x="2318976"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3</a:t>
            </a:r>
            <a:endParaRPr lang="zh-CN" altLang="en-US" sz="1200" dirty="0">
              <a:solidFill>
                <a:schemeClr val="bg1">
                  <a:lumMod val="85000"/>
                </a:schemeClr>
              </a:solidFill>
              <a:latin typeface="+mj-ea"/>
              <a:ea typeface="+mj-ea"/>
            </a:endParaRPr>
          </a:p>
        </p:txBody>
      </p:sp>
      <p:sp>
        <p:nvSpPr>
          <p:cNvPr id="8" name="圆角矩形 7">
            <a:hlinkClick r:id="rId7" action="ppaction://hlinksldjump"/>
          </p:cNvPr>
          <p:cNvSpPr/>
          <p:nvPr/>
        </p:nvSpPr>
        <p:spPr>
          <a:xfrm>
            <a:off x="3306312"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4</a:t>
            </a:r>
            <a:endParaRPr lang="zh-CN" altLang="en-US" sz="1200" dirty="0">
              <a:solidFill>
                <a:schemeClr val="bg1">
                  <a:lumMod val="85000"/>
                </a:schemeClr>
              </a:solidFill>
              <a:latin typeface="+mj-ea"/>
              <a:ea typeface="+mj-ea"/>
            </a:endParaRPr>
          </a:p>
        </p:txBody>
      </p:sp>
      <p:sp>
        <p:nvSpPr>
          <p:cNvPr id="9" name="圆角矩形 8">
            <a:hlinkClick r:id="rId8" action="ppaction://hlinksldjump"/>
          </p:cNvPr>
          <p:cNvSpPr/>
          <p:nvPr/>
        </p:nvSpPr>
        <p:spPr>
          <a:xfrm>
            <a:off x="4293648" y="1010948"/>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a:t>
            </a:r>
            <a:r>
              <a:rPr lang="en-US" altLang="zh-CN" sz="1200" dirty="0" smtClean="0">
                <a:solidFill>
                  <a:srgbClr val="E75E22"/>
                </a:solidFill>
                <a:latin typeface="+mj-ea"/>
                <a:ea typeface="+mj-ea"/>
              </a:rPr>
              <a:t>5</a:t>
            </a:r>
            <a:endParaRPr lang="zh-CN" altLang="en-US" sz="1200" dirty="0">
              <a:solidFill>
                <a:srgbClr val="E75E22"/>
              </a:solidFill>
              <a:latin typeface="+mj-ea"/>
              <a:ea typeface="+mj-ea"/>
            </a:endParaRPr>
          </a:p>
        </p:txBody>
      </p:sp>
      <p:graphicFrame>
        <p:nvGraphicFramePr>
          <p:cNvPr id="2" name="对象 1"/>
          <p:cNvGraphicFramePr>
            <a:graphicFrameLocks noChangeAspect="1"/>
          </p:cNvGraphicFramePr>
          <p:nvPr>
            <p:extLst>
              <p:ext uri="{D42A27DB-BD31-4B8C-83A1-F6EECF244321}">
                <p14:modId xmlns:p14="http://schemas.microsoft.com/office/powerpoint/2010/main" xmlns="" val="3926963091"/>
              </p:ext>
            </p:extLst>
          </p:nvPr>
        </p:nvGraphicFramePr>
        <p:xfrm>
          <a:off x="508000" y="2542101"/>
          <a:ext cx="8128000" cy="2027798"/>
        </p:xfrm>
        <a:graphic>
          <a:graphicData uri="http://schemas.openxmlformats.org/presentationml/2006/ole">
            <p:oleObj spid="_x0000_s31746" name="文档" r:id="rId9" imgW="3837724" imgH="958046" progId="Word.Document.12">
              <p:embed/>
            </p:oleObj>
          </a:graphicData>
        </a:graphic>
      </p:graphicFrame>
    </p:spTree>
    <p:extLst>
      <p:ext uri="{BB962C8B-B14F-4D97-AF65-F5344CB8AC3E}">
        <p14:creationId xmlns:p14="http://schemas.microsoft.com/office/powerpoint/2010/main" xmlns="" val="592015415"/>
      </p:ext>
    </p:extLst>
  </p:cSld>
  <p:clrMapOvr>
    <a:masterClrMapping/>
  </p:clrMapOvr>
  <mc:AlternateContent xmlns:mc="http://schemas.openxmlformats.org/markup-compatibility/2006">
    <mc:Choice xmlns:p14="http://schemas.microsoft.com/office/powerpoint/2010/main" xmlns="" Requires="p14">
      <p:transition spd="slow" p14:dur="800">
        <p:cover dir="d"/>
      </p:transition>
    </mc:Choice>
    <mc:Fallback>
      <p:transition spd="slow">
        <p:cover dir="d"/>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38</a:t>
            </a:fld>
            <a:r>
              <a:rPr lang="en-US" altLang="zh-CN" dirty="0" smtClean="0"/>
              <a:t>-</a:t>
            </a:r>
            <a:endParaRPr lang="zh-CN" altLang="en-US" dirty="0"/>
          </a:p>
        </p:txBody>
      </p:sp>
      <p:sp>
        <p:nvSpPr>
          <p:cNvPr id="3" name="圆角矩形 2">
            <a:hlinkClick r:id="rId4"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1</a:t>
            </a:r>
            <a:endParaRPr lang="zh-CN" altLang="en-US" sz="1200" dirty="0">
              <a:solidFill>
                <a:schemeClr val="bg1">
                  <a:lumMod val="85000"/>
                </a:schemeClr>
              </a:solidFill>
              <a:latin typeface="+mj-ea"/>
              <a:ea typeface="+mj-ea"/>
            </a:endParaRPr>
          </a:p>
        </p:txBody>
      </p:sp>
      <p:sp>
        <p:nvSpPr>
          <p:cNvPr id="4" name="圆角矩形 3">
            <a:hlinkClick r:id="rId5"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2</a:t>
            </a:r>
            <a:endParaRPr lang="zh-CN" altLang="en-US" sz="1200" dirty="0">
              <a:solidFill>
                <a:schemeClr val="bg1">
                  <a:lumMod val="85000"/>
                </a:schemeClr>
              </a:solidFill>
              <a:latin typeface="+mj-ea"/>
              <a:ea typeface="+mj-ea"/>
            </a:endParaRPr>
          </a:p>
        </p:txBody>
      </p:sp>
      <p:sp>
        <p:nvSpPr>
          <p:cNvPr id="5" name="圆角矩形 4">
            <a:hlinkClick r:id="rId6" action="ppaction://hlinksldjump"/>
          </p:cNvPr>
          <p:cNvSpPr/>
          <p:nvPr/>
        </p:nvSpPr>
        <p:spPr>
          <a:xfrm>
            <a:off x="2318976"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3</a:t>
            </a:r>
            <a:endParaRPr lang="zh-CN" altLang="en-US" sz="1200" dirty="0">
              <a:solidFill>
                <a:schemeClr val="bg1">
                  <a:lumMod val="85000"/>
                </a:schemeClr>
              </a:solidFill>
              <a:latin typeface="+mj-ea"/>
              <a:ea typeface="+mj-ea"/>
            </a:endParaRPr>
          </a:p>
        </p:txBody>
      </p:sp>
      <p:sp>
        <p:nvSpPr>
          <p:cNvPr id="8" name="圆角矩形 7">
            <a:hlinkClick r:id="rId7" action="ppaction://hlinksldjump"/>
          </p:cNvPr>
          <p:cNvSpPr/>
          <p:nvPr/>
        </p:nvSpPr>
        <p:spPr>
          <a:xfrm>
            <a:off x="3306312"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4</a:t>
            </a:r>
            <a:endParaRPr lang="zh-CN" altLang="en-US" sz="1200" dirty="0">
              <a:solidFill>
                <a:schemeClr val="bg1">
                  <a:lumMod val="85000"/>
                </a:schemeClr>
              </a:solidFill>
              <a:latin typeface="+mj-ea"/>
              <a:ea typeface="+mj-ea"/>
            </a:endParaRPr>
          </a:p>
        </p:txBody>
      </p:sp>
      <p:sp>
        <p:nvSpPr>
          <p:cNvPr id="9" name="圆角矩形 8">
            <a:hlinkClick r:id="rId8" action="ppaction://hlinksldjump"/>
          </p:cNvPr>
          <p:cNvSpPr/>
          <p:nvPr/>
        </p:nvSpPr>
        <p:spPr>
          <a:xfrm>
            <a:off x="4293648" y="1010948"/>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a:t>
            </a:r>
            <a:r>
              <a:rPr lang="en-US" altLang="zh-CN" sz="1200" dirty="0" smtClean="0">
                <a:solidFill>
                  <a:srgbClr val="E75E22"/>
                </a:solidFill>
                <a:latin typeface="+mj-ea"/>
                <a:ea typeface="+mj-ea"/>
              </a:rPr>
              <a:t>5</a:t>
            </a:r>
            <a:endParaRPr lang="zh-CN" altLang="en-US" sz="1200" dirty="0">
              <a:solidFill>
                <a:srgbClr val="E75E22"/>
              </a:solidFill>
              <a:latin typeface="+mj-ea"/>
              <a:ea typeface="+mj-ea"/>
            </a:endParaRPr>
          </a:p>
        </p:txBody>
      </p:sp>
      <p:graphicFrame>
        <p:nvGraphicFramePr>
          <p:cNvPr id="6" name="对象 5"/>
          <p:cNvGraphicFramePr>
            <a:graphicFrameLocks noChangeAspect="1"/>
          </p:cNvGraphicFramePr>
          <p:nvPr>
            <p:extLst>
              <p:ext uri="{D42A27DB-BD31-4B8C-83A1-F6EECF244321}">
                <p14:modId xmlns:p14="http://schemas.microsoft.com/office/powerpoint/2010/main" xmlns="" val="340550398"/>
              </p:ext>
            </p:extLst>
          </p:nvPr>
        </p:nvGraphicFramePr>
        <p:xfrm>
          <a:off x="508000" y="1442497"/>
          <a:ext cx="8128000" cy="4815597"/>
        </p:xfrm>
        <a:graphic>
          <a:graphicData uri="http://schemas.openxmlformats.org/presentationml/2006/ole">
            <p:oleObj spid="_x0000_s32770" name="文档" r:id="rId9" imgW="3837724" imgH="2273060" progId="Word.Document.12">
              <p:embed/>
            </p:oleObj>
          </a:graphicData>
        </a:graphic>
      </p:graphicFrame>
    </p:spTree>
    <p:extLst>
      <p:ext uri="{BB962C8B-B14F-4D97-AF65-F5344CB8AC3E}">
        <p14:creationId xmlns:p14="http://schemas.microsoft.com/office/powerpoint/2010/main" xmlns="" val="2000103990"/>
      </p:ext>
    </p:extLst>
  </p:cSld>
  <p:clrMapOvr>
    <a:masterClrMapping/>
  </p:clrMapOvr>
  <mc:AlternateContent xmlns:mc="http://schemas.openxmlformats.org/markup-compatibility/2006">
    <mc:Choice xmlns:p14="http://schemas.microsoft.com/office/powerpoint/2010/main" xmlns="" Requires="p14">
      <p:transition spd="slow" p14:dur="800">
        <p:cover dir="d"/>
      </p:transition>
    </mc:Choice>
    <mc:Fallback>
      <p:transition spd="slow">
        <p:cover dir="d"/>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39</a:t>
            </a:fld>
            <a:r>
              <a:rPr lang="en-US" altLang="zh-CN" dirty="0" smtClean="0"/>
              <a:t>-</a:t>
            </a:r>
            <a:endParaRPr lang="zh-CN" altLang="en-US" dirty="0"/>
          </a:p>
        </p:txBody>
      </p:sp>
      <p:pic>
        <p:nvPicPr>
          <p:cNvPr id="9" name="要点归纳小结.eps"/>
          <p:cNvPicPr/>
          <p:nvPr/>
        </p:nvPicPr>
        <p:blipFill>
          <a:blip r:embed="rId3"/>
          <a:stretch>
            <a:fillRect/>
          </a:stretch>
        </p:blipFill>
        <p:spPr>
          <a:xfrm>
            <a:off x="560328" y="1495175"/>
            <a:ext cx="7396048" cy="417655"/>
          </a:xfrm>
          <a:prstGeom prst="rect">
            <a:avLst/>
          </a:prstGeom>
        </p:spPr>
      </p:pic>
      <p:sp>
        <p:nvSpPr>
          <p:cNvPr id="10" name="圆角矩形 9">
            <a:hlinkClick r:id="rId4"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1</a:t>
            </a:r>
            <a:endParaRPr lang="zh-CN" altLang="en-US" sz="1200" dirty="0">
              <a:solidFill>
                <a:schemeClr val="bg1">
                  <a:lumMod val="85000"/>
                </a:schemeClr>
              </a:solidFill>
              <a:latin typeface="+mj-ea"/>
              <a:ea typeface="+mj-ea"/>
            </a:endParaRPr>
          </a:p>
        </p:txBody>
      </p:sp>
      <p:sp>
        <p:nvSpPr>
          <p:cNvPr id="11" name="圆角矩形 10">
            <a:hlinkClick r:id="rId5"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2</a:t>
            </a:r>
            <a:endParaRPr lang="zh-CN" altLang="en-US" sz="1200" dirty="0">
              <a:solidFill>
                <a:schemeClr val="bg1">
                  <a:lumMod val="85000"/>
                </a:schemeClr>
              </a:solidFill>
              <a:latin typeface="+mj-ea"/>
              <a:ea typeface="+mj-ea"/>
            </a:endParaRPr>
          </a:p>
        </p:txBody>
      </p:sp>
      <p:sp>
        <p:nvSpPr>
          <p:cNvPr id="12" name="圆角矩形 11">
            <a:hlinkClick r:id="rId6" action="ppaction://hlinksldjump"/>
          </p:cNvPr>
          <p:cNvSpPr/>
          <p:nvPr/>
        </p:nvSpPr>
        <p:spPr>
          <a:xfrm>
            <a:off x="2318976"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3</a:t>
            </a:r>
            <a:endParaRPr lang="zh-CN" altLang="en-US" sz="1200" dirty="0">
              <a:solidFill>
                <a:schemeClr val="bg1">
                  <a:lumMod val="85000"/>
                </a:schemeClr>
              </a:solidFill>
              <a:latin typeface="+mj-ea"/>
              <a:ea typeface="+mj-ea"/>
            </a:endParaRPr>
          </a:p>
        </p:txBody>
      </p:sp>
      <p:sp>
        <p:nvSpPr>
          <p:cNvPr id="13" name="圆角矩形 12">
            <a:hlinkClick r:id="rId7" action="ppaction://hlinksldjump"/>
          </p:cNvPr>
          <p:cNvSpPr/>
          <p:nvPr/>
        </p:nvSpPr>
        <p:spPr>
          <a:xfrm>
            <a:off x="3306312"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4</a:t>
            </a:r>
            <a:endParaRPr lang="zh-CN" altLang="en-US" sz="1200" dirty="0">
              <a:solidFill>
                <a:schemeClr val="bg1">
                  <a:lumMod val="85000"/>
                </a:schemeClr>
              </a:solidFill>
              <a:latin typeface="+mj-ea"/>
              <a:ea typeface="+mj-ea"/>
            </a:endParaRPr>
          </a:p>
        </p:txBody>
      </p:sp>
      <p:sp>
        <p:nvSpPr>
          <p:cNvPr id="14" name="圆角矩形 13">
            <a:hlinkClick r:id="rId8" action="ppaction://hlinksldjump"/>
          </p:cNvPr>
          <p:cNvSpPr/>
          <p:nvPr/>
        </p:nvSpPr>
        <p:spPr>
          <a:xfrm>
            <a:off x="4293648"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考点</a:t>
            </a:r>
            <a:r>
              <a:rPr lang="en-US" altLang="zh-CN" sz="1200" dirty="0">
                <a:solidFill>
                  <a:schemeClr val="bg1">
                    <a:lumMod val="85000"/>
                  </a:schemeClr>
                </a:solidFill>
                <a:latin typeface="+mj-ea"/>
                <a:ea typeface="+mj-ea"/>
              </a:rPr>
              <a:t>5</a:t>
            </a:r>
            <a:endParaRPr lang="zh-CN" altLang="en-US" sz="1200" dirty="0">
              <a:solidFill>
                <a:schemeClr val="bg1">
                  <a:lumMod val="85000"/>
                </a:schemeClr>
              </a:solidFill>
              <a:latin typeface="+mj-ea"/>
              <a:ea typeface="+mj-ea"/>
            </a:endParaRPr>
          </a:p>
        </p:txBody>
      </p:sp>
      <p:sp>
        <p:nvSpPr>
          <p:cNvPr id="2" name="矩形 1"/>
          <p:cNvSpPr>
            <a:spLocks noChangeAspect="1"/>
          </p:cNvSpPr>
          <p:nvPr/>
        </p:nvSpPr>
        <p:spPr>
          <a:xfrm>
            <a:off x="508000" y="1948005"/>
            <a:ext cx="8128000" cy="4116127"/>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在对坐标系与参数方程的考查中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最能体现坐标法的解题优势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灵活地利用坐标法可以使问题得到简捷的解答</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例如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将题设条件中涉及的极坐标方程和参数方程等价转化为直角坐标方程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然后在直角坐标系下对问题进行求解就是一种常见的解题方法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对应数学问题求解的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化生为熟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原则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充分体现了转化与化归的数学思想</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极坐标与直角坐标互化的前提条件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i="1"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极点与原点重合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i="1"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极轴与</a:t>
            </a:r>
            <a:r>
              <a:rPr lang="en-US" altLang="zh-CN" sz="2200" i="1" dirty="0">
                <a:solidFill>
                  <a:srgbClr val="000000"/>
                </a:solidFill>
                <a:latin typeface="Times New Roman" panose="02020603050405020304" pitchFamily="18" charset="0"/>
                <a:cs typeface="Times New Roman" panose="02020603050405020304" pitchFamily="18" charset="0"/>
              </a:rPr>
              <a:t>x</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轴的正半轴重合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i="1"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取相同的单位长度</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直角坐标方程化为极坐标方程比较容易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只要运用公式</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i="1" dirty="0" err="1">
                <a:solidFill>
                  <a:srgbClr val="000000"/>
                </a:solidFill>
                <a:latin typeface="Times New Roman" panose="02020603050405020304" pitchFamily="18" charset="0"/>
                <a:ea typeface="Microsoft Yi Baiti" panose="03000500000000000000" pitchFamily="66" charset="0"/>
                <a:cs typeface="Times New Roman" panose="02020603050405020304" pitchFamily="18" charset="0"/>
              </a:rPr>
              <a:t>ρ</a:t>
            </a:r>
            <a:r>
              <a:rPr lang="en-US" altLang="zh-CN" sz="2200" dirty="0" err="1">
                <a:solidFill>
                  <a:srgbClr val="000000"/>
                </a:solidFill>
                <a:latin typeface="Times New Roman" panose="02020603050405020304" pitchFamily="18" charset="0"/>
                <a:cs typeface="Times New Roman" panose="02020603050405020304" pitchFamily="18" charset="0"/>
              </a:rPr>
              <a:t>cos</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i="1" dirty="0">
                <a:solidFill>
                  <a:srgbClr val="000000"/>
                </a:solidFill>
                <a:latin typeface="Times New Roman" panose="02020603050405020304" pitchFamily="18" charset="0"/>
                <a:ea typeface="Microsoft Yi Baiti" panose="03000500000000000000" pitchFamily="66" charset="0"/>
                <a:cs typeface="Times New Roman" panose="02020603050405020304" pitchFamily="18" charset="0"/>
              </a:rPr>
              <a:t>θ</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及</a:t>
            </a:r>
            <a:r>
              <a:rPr lang="en-US" altLang="zh-CN" sz="2200" i="1" dirty="0">
                <a:solidFill>
                  <a:srgbClr val="000000"/>
                </a:solidFill>
                <a:latin typeface="Times New Roman" panose="02020603050405020304" pitchFamily="18" charset="0"/>
                <a:cs typeface="Times New Roman" panose="02020603050405020304" pitchFamily="18" charset="0"/>
              </a:rPr>
              <a:t>y=</a:t>
            </a:r>
            <a:r>
              <a:rPr lang="en-US" altLang="zh-CN" sz="2200" i="1" dirty="0" err="1">
                <a:solidFill>
                  <a:srgbClr val="000000"/>
                </a:solidFill>
                <a:latin typeface="Times New Roman" panose="02020603050405020304" pitchFamily="18" charset="0"/>
                <a:ea typeface="Microsoft Yi Baiti" panose="03000500000000000000" pitchFamily="66" charset="0"/>
                <a:cs typeface="Times New Roman" panose="02020603050405020304" pitchFamily="18" charset="0"/>
              </a:rPr>
              <a:t>ρ</a:t>
            </a:r>
            <a:r>
              <a:rPr lang="en-US" altLang="zh-CN" sz="2200" dirty="0" err="1">
                <a:solidFill>
                  <a:srgbClr val="000000"/>
                </a:solidFill>
                <a:latin typeface="Times New Roman" panose="02020603050405020304" pitchFamily="18" charset="0"/>
                <a:cs typeface="Times New Roman" panose="02020603050405020304" pitchFamily="18" charset="0"/>
              </a:rPr>
              <a:t>sin</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i="1" dirty="0">
                <a:solidFill>
                  <a:srgbClr val="000000"/>
                </a:solidFill>
                <a:latin typeface="Times New Roman" panose="02020603050405020304" pitchFamily="18" charset="0"/>
                <a:ea typeface="Microsoft Yi Baiti" panose="03000500000000000000" pitchFamily="66" charset="0"/>
                <a:cs typeface="Times New Roman" panose="02020603050405020304" pitchFamily="18" charset="0"/>
              </a:rPr>
              <a:t>θ</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直接代入并化简即可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而极坐标方程化为直角坐标方程则相对困难一些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解此类问题常通过变形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构造形如</a:t>
            </a:r>
            <a:r>
              <a:rPr lang="en-US" altLang="zh-CN" sz="2200" i="1" dirty="0" err="1">
                <a:solidFill>
                  <a:srgbClr val="000000"/>
                </a:solidFill>
                <a:latin typeface="Times New Roman" panose="02020603050405020304" pitchFamily="18" charset="0"/>
                <a:ea typeface="Microsoft Yi Baiti" panose="03000500000000000000" pitchFamily="66" charset="0"/>
                <a:cs typeface="Times New Roman" panose="02020603050405020304" pitchFamily="18" charset="0"/>
              </a:rPr>
              <a:t>ρ</a:t>
            </a:r>
            <a:r>
              <a:rPr lang="en-US" altLang="zh-CN" sz="2200" dirty="0" err="1">
                <a:solidFill>
                  <a:srgbClr val="000000"/>
                </a:solidFill>
                <a:latin typeface="Times New Roman" panose="02020603050405020304" pitchFamily="18" charset="0"/>
                <a:cs typeface="Times New Roman" panose="02020603050405020304" pitchFamily="18" charset="0"/>
              </a:rPr>
              <a:t>cos</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i="1" dirty="0" err="1">
                <a:solidFill>
                  <a:srgbClr val="000000"/>
                </a:solidFill>
                <a:latin typeface="Times New Roman" panose="02020603050405020304" pitchFamily="18" charset="0"/>
                <a:ea typeface="Microsoft Yi Baiti" panose="03000500000000000000" pitchFamily="66" charset="0"/>
                <a:cs typeface="Times New Roman" panose="02020603050405020304" pitchFamily="18" charset="0"/>
              </a:rPr>
              <a:t>θ</a:t>
            </a:r>
            <a:r>
              <a:rPr lang="en-US" altLang="zh-CN" sz="2200" dirty="0" err="1">
                <a:solidFill>
                  <a:srgbClr val="000000"/>
                </a:solidFill>
                <a:latin typeface="Times New Roman" panose="02020603050405020304" pitchFamily="18" charset="0"/>
                <a:cs typeface="Times New Roman" panose="02020603050405020304" pitchFamily="18" charset="0"/>
              </a:rPr>
              <a:t>,</a:t>
            </a:r>
            <a:r>
              <a:rPr lang="en-US" altLang="zh-CN" sz="2200" i="1" dirty="0" err="1">
                <a:solidFill>
                  <a:srgbClr val="000000"/>
                </a:solidFill>
                <a:latin typeface="Times New Roman" panose="02020603050405020304" pitchFamily="18" charset="0"/>
                <a:ea typeface="Microsoft Yi Baiti" panose="03000500000000000000" pitchFamily="66" charset="0"/>
                <a:cs typeface="Times New Roman" panose="02020603050405020304" pitchFamily="18" charset="0"/>
              </a:rPr>
              <a:t>ρ</a:t>
            </a:r>
            <a:r>
              <a:rPr lang="en-US" altLang="zh-CN" sz="2200" dirty="0" err="1">
                <a:solidFill>
                  <a:srgbClr val="000000"/>
                </a:solidFill>
                <a:latin typeface="Times New Roman" panose="02020603050405020304" pitchFamily="18" charset="0"/>
                <a:cs typeface="Times New Roman" panose="02020603050405020304" pitchFamily="18" charset="0"/>
              </a:rPr>
              <a:t>sin</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i="1" dirty="0">
                <a:solidFill>
                  <a:srgbClr val="000000"/>
                </a:solidFill>
                <a:latin typeface="Times New Roman" panose="02020603050405020304" pitchFamily="18" charset="0"/>
                <a:ea typeface="Microsoft Yi Baiti" panose="03000500000000000000" pitchFamily="66" charset="0"/>
                <a:cs typeface="Times New Roman" panose="02020603050405020304" pitchFamily="18" charset="0"/>
              </a:rPr>
              <a:t>θ</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ea typeface="Microsoft Yi Baiti" panose="03000500000000000000" pitchFamily="66" charset="0"/>
                <a:cs typeface="Times New Roman" panose="02020603050405020304" pitchFamily="18" charset="0"/>
              </a:rPr>
              <a:t>ρ</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的形式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进行整体代换</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128047180"/>
      </p:ext>
    </p:extLst>
  </p:cSld>
  <p:clrMapOvr>
    <a:masterClrMapping/>
  </p:clrMapOvr>
  <mc:AlternateContent xmlns:mc="http://schemas.openxmlformats.org/markup-compatibility/2006">
    <mc:Choice xmlns:p14="http://schemas.microsoft.com/office/powerpoint/2010/main" xmlns="" Requires="p14">
      <p:transition spd="slow" p14:dur="800">
        <p:pull/>
      </p:transition>
    </mc:Choice>
    <mc:Fallback>
      <p:transition spd="slow">
        <p:pull/>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4</a:t>
            </a:fld>
            <a:r>
              <a:rPr lang="en-US" altLang="zh-CN" dirty="0" smtClean="0"/>
              <a:t>-</a:t>
            </a:r>
            <a:endParaRPr lang="zh-CN" altLang="en-US" dirty="0"/>
          </a:p>
        </p:txBody>
      </p:sp>
      <p:sp>
        <p:nvSpPr>
          <p:cNvPr id="19" name="圆角矩形 18">
            <a:hlinkClick r:id="rId4" action="ppaction://hlinksldjump"/>
          </p:cNvPr>
          <p:cNvSpPr/>
          <p:nvPr/>
        </p:nvSpPr>
        <p:spPr>
          <a:xfrm>
            <a:off x="344304" y="1010948"/>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知识梳理</a:t>
            </a:r>
            <a:endParaRPr lang="zh-CN" altLang="en-US" sz="1200" dirty="0">
              <a:solidFill>
                <a:srgbClr val="E75E22"/>
              </a:solidFill>
              <a:latin typeface="+mj-ea"/>
              <a:ea typeface="+mj-ea"/>
            </a:endParaRPr>
          </a:p>
        </p:txBody>
      </p:sp>
      <p:sp>
        <p:nvSpPr>
          <p:cNvPr id="20" name="圆角矩形 19">
            <a:hlinkClick r:id="rId5"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考点自诊</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1700808"/>
            <a:ext cx="8128000" cy="866006"/>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极坐标与直角坐标的互化</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设点</a:t>
            </a:r>
            <a:r>
              <a:rPr lang="en-US" altLang="zh-CN" sz="2200" i="1" dirty="0">
                <a:solidFill>
                  <a:srgbClr val="000000"/>
                </a:solidFill>
                <a:latin typeface="Times New Roman" panose="02020603050405020304" pitchFamily="18" charset="0"/>
                <a:cs typeface="Times New Roman" panose="02020603050405020304" pitchFamily="18" charset="0"/>
              </a:rPr>
              <a:t>P</a:t>
            </a:r>
            <a:r>
              <a:rPr lang="zh-CN" altLang="zh-CN" sz="2200" dirty="0">
                <a:solidFill>
                  <a:srgbClr val="000000"/>
                </a:solidFill>
                <a:latin typeface="Times New Roman" panose="02020603050405020304" pitchFamily="18" charset="0"/>
                <a:cs typeface="Times New Roman" panose="02020603050405020304" pitchFamily="18" charset="0"/>
              </a:rPr>
              <a:t>的直角坐标为</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err="1">
                <a:solidFill>
                  <a:srgbClr val="000000"/>
                </a:solidFill>
                <a:latin typeface="Times New Roman" panose="02020603050405020304" pitchFamily="18" charset="0"/>
                <a:cs typeface="Times New Roman" panose="02020603050405020304" pitchFamily="18" charset="0"/>
              </a:rPr>
              <a:t>x</a:t>
            </a:r>
            <a:r>
              <a:rPr lang="en-US" altLang="zh-CN" sz="2200" dirty="0" err="1">
                <a:solidFill>
                  <a:srgbClr val="000000"/>
                </a:solidFill>
                <a:latin typeface="Times New Roman" panose="02020603050405020304" pitchFamily="18" charset="0"/>
                <a:cs typeface="Times New Roman" panose="02020603050405020304" pitchFamily="18" charset="0"/>
              </a:rPr>
              <a:t>,</a:t>
            </a:r>
            <a:r>
              <a:rPr lang="en-US" altLang="zh-CN" sz="2200" i="1" dirty="0" err="1">
                <a:solidFill>
                  <a:srgbClr val="000000"/>
                </a:solidFill>
                <a:latin typeface="Times New Roman" panose="02020603050405020304" pitchFamily="18" charset="0"/>
                <a:cs typeface="Times New Roman" panose="02020603050405020304" pitchFamily="18" charset="0"/>
              </a:rPr>
              <a:t>y</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它的极坐标为</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err="1">
                <a:solidFill>
                  <a:srgbClr val="000000"/>
                </a:solidFill>
                <a:latin typeface="Times New Roman" panose="02020603050405020304" pitchFamily="18" charset="0"/>
                <a:ea typeface="Microsoft Yi Baiti" panose="03000500000000000000" pitchFamily="66" charset="0"/>
                <a:cs typeface="Times New Roman" panose="02020603050405020304" pitchFamily="18" charset="0"/>
              </a:rPr>
              <a:t>ρ</a:t>
            </a:r>
            <a:r>
              <a:rPr lang="en-US" altLang="zh-CN" sz="2200" dirty="0" err="1">
                <a:solidFill>
                  <a:srgbClr val="000000"/>
                </a:solidFill>
                <a:latin typeface="Times New Roman" panose="02020603050405020304" pitchFamily="18" charset="0"/>
                <a:cs typeface="Times New Roman" panose="02020603050405020304" pitchFamily="18" charset="0"/>
              </a:rPr>
              <a:t>,</a:t>
            </a:r>
            <a:r>
              <a:rPr lang="en-US" altLang="zh-CN" sz="2200" i="1" dirty="0" err="1">
                <a:solidFill>
                  <a:srgbClr val="000000"/>
                </a:solidFill>
                <a:latin typeface="Times New Roman" panose="02020603050405020304" pitchFamily="18" charset="0"/>
                <a:ea typeface="Microsoft Yi Baiti" panose="03000500000000000000" pitchFamily="66" charset="0"/>
                <a:cs typeface="Times New Roman" panose="02020603050405020304" pitchFamily="18" charset="0"/>
              </a:rPr>
              <a:t>θ</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xmlns="" val="2319839941"/>
              </p:ext>
            </p:extLst>
          </p:nvPr>
        </p:nvGraphicFramePr>
        <p:xfrm>
          <a:off x="508000" y="2636912"/>
          <a:ext cx="8128000" cy="2409627"/>
        </p:xfrm>
        <a:graphic>
          <a:graphicData uri="http://schemas.openxmlformats.org/presentationml/2006/ole">
            <p:oleObj spid="_x0000_s3074" name="文档" r:id="rId6" imgW="3947136" imgH="1169703" progId="Word.Document.12">
              <p:embed/>
            </p:oleObj>
          </a:graphicData>
        </a:graphic>
      </p:graphicFrame>
      <p:sp>
        <p:nvSpPr>
          <p:cNvPr id="5" name="矩形 4"/>
          <p:cNvSpPr>
            <a:spLocks noChangeAspect="1"/>
          </p:cNvSpPr>
          <p:nvPr/>
        </p:nvSpPr>
        <p:spPr>
          <a:xfrm>
            <a:off x="508000" y="4579218"/>
            <a:ext cx="8128000" cy="86600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把直角坐标转化为极坐标时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通常有不同的表示法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极角相差</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ea typeface="Microsoft Yi Baiti" panose="03000500000000000000" pitchFamily="66" charset="0"/>
                <a:cs typeface="Times New Roman" panose="02020603050405020304" pitchFamily="18" charset="0"/>
              </a:rPr>
              <a:t>π</a:t>
            </a:r>
            <a:r>
              <a:rPr lang="zh-CN" altLang="zh-CN" sz="2200" dirty="0">
                <a:solidFill>
                  <a:srgbClr val="000000"/>
                </a:solidFill>
                <a:latin typeface="Times New Roman" panose="02020603050405020304" pitchFamily="18" charset="0"/>
                <a:cs typeface="Times New Roman" panose="02020603050405020304" pitchFamily="18" charset="0"/>
              </a:rPr>
              <a:t>的整数倍</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一般取</a:t>
            </a:r>
            <a:r>
              <a:rPr lang="en-US" altLang="zh-CN" sz="2200" i="1" dirty="0">
                <a:solidFill>
                  <a:srgbClr val="000000"/>
                </a:solidFill>
                <a:latin typeface="Times New Roman" panose="02020603050405020304" pitchFamily="18" charset="0"/>
                <a:ea typeface="Microsoft Yi Baiti" panose="03000500000000000000" pitchFamily="66" charset="0"/>
                <a:cs typeface="Times New Roman" panose="02020603050405020304" pitchFamily="18" charset="0"/>
              </a:rPr>
              <a:t>ρ</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0,</a:t>
            </a:r>
            <a:r>
              <a:rPr lang="en-US" altLang="zh-CN" sz="2200" i="1" dirty="0">
                <a:solidFill>
                  <a:srgbClr val="000000"/>
                </a:solidFill>
                <a:latin typeface="Times New Roman" panose="02020603050405020304" pitchFamily="18" charset="0"/>
                <a:ea typeface="Microsoft Yi Baiti" panose="03000500000000000000" pitchFamily="66" charset="0"/>
                <a:cs typeface="Times New Roman" panose="02020603050405020304" pitchFamily="18" charset="0"/>
              </a:rPr>
              <a:t>θ</a:t>
            </a:r>
            <a:r>
              <a:rPr lang="zh-CN" altLang="zh-CN" sz="2200" dirty="0">
                <a:solidFill>
                  <a:srgbClr val="000000"/>
                </a:solidFill>
                <a:latin typeface="NEU-BZ-S92"/>
                <a:cs typeface="宋体" panose="02010600030101010101" pitchFamily="2" charset="-122"/>
              </a:rPr>
              <a:t>∈</a:t>
            </a:r>
            <a:r>
              <a:rPr lang="en-US" altLang="zh-CN" sz="2200" dirty="0">
                <a:solidFill>
                  <a:srgbClr val="000000"/>
                </a:solidFill>
                <a:latin typeface="Times New Roman" panose="02020603050405020304" pitchFamily="18" charset="0"/>
                <a:cs typeface="Times New Roman" panose="02020603050405020304" pitchFamily="18" charset="0"/>
              </a:rPr>
              <a:t>[0,2</a:t>
            </a:r>
            <a:r>
              <a:rPr lang="en-US" altLang="zh-CN" sz="2200" dirty="0">
                <a:solidFill>
                  <a:srgbClr val="000000"/>
                </a:solidFill>
                <a:latin typeface="Times New Roman" panose="02020603050405020304" pitchFamily="18" charset="0"/>
                <a:ea typeface="Microsoft Yi Baiti" panose="03000500000000000000" pitchFamily="66" charset="0"/>
                <a:cs typeface="Times New Roman" panose="02020603050405020304" pitchFamily="18" charset="0"/>
              </a:rPr>
              <a:t>π</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695467628"/>
      </p:ext>
    </p:extLst>
  </p:cSld>
  <p:clrMapOvr>
    <a:masterClrMapping/>
  </p:clrMapOvr>
  <mc:AlternateContent xmlns:mc="http://schemas.openxmlformats.org/markup-compatibility/2006">
    <mc:Choice xmlns:p14="http://schemas.microsoft.com/office/powerpoint/2010/main" xmlns="" Requires="p14">
      <p:transition spd="slow" p14:dur="800">
        <p:fade thruBlk="1"/>
      </p:transition>
    </mc:Choice>
    <mc:Fallback>
      <p:transition spd="slow">
        <p:fade thruBlk="1"/>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40</a:t>
            </a:fld>
            <a:r>
              <a:rPr lang="en-US" altLang="zh-CN" dirty="0" smtClean="0"/>
              <a:t>-</a:t>
            </a:r>
            <a:endParaRPr lang="zh-CN" altLang="en-US" dirty="0"/>
          </a:p>
        </p:txBody>
      </p:sp>
      <p:sp>
        <p:nvSpPr>
          <p:cNvPr id="10" name="圆角矩形 9">
            <a:hlinkClick r:id="rId3"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1</a:t>
            </a:r>
            <a:endParaRPr lang="zh-CN" altLang="en-US" sz="1200" dirty="0">
              <a:solidFill>
                <a:schemeClr val="bg1">
                  <a:lumMod val="85000"/>
                </a:schemeClr>
              </a:solidFill>
              <a:latin typeface="+mj-ea"/>
              <a:ea typeface="+mj-ea"/>
            </a:endParaRPr>
          </a:p>
        </p:txBody>
      </p:sp>
      <p:sp>
        <p:nvSpPr>
          <p:cNvPr id="11" name="圆角矩形 10">
            <a:hlinkClick r:id="rId4"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2</a:t>
            </a:r>
            <a:endParaRPr lang="zh-CN" altLang="en-US" sz="1200" dirty="0">
              <a:solidFill>
                <a:schemeClr val="bg1">
                  <a:lumMod val="85000"/>
                </a:schemeClr>
              </a:solidFill>
              <a:latin typeface="+mj-ea"/>
              <a:ea typeface="+mj-ea"/>
            </a:endParaRPr>
          </a:p>
        </p:txBody>
      </p:sp>
      <p:sp>
        <p:nvSpPr>
          <p:cNvPr id="12" name="圆角矩形 11">
            <a:hlinkClick r:id="rId5" action="ppaction://hlinksldjump"/>
          </p:cNvPr>
          <p:cNvSpPr/>
          <p:nvPr/>
        </p:nvSpPr>
        <p:spPr>
          <a:xfrm>
            <a:off x="2318976"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3</a:t>
            </a:r>
            <a:endParaRPr lang="zh-CN" altLang="en-US" sz="1200" dirty="0">
              <a:solidFill>
                <a:schemeClr val="bg1">
                  <a:lumMod val="85000"/>
                </a:schemeClr>
              </a:solidFill>
              <a:latin typeface="+mj-ea"/>
              <a:ea typeface="+mj-ea"/>
            </a:endParaRPr>
          </a:p>
        </p:txBody>
      </p:sp>
      <p:sp>
        <p:nvSpPr>
          <p:cNvPr id="13" name="圆角矩形 12">
            <a:hlinkClick r:id="rId6" action="ppaction://hlinksldjump"/>
          </p:cNvPr>
          <p:cNvSpPr/>
          <p:nvPr/>
        </p:nvSpPr>
        <p:spPr>
          <a:xfrm>
            <a:off x="3306312"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4</a:t>
            </a:r>
            <a:endParaRPr lang="zh-CN" altLang="en-US" sz="1200" dirty="0">
              <a:solidFill>
                <a:schemeClr val="bg1">
                  <a:lumMod val="85000"/>
                </a:schemeClr>
              </a:solidFill>
              <a:latin typeface="+mj-ea"/>
              <a:ea typeface="+mj-ea"/>
            </a:endParaRPr>
          </a:p>
        </p:txBody>
      </p:sp>
      <p:sp>
        <p:nvSpPr>
          <p:cNvPr id="14" name="圆角矩形 13">
            <a:hlinkClick r:id="rId7" action="ppaction://hlinksldjump"/>
          </p:cNvPr>
          <p:cNvSpPr/>
          <p:nvPr/>
        </p:nvSpPr>
        <p:spPr>
          <a:xfrm>
            <a:off x="4293648"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考点</a:t>
            </a:r>
            <a:r>
              <a:rPr lang="en-US" altLang="zh-CN" sz="1200" dirty="0">
                <a:solidFill>
                  <a:schemeClr val="bg1">
                    <a:lumMod val="85000"/>
                  </a:schemeClr>
                </a:solidFill>
                <a:latin typeface="+mj-ea"/>
                <a:ea typeface="+mj-ea"/>
              </a:rPr>
              <a:t>5</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1412776"/>
            <a:ext cx="8128000" cy="4928657"/>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求曲线的极坐标方程的步骤</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建立适当的极坐标系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设</a:t>
            </a:r>
            <a:r>
              <a:rPr lang="en-US" altLang="zh-CN" sz="2200" i="1" dirty="0">
                <a:solidFill>
                  <a:srgbClr val="000000"/>
                </a:solidFill>
                <a:latin typeface="Times New Roman" panose="02020603050405020304" pitchFamily="18" charset="0"/>
                <a:cs typeface="Times New Roman" panose="02020603050405020304" pitchFamily="18" charset="0"/>
              </a:rPr>
              <a:t>P</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err="1">
                <a:solidFill>
                  <a:srgbClr val="000000"/>
                </a:solidFill>
                <a:latin typeface="Times New Roman" panose="02020603050405020304" pitchFamily="18" charset="0"/>
                <a:ea typeface="Microsoft Yi Baiti" panose="03000500000000000000" pitchFamily="66" charset="0"/>
                <a:cs typeface="Times New Roman" panose="02020603050405020304" pitchFamily="18" charset="0"/>
              </a:rPr>
              <a:t>ρ</a:t>
            </a:r>
            <a:r>
              <a:rPr lang="en-US" altLang="zh-CN" sz="2200" dirty="0" err="1">
                <a:solidFill>
                  <a:srgbClr val="000000"/>
                </a:solidFill>
                <a:latin typeface="Times New Roman" panose="02020603050405020304" pitchFamily="18" charset="0"/>
                <a:cs typeface="Times New Roman" panose="02020603050405020304" pitchFamily="18" charset="0"/>
              </a:rPr>
              <a:t>,</a:t>
            </a:r>
            <a:r>
              <a:rPr lang="en-US" altLang="zh-CN" sz="2200" i="1" dirty="0" err="1">
                <a:solidFill>
                  <a:srgbClr val="000000"/>
                </a:solidFill>
                <a:latin typeface="Times New Roman" panose="02020603050405020304" pitchFamily="18" charset="0"/>
                <a:ea typeface="Microsoft Yi Baiti" panose="03000500000000000000" pitchFamily="66" charset="0"/>
                <a:cs typeface="Times New Roman" panose="02020603050405020304" pitchFamily="18" charset="0"/>
              </a:rPr>
              <a:t>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是曲线上任意一点</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由曲线上的点所适合的条件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列出曲线上任意一点的极径</a:t>
            </a:r>
            <a:r>
              <a:rPr lang="en-US" altLang="zh-CN" sz="2200" i="1" dirty="0">
                <a:solidFill>
                  <a:srgbClr val="000000"/>
                </a:solidFill>
                <a:latin typeface="Times New Roman" panose="02020603050405020304" pitchFamily="18" charset="0"/>
                <a:ea typeface="Microsoft Yi Baiti" panose="03000500000000000000" pitchFamily="66" charset="0"/>
                <a:cs typeface="Times New Roman" panose="02020603050405020304" pitchFamily="18" charset="0"/>
              </a:rPr>
              <a:t>ρ</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和极角</a:t>
            </a:r>
            <a:r>
              <a:rPr lang="en-US" altLang="zh-CN" sz="2200" i="1" dirty="0">
                <a:solidFill>
                  <a:srgbClr val="000000"/>
                </a:solidFill>
                <a:latin typeface="Times New Roman" panose="02020603050405020304" pitchFamily="18" charset="0"/>
                <a:ea typeface="Microsoft Yi Baiti" panose="03000500000000000000" pitchFamily="66" charset="0"/>
                <a:cs typeface="Times New Roman" panose="02020603050405020304" pitchFamily="18" charset="0"/>
              </a:rPr>
              <a:t>θ</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之间的关系式</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将列出的关系式进行整理、化简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得出曲线的极坐标方程</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消去参数的方法一般有三种</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利用解方程的技巧求出参数的表示式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然后代入消去参数</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利用三角恒等式消去参数</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根据参数方程本身的结构特征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灵活地选用一些方法从整体上消去参数</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z="2200" b="1" dirty="0">
                <a:solidFill>
                  <a:srgbClr val="000000"/>
                </a:solidFill>
                <a:latin typeface="Times New Roman" panose="02020603050405020304" pitchFamily="18" charset="0"/>
                <a:cs typeface="Times New Roman" panose="02020603050405020304" pitchFamily="18" charset="0"/>
              </a:rPr>
              <a:t>5</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已知圆、圆锥曲线的参数方程解决有关问题时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一般是把参数方程化为普通方程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通过互化解决与圆、圆锥曲线上动点有关的问题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如最值、范围等</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274255390"/>
      </p:ext>
    </p:extLst>
  </p:cSld>
  <p:clrMapOvr>
    <a:masterClrMapping/>
  </p:clrMapOvr>
  <mc:AlternateContent xmlns:mc="http://schemas.openxmlformats.org/markup-compatibility/2006">
    <mc:Choice xmlns:p14="http://schemas.microsoft.com/office/powerpoint/2010/main" xmlns="" Requires="p14">
      <p:transition spd="slow" p14:dur="800">
        <p:pull/>
      </p:transition>
    </mc:Choice>
    <mc:Fallback>
      <p:transition spd="slow">
        <p:pull/>
      </p:transition>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41</a:t>
            </a:fld>
            <a:r>
              <a:rPr lang="en-US" altLang="zh-CN" dirty="0" smtClean="0"/>
              <a:t>-</a:t>
            </a:r>
            <a:endParaRPr lang="zh-CN" altLang="en-US" dirty="0"/>
          </a:p>
        </p:txBody>
      </p:sp>
      <p:pic>
        <p:nvPicPr>
          <p:cNvPr id="10" name="易错易混警示.eps"/>
          <p:cNvPicPr/>
          <p:nvPr/>
        </p:nvPicPr>
        <p:blipFill>
          <a:blip r:embed="rId3"/>
          <a:stretch>
            <a:fillRect/>
          </a:stretch>
        </p:blipFill>
        <p:spPr>
          <a:xfrm>
            <a:off x="683568" y="1556792"/>
            <a:ext cx="2034391" cy="329979"/>
          </a:xfrm>
          <a:prstGeom prst="rect">
            <a:avLst/>
          </a:prstGeom>
        </p:spPr>
      </p:pic>
      <p:sp>
        <p:nvSpPr>
          <p:cNvPr id="2" name="矩形 1"/>
          <p:cNvSpPr>
            <a:spLocks noChangeAspect="1"/>
          </p:cNvSpPr>
          <p:nvPr/>
        </p:nvSpPr>
        <p:spPr>
          <a:xfrm>
            <a:off x="508000" y="1886995"/>
            <a:ext cx="8128000" cy="3709862"/>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已知极坐标系方程讨论位置关系时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可以先化为直角坐标方程</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在对曲线的方程进行互化时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一定要注意变量的范围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注意转化的等价性</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将参数方程化为普通方程时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要注意防止变量</a:t>
            </a:r>
            <a:r>
              <a:rPr lang="en-US" altLang="zh-CN" sz="2200" i="1" dirty="0">
                <a:solidFill>
                  <a:srgbClr val="000000"/>
                </a:solidFill>
                <a:latin typeface="Times New Roman" panose="02020603050405020304" pitchFamily="18" charset="0"/>
                <a:cs typeface="Times New Roman" panose="02020603050405020304" pitchFamily="18" charset="0"/>
              </a:rPr>
              <a:t>x</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a:t>
            </a:r>
            <a:r>
              <a:rPr lang="en-US" altLang="zh-CN" sz="2200" i="1" dirty="0">
                <a:solidFill>
                  <a:srgbClr val="000000"/>
                </a:solidFill>
                <a:latin typeface="Times New Roman" panose="02020603050405020304" pitchFamily="18" charset="0"/>
                <a:cs typeface="Times New Roman" panose="02020603050405020304" pitchFamily="18" charset="0"/>
              </a:rPr>
              <a:t>y</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取值范围的扩大或缩小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必须根据参数的取值范围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确定函数</a:t>
            </a:r>
            <a:r>
              <a:rPr lang="en-US" altLang="zh-CN" sz="2200" i="1" dirty="0">
                <a:solidFill>
                  <a:srgbClr val="000000"/>
                </a:solidFill>
                <a:latin typeface="Times New Roman" panose="02020603050405020304" pitchFamily="18" charset="0"/>
                <a:cs typeface="Times New Roman" panose="02020603050405020304" pitchFamily="18" charset="0"/>
              </a:rPr>
              <a:t>f</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a:t>
            </a:r>
            <a:r>
              <a:rPr lang="en-US" altLang="zh-CN" sz="2200" i="1" dirty="0">
                <a:solidFill>
                  <a:srgbClr val="000000"/>
                </a:solidFill>
                <a:latin typeface="Times New Roman" panose="02020603050405020304" pitchFamily="18" charset="0"/>
                <a:cs typeface="Times New Roman" panose="02020603050405020304" pitchFamily="18" charset="0"/>
              </a:rPr>
              <a:t>g</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的值域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a:t>
            </a:r>
            <a:r>
              <a:rPr lang="en-US" altLang="zh-CN" sz="2200" i="1" dirty="0">
                <a:solidFill>
                  <a:srgbClr val="000000"/>
                </a:solidFill>
                <a:latin typeface="Times New Roman" panose="02020603050405020304" pitchFamily="18" charset="0"/>
                <a:cs typeface="Times New Roman" panose="02020603050405020304" pitchFamily="18" charset="0"/>
              </a:rPr>
              <a:t>x</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a:t>
            </a:r>
            <a:r>
              <a:rPr lang="en-US" altLang="zh-CN" sz="2200" i="1" dirty="0">
                <a:solidFill>
                  <a:srgbClr val="000000"/>
                </a:solidFill>
                <a:latin typeface="Times New Roman" panose="02020603050405020304" pitchFamily="18" charset="0"/>
                <a:cs typeface="Times New Roman" panose="02020603050405020304" pitchFamily="18" charset="0"/>
              </a:rPr>
              <a:t>y</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的取值范围</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pPr>
            <a:r>
              <a:rPr lang="en-US" altLang="zh-CN" sz="2200" b="1" dirty="0">
                <a:solidFill>
                  <a:srgbClr val="000000"/>
                </a:solidFill>
                <a:latin typeface="Times New Roman" panose="02020603050405020304" pitchFamily="18" charset="0"/>
              </a:rPr>
              <a:t>3</a:t>
            </a:r>
            <a:r>
              <a:rPr lang="en-US" altLang="zh-CN" sz="2200" i="1"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直线的参数方程中</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参数</a:t>
            </a:r>
            <a:r>
              <a:rPr lang="en-US" altLang="zh-CN" sz="2200" i="1" dirty="0">
                <a:solidFill>
                  <a:srgbClr val="000000"/>
                </a:solidFill>
                <a:latin typeface="Times New Roman" panose="02020603050405020304" pitchFamily="18" charset="0"/>
              </a:rPr>
              <a:t>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的系数的平方和为</a:t>
            </a:r>
            <a:r>
              <a:rPr lang="en-US" altLang="zh-CN" sz="2200" dirty="0">
                <a:solidFill>
                  <a:srgbClr val="000000"/>
                </a:solidFill>
                <a:latin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时</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参数方程的标准形式</a:t>
            </a:r>
            <a:r>
              <a:rPr lang="en-US" altLang="zh-CN" sz="2200" dirty="0">
                <a:solidFill>
                  <a:srgbClr val="000000"/>
                </a:solidFill>
                <a:latin typeface="Times New Roman" panose="02020603050405020304" pitchFamily="18" charset="0"/>
              </a:rPr>
              <a:t>),</a:t>
            </a:r>
            <a:r>
              <a:rPr lang="en-US" altLang="zh-CN" sz="2200" i="1" dirty="0">
                <a:solidFill>
                  <a:srgbClr val="000000"/>
                </a:solidFill>
                <a:latin typeface="Times New Roman" panose="02020603050405020304" pitchFamily="18" charset="0"/>
              </a:rPr>
              <a:t>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才有几何意义且几何意义为</a:t>
            </a:r>
            <a:r>
              <a:rPr lang="en-US" altLang="zh-CN" sz="2200" i="1" dirty="0">
                <a:solidFill>
                  <a:srgbClr val="000000"/>
                </a:solidFill>
                <a:latin typeface="Times New Roman" panose="02020603050405020304" pitchFamily="18" charset="0"/>
              </a:rPr>
              <a:t>|t|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是直线上任一点</a:t>
            </a:r>
            <a:r>
              <a:rPr lang="en-US" altLang="zh-CN" sz="2200" i="1" dirty="0">
                <a:solidFill>
                  <a:srgbClr val="000000"/>
                </a:solidFill>
                <a:latin typeface="Times New Roman" panose="02020603050405020304" pitchFamily="18" charset="0"/>
              </a:rPr>
              <a:t>M</a:t>
            </a:r>
            <a:r>
              <a:rPr lang="en-US" altLang="zh-CN" sz="2200" dirty="0">
                <a:solidFill>
                  <a:srgbClr val="000000"/>
                </a:solidFill>
                <a:latin typeface="Times New Roman" panose="02020603050405020304" pitchFamily="18" charset="0"/>
              </a:rPr>
              <a:t>(</a:t>
            </a:r>
            <a:r>
              <a:rPr lang="en-US" altLang="zh-CN" sz="2200" i="1" dirty="0" err="1">
                <a:solidFill>
                  <a:srgbClr val="000000"/>
                </a:solidFill>
                <a:latin typeface="Times New Roman" panose="02020603050405020304" pitchFamily="18" charset="0"/>
              </a:rPr>
              <a:t>x</a:t>
            </a:r>
            <a:r>
              <a:rPr lang="en-US" altLang="zh-CN" sz="2200" dirty="0" err="1">
                <a:solidFill>
                  <a:srgbClr val="000000"/>
                </a:solidFill>
                <a:latin typeface="Times New Roman" panose="02020603050405020304" pitchFamily="18" charset="0"/>
              </a:rPr>
              <a:t>,</a:t>
            </a:r>
            <a:r>
              <a:rPr lang="en-US" altLang="zh-CN" sz="2200" i="1" dirty="0" err="1">
                <a:solidFill>
                  <a:srgbClr val="000000"/>
                </a:solidFill>
                <a:latin typeface="Times New Roman" panose="02020603050405020304" pitchFamily="18" charset="0"/>
              </a:rPr>
              <a:t>y</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到定点</a:t>
            </a:r>
            <a:r>
              <a:rPr lang="en-US" altLang="zh-CN" sz="2200" i="1" dirty="0">
                <a:solidFill>
                  <a:srgbClr val="000000"/>
                </a:solidFill>
                <a:latin typeface="Times New Roman" panose="02020603050405020304" pitchFamily="18" charset="0"/>
              </a:rPr>
              <a:t>M</a:t>
            </a:r>
            <a:r>
              <a:rPr lang="en-US" altLang="zh-CN" sz="2200" baseline="-25000" dirty="0">
                <a:solidFill>
                  <a:srgbClr val="000000"/>
                </a:solidFill>
                <a:latin typeface="Times New Roman" panose="02020603050405020304" pitchFamily="18" charset="0"/>
              </a:rPr>
              <a:t>0</a:t>
            </a:r>
            <a:r>
              <a:rPr lang="en-US" altLang="zh-CN" sz="2200" dirty="0">
                <a:solidFill>
                  <a:srgbClr val="000000"/>
                </a:solidFill>
                <a:latin typeface="Times New Roman" panose="02020603050405020304" pitchFamily="18" charset="0"/>
              </a:rPr>
              <a:t>(</a:t>
            </a:r>
            <a:r>
              <a:rPr lang="en-US" altLang="zh-CN" sz="2200" i="1" dirty="0">
                <a:solidFill>
                  <a:srgbClr val="000000"/>
                </a:solidFill>
                <a:latin typeface="Times New Roman" panose="02020603050405020304" pitchFamily="18" charset="0"/>
              </a:rPr>
              <a:t>x</a:t>
            </a:r>
            <a:r>
              <a:rPr lang="en-US" altLang="zh-CN" sz="2200" baseline="-25000" dirty="0">
                <a:solidFill>
                  <a:srgbClr val="000000"/>
                </a:solidFill>
                <a:latin typeface="Times New Roman" panose="02020603050405020304" pitchFamily="18" charset="0"/>
              </a:rPr>
              <a:t>0</a:t>
            </a:r>
            <a:r>
              <a:rPr lang="en-US" altLang="zh-CN" sz="2200" dirty="0">
                <a:solidFill>
                  <a:srgbClr val="000000"/>
                </a:solidFill>
                <a:latin typeface="Times New Roman" panose="02020603050405020304" pitchFamily="18" charset="0"/>
              </a:rPr>
              <a:t>,</a:t>
            </a:r>
            <a:r>
              <a:rPr lang="en-US" altLang="zh-CN" sz="2200" i="1" dirty="0">
                <a:solidFill>
                  <a:srgbClr val="000000"/>
                </a:solidFill>
                <a:latin typeface="Times New Roman" panose="02020603050405020304" pitchFamily="18" charset="0"/>
              </a:rPr>
              <a:t>y</a:t>
            </a:r>
            <a:r>
              <a:rPr lang="en-US" altLang="zh-CN" sz="2200" baseline="-25000" dirty="0">
                <a:solidFill>
                  <a:srgbClr val="000000"/>
                </a:solidFill>
                <a:latin typeface="Times New Roman" panose="02020603050405020304" pitchFamily="18" charset="0"/>
              </a:rPr>
              <a:t>0</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的距离</a:t>
            </a:r>
            <a:r>
              <a:rPr lang="en-US" altLang="zh-CN" sz="2200" i="1" dirty="0">
                <a:solidFill>
                  <a:srgbClr val="000000"/>
                </a:solidFill>
                <a:latin typeface="Times New Roman" panose="02020603050405020304" pitchFamily="18" charset="0"/>
              </a:rPr>
              <a:t>.</a:t>
            </a:r>
            <a:endParaRPr lang="zh-CN" altLang="en-US" sz="2200" dirty="0"/>
          </a:p>
        </p:txBody>
      </p:sp>
      <p:sp>
        <p:nvSpPr>
          <p:cNvPr id="9" name="圆角矩形 8">
            <a:hlinkClick r:id="rId4"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1</a:t>
            </a:r>
            <a:endParaRPr lang="zh-CN" altLang="en-US" sz="1200" dirty="0">
              <a:solidFill>
                <a:schemeClr val="bg1">
                  <a:lumMod val="85000"/>
                </a:schemeClr>
              </a:solidFill>
              <a:latin typeface="+mj-ea"/>
              <a:ea typeface="+mj-ea"/>
            </a:endParaRPr>
          </a:p>
        </p:txBody>
      </p:sp>
      <p:sp>
        <p:nvSpPr>
          <p:cNvPr id="11" name="圆角矩形 10">
            <a:hlinkClick r:id="rId5"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2</a:t>
            </a:r>
            <a:endParaRPr lang="zh-CN" altLang="en-US" sz="1200" dirty="0">
              <a:solidFill>
                <a:schemeClr val="bg1">
                  <a:lumMod val="85000"/>
                </a:schemeClr>
              </a:solidFill>
              <a:latin typeface="+mj-ea"/>
              <a:ea typeface="+mj-ea"/>
            </a:endParaRPr>
          </a:p>
        </p:txBody>
      </p:sp>
      <p:sp>
        <p:nvSpPr>
          <p:cNvPr id="12" name="圆角矩形 11">
            <a:hlinkClick r:id="rId6" action="ppaction://hlinksldjump"/>
          </p:cNvPr>
          <p:cNvSpPr/>
          <p:nvPr/>
        </p:nvSpPr>
        <p:spPr>
          <a:xfrm>
            <a:off x="2318976"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3</a:t>
            </a:r>
            <a:endParaRPr lang="zh-CN" altLang="en-US" sz="1200" dirty="0">
              <a:solidFill>
                <a:schemeClr val="bg1">
                  <a:lumMod val="85000"/>
                </a:schemeClr>
              </a:solidFill>
              <a:latin typeface="+mj-ea"/>
              <a:ea typeface="+mj-ea"/>
            </a:endParaRPr>
          </a:p>
        </p:txBody>
      </p:sp>
      <p:sp>
        <p:nvSpPr>
          <p:cNvPr id="13" name="圆角矩形 12">
            <a:hlinkClick r:id="rId7" action="ppaction://hlinksldjump"/>
          </p:cNvPr>
          <p:cNvSpPr/>
          <p:nvPr/>
        </p:nvSpPr>
        <p:spPr>
          <a:xfrm>
            <a:off x="3306312"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4</a:t>
            </a:r>
            <a:endParaRPr lang="zh-CN" altLang="en-US" sz="1200" dirty="0">
              <a:solidFill>
                <a:schemeClr val="bg1">
                  <a:lumMod val="85000"/>
                </a:schemeClr>
              </a:solidFill>
              <a:latin typeface="+mj-ea"/>
              <a:ea typeface="+mj-ea"/>
            </a:endParaRPr>
          </a:p>
        </p:txBody>
      </p:sp>
      <p:sp>
        <p:nvSpPr>
          <p:cNvPr id="14" name="圆角矩形 13">
            <a:hlinkClick r:id="rId8" action="ppaction://hlinksldjump"/>
          </p:cNvPr>
          <p:cNvSpPr/>
          <p:nvPr/>
        </p:nvSpPr>
        <p:spPr>
          <a:xfrm>
            <a:off x="4293648"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考点</a:t>
            </a:r>
            <a:r>
              <a:rPr lang="en-US" altLang="zh-CN" sz="1200" dirty="0">
                <a:solidFill>
                  <a:schemeClr val="bg1">
                    <a:lumMod val="85000"/>
                  </a:schemeClr>
                </a:solidFill>
                <a:latin typeface="+mj-ea"/>
                <a:ea typeface="+mj-ea"/>
              </a:rPr>
              <a:t>5</a:t>
            </a:r>
            <a:endParaRPr lang="zh-CN" altLang="en-US" sz="1200" dirty="0">
              <a:solidFill>
                <a:schemeClr val="bg1">
                  <a:lumMod val="85000"/>
                </a:schemeClr>
              </a:solidFill>
              <a:latin typeface="+mj-ea"/>
              <a:ea typeface="+mj-ea"/>
            </a:endParaRPr>
          </a:p>
        </p:txBody>
      </p:sp>
    </p:spTree>
    <p:extLst>
      <p:ext uri="{BB962C8B-B14F-4D97-AF65-F5344CB8AC3E}">
        <p14:creationId xmlns:p14="http://schemas.microsoft.com/office/powerpoint/2010/main" xmlns="" val="3989800874"/>
      </p:ext>
    </p:extLst>
  </p:cSld>
  <p:clrMapOvr>
    <a:masterClrMapping/>
  </p:clrMapOvr>
  <mc:AlternateContent xmlns:mc="http://schemas.openxmlformats.org/markup-compatibility/2006">
    <mc:Choice xmlns:p14="http://schemas.microsoft.com/office/powerpoint/2010/main" xmlns="" Requires="p14">
      <p:transition spd="slow" p14:dur="800">
        <p:pull dir="u"/>
      </p:transition>
    </mc:Choice>
    <mc:Fallback>
      <p:transition spd="slow">
        <p:pull dir="u"/>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5</a:t>
            </a:fld>
            <a:r>
              <a:rPr lang="en-US" altLang="zh-CN" dirty="0" smtClean="0"/>
              <a:t>-</a:t>
            </a:r>
            <a:endParaRPr lang="zh-CN" altLang="en-US" dirty="0"/>
          </a:p>
        </p:txBody>
      </p:sp>
      <p:sp>
        <p:nvSpPr>
          <p:cNvPr id="19" name="圆角矩形 18">
            <a:hlinkClick r:id="rId4" action="ppaction://hlinksldjump"/>
          </p:cNvPr>
          <p:cNvSpPr/>
          <p:nvPr/>
        </p:nvSpPr>
        <p:spPr>
          <a:xfrm>
            <a:off x="344304" y="1010948"/>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知识梳理</a:t>
            </a:r>
            <a:endParaRPr lang="zh-CN" altLang="en-US" sz="1200" dirty="0">
              <a:solidFill>
                <a:srgbClr val="E75E22"/>
              </a:solidFill>
              <a:latin typeface="+mj-ea"/>
              <a:ea typeface="+mj-ea"/>
            </a:endParaRPr>
          </a:p>
        </p:txBody>
      </p:sp>
      <p:sp>
        <p:nvSpPr>
          <p:cNvPr id="20" name="圆角矩形 19">
            <a:hlinkClick r:id="rId5"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考点自诊</a:t>
            </a:r>
            <a:endParaRPr lang="zh-CN" altLang="en-US" sz="1200" dirty="0">
              <a:solidFill>
                <a:schemeClr val="bg1">
                  <a:lumMod val="85000"/>
                </a:schemeClr>
              </a:solidFill>
              <a:latin typeface="+mj-ea"/>
              <a:ea typeface="+mj-ea"/>
            </a:endParaRPr>
          </a:p>
        </p:txBody>
      </p:sp>
      <p:sp>
        <p:nvSpPr>
          <p:cNvPr id="7" name="矩形 6"/>
          <p:cNvSpPr>
            <a:spLocks noChangeAspect="1"/>
          </p:cNvSpPr>
          <p:nvPr/>
        </p:nvSpPr>
        <p:spPr>
          <a:xfrm>
            <a:off x="508000" y="1336416"/>
            <a:ext cx="8128000" cy="537377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直线的极坐标方程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若直线过点</a:t>
            </a:r>
            <a:r>
              <a:rPr lang="en-US" altLang="zh-CN" sz="2200" i="1" dirty="0">
                <a:solidFill>
                  <a:srgbClr val="000000"/>
                </a:solidFill>
                <a:latin typeface="Times New Roman" panose="02020603050405020304" pitchFamily="18" charset="0"/>
                <a:cs typeface="Times New Roman" panose="02020603050405020304" pitchFamily="18" charset="0"/>
              </a:rPr>
              <a:t>M</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ea typeface="Microsoft Yi Baiti" panose="03000500000000000000" pitchFamily="66" charset="0"/>
                <a:cs typeface="Times New Roman" panose="02020603050405020304" pitchFamily="18" charset="0"/>
              </a:rPr>
              <a:t>ρ</a:t>
            </a:r>
            <a:r>
              <a:rPr lang="en-US" altLang="zh-CN" sz="2200" baseline="-25000" dirty="0">
                <a:solidFill>
                  <a:srgbClr val="000000"/>
                </a:solidFill>
                <a:latin typeface="Times New Roman" panose="02020603050405020304" pitchFamily="18" charset="0"/>
                <a:cs typeface="Times New Roman" panose="02020603050405020304" pitchFamily="18" charset="0"/>
              </a:rPr>
              <a:t>0</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ea typeface="Microsoft Yi Baiti" panose="03000500000000000000" pitchFamily="66" charset="0"/>
                <a:cs typeface="Times New Roman" panose="02020603050405020304" pitchFamily="18" charset="0"/>
              </a:rPr>
              <a:t>θ</a:t>
            </a:r>
            <a:r>
              <a:rPr lang="en-US" altLang="zh-CN" sz="2200" baseline="-25000" dirty="0">
                <a:solidFill>
                  <a:srgbClr val="000000"/>
                </a:solidFill>
                <a:latin typeface="Times New Roman" panose="02020603050405020304" pitchFamily="18" charset="0"/>
                <a:cs typeface="Times New Roman" panose="02020603050405020304" pitchFamily="18" charset="0"/>
              </a:rPr>
              <a:t>0</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且从极轴到此直线的角为</a:t>
            </a:r>
            <a:r>
              <a:rPr lang="en-US" altLang="zh-CN" sz="2200" i="1" dirty="0">
                <a:solidFill>
                  <a:srgbClr val="000000"/>
                </a:solidFill>
                <a:latin typeface="Times New Roman" panose="02020603050405020304" pitchFamily="18" charset="0"/>
                <a:ea typeface="Microsoft Yi Baiti" panose="03000500000000000000" pitchFamily="66" charset="0"/>
                <a:cs typeface="Times New Roman" panose="02020603050405020304" pitchFamily="18" charset="0"/>
              </a:rPr>
              <a:t>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则它的方程为</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err="1">
                <a:solidFill>
                  <a:srgbClr val="000000"/>
                </a:solidFill>
                <a:latin typeface="Times New Roman" panose="02020603050405020304" pitchFamily="18" charset="0"/>
                <a:ea typeface="Microsoft Yi Baiti" panose="03000500000000000000" pitchFamily="66" charset="0"/>
                <a:cs typeface="Times New Roman" panose="02020603050405020304" pitchFamily="18" charset="0"/>
              </a:rPr>
              <a:t>ρ</a:t>
            </a:r>
            <a:r>
              <a:rPr lang="en-US" altLang="zh-CN" sz="2200" dirty="0" err="1">
                <a:solidFill>
                  <a:srgbClr val="000000"/>
                </a:solidFill>
                <a:latin typeface="Times New Roman" panose="02020603050405020304" pitchFamily="18" charset="0"/>
                <a:cs typeface="Times New Roman" panose="02020603050405020304" pitchFamily="18" charset="0"/>
              </a:rPr>
              <a:t>sin</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ea typeface="Microsoft Yi Baiti" panose="03000500000000000000" pitchFamily="66" charset="0"/>
                <a:cs typeface="Times New Roman" panose="02020603050405020304" pitchFamily="18" charset="0"/>
              </a:rPr>
              <a:t>θ</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ea typeface="Microsoft Yi Baiti" panose="03000500000000000000" pitchFamily="66" charset="0"/>
                <a:cs typeface="Times New Roman" panose="02020603050405020304" pitchFamily="18" charset="0"/>
              </a:rPr>
              <a:t>α</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i="1"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几个特殊位置的直线的极坐标方程</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i="1"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直线过极点</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ea typeface="Microsoft Yi Baiti" panose="03000500000000000000" pitchFamily="66" charset="0"/>
                <a:cs typeface="Times New Roman" panose="02020603050405020304" pitchFamily="18" charset="0"/>
              </a:rPr>
              <a:t>θ</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ea typeface="Microsoft Yi Baiti" panose="03000500000000000000" pitchFamily="66" charset="0"/>
                <a:cs typeface="Times New Roman" panose="02020603050405020304" pitchFamily="18" charset="0"/>
              </a:rPr>
              <a:t>θ</a:t>
            </a:r>
            <a:r>
              <a:rPr lang="en-US" altLang="zh-CN" sz="2200" baseline="-25000" dirty="0">
                <a:solidFill>
                  <a:srgbClr val="000000"/>
                </a:solidFill>
                <a:latin typeface="Times New Roman" panose="02020603050405020304" pitchFamily="18" charset="0"/>
                <a:cs typeface="Times New Roman" panose="02020603050405020304" pitchFamily="18" charset="0"/>
              </a:rPr>
              <a:t>0</a:t>
            </a:r>
            <a:r>
              <a:rPr lang="zh-CN" altLang="zh-CN" sz="2200" dirty="0">
                <a:solidFill>
                  <a:srgbClr val="000000"/>
                </a:solidFill>
                <a:latin typeface="Times New Roman" panose="02020603050405020304" pitchFamily="18" charset="0"/>
                <a:cs typeface="Times New Roman" panose="02020603050405020304" pitchFamily="18" charset="0"/>
              </a:rPr>
              <a:t>和</a:t>
            </a:r>
            <a:r>
              <a:rPr lang="zh-CN" altLang="zh-CN" sz="2200" i="1"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i="1"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直线过点</a:t>
            </a:r>
            <a:r>
              <a:rPr lang="en-US" altLang="zh-CN" sz="2200" i="1" dirty="0">
                <a:solidFill>
                  <a:srgbClr val="000000"/>
                </a:solidFill>
                <a:latin typeface="Times New Roman" panose="02020603050405020304" pitchFamily="18" charset="0"/>
                <a:cs typeface="Times New Roman" panose="02020603050405020304" pitchFamily="18" charset="0"/>
              </a:rPr>
              <a:t>M</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dirty="0">
                <a:solidFill>
                  <a:srgbClr val="000000"/>
                </a:solidFill>
                <a:latin typeface="Times New Roman" panose="02020603050405020304" pitchFamily="18" charset="0"/>
                <a:cs typeface="Times New Roman" panose="02020603050405020304" pitchFamily="18" charset="0"/>
              </a:rPr>
              <a:t>,0),</a:t>
            </a:r>
            <a:r>
              <a:rPr lang="zh-CN" altLang="zh-CN" sz="2200" dirty="0">
                <a:solidFill>
                  <a:srgbClr val="000000"/>
                </a:solidFill>
                <a:latin typeface="Times New Roman" panose="02020603050405020304" pitchFamily="18" charset="0"/>
                <a:cs typeface="Times New Roman" panose="02020603050405020304" pitchFamily="18" charset="0"/>
              </a:rPr>
              <a:t>且垂直于极轴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i="1"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i="1"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直线过</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smtClean="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且平行于极轴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i="1"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5</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圆的极坐标方程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若圆心为</a:t>
            </a:r>
            <a:r>
              <a:rPr lang="en-US" altLang="zh-CN" sz="2200" i="1" dirty="0">
                <a:solidFill>
                  <a:srgbClr val="000000"/>
                </a:solidFill>
                <a:latin typeface="Times New Roman" panose="02020603050405020304" pitchFamily="18" charset="0"/>
                <a:cs typeface="Times New Roman" panose="02020603050405020304" pitchFamily="18" charset="0"/>
              </a:rPr>
              <a:t>M</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ea typeface="Microsoft Yi Baiti" panose="03000500000000000000" pitchFamily="66" charset="0"/>
                <a:cs typeface="Times New Roman" panose="02020603050405020304" pitchFamily="18" charset="0"/>
              </a:rPr>
              <a:t>ρ</a:t>
            </a:r>
            <a:r>
              <a:rPr lang="en-US" altLang="zh-CN" sz="2200" baseline="-25000" dirty="0">
                <a:solidFill>
                  <a:srgbClr val="000000"/>
                </a:solidFill>
                <a:latin typeface="Times New Roman" panose="02020603050405020304" pitchFamily="18" charset="0"/>
                <a:cs typeface="Times New Roman" panose="02020603050405020304" pitchFamily="18" charset="0"/>
              </a:rPr>
              <a:t>0</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ea typeface="Microsoft Yi Baiti" panose="03000500000000000000" pitchFamily="66" charset="0"/>
                <a:cs typeface="Times New Roman" panose="02020603050405020304" pitchFamily="18" charset="0"/>
              </a:rPr>
              <a:t>θ</a:t>
            </a:r>
            <a:r>
              <a:rPr lang="en-US" altLang="zh-CN" sz="2200" baseline="-25000" dirty="0">
                <a:solidFill>
                  <a:srgbClr val="000000"/>
                </a:solidFill>
                <a:latin typeface="Times New Roman" panose="02020603050405020304" pitchFamily="18" charset="0"/>
                <a:cs typeface="Times New Roman" panose="02020603050405020304" pitchFamily="18" charset="0"/>
              </a:rPr>
              <a:t>0</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半径为</a:t>
            </a:r>
            <a:r>
              <a:rPr lang="en-US" altLang="zh-CN" sz="2200" i="1" dirty="0">
                <a:solidFill>
                  <a:srgbClr val="000000"/>
                </a:solidFill>
                <a:latin typeface="Times New Roman" panose="02020603050405020304" pitchFamily="18" charset="0"/>
                <a:cs typeface="Times New Roman" panose="02020603050405020304" pitchFamily="18" charset="0"/>
              </a:rPr>
              <a:t>r</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则圆的方程为</a:t>
            </a:r>
            <a:r>
              <a:rPr lang="zh-CN" altLang="zh-CN" sz="2200" i="1"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几个特殊位置的圆的极坐标方程</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i="1"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圆心位于极点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半径为</a:t>
            </a:r>
            <a:r>
              <a:rPr lang="en-US" altLang="zh-CN" sz="2200" i="1" dirty="0">
                <a:solidFill>
                  <a:srgbClr val="000000"/>
                </a:solidFill>
                <a:latin typeface="Times New Roman" panose="02020603050405020304" pitchFamily="18" charset="0"/>
                <a:cs typeface="Times New Roman" panose="02020603050405020304" pitchFamily="18" charset="0"/>
              </a:rPr>
              <a:t>r</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ea typeface="Microsoft Yi Baiti" panose="03000500000000000000" pitchFamily="66" charset="0"/>
                <a:cs typeface="Times New Roman" panose="02020603050405020304" pitchFamily="18" charset="0"/>
              </a:rPr>
              <a:t>ρ</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i="1"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i="1"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圆心位于</a:t>
            </a:r>
            <a:r>
              <a:rPr lang="en-US" altLang="zh-CN" sz="2200" i="1" dirty="0">
                <a:solidFill>
                  <a:srgbClr val="000000"/>
                </a:solidFill>
                <a:latin typeface="Times New Roman" panose="02020603050405020304" pitchFamily="18" charset="0"/>
                <a:cs typeface="Times New Roman" panose="02020603050405020304" pitchFamily="18" charset="0"/>
              </a:rPr>
              <a:t>M</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dirty="0">
                <a:solidFill>
                  <a:srgbClr val="000000"/>
                </a:solidFill>
                <a:latin typeface="Times New Roman" panose="02020603050405020304" pitchFamily="18" charset="0"/>
                <a:cs typeface="Times New Roman" panose="02020603050405020304" pitchFamily="18" charset="0"/>
              </a:rPr>
              <a:t>,0),</a:t>
            </a:r>
            <a:r>
              <a:rPr lang="zh-CN" altLang="zh-CN" sz="2200" dirty="0">
                <a:solidFill>
                  <a:srgbClr val="000000"/>
                </a:solidFill>
                <a:latin typeface="Times New Roman" panose="02020603050405020304" pitchFamily="18" charset="0"/>
                <a:cs typeface="Times New Roman" panose="02020603050405020304" pitchFamily="18" charset="0"/>
              </a:rPr>
              <a:t>半径为</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ea typeface="Microsoft Yi Baiti" panose="03000500000000000000" pitchFamily="66" charset="0"/>
                <a:cs typeface="Times New Roman" panose="02020603050405020304" pitchFamily="18" charset="0"/>
              </a:rPr>
              <a:t>ρ</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i="1"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i="1"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圆心位于</a:t>
            </a:r>
            <a:r>
              <a:rPr lang="en-US"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半径为</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ea typeface="Microsoft Yi Baiti" panose="03000500000000000000" pitchFamily="66" charset="0"/>
                <a:cs typeface="Times New Roman" panose="02020603050405020304" pitchFamily="18" charset="0"/>
              </a:rPr>
              <a:t>ρ</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i="1"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11" name="对象 10"/>
          <p:cNvGraphicFramePr>
            <a:graphicFrameLocks noChangeAspect="1"/>
          </p:cNvGraphicFramePr>
          <p:nvPr>
            <p:extLst>
              <p:ext uri="{D42A27DB-BD31-4B8C-83A1-F6EECF244321}">
                <p14:modId xmlns:p14="http://schemas.microsoft.com/office/powerpoint/2010/main" xmlns="" val="2124173055"/>
              </p:ext>
            </p:extLst>
          </p:nvPr>
        </p:nvGraphicFramePr>
        <p:xfrm>
          <a:off x="2039842" y="3727845"/>
          <a:ext cx="8128000" cy="507791"/>
        </p:xfrm>
        <a:graphic>
          <a:graphicData uri="http://schemas.openxmlformats.org/presentationml/2006/ole">
            <p:oleObj spid="_x0000_s4098" name="文档" r:id="rId6" imgW="3837724" imgH="239782" progId="Word.Document.12">
              <p:embed/>
            </p:oleObj>
          </a:graphicData>
        </a:graphic>
      </p:graphicFrame>
      <p:graphicFrame>
        <p:nvGraphicFramePr>
          <p:cNvPr id="12" name="对象 11"/>
          <p:cNvGraphicFramePr>
            <a:graphicFrameLocks noChangeAspect="1"/>
          </p:cNvGraphicFramePr>
          <p:nvPr>
            <p:extLst>
              <p:ext uri="{D42A27DB-BD31-4B8C-83A1-F6EECF244321}">
                <p14:modId xmlns:p14="http://schemas.microsoft.com/office/powerpoint/2010/main" xmlns="" val="2076047783"/>
              </p:ext>
            </p:extLst>
          </p:nvPr>
        </p:nvGraphicFramePr>
        <p:xfrm>
          <a:off x="2267744" y="6171960"/>
          <a:ext cx="8128000" cy="507791"/>
        </p:xfrm>
        <a:graphic>
          <a:graphicData uri="http://schemas.openxmlformats.org/presentationml/2006/ole">
            <p:oleObj spid="_x0000_s4099" name="文档" r:id="rId7" imgW="3837724" imgH="239782" progId="Word.Document.12">
              <p:embed/>
            </p:oleObj>
          </a:graphicData>
        </a:graphic>
      </p:graphicFrame>
      <p:sp>
        <p:nvSpPr>
          <p:cNvPr id="8" name="矩形 7"/>
          <p:cNvSpPr>
            <a:spLocks noChangeAspect="1"/>
          </p:cNvSpPr>
          <p:nvPr/>
        </p:nvSpPr>
        <p:spPr>
          <a:xfrm>
            <a:off x="2699792" y="2122482"/>
            <a:ext cx="1476686" cy="463204"/>
          </a:xfrm>
          <a:prstGeom prst="rect">
            <a:avLst/>
          </a:prstGeom>
        </p:spPr>
        <p:txBody>
          <a:bodyPr wrap="none">
            <a:spAutoFit/>
          </a:bodyPr>
          <a:lstStyle/>
          <a:p>
            <a:pPr>
              <a:lnSpc>
                <a:spcPct val="120000"/>
              </a:lnSpc>
            </a:pPr>
            <a:r>
              <a:rPr lang="en-US" altLang="zh-CN" sz="2200" i="1" dirty="0">
                <a:solidFill>
                  <a:srgbClr val="FF0000"/>
                </a:solidFill>
                <a:latin typeface="Times New Roman" panose="02020603050405020304" pitchFamily="18" charset="0"/>
                <a:ea typeface="Microsoft Yi Baiti" panose="03000500000000000000" pitchFamily="66" charset="0"/>
              </a:rPr>
              <a:t>ρ</a:t>
            </a:r>
            <a:r>
              <a:rPr lang="en-US" altLang="zh-CN" sz="2200" baseline="-25000" dirty="0">
                <a:solidFill>
                  <a:srgbClr val="FF0000"/>
                </a:solidFill>
                <a:latin typeface="Times New Roman" panose="02020603050405020304" pitchFamily="18" charset="0"/>
              </a:rPr>
              <a:t>0</a:t>
            </a:r>
            <a:r>
              <a:rPr lang="en-US" altLang="zh-CN" sz="2200" dirty="0">
                <a:solidFill>
                  <a:srgbClr val="FF0000"/>
                </a:solidFill>
                <a:latin typeface="Times New Roman" panose="02020603050405020304" pitchFamily="18" charset="0"/>
              </a:rPr>
              <a:t>sin(</a:t>
            </a:r>
            <a:r>
              <a:rPr lang="en-US" altLang="zh-CN" sz="2200" i="1" dirty="0">
                <a:solidFill>
                  <a:srgbClr val="FF0000"/>
                </a:solidFill>
                <a:latin typeface="Times New Roman" panose="02020603050405020304" pitchFamily="18" charset="0"/>
                <a:ea typeface="Microsoft Yi Baiti" panose="03000500000000000000" pitchFamily="66" charset="0"/>
              </a:rPr>
              <a:t>θ</a:t>
            </a:r>
            <a:r>
              <a:rPr lang="en-US" altLang="zh-CN" sz="2200" baseline="-25000" dirty="0">
                <a:solidFill>
                  <a:srgbClr val="FF0000"/>
                </a:solidFill>
                <a:latin typeface="Times New Roman" panose="02020603050405020304" pitchFamily="18" charset="0"/>
              </a:rPr>
              <a:t>0</a:t>
            </a:r>
            <a:r>
              <a:rPr lang="en-US" altLang="zh-CN" sz="2200" i="1" dirty="0">
                <a:solidFill>
                  <a:srgbClr val="FF0000"/>
                </a:solidFill>
                <a:latin typeface="Times New Roman" panose="02020603050405020304" pitchFamily="18" charset="0"/>
              </a:rPr>
              <a:t>-</a:t>
            </a:r>
            <a:r>
              <a:rPr lang="en-US" altLang="zh-CN" sz="2200" i="1" dirty="0">
                <a:solidFill>
                  <a:srgbClr val="FF0000"/>
                </a:solidFill>
                <a:latin typeface="Times New Roman" panose="02020603050405020304" pitchFamily="18" charset="0"/>
                <a:ea typeface="Microsoft Yi Baiti" panose="03000500000000000000" pitchFamily="66" charset="0"/>
              </a:rPr>
              <a:t>α</a:t>
            </a:r>
            <a:r>
              <a:rPr lang="en-US" altLang="zh-CN" sz="2200" dirty="0" smtClean="0">
                <a:solidFill>
                  <a:srgbClr val="FF0000"/>
                </a:solidFill>
                <a:latin typeface="Times New Roman" panose="02020603050405020304" pitchFamily="18" charset="0"/>
              </a:rPr>
              <a:t>) </a:t>
            </a:r>
            <a:endParaRPr lang="zh-CN" altLang="en-US" sz="2200" dirty="0"/>
          </a:p>
        </p:txBody>
      </p:sp>
      <p:sp>
        <p:nvSpPr>
          <p:cNvPr id="9" name="矩形 8"/>
          <p:cNvSpPr>
            <a:spLocks noChangeAspect="1"/>
          </p:cNvSpPr>
          <p:nvPr/>
        </p:nvSpPr>
        <p:spPr>
          <a:xfrm>
            <a:off x="3779912" y="2950951"/>
            <a:ext cx="1196161" cy="498598"/>
          </a:xfrm>
          <a:prstGeom prst="rect">
            <a:avLst/>
          </a:prstGeom>
        </p:spPr>
        <p:txBody>
          <a:bodyPr wrap="none">
            <a:spAutoFit/>
          </a:bodyPr>
          <a:lstStyle/>
          <a:p>
            <a:pPr>
              <a:lnSpc>
                <a:spcPct val="120000"/>
              </a:lnSpc>
            </a:pPr>
            <a:r>
              <a:rPr lang="en-US" altLang="zh-CN" sz="2200" i="1" dirty="0">
                <a:solidFill>
                  <a:srgbClr val="FF0000"/>
                </a:solidFill>
                <a:latin typeface="Times New Roman" panose="02020603050405020304" pitchFamily="18" charset="0"/>
                <a:ea typeface="Microsoft Yi Baiti" panose="03000500000000000000" pitchFamily="66" charset="0"/>
              </a:rPr>
              <a:t>θ</a:t>
            </a:r>
            <a:r>
              <a:rPr lang="en-US" altLang="zh-CN" sz="2200" i="1" dirty="0">
                <a:solidFill>
                  <a:srgbClr val="FF0000"/>
                </a:solidFill>
                <a:latin typeface="Times New Roman" panose="02020603050405020304" pitchFamily="18" charset="0"/>
              </a:rPr>
              <a:t>=</a:t>
            </a:r>
            <a:r>
              <a:rPr lang="en-US" altLang="zh-CN" sz="2200" dirty="0">
                <a:solidFill>
                  <a:srgbClr val="FF0000"/>
                </a:solidFill>
                <a:latin typeface="Times New Roman" panose="02020603050405020304" pitchFamily="18" charset="0"/>
                <a:ea typeface="Microsoft Yi Baiti" panose="03000500000000000000" pitchFamily="66" charset="0"/>
              </a:rPr>
              <a:t>π</a:t>
            </a:r>
            <a:r>
              <a:rPr lang="en-US" altLang="zh-CN" sz="2200" dirty="0">
                <a:solidFill>
                  <a:srgbClr val="FF0000"/>
                </a:solidFill>
                <a:latin typeface="Times New Roman" panose="02020603050405020304" pitchFamily="18" charset="0"/>
              </a:rPr>
              <a:t> </a:t>
            </a:r>
            <a:r>
              <a:rPr lang="en-US" altLang="zh-CN" sz="2200" i="1" dirty="0">
                <a:solidFill>
                  <a:srgbClr val="FF0000"/>
                </a:solidFill>
                <a:latin typeface="Times New Roman" panose="02020603050405020304" pitchFamily="18" charset="0"/>
              </a:rPr>
              <a:t>+</a:t>
            </a:r>
            <a:r>
              <a:rPr lang="en-US" altLang="zh-CN" sz="2200" i="1" dirty="0" smtClean="0">
                <a:solidFill>
                  <a:srgbClr val="FF0000"/>
                </a:solidFill>
                <a:latin typeface="Times New Roman" panose="02020603050405020304" pitchFamily="18" charset="0"/>
                <a:ea typeface="Microsoft Yi Baiti" panose="03000500000000000000" pitchFamily="66" charset="0"/>
              </a:rPr>
              <a:t>θ</a:t>
            </a:r>
            <a:r>
              <a:rPr lang="en-US" altLang="zh-CN" sz="2200" baseline="-25000" dirty="0" smtClean="0">
                <a:solidFill>
                  <a:srgbClr val="FF0000"/>
                </a:solidFill>
                <a:latin typeface="Times New Roman" panose="02020603050405020304" pitchFamily="18" charset="0"/>
              </a:rPr>
              <a:t>0 </a:t>
            </a:r>
            <a:endParaRPr lang="zh-CN" altLang="en-US" sz="2200" dirty="0"/>
          </a:p>
        </p:txBody>
      </p:sp>
      <p:sp>
        <p:nvSpPr>
          <p:cNvPr id="10" name="矩形 9"/>
          <p:cNvSpPr>
            <a:spLocks noChangeAspect="1"/>
          </p:cNvSpPr>
          <p:nvPr/>
        </p:nvSpPr>
        <p:spPr>
          <a:xfrm>
            <a:off x="5026579" y="3336227"/>
            <a:ext cx="1305165" cy="463204"/>
          </a:xfrm>
          <a:prstGeom prst="rect">
            <a:avLst/>
          </a:prstGeom>
        </p:spPr>
        <p:txBody>
          <a:bodyPr wrap="none">
            <a:spAutoFit/>
          </a:bodyPr>
          <a:lstStyle/>
          <a:p>
            <a:pPr>
              <a:lnSpc>
                <a:spcPct val="120000"/>
              </a:lnSpc>
            </a:pPr>
            <a:r>
              <a:rPr lang="en-US" altLang="zh-CN" sz="2200" i="1" dirty="0" err="1">
                <a:solidFill>
                  <a:srgbClr val="FF0000"/>
                </a:solidFill>
                <a:latin typeface="Times New Roman" panose="02020603050405020304" pitchFamily="18" charset="0"/>
                <a:ea typeface="Microsoft Yi Baiti" panose="03000500000000000000" pitchFamily="66" charset="0"/>
              </a:rPr>
              <a:t>ρ</a:t>
            </a:r>
            <a:r>
              <a:rPr lang="en-US" altLang="zh-CN" sz="2200" dirty="0" err="1">
                <a:solidFill>
                  <a:srgbClr val="FF0000"/>
                </a:solidFill>
                <a:latin typeface="Times New Roman" panose="02020603050405020304" pitchFamily="18" charset="0"/>
              </a:rPr>
              <a:t>cos</a:t>
            </a:r>
            <a:r>
              <a:rPr lang="en-US" altLang="zh-CN" sz="2200" dirty="0">
                <a:solidFill>
                  <a:srgbClr val="FF0000"/>
                </a:solidFill>
                <a:latin typeface="Times New Roman" panose="02020603050405020304" pitchFamily="18" charset="0"/>
              </a:rPr>
              <a:t> </a:t>
            </a:r>
            <a:r>
              <a:rPr lang="en-US" altLang="zh-CN" sz="2200" i="1" dirty="0" smtClean="0">
                <a:solidFill>
                  <a:srgbClr val="FF0000"/>
                </a:solidFill>
                <a:latin typeface="Times New Roman" panose="02020603050405020304" pitchFamily="18" charset="0"/>
                <a:ea typeface="Microsoft Yi Baiti" panose="03000500000000000000" pitchFamily="66" charset="0"/>
              </a:rPr>
              <a:t>θ</a:t>
            </a:r>
            <a:r>
              <a:rPr lang="en-US" altLang="zh-CN" sz="2200" i="1" dirty="0" smtClean="0">
                <a:solidFill>
                  <a:srgbClr val="FF0000"/>
                </a:solidFill>
                <a:latin typeface="Times New Roman" panose="02020603050405020304" pitchFamily="18" charset="0"/>
              </a:rPr>
              <a:t>=a </a:t>
            </a:r>
            <a:endParaRPr lang="zh-CN" altLang="en-US" sz="2200" dirty="0"/>
          </a:p>
        </p:txBody>
      </p:sp>
      <p:sp>
        <p:nvSpPr>
          <p:cNvPr id="13" name="矩形 12"/>
          <p:cNvSpPr>
            <a:spLocks noChangeAspect="1"/>
          </p:cNvSpPr>
          <p:nvPr/>
        </p:nvSpPr>
        <p:spPr>
          <a:xfrm>
            <a:off x="4932040" y="3742824"/>
            <a:ext cx="1258678" cy="463204"/>
          </a:xfrm>
          <a:prstGeom prst="rect">
            <a:avLst/>
          </a:prstGeom>
        </p:spPr>
        <p:txBody>
          <a:bodyPr wrap="none">
            <a:spAutoFit/>
          </a:bodyPr>
          <a:lstStyle/>
          <a:p>
            <a:pPr>
              <a:lnSpc>
                <a:spcPct val="120000"/>
              </a:lnSpc>
            </a:pPr>
            <a:r>
              <a:rPr lang="en-US" altLang="zh-CN" sz="2200" i="1" dirty="0" err="1">
                <a:solidFill>
                  <a:srgbClr val="FF0000"/>
                </a:solidFill>
                <a:latin typeface="Times New Roman" panose="02020603050405020304" pitchFamily="18" charset="0"/>
                <a:ea typeface="Microsoft Yi Baiti" panose="03000500000000000000" pitchFamily="66" charset="0"/>
              </a:rPr>
              <a:t>ρ</a:t>
            </a:r>
            <a:r>
              <a:rPr lang="en-US" altLang="zh-CN" sz="2200" dirty="0" err="1">
                <a:solidFill>
                  <a:srgbClr val="FF0000"/>
                </a:solidFill>
                <a:latin typeface="Times New Roman" panose="02020603050405020304" pitchFamily="18" charset="0"/>
              </a:rPr>
              <a:t>sin</a:t>
            </a:r>
            <a:r>
              <a:rPr lang="en-US" altLang="zh-CN" sz="2200" dirty="0">
                <a:solidFill>
                  <a:srgbClr val="FF0000"/>
                </a:solidFill>
                <a:latin typeface="Times New Roman" panose="02020603050405020304" pitchFamily="18" charset="0"/>
              </a:rPr>
              <a:t> </a:t>
            </a:r>
            <a:r>
              <a:rPr lang="en-US" altLang="zh-CN" sz="2200" i="1" dirty="0" smtClean="0">
                <a:solidFill>
                  <a:srgbClr val="FF0000"/>
                </a:solidFill>
                <a:latin typeface="Times New Roman" panose="02020603050405020304" pitchFamily="18" charset="0"/>
                <a:ea typeface="Microsoft Yi Baiti" panose="03000500000000000000" pitchFamily="66" charset="0"/>
              </a:rPr>
              <a:t>θ</a:t>
            </a:r>
            <a:r>
              <a:rPr lang="en-US" altLang="zh-CN" sz="2200" i="1" dirty="0" smtClean="0">
                <a:solidFill>
                  <a:srgbClr val="FF0000"/>
                </a:solidFill>
                <a:latin typeface="Times New Roman" panose="02020603050405020304" pitchFamily="18" charset="0"/>
              </a:rPr>
              <a:t>=b </a:t>
            </a:r>
            <a:endParaRPr lang="zh-CN" altLang="en-US" sz="2200" dirty="0"/>
          </a:p>
        </p:txBody>
      </p:sp>
      <p:graphicFrame>
        <p:nvGraphicFramePr>
          <p:cNvPr id="14" name="对象 13"/>
          <p:cNvGraphicFramePr>
            <a:graphicFrameLocks noChangeAspect="1"/>
          </p:cNvGraphicFramePr>
          <p:nvPr>
            <p:extLst>
              <p:ext uri="{D42A27DB-BD31-4B8C-83A1-F6EECF244321}">
                <p14:modId xmlns:p14="http://schemas.microsoft.com/office/powerpoint/2010/main" xmlns="" val="372285327"/>
              </p:ext>
            </p:extLst>
          </p:nvPr>
        </p:nvGraphicFramePr>
        <p:xfrm>
          <a:off x="6043100" y="4580256"/>
          <a:ext cx="8128000" cy="339646"/>
        </p:xfrm>
        <a:graphic>
          <a:graphicData uri="http://schemas.openxmlformats.org/presentationml/2006/ole">
            <p:oleObj spid="_x0000_s4100" name="文档" r:id="rId8" imgW="3837724" imgH="160816" progId="Word.Document.12">
              <p:embed/>
            </p:oleObj>
          </a:graphicData>
        </a:graphic>
      </p:graphicFrame>
      <p:sp>
        <p:nvSpPr>
          <p:cNvPr id="15" name="矩形 14"/>
          <p:cNvSpPr>
            <a:spLocks noChangeAspect="1"/>
          </p:cNvSpPr>
          <p:nvPr/>
        </p:nvSpPr>
        <p:spPr>
          <a:xfrm>
            <a:off x="4499992" y="5367141"/>
            <a:ext cx="364202" cy="463204"/>
          </a:xfrm>
          <a:prstGeom prst="rect">
            <a:avLst/>
          </a:prstGeom>
        </p:spPr>
        <p:txBody>
          <a:bodyPr wrap="none">
            <a:spAutoFit/>
          </a:bodyPr>
          <a:lstStyle/>
          <a:p>
            <a:pPr>
              <a:lnSpc>
                <a:spcPct val="120000"/>
              </a:lnSpc>
            </a:pPr>
            <a:r>
              <a:rPr lang="en-US" altLang="zh-CN" sz="2200" i="1" dirty="0" smtClean="0">
                <a:solidFill>
                  <a:srgbClr val="FF0000"/>
                </a:solidFill>
                <a:latin typeface="Times New Roman" panose="02020603050405020304" pitchFamily="18" charset="0"/>
              </a:rPr>
              <a:t>r </a:t>
            </a:r>
            <a:endParaRPr lang="zh-CN" altLang="en-US" sz="2200" dirty="0"/>
          </a:p>
        </p:txBody>
      </p:sp>
      <p:sp>
        <p:nvSpPr>
          <p:cNvPr id="16" name="矩形 15"/>
          <p:cNvSpPr>
            <a:spLocks noChangeAspect="1"/>
          </p:cNvSpPr>
          <p:nvPr/>
        </p:nvSpPr>
        <p:spPr>
          <a:xfrm>
            <a:off x="4802969" y="5754522"/>
            <a:ext cx="1120820" cy="463204"/>
          </a:xfrm>
          <a:prstGeom prst="rect">
            <a:avLst/>
          </a:prstGeom>
        </p:spPr>
        <p:txBody>
          <a:bodyPr wrap="none">
            <a:spAutoFit/>
          </a:bodyPr>
          <a:lstStyle/>
          <a:p>
            <a:pPr>
              <a:lnSpc>
                <a:spcPct val="120000"/>
              </a:lnSpc>
            </a:pPr>
            <a:r>
              <a:rPr lang="en-US" altLang="zh-CN" sz="2200" dirty="0">
                <a:solidFill>
                  <a:srgbClr val="FF0000"/>
                </a:solidFill>
                <a:latin typeface="Times New Roman" panose="02020603050405020304" pitchFamily="18" charset="0"/>
              </a:rPr>
              <a:t>2</a:t>
            </a:r>
            <a:r>
              <a:rPr lang="en-US" altLang="zh-CN" sz="2200" i="1" dirty="0">
                <a:solidFill>
                  <a:srgbClr val="FF0000"/>
                </a:solidFill>
                <a:latin typeface="Times New Roman" panose="02020603050405020304" pitchFamily="18" charset="0"/>
              </a:rPr>
              <a:t>a</a:t>
            </a:r>
            <a:r>
              <a:rPr lang="en-US" altLang="zh-CN" sz="2200" dirty="0">
                <a:solidFill>
                  <a:srgbClr val="FF0000"/>
                </a:solidFill>
                <a:latin typeface="Times New Roman" panose="02020603050405020304" pitchFamily="18" charset="0"/>
              </a:rPr>
              <a:t>cos </a:t>
            </a:r>
            <a:r>
              <a:rPr lang="en-US" altLang="zh-CN" sz="2200" i="1" dirty="0" smtClean="0">
                <a:solidFill>
                  <a:srgbClr val="FF0000"/>
                </a:solidFill>
                <a:latin typeface="Times New Roman" panose="02020603050405020304" pitchFamily="18" charset="0"/>
                <a:ea typeface="Microsoft Yi Baiti" panose="03000500000000000000" pitchFamily="66" charset="0"/>
              </a:rPr>
              <a:t>θ </a:t>
            </a:r>
            <a:endParaRPr lang="zh-CN" altLang="en-US" sz="2200" dirty="0"/>
          </a:p>
        </p:txBody>
      </p:sp>
      <p:sp>
        <p:nvSpPr>
          <p:cNvPr id="17" name="矩形 16"/>
          <p:cNvSpPr>
            <a:spLocks noChangeAspect="1"/>
          </p:cNvSpPr>
          <p:nvPr/>
        </p:nvSpPr>
        <p:spPr>
          <a:xfrm>
            <a:off x="4682093" y="6157298"/>
            <a:ext cx="1074333" cy="463204"/>
          </a:xfrm>
          <a:prstGeom prst="rect">
            <a:avLst/>
          </a:prstGeom>
        </p:spPr>
        <p:txBody>
          <a:bodyPr wrap="none">
            <a:spAutoFit/>
          </a:bodyPr>
          <a:lstStyle/>
          <a:p>
            <a:pPr>
              <a:lnSpc>
                <a:spcPct val="120000"/>
              </a:lnSpc>
            </a:pPr>
            <a:r>
              <a:rPr lang="en-US" altLang="zh-CN" sz="2200" dirty="0">
                <a:solidFill>
                  <a:srgbClr val="FF0000"/>
                </a:solidFill>
                <a:latin typeface="Times New Roman" panose="02020603050405020304" pitchFamily="18" charset="0"/>
              </a:rPr>
              <a:t>2</a:t>
            </a:r>
            <a:r>
              <a:rPr lang="en-US" altLang="zh-CN" sz="2200" i="1" dirty="0">
                <a:solidFill>
                  <a:srgbClr val="FF0000"/>
                </a:solidFill>
                <a:latin typeface="Times New Roman" panose="02020603050405020304" pitchFamily="18" charset="0"/>
              </a:rPr>
              <a:t>a</a:t>
            </a:r>
            <a:r>
              <a:rPr lang="en-US" altLang="zh-CN" sz="2200" dirty="0">
                <a:solidFill>
                  <a:srgbClr val="FF0000"/>
                </a:solidFill>
                <a:latin typeface="Times New Roman" panose="02020603050405020304" pitchFamily="18" charset="0"/>
              </a:rPr>
              <a:t>sin </a:t>
            </a:r>
            <a:r>
              <a:rPr lang="en-US" altLang="zh-CN" sz="2200" i="1" dirty="0" smtClean="0">
                <a:solidFill>
                  <a:srgbClr val="FF0000"/>
                </a:solidFill>
                <a:latin typeface="Times New Roman" panose="02020603050405020304" pitchFamily="18" charset="0"/>
                <a:ea typeface="Microsoft Yi Baiti" panose="03000500000000000000" pitchFamily="66" charset="0"/>
              </a:rPr>
              <a:t>θ </a:t>
            </a:r>
            <a:endParaRPr lang="zh-CN" altLang="en-US" sz="2200" dirty="0"/>
          </a:p>
        </p:txBody>
      </p:sp>
    </p:spTree>
    <p:extLst>
      <p:ext uri="{BB962C8B-B14F-4D97-AF65-F5344CB8AC3E}">
        <p14:creationId xmlns:p14="http://schemas.microsoft.com/office/powerpoint/2010/main" xmlns="" val="4193564912"/>
      </p:ext>
    </p:extLst>
  </p:cSld>
  <p:clrMapOvr>
    <a:masterClrMapping/>
  </p:clrMapOvr>
  <mc:AlternateContent xmlns:mc="http://schemas.openxmlformats.org/markup-compatibility/2006">
    <mc:Choice xmlns:p14="http://schemas.microsoft.com/office/powerpoint/2010/main" xmlns="" Requires="p14">
      <p:transition spd="slow" p14:dur="800">
        <p:cover dir="lu"/>
      </p:transition>
    </mc:Choice>
    <mc:Fallback>
      <p:transition spd="slow">
        <p:cover dir="l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dissolve">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dissolve">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dissolve">
                                      <p:cBhvr>
                                        <p:cTn id="17" dur="500"/>
                                        <p:tgtEl>
                                          <p:spTgt spid="10"/>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dissolve">
                                      <p:cBhvr>
                                        <p:cTn id="22" dur="500"/>
                                        <p:tgtEl>
                                          <p:spTgt spid="13"/>
                                        </p:tgtEl>
                                      </p:cBhvr>
                                    </p:animEffect>
                                  </p:childTnLst>
                                </p:cTn>
                              </p:par>
                            </p:childTnLst>
                          </p:cTn>
                        </p:par>
                      </p:childTnLst>
                    </p:cTn>
                  </p:par>
                  <p:par>
                    <p:cTn id="23" fill="hold">
                      <p:stCondLst>
                        <p:cond delay="indefinite"/>
                      </p:stCondLst>
                      <p:childTnLst>
                        <p:par>
                          <p:cTn id="24" fill="hold">
                            <p:stCondLst>
                              <p:cond delay="0"/>
                            </p:stCondLst>
                            <p:childTnLst>
                              <p:par>
                                <p:cTn id="25" presetID="9" presetClass="entr" presetSubtype="0" fill="hold" nodeType="click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dissolve">
                                      <p:cBhvr>
                                        <p:cTn id="27" dur="500"/>
                                        <p:tgtEl>
                                          <p:spTgt spid="14"/>
                                        </p:tgtEl>
                                      </p:cBhvr>
                                    </p:animEffect>
                                  </p:childTnLst>
                                </p:cTn>
                              </p:par>
                            </p:childTnLst>
                          </p:cTn>
                        </p:par>
                      </p:childTnLst>
                    </p:cTn>
                  </p:par>
                  <p:par>
                    <p:cTn id="28" fill="hold">
                      <p:stCondLst>
                        <p:cond delay="indefinite"/>
                      </p:stCondLst>
                      <p:childTnLst>
                        <p:par>
                          <p:cTn id="29" fill="hold">
                            <p:stCondLst>
                              <p:cond delay="0"/>
                            </p:stCondLst>
                            <p:childTnLst>
                              <p:par>
                                <p:cTn id="30" presetID="9" presetClass="entr" presetSubtype="0" fill="hold" grpId="0" nodeType="clickEffect">
                                  <p:stCondLst>
                                    <p:cond delay="0"/>
                                  </p:stCondLst>
                                  <p:childTnLst>
                                    <p:set>
                                      <p:cBhvr>
                                        <p:cTn id="31" dur="1" fill="hold">
                                          <p:stCondLst>
                                            <p:cond delay="0"/>
                                          </p:stCondLst>
                                        </p:cTn>
                                        <p:tgtEl>
                                          <p:spTgt spid="15"/>
                                        </p:tgtEl>
                                        <p:attrNameLst>
                                          <p:attrName>style.visibility</p:attrName>
                                        </p:attrNameLst>
                                      </p:cBhvr>
                                      <p:to>
                                        <p:strVal val="visible"/>
                                      </p:to>
                                    </p:set>
                                    <p:animEffect transition="in" filter="dissolve">
                                      <p:cBhvr>
                                        <p:cTn id="32" dur="500"/>
                                        <p:tgtEl>
                                          <p:spTgt spid="15"/>
                                        </p:tgtEl>
                                      </p:cBhvr>
                                    </p:animEffect>
                                  </p:childTnLst>
                                </p:cTn>
                              </p:par>
                            </p:childTnLst>
                          </p:cTn>
                        </p:par>
                      </p:childTnLst>
                    </p:cTn>
                  </p:par>
                  <p:par>
                    <p:cTn id="33" fill="hold">
                      <p:stCondLst>
                        <p:cond delay="indefinite"/>
                      </p:stCondLst>
                      <p:childTnLst>
                        <p:par>
                          <p:cTn id="34" fill="hold">
                            <p:stCondLst>
                              <p:cond delay="0"/>
                            </p:stCondLst>
                            <p:childTnLst>
                              <p:par>
                                <p:cTn id="35" presetID="9" presetClass="entr" presetSubtype="0" fill="hold" grpId="0" nodeType="clickEffect">
                                  <p:stCondLst>
                                    <p:cond delay="0"/>
                                  </p:stCondLst>
                                  <p:childTnLst>
                                    <p:set>
                                      <p:cBhvr>
                                        <p:cTn id="36" dur="1" fill="hold">
                                          <p:stCondLst>
                                            <p:cond delay="0"/>
                                          </p:stCondLst>
                                        </p:cTn>
                                        <p:tgtEl>
                                          <p:spTgt spid="16"/>
                                        </p:tgtEl>
                                        <p:attrNameLst>
                                          <p:attrName>style.visibility</p:attrName>
                                        </p:attrNameLst>
                                      </p:cBhvr>
                                      <p:to>
                                        <p:strVal val="visible"/>
                                      </p:to>
                                    </p:set>
                                    <p:animEffect transition="in" filter="dissolve">
                                      <p:cBhvr>
                                        <p:cTn id="37" dur="500"/>
                                        <p:tgtEl>
                                          <p:spTgt spid="16"/>
                                        </p:tgtEl>
                                      </p:cBhvr>
                                    </p:animEffect>
                                  </p:childTnLst>
                                </p:cTn>
                              </p:par>
                            </p:childTnLst>
                          </p:cTn>
                        </p:par>
                      </p:childTnLst>
                    </p:cTn>
                  </p:par>
                  <p:par>
                    <p:cTn id="38" fill="hold">
                      <p:stCondLst>
                        <p:cond delay="indefinite"/>
                      </p:stCondLst>
                      <p:childTnLst>
                        <p:par>
                          <p:cTn id="39" fill="hold">
                            <p:stCondLst>
                              <p:cond delay="0"/>
                            </p:stCondLst>
                            <p:childTnLst>
                              <p:par>
                                <p:cTn id="40" presetID="9" presetClass="entr" presetSubtype="0" fill="hold" grpId="0" nodeType="clickEffect">
                                  <p:stCondLst>
                                    <p:cond delay="0"/>
                                  </p:stCondLst>
                                  <p:childTnLst>
                                    <p:set>
                                      <p:cBhvr>
                                        <p:cTn id="41" dur="1" fill="hold">
                                          <p:stCondLst>
                                            <p:cond delay="0"/>
                                          </p:stCondLst>
                                        </p:cTn>
                                        <p:tgtEl>
                                          <p:spTgt spid="17"/>
                                        </p:tgtEl>
                                        <p:attrNameLst>
                                          <p:attrName>style.visibility</p:attrName>
                                        </p:attrNameLst>
                                      </p:cBhvr>
                                      <p:to>
                                        <p:strVal val="visible"/>
                                      </p:to>
                                    </p:set>
                                    <p:animEffect transition="in" filter="dissolve">
                                      <p:cBhvr>
                                        <p:cTn id="42"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utoUpdateAnimBg="0"/>
      <p:bldP spid="9" grpId="0" autoUpdateAnimBg="0"/>
      <p:bldP spid="10" grpId="0" autoUpdateAnimBg="0"/>
      <p:bldP spid="13" grpId="0" autoUpdateAnimBg="0"/>
      <p:bldP spid="15" grpId="0" autoUpdateAnimBg="0"/>
      <p:bldP spid="16" grpId="0" autoUpdateAnimBg="0"/>
      <p:bldP spid="17" grpId="0" autoUpdateAnimBg="0"/>
    </p:bldLst>
  </p:timing>
</p:sld>
</file>

<file path=ppt/slides/slide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6</a:t>
            </a:fld>
            <a:r>
              <a:rPr lang="en-US" altLang="zh-CN" dirty="0" smtClean="0"/>
              <a:t>-</a:t>
            </a:r>
            <a:endParaRPr lang="zh-CN" altLang="en-US" dirty="0"/>
          </a:p>
        </p:txBody>
      </p:sp>
      <p:sp>
        <p:nvSpPr>
          <p:cNvPr id="19" name="圆角矩形 18">
            <a:hlinkClick r:id="rId4" action="ppaction://hlinksldjump"/>
          </p:cNvPr>
          <p:cNvSpPr/>
          <p:nvPr/>
        </p:nvSpPr>
        <p:spPr>
          <a:xfrm>
            <a:off x="344304" y="1010948"/>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知识梳理</a:t>
            </a:r>
            <a:endParaRPr lang="zh-CN" altLang="en-US" sz="1200" dirty="0">
              <a:solidFill>
                <a:srgbClr val="E75E22"/>
              </a:solidFill>
              <a:latin typeface="+mj-ea"/>
              <a:ea typeface="+mj-ea"/>
            </a:endParaRPr>
          </a:p>
        </p:txBody>
      </p:sp>
      <p:sp>
        <p:nvSpPr>
          <p:cNvPr id="20" name="圆角矩形 19">
            <a:hlinkClick r:id="rId5"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考点自诊</a:t>
            </a:r>
            <a:endParaRPr lang="zh-CN" altLang="en-US" sz="1200" dirty="0">
              <a:solidFill>
                <a:schemeClr val="bg1">
                  <a:lumMod val="85000"/>
                </a:schemeClr>
              </a:solidFill>
              <a:latin typeface="+mj-ea"/>
              <a:ea typeface="+mj-ea"/>
            </a:endParaRPr>
          </a:p>
        </p:txBody>
      </p:sp>
      <p:graphicFrame>
        <p:nvGraphicFramePr>
          <p:cNvPr id="2" name="对象 1"/>
          <p:cNvGraphicFramePr>
            <a:graphicFrameLocks noChangeAspect="1"/>
          </p:cNvGraphicFramePr>
          <p:nvPr>
            <p:extLst>
              <p:ext uri="{D42A27DB-BD31-4B8C-83A1-F6EECF244321}">
                <p14:modId xmlns:p14="http://schemas.microsoft.com/office/powerpoint/2010/main" xmlns="" val="3208820512"/>
              </p:ext>
            </p:extLst>
          </p:nvPr>
        </p:nvGraphicFramePr>
        <p:xfrm>
          <a:off x="508000" y="1556792"/>
          <a:ext cx="8128000" cy="4361611"/>
        </p:xfrm>
        <a:graphic>
          <a:graphicData uri="http://schemas.openxmlformats.org/presentationml/2006/ole">
            <p:oleObj spid="_x0000_s5122" name="文档" r:id="rId6" imgW="3837724" imgH="2059600" progId="Word.Document.12">
              <p:embed/>
            </p:oleObj>
          </a:graphicData>
        </a:graphic>
      </p:graphicFrame>
      <p:sp>
        <p:nvSpPr>
          <p:cNvPr id="3" name="矩形 2"/>
          <p:cNvSpPr>
            <a:spLocks noChangeAspect="1"/>
          </p:cNvSpPr>
          <p:nvPr/>
        </p:nvSpPr>
        <p:spPr>
          <a:xfrm>
            <a:off x="971600" y="3233758"/>
            <a:ext cx="1383712" cy="459741"/>
          </a:xfrm>
          <a:prstGeom prst="rect">
            <a:avLst/>
          </a:prstGeom>
        </p:spPr>
        <p:txBody>
          <a:bodyPr wrap="none">
            <a:spAutoFit/>
          </a:bodyPr>
          <a:lstStyle/>
          <a:p>
            <a:pPr>
              <a:lnSpc>
                <a:spcPct val="120000"/>
              </a:lnSpc>
            </a:pPr>
            <a:r>
              <a:rPr lang="zh-CN" altLang="zh-CN" sz="2200" dirty="0">
                <a:solidFill>
                  <a:srgbClr val="FF0000"/>
                </a:solidFill>
                <a:latin typeface="Times New Roman" panose="02020603050405020304" pitchFamily="18" charset="0"/>
                <a:cs typeface="Times New Roman" panose="02020603050405020304" pitchFamily="18" charset="0"/>
              </a:rPr>
              <a:t>参数</a:t>
            </a:r>
            <a:r>
              <a:rPr lang="zh-CN" altLang="zh-CN" sz="2200" dirty="0" smtClean="0">
                <a:solidFill>
                  <a:srgbClr val="FF0000"/>
                </a:solidFill>
                <a:latin typeface="Times New Roman" panose="02020603050405020304" pitchFamily="18" charset="0"/>
                <a:cs typeface="Times New Roman" panose="02020603050405020304" pitchFamily="18" charset="0"/>
              </a:rPr>
              <a:t>方程</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4" name="矩形 3"/>
          <p:cNvSpPr>
            <a:spLocks noChangeAspect="1"/>
          </p:cNvSpPr>
          <p:nvPr/>
        </p:nvSpPr>
        <p:spPr>
          <a:xfrm>
            <a:off x="5058544" y="3244148"/>
            <a:ext cx="819455" cy="459741"/>
          </a:xfrm>
          <a:prstGeom prst="rect">
            <a:avLst/>
          </a:prstGeom>
        </p:spPr>
        <p:txBody>
          <a:bodyPr wrap="none">
            <a:spAutoFit/>
          </a:bodyPr>
          <a:lstStyle/>
          <a:p>
            <a:pPr>
              <a:lnSpc>
                <a:spcPct val="120000"/>
              </a:lnSpc>
            </a:pPr>
            <a:r>
              <a:rPr lang="zh-CN" altLang="zh-CN" sz="2200" dirty="0" smtClean="0">
                <a:solidFill>
                  <a:srgbClr val="FF0000"/>
                </a:solidFill>
                <a:latin typeface="Times New Roman" panose="02020603050405020304" pitchFamily="18" charset="0"/>
                <a:cs typeface="Times New Roman" panose="02020603050405020304" pitchFamily="18" charset="0"/>
              </a:rPr>
              <a:t>参数</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Tree>
    <p:extLst>
      <p:ext uri="{BB962C8B-B14F-4D97-AF65-F5344CB8AC3E}">
        <p14:creationId xmlns:p14="http://schemas.microsoft.com/office/powerpoint/2010/main" xmlns="" val="3888173132"/>
      </p:ext>
    </p:extLst>
  </p:cSld>
  <p:clrMapOvr>
    <a:masterClrMapping/>
  </p:clrMapOvr>
  <mc:AlternateContent xmlns:mc="http://schemas.openxmlformats.org/markup-compatibility/2006">
    <mc:Choice xmlns:p14="http://schemas.microsoft.com/office/powerpoint/2010/main" xmlns="" Requires="p14">
      <p:transition spd="slow" p14:dur="800">
        <p:split dir="in"/>
      </p:transition>
    </mc:Choice>
    <mc:Fallback>
      <p:transition spd="slow">
        <p:split dir="in"/>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dissolv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dissolve">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utoUpdateAnimBg="0"/>
      <p:bldP spid="4" grpId="0" autoUpdateAnimBg="0"/>
    </p:bldLst>
  </p:timing>
</p:sld>
</file>

<file path=ppt/slides/slide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7</a:t>
            </a:fld>
            <a:r>
              <a:rPr lang="en-US" altLang="zh-CN" dirty="0" smtClean="0"/>
              <a:t>-</a:t>
            </a:r>
            <a:endParaRPr lang="zh-CN" altLang="en-US" dirty="0"/>
          </a:p>
        </p:txBody>
      </p:sp>
      <p:sp>
        <p:nvSpPr>
          <p:cNvPr id="19" name="圆角矩形 18">
            <a:hlinkClick r:id="rId4" action="ppaction://hlinksldjump"/>
          </p:cNvPr>
          <p:cNvSpPr/>
          <p:nvPr/>
        </p:nvSpPr>
        <p:spPr>
          <a:xfrm>
            <a:off x="344304" y="1010948"/>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知识梳理</a:t>
            </a:r>
            <a:endParaRPr lang="zh-CN" altLang="en-US" sz="1200" dirty="0">
              <a:solidFill>
                <a:srgbClr val="E75E22"/>
              </a:solidFill>
              <a:latin typeface="+mj-ea"/>
              <a:ea typeface="+mj-ea"/>
            </a:endParaRPr>
          </a:p>
        </p:txBody>
      </p:sp>
      <p:sp>
        <p:nvSpPr>
          <p:cNvPr id="20" name="圆角矩形 19">
            <a:hlinkClick r:id="rId5"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考点自诊</a:t>
            </a:r>
            <a:endParaRPr lang="zh-CN" altLang="en-US" sz="1200" dirty="0">
              <a:solidFill>
                <a:schemeClr val="bg1">
                  <a:lumMod val="85000"/>
                </a:schemeClr>
              </a:solidFill>
              <a:latin typeface="+mj-ea"/>
              <a:ea typeface="+mj-ea"/>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4262364782"/>
              </p:ext>
            </p:extLst>
          </p:nvPr>
        </p:nvGraphicFramePr>
        <p:xfrm>
          <a:off x="508000" y="2222631"/>
          <a:ext cx="8128000" cy="2666737"/>
        </p:xfrm>
        <a:graphic>
          <a:graphicData uri="http://schemas.openxmlformats.org/presentationml/2006/ole">
            <p:oleObj spid="_x0000_s6146" name="文档" r:id="rId6" imgW="3837724" imgH="1259486" progId="Word.Document.12">
              <p:embed/>
            </p:oleObj>
          </a:graphicData>
        </a:graphic>
      </p:graphicFrame>
    </p:spTree>
    <p:extLst>
      <p:ext uri="{BB962C8B-B14F-4D97-AF65-F5344CB8AC3E}">
        <p14:creationId xmlns:p14="http://schemas.microsoft.com/office/powerpoint/2010/main" xmlns="" val="787479921"/>
      </p:ext>
    </p:extLst>
  </p:cSld>
  <p:clrMapOvr>
    <a:masterClrMapping/>
  </p:clrMapOvr>
  <mc:AlternateContent xmlns:mc="http://schemas.openxmlformats.org/markup-compatibility/2006">
    <mc:Choice xmlns:p14="http://schemas.microsoft.com/office/powerpoint/2010/main" xmlns="" Requires="p14">
      <p:transition spd="slow" p14:dur="800">
        <p:cover dir="lu"/>
      </p:transition>
    </mc:Choice>
    <mc:Fallback>
      <p:transition spd="slow">
        <p:cover dir="lu"/>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8</a:t>
            </a:fld>
            <a:r>
              <a:rPr lang="en-US" altLang="zh-CN" dirty="0" smtClean="0"/>
              <a:t>-</a:t>
            </a:r>
            <a:endParaRPr lang="zh-CN" altLang="en-US" dirty="0"/>
          </a:p>
        </p:txBody>
      </p:sp>
      <p:sp>
        <p:nvSpPr>
          <p:cNvPr id="5" name="圆角矩形 4">
            <a:hlinkClick r:id="rId4"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知识梳理</a:t>
            </a:r>
          </a:p>
        </p:txBody>
      </p:sp>
      <p:sp>
        <p:nvSpPr>
          <p:cNvPr id="6" name="圆角矩形 5">
            <a:hlinkClick r:id="rId5" action="ppaction://hlinksldjump"/>
          </p:cNvPr>
          <p:cNvSpPr/>
          <p:nvPr/>
        </p:nvSpPr>
        <p:spPr>
          <a:xfrm>
            <a:off x="1331640" y="1011172"/>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考点自诊</a:t>
            </a:r>
            <a:endParaRPr lang="zh-CN" altLang="en-US" sz="1200" dirty="0">
              <a:solidFill>
                <a:srgbClr val="E75E22"/>
              </a:solidFill>
              <a:latin typeface="+mj-ea"/>
              <a:ea typeface="+mj-ea"/>
            </a:endParaRPr>
          </a:p>
        </p:txBody>
      </p:sp>
      <p:graphicFrame>
        <p:nvGraphicFramePr>
          <p:cNvPr id="2" name="对象 1"/>
          <p:cNvGraphicFramePr>
            <a:graphicFrameLocks noChangeAspect="1"/>
          </p:cNvGraphicFramePr>
          <p:nvPr>
            <p:extLst>
              <p:ext uri="{D42A27DB-BD31-4B8C-83A1-F6EECF244321}">
                <p14:modId xmlns:p14="http://schemas.microsoft.com/office/powerpoint/2010/main" xmlns="" val="4136385812"/>
              </p:ext>
            </p:extLst>
          </p:nvPr>
        </p:nvGraphicFramePr>
        <p:xfrm>
          <a:off x="508000" y="1669443"/>
          <a:ext cx="8128000" cy="3773114"/>
        </p:xfrm>
        <a:graphic>
          <a:graphicData uri="http://schemas.openxmlformats.org/presentationml/2006/ole">
            <p:oleObj spid="_x0000_s7170" name="文档" r:id="rId6" imgW="3837724" imgH="1781597" progId="Word.Document.12">
              <p:embed/>
            </p:oleObj>
          </a:graphicData>
        </a:graphic>
      </p:graphicFrame>
      <p:sp>
        <p:nvSpPr>
          <p:cNvPr id="7" name="矩形 6"/>
          <p:cNvSpPr>
            <a:spLocks noChangeAspect="1"/>
          </p:cNvSpPr>
          <p:nvPr/>
        </p:nvSpPr>
        <p:spPr>
          <a:xfrm>
            <a:off x="7995113" y="1988840"/>
            <a:ext cx="537327" cy="466090"/>
          </a:xfrm>
          <a:prstGeom prst="rect">
            <a:avLst/>
          </a:prstGeom>
        </p:spPr>
        <p:txBody>
          <a:bodyPr wrap="none">
            <a:spAutoFit/>
          </a:bodyPr>
          <a:lstStyle/>
          <a:p>
            <a:pPr>
              <a:lnSpc>
                <a:spcPct val="120000"/>
              </a:lnSpc>
            </a:pPr>
            <a:r>
              <a:rPr lang="en-US" altLang="zh-CN" sz="2200" i="1" dirty="0" smtClean="0">
                <a:solidFill>
                  <a:srgbClr val="FF0000"/>
                </a:solidFill>
                <a:latin typeface="Times New Roman" panose="02020603050405020304" pitchFamily="18" charset="0"/>
              </a:rPr>
              <a:t>× </a:t>
            </a:r>
            <a:endParaRPr lang="zh-CN" altLang="en-US" sz="2200" dirty="0"/>
          </a:p>
        </p:txBody>
      </p:sp>
      <p:sp>
        <p:nvSpPr>
          <p:cNvPr id="8" name="矩形 7"/>
          <p:cNvSpPr>
            <a:spLocks noChangeAspect="1"/>
          </p:cNvSpPr>
          <p:nvPr/>
        </p:nvSpPr>
        <p:spPr>
          <a:xfrm>
            <a:off x="7998073" y="2732569"/>
            <a:ext cx="537327" cy="466090"/>
          </a:xfrm>
          <a:prstGeom prst="rect">
            <a:avLst/>
          </a:prstGeom>
        </p:spPr>
        <p:txBody>
          <a:bodyPr wrap="none">
            <a:spAutoFit/>
          </a:bodyPr>
          <a:lstStyle/>
          <a:p>
            <a:pPr>
              <a:lnSpc>
                <a:spcPct val="120000"/>
              </a:lnSpc>
            </a:pPr>
            <a:r>
              <a:rPr lang="en-US" altLang="zh-CN" sz="2200" i="1" dirty="0" smtClean="0">
                <a:solidFill>
                  <a:srgbClr val="FF0000"/>
                </a:solidFill>
                <a:latin typeface="Times New Roman" panose="02020603050405020304" pitchFamily="18" charset="0"/>
              </a:rPr>
              <a:t>× </a:t>
            </a:r>
            <a:endParaRPr lang="zh-CN" altLang="en-US" sz="2200" dirty="0"/>
          </a:p>
        </p:txBody>
      </p:sp>
      <p:sp>
        <p:nvSpPr>
          <p:cNvPr id="9" name="矩形 8"/>
          <p:cNvSpPr>
            <a:spLocks noChangeAspect="1"/>
          </p:cNvSpPr>
          <p:nvPr/>
        </p:nvSpPr>
        <p:spPr>
          <a:xfrm>
            <a:off x="8022109" y="3525905"/>
            <a:ext cx="433132" cy="469359"/>
          </a:xfrm>
          <a:prstGeom prst="rect">
            <a:avLst/>
          </a:prstGeom>
        </p:spPr>
        <p:txBody>
          <a:bodyPr wrap="none">
            <a:spAutoFit/>
          </a:bodyPr>
          <a:lstStyle/>
          <a:p>
            <a:pPr>
              <a:lnSpc>
                <a:spcPct val="120000"/>
              </a:lnSpc>
            </a:pPr>
            <a:r>
              <a:rPr lang="en-US" altLang="zh-CN" sz="2200" dirty="0" smtClean="0">
                <a:solidFill>
                  <a:srgbClr val="FF0000"/>
                </a:solidFill>
                <a:latin typeface="Cambria Math" panose="02040503050406030204" pitchFamily="18" charset="0"/>
                <a:ea typeface="NEU-BZ-S92"/>
                <a:cs typeface="Times New Roman" panose="02020603050405020304" pitchFamily="18" charset="0"/>
              </a:rPr>
              <a:t>√ </a:t>
            </a:r>
            <a:endParaRPr lang="zh-CN" altLang="en-US" sz="2200" dirty="0"/>
          </a:p>
        </p:txBody>
      </p:sp>
      <p:sp>
        <p:nvSpPr>
          <p:cNvPr id="10" name="矩形 9"/>
          <p:cNvSpPr>
            <a:spLocks noChangeAspect="1"/>
          </p:cNvSpPr>
          <p:nvPr/>
        </p:nvSpPr>
        <p:spPr>
          <a:xfrm>
            <a:off x="8022109" y="4132647"/>
            <a:ext cx="433132" cy="469359"/>
          </a:xfrm>
          <a:prstGeom prst="rect">
            <a:avLst/>
          </a:prstGeom>
        </p:spPr>
        <p:txBody>
          <a:bodyPr wrap="none">
            <a:spAutoFit/>
          </a:bodyPr>
          <a:lstStyle/>
          <a:p>
            <a:pPr>
              <a:lnSpc>
                <a:spcPct val="120000"/>
              </a:lnSpc>
            </a:pPr>
            <a:r>
              <a:rPr lang="en-US" altLang="zh-CN" sz="2200" dirty="0" smtClean="0">
                <a:solidFill>
                  <a:srgbClr val="FF0000"/>
                </a:solidFill>
                <a:latin typeface="Cambria Math" panose="02040503050406030204" pitchFamily="18" charset="0"/>
                <a:ea typeface="NEU-BZ-S92"/>
                <a:cs typeface="Times New Roman" panose="02020603050405020304" pitchFamily="18" charset="0"/>
              </a:rPr>
              <a:t>√ </a:t>
            </a:r>
            <a:endParaRPr lang="zh-CN" altLang="en-US" sz="2200" dirty="0"/>
          </a:p>
        </p:txBody>
      </p:sp>
      <p:sp>
        <p:nvSpPr>
          <p:cNvPr id="11" name="矩形 10"/>
          <p:cNvSpPr>
            <a:spLocks noChangeAspect="1"/>
          </p:cNvSpPr>
          <p:nvPr/>
        </p:nvSpPr>
        <p:spPr>
          <a:xfrm>
            <a:off x="7995112" y="5016290"/>
            <a:ext cx="537327" cy="466090"/>
          </a:xfrm>
          <a:prstGeom prst="rect">
            <a:avLst/>
          </a:prstGeom>
        </p:spPr>
        <p:txBody>
          <a:bodyPr wrap="none">
            <a:spAutoFit/>
          </a:bodyPr>
          <a:lstStyle/>
          <a:p>
            <a:pPr>
              <a:lnSpc>
                <a:spcPct val="120000"/>
              </a:lnSpc>
            </a:pPr>
            <a:r>
              <a:rPr lang="en-US" altLang="zh-CN" sz="2200" i="1" dirty="0" smtClean="0">
                <a:solidFill>
                  <a:srgbClr val="FF0000"/>
                </a:solidFill>
                <a:latin typeface="Times New Roman" panose="02020603050405020304" pitchFamily="18" charset="0"/>
              </a:rPr>
              <a:t>× </a:t>
            </a:r>
            <a:endParaRPr lang="zh-CN" altLang="en-US" sz="2200" dirty="0"/>
          </a:p>
        </p:txBody>
      </p:sp>
    </p:spTree>
    <p:extLst>
      <p:ext uri="{BB962C8B-B14F-4D97-AF65-F5344CB8AC3E}">
        <p14:creationId xmlns:p14="http://schemas.microsoft.com/office/powerpoint/2010/main" xmlns="" val="1229754651"/>
      </p:ext>
    </p:extLst>
  </p:cSld>
  <p:clrMapOvr>
    <a:masterClrMapping/>
  </p:clrMapOvr>
  <mc:AlternateContent xmlns:mc="http://schemas.openxmlformats.org/markup-compatibility/2006">
    <mc:Choice xmlns:p14="http://schemas.microsoft.com/office/powerpoint/2010/main" xmlns="" Requires="p14">
      <p:transition spd="slow" p14:dur="800">
        <p:pull/>
      </p:transition>
    </mc:Choice>
    <mc:Fallback>
      <p:transition spd="slow">
        <p:pull/>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dissolv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dissolve">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dissolve">
                                      <p:cBhvr>
                                        <p:cTn id="17" dur="5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dissolve">
                                      <p:cBhvr>
                                        <p:cTn id="22" dur="500"/>
                                        <p:tgtEl>
                                          <p:spTgt spid="10"/>
                                        </p:tgtEl>
                                      </p:cBhvr>
                                    </p:animEffect>
                                  </p:childTnLst>
                                </p:cTn>
                              </p:par>
                            </p:childTnLst>
                          </p:cTn>
                        </p:par>
                      </p:childTnLst>
                    </p:cTn>
                  </p:par>
                  <p:par>
                    <p:cTn id="23" fill="hold">
                      <p:stCondLst>
                        <p:cond delay="indefinite"/>
                      </p:stCondLst>
                      <p:childTnLst>
                        <p:par>
                          <p:cTn id="24" fill="hold">
                            <p:stCondLst>
                              <p:cond delay="0"/>
                            </p:stCondLst>
                            <p:childTnLst>
                              <p:par>
                                <p:cTn id="25" presetID="9" presetClass="entr" presetSubtype="0" fill="hold" grpId="0" nodeType="click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dissolve">
                                      <p:cBhvr>
                                        <p:cTn id="2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utoUpdateAnimBg="0"/>
      <p:bldP spid="8" grpId="0" autoUpdateAnimBg="0"/>
      <p:bldP spid="9" grpId="0" autoUpdateAnimBg="0"/>
      <p:bldP spid="10" grpId="0" autoUpdateAnimBg="0"/>
      <p:bldP spid="11" grpId="0" autoUpdateAnimBg="0"/>
    </p:bldLst>
  </p:timing>
</p:sld>
</file>

<file path=ppt/slides/slide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9</a:t>
            </a:fld>
            <a:r>
              <a:rPr lang="en-US" altLang="zh-CN" dirty="0" smtClean="0"/>
              <a:t>-</a:t>
            </a:r>
            <a:endParaRPr lang="zh-CN" altLang="en-US" dirty="0"/>
          </a:p>
        </p:txBody>
      </p:sp>
      <p:sp>
        <p:nvSpPr>
          <p:cNvPr id="5" name="圆角矩形 4">
            <a:hlinkClick r:id="rId4"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知识梳理</a:t>
            </a:r>
          </a:p>
        </p:txBody>
      </p:sp>
      <p:sp>
        <p:nvSpPr>
          <p:cNvPr id="6" name="圆角矩形 5">
            <a:hlinkClick r:id="rId5" action="ppaction://hlinksldjump"/>
          </p:cNvPr>
          <p:cNvSpPr/>
          <p:nvPr/>
        </p:nvSpPr>
        <p:spPr>
          <a:xfrm>
            <a:off x="1331640" y="1011172"/>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考点自诊</a:t>
            </a:r>
            <a:endParaRPr lang="zh-CN" altLang="en-US" sz="1200" dirty="0">
              <a:solidFill>
                <a:srgbClr val="E75E22"/>
              </a:solidFill>
              <a:latin typeface="+mj-ea"/>
              <a:ea typeface="+mj-ea"/>
            </a:endParaRPr>
          </a:p>
        </p:txBody>
      </p:sp>
      <p:graphicFrame>
        <p:nvGraphicFramePr>
          <p:cNvPr id="2" name="对象 1"/>
          <p:cNvGraphicFramePr>
            <a:graphicFrameLocks noChangeAspect="1"/>
          </p:cNvGraphicFramePr>
          <p:nvPr>
            <p:extLst>
              <p:ext uri="{D42A27DB-BD31-4B8C-83A1-F6EECF244321}">
                <p14:modId xmlns:p14="http://schemas.microsoft.com/office/powerpoint/2010/main" xmlns="" val="2076041553"/>
              </p:ext>
            </p:extLst>
          </p:nvPr>
        </p:nvGraphicFramePr>
        <p:xfrm>
          <a:off x="508000" y="1772816"/>
          <a:ext cx="8128000" cy="2047973"/>
        </p:xfrm>
        <a:graphic>
          <a:graphicData uri="http://schemas.openxmlformats.org/presentationml/2006/ole">
            <p:oleObj spid="_x0000_s8194" name="文档" r:id="rId6" imgW="3837724" imgH="966699" progId="Word.Document.12">
              <p:embed/>
            </p:oleObj>
          </a:graphicData>
        </a:graphic>
      </p:graphicFrame>
      <p:sp>
        <p:nvSpPr>
          <p:cNvPr id="9" name="矩形 8"/>
          <p:cNvSpPr>
            <a:spLocks noChangeAspect="1"/>
          </p:cNvSpPr>
          <p:nvPr/>
        </p:nvSpPr>
        <p:spPr>
          <a:xfrm>
            <a:off x="977097" y="2405692"/>
            <a:ext cx="372218" cy="469744"/>
          </a:xfrm>
          <a:prstGeom prst="rect">
            <a:avLst/>
          </a:prstGeom>
        </p:spPr>
        <p:txBody>
          <a:bodyPr wrap="none">
            <a:spAutoFit/>
          </a:bodyPr>
          <a:lstStyle/>
          <a:p>
            <a:pPr>
              <a:lnSpc>
                <a:spcPct val="120000"/>
              </a:lnSpc>
            </a:pPr>
            <a:r>
              <a:rPr lang="en-US" altLang="zh-CN" sz="2200" dirty="0" smtClean="0">
                <a:solidFill>
                  <a:srgbClr val="FF0000"/>
                </a:solidFill>
                <a:latin typeface="Times New Roman" panose="02020603050405020304" pitchFamily="18" charset="0"/>
              </a:rPr>
              <a:t>C</a:t>
            </a:r>
            <a:endParaRPr lang="zh-CN" altLang="en-US" sz="2200" dirty="0"/>
          </a:p>
        </p:txBody>
      </p:sp>
      <p:graphicFrame>
        <p:nvGraphicFramePr>
          <p:cNvPr id="8" name="对象 7"/>
          <p:cNvGraphicFramePr>
            <a:graphicFrameLocks noChangeAspect="1"/>
          </p:cNvGraphicFramePr>
          <p:nvPr>
            <p:extLst>
              <p:ext uri="{D42A27DB-BD31-4B8C-83A1-F6EECF244321}">
                <p14:modId xmlns:p14="http://schemas.microsoft.com/office/powerpoint/2010/main" xmlns="" val="593490257"/>
              </p:ext>
            </p:extLst>
          </p:nvPr>
        </p:nvGraphicFramePr>
        <p:xfrm>
          <a:off x="508000" y="3871439"/>
          <a:ext cx="8128000" cy="1207263"/>
        </p:xfrm>
        <a:graphic>
          <a:graphicData uri="http://schemas.openxmlformats.org/presentationml/2006/ole">
            <p:oleObj spid="_x0000_s8195" name="文档" r:id="rId7" imgW="3837724" imgH="570068" progId="Word.Document.12">
              <p:embed/>
            </p:oleObj>
          </a:graphicData>
        </a:graphic>
      </p:graphicFrame>
    </p:spTree>
    <p:extLst>
      <p:ext uri="{BB962C8B-B14F-4D97-AF65-F5344CB8AC3E}">
        <p14:creationId xmlns:p14="http://schemas.microsoft.com/office/powerpoint/2010/main" xmlns="" val="2090909754"/>
      </p:ext>
    </p:extLst>
  </p:cSld>
  <p:clrMapOvr>
    <a:masterClrMapping/>
  </p:clrMapOvr>
  <mc:AlternateContent xmlns:mc="http://schemas.openxmlformats.org/markup-compatibility/2006">
    <mc:Choice xmlns:p14="http://schemas.microsoft.com/office/powerpoint/2010/main" xmlns="" Requires="p14">
      <p:transition spd="slow" p14:dur="800">
        <p:cover dir="r"/>
      </p:transition>
    </mc:Choice>
    <mc:Fallback>
      <p:transition spd="slow">
        <p:cover dir="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ipe(down)">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theme/theme1.xml><?xml version="1.0" encoding="utf-8"?>
<a:theme xmlns:a="http://schemas.openxmlformats.org/drawingml/2006/main" name="2014高优二轮模板">
  <a:themeElements>
    <a:clrScheme name="自定义 4">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FFFFFF"/>
      </a:hlink>
      <a:folHlink>
        <a:srgbClr val="FFFF00"/>
      </a:folHlink>
    </a:clrScheme>
    <a:fontScheme name="Office 经典">
      <a:maj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Times New Roman"/>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2014高优二轮模板</Template>
  <TotalTime>406</TotalTime>
  <Words>2328</Words>
  <Application>Microsoft Office PowerPoint</Application>
  <PresentationFormat>全屏显示(4:3)</PresentationFormat>
  <Paragraphs>351</Paragraphs>
  <Slides>41</Slides>
  <Notes>40</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41</vt:i4>
      </vt:variant>
    </vt:vector>
  </HeadingPairs>
  <TitlesOfParts>
    <vt:vector size="43" baseType="lpstr">
      <vt:lpstr>2014高优二轮模板</vt:lpstr>
      <vt:lpstr>文档</vt:lpstr>
      <vt:lpstr>选修4—4　坐标系与参数方程</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vector>
  </TitlesOfParts>
  <Company>微软中国</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阳光数学网【http://www.eduy.net】搜集，仅供学习和研究使用！</dc:title>
  <dc:subject>阳光数学网【http://www.eduy.net】搜集，仅供学习和研究使用！</dc:subject>
  <dc:creator>阳光数学网【http://www.eduy.net】搜集，仅供学习和研究使用！</dc:creator>
  <cp:keywords>阳光数学网【http:/www.eduy.net】搜集，仅供学习和研究使用！</cp:keywords>
  <dc:description>阳光数学网【http://www.eduy.net】搜集，仅供学习和研究使用！</dc:description>
  <cp:lastModifiedBy>Administrator</cp:lastModifiedBy>
  <cp:revision>131</cp:revision>
  <dcterms:created xsi:type="dcterms:W3CDTF">2014-12-26T02:01:49Z</dcterms:created>
  <dcterms:modified xsi:type="dcterms:W3CDTF">2019-11-11T09:35:05Z</dcterms:modified>
  <cp:category>阳光数学网【http://www.eduy.net】搜集，仅供学习和研究使用！</cp:category>
  <cp:contentType>阳光数学网【http://www.eduy.net】搜集，仅供学习和研究使用！</cp:contentType>
  <cp:contentStatus>阳光数学网【http://www.eduy.net】搜集，仅供学习和研究使用！</cp:contentStatus>
</cp:coreProperties>
</file>