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Default Extension="docx" ContentType="application/vnd.openxmlformats-officedocument.wordprocessingml.document"/>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449" r:id="rId2"/>
    <p:sldId id="450" r:id="rId3"/>
    <p:sldId id="451" r:id="rId4"/>
    <p:sldId id="452" r:id="rId5"/>
    <p:sldId id="453" r:id="rId6"/>
    <p:sldId id="454" r:id="rId7"/>
    <p:sldId id="455" r:id="rId8"/>
    <p:sldId id="456" r:id="rId9"/>
    <p:sldId id="457" r:id="rId10"/>
    <p:sldId id="458" r:id="rId11"/>
    <p:sldId id="459" r:id="rId12"/>
    <p:sldId id="460" r:id="rId13"/>
    <p:sldId id="461" r:id="rId14"/>
    <p:sldId id="462" r:id="rId15"/>
    <p:sldId id="463" r:id="rId16"/>
    <p:sldId id="464" r:id="rId17"/>
    <p:sldId id="465" r:id="rId18"/>
    <p:sldId id="466" r:id="rId19"/>
    <p:sldId id="467" r:id="rId20"/>
    <p:sldId id="468" r:id="rId21"/>
    <p:sldId id="469" r:id="rId22"/>
    <p:sldId id="470" r:id="rId23"/>
    <p:sldId id="471" r:id="rId24"/>
    <p:sldId id="472" r:id="rId25"/>
    <p:sldId id="473" r:id="rId26"/>
    <p:sldId id="474" r:id="rId27"/>
    <p:sldId id="475" r:id="rId2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845" userDrawn="1">
          <p15:clr>
            <a:srgbClr val="A4A3A4"/>
          </p15:clr>
        </p15:guide>
        <p15:guide id="2" pos="24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E75E22"/>
    <a:srgbClr val="FFEDAB"/>
    <a:srgbClr val="E20000"/>
    <a:srgbClr val="FFE389"/>
    <a:srgbClr val="FC922C"/>
    <a:srgbClr val="CD242B"/>
    <a:srgbClr val="DEB203"/>
    <a:srgbClr val="5FBA0F"/>
    <a:srgbClr val="4F81BD"/>
    <a:srgbClr val="FFFF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620"/>
    <p:restoredTop sz="95550" autoAdjust="0"/>
  </p:normalViewPr>
  <p:slideViewPr>
    <p:cSldViewPr>
      <p:cViewPr varScale="1">
        <p:scale>
          <a:sx n="89" d="100"/>
          <a:sy n="89" d="100"/>
        </p:scale>
        <p:origin x="-1434" y="-96"/>
      </p:cViewPr>
      <p:guideLst>
        <p:guide orient="horz" pos="845"/>
        <p:guide pos="249"/>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10.v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image" Target="../media/image15.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image" Target="../media/image9.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pPr/>
              <a:t>2019/11/11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pPr/>
              <a:t>‹#›</a:t>
            </a:fld>
            <a:endParaRPr lang="zh-CN" altLang="en-US"/>
          </a:p>
        </p:txBody>
      </p:sp>
    </p:spTree>
    <p:extLst>
      <p:ext uri="{BB962C8B-B14F-4D97-AF65-F5344CB8AC3E}">
        <p14:creationId xmlns:p14="http://schemas.microsoft.com/office/powerpoint/2010/main" xmlns="" val="3037833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a:t>
            </a:fld>
            <a:endParaRPr lang="zh-CN" altLang="en-US"/>
          </a:p>
        </p:txBody>
      </p:sp>
    </p:spTree>
    <p:extLst>
      <p:ext uri="{BB962C8B-B14F-4D97-AF65-F5344CB8AC3E}">
        <p14:creationId xmlns:p14="http://schemas.microsoft.com/office/powerpoint/2010/main" xmlns="" val="9664980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11</a:t>
            </a:fld>
            <a:endParaRPr lang="zh-CN" altLang="en-US"/>
          </a:p>
        </p:txBody>
      </p:sp>
    </p:spTree>
    <p:extLst>
      <p:ext uri="{BB962C8B-B14F-4D97-AF65-F5344CB8AC3E}">
        <p14:creationId xmlns:p14="http://schemas.microsoft.com/office/powerpoint/2010/main" xmlns="" val="1198434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12</a:t>
            </a:fld>
            <a:endParaRPr lang="zh-CN" altLang="en-US"/>
          </a:p>
        </p:txBody>
      </p:sp>
    </p:spTree>
    <p:extLst>
      <p:ext uri="{BB962C8B-B14F-4D97-AF65-F5344CB8AC3E}">
        <p14:creationId xmlns:p14="http://schemas.microsoft.com/office/powerpoint/2010/main" xmlns="" val="967813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13</a:t>
            </a:fld>
            <a:endParaRPr lang="zh-CN" altLang="en-US"/>
          </a:p>
        </p:txBody>
      </p:sp>
    </p:spTree>
    <p:extLst>
      <p:ext uri="{BB962C8B-B14F-4D97-AF65-F5344CB8AC3E}">
        <p14:creationId xmlns:p14="http://schemas.microsoft.com/office/powerpoint/2010/main" xmlns="" val="33649611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14</a:t>
            </a:fld>
            <a:endParaRPr lang="zh-CN" altLang="en-US"/>
          </a:p>
        </p:txBody>
      </p:sp>
    </p:spTree>
    <p:extLst>
      <p:ext uri="{BB962C8B-B14F-4D97-AF65-F5344CB8AC3E}">
        <p14:creationId xmlns:p14="http://schemas.microsoft.com/office/powerpoint/2010/main" xmlns="" val="9538830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15</a:t>
            </a:fld>
            <a:endParaRPr lang="zh-CN" altLang="en-US"/>
          </a:p>
        </p:txBody>
      </p:sp>
    </p:spTree>
    <p:extLst>
      <p:ext uri="{BB962C8B-B14F-4D97-AF65-F5344CB8AC3E}">
        <p14:creationId xmlns:p14="http://schemas.microsoft.com/office/powerpoint/2010/main" xmlns="" val="84610703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16</a:t>
            </a:fld>
            <a:endParaRPr lang="zh-CN" altLang="en-US"/>
          </a:p>
        </p:txBody>
      </p:sp>
    </p:spTree>
    <p:extLst>
      <p:ext uri="{BB962C8B-B14F-4D97-AF65-F5344CB8AC3E}">
        <p14:creationId xmlns:p14="http://schemas.microsoft.com/office/powerpoint/2010/main" xmlns="" val="200510491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17</a:t>
            </a:fld>
            <a:endParaRPr lang="zh-CN" altLang="en-US"/>
          </a:p>
        </p:txBody>
      </p:sp>
    </p:spTree>
    <p:extLst>
      <p:ext uri="{BB962C8B-B14F-4D97-AF65-F5344CB8AC3E}">
        <p14:creationId xmlns:p14="http://schemas.microsoft.com/office/powerpoint/2010/main" xmlns="" val="69695067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18</a:t>
            </a:fld>
            <a:endParaRPr lang="zh-CN" altLang="en-US"/>
          </a:p>
        </p:txBody>
      </p:sp>
    </p:spTree>
    <p:extLst>
      <p:ext uri="{BB962C8B-B14F-4D97-AF65-F5344CB8AC3E}">
        <p14:creationId xmlns:p14="http://schemas.microsoft.com/office/powerpoint/2010/main" xmlns="" val="339639217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19</a:t>
            </a:fld>
            <a:endParaRPr lang="zh-CN" altLang="en-US"/>
          </a:p>
        </p:txBody>
      </p:sp>
    </p:spTree>
    <p:extLst>
      <p:ext uri="{BB962C8B-B14F-4D97-AF65-F5344CB8AC3E}">
        <p14:creationId xmlns:p14="http://schemas.microsoft.com/office/powerpoint/2010/main" xmlns="" val="380399269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20</a:t>
            </a:fld>
            <a:endParaRPr lang="zh-CN" altLang="en-US"/>
          </a:p>
        </p:txBody>
      </p:sp>
    </p:spTree>
    <p:extLst>
      <p:ext uri="{BB962C8B-B14F-4D97-AF65-F5344CB8AC3E}">
        <p14:creationId xmlns:p14="http://schemas.microsoft.com/office/powerpoint/2010/main" xmlns="" val="22805557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a:t>
            </a:fld>
            <a:endParaRPr lang="zh-CN" altLang="en-US"/>
          </a:p>
        </p:txBody>
      </p:sp>
    </p:spTree>
    <p:extLst>
      <p:ext uri="{BB962C8B-B14F-4D97-AF65-F5344CB8AC3E}">
        <p14:creationId xmlns:p14="http://schemas.microsoft.com/office/powerpoint/2010/main" xmlns="" val="418702424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21</a:t>
            </a:fld>
            <a:endParaRPr lang="zh-CN" altLang="en-US"/>
          </a:p>
        </p:txBody>
      </p:sp>
    </p:spTree>
    <p:extLst>
      <p:ext uri="{BB962C8B-B14F-4D97-AF65-F5344CB8AC3E}">
        <p14:creationId xmlns:p14="http://schemas.microsoft.com/office/powerpoint/2010/main" xmlns="" val="80228816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22</a:t>
            </a:fld>
            <a:endParaRPr lang="zh-CN" altLang="en-US"/>
          </a:p>
        </p:txBody>
      </p:sp>
    </p:spTree>
    <p:extLst>
      <p:ext uri="{BB962C8B-B14F-4D97-AF65-F5344CB8AC3E}">
        <p14:creationId xmlns:p14="http://schemas.microsoft.com/office/powerpoint/2010/main" xmlns="" val="207945997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23</a:t>
            </a:fld>
            <a:endParaRPr lang="zh-CN" altLang="en-US"/>
          </a:p>
        </p:txBody>
      </p:sp>
    </p:spTree>
    <p:extLst>
      <p:ext uri="{BB962C8B-B14F-4D97-AF65-F5344CB8AC3E}">
        <p14:creationId xmlns:p14="http://schemas.microsoft.com/office/powerpoint/2010/main" xmlns="" val="420349349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24</a:t>
            </a:fld>
            <a:endParaRPr lang="zh-CN" altLang="en-US"/>
          </a:p>
        </p:txBody>
      </p:sp>
    </p:spTree>
    <p:extLst>
      <p:ext uri="{BB962C8B-B14F-4D97-AF65-F5344CB8AC3E}">
        <p14:creationId xmlns:p14="http://schemas.microsoft.com/office/powerpoint/2010/main" xmlns="" val="413694719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25</a:t>
            </a:fld>
            <a:endParaRPr lang="zh-CN" altLang="en-US"/>
          </a:p>
        </p:txBody>
      </p:sp>
    </p:spTree>
    <p:extLst>
      <p:ext uri="{BB962C8B-B14F-4D97-AF65-F5344CB8AC3E}">
        <p14:creationId xmlns:p14="http://schemas.microsoft.com/office/powerpoint/2010/main" xmlns="" val="230029274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26</a:t>
            </a:fld>
            <a:endParaRPr lang="zh-CN" altLang="en-US"/>
          </a:p>
        </p:txBody>
      </p:sp>
    </p:spTree>
    <p:extLst>
      <p:ext uri="{BB962C8B-B14F-4D97-AF65-F5344CB8AC3E}">
        <p14:creationId xmlns:p14="http://schemas.microsoft.com/office/powerpoint/2010/main" xmlns="" val="291457088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27</a:t>
            </a:fld>
            <a:endParaRPr lang="zh-CN" altLang="en-US"/>
          </a:p>
        </p:txBody>
      </p:sp>
    </p:spTree>
    <p:extLst>
      <p:ext uri="{BB962C8B-B14F-4D97-AF65-F5344CB8AC3E}">
        <p14:creationId xmlns:p14="http://schemas.microsoft.com/office/powerpoint/2010/main" xmlns="" val="6471741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a:t>
            </a:fld>
            <a:endParaRPr lang="zh-CN" altLang="en-US"/>
          </a:p>
        </p:txBody>
      </p:sp>
    </p:spTree>
    <p:extLst>
      <p:ext uri="{BB962C8B-B14F-4D97-AF65-F5344CB8AC3E}">
        <p14:creationId xmlns:p14="http://schemas.microsoft.com/office/powerpoint/2010/main" xmlns="" val="23003818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5</a:t>
            </a:fld>
            <a:endParaRPr lang="zh-CN" altLang="en-US"/>
          </a:p>
        </p:txBody>
      </p:sp>
    </p:spTree>
    <p:extLst>
      <p:ext uri="{BB962C8B-B14F-4D97-AF65-F5344CB8AC3E}">
        <p14:creationId xmlns:p14="http://schemas.microsoft.com/office/powerpoint/2010/main" xmlns="" val="27777416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6</a:t>
            </a:fld>
            <a:endParaRPr lang="zh-CN" altLang="en-US"/>
          </a:p>
        </p:txBody>
      </p:sp>
    </p:spTree>
    <p:extLst>
      <p:ext uri="{BB962C8B-B14F-4D97-AF65-F5344CB8AC3E}">
        <p14:creationId xmlns:p14="http://schemas.microsoft.com/office/powerpoint/2010/main" xmlns="" val="17484325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7</a:t>
            </a:fld>
            <a:endParaRPr lang="zh-CN" altLang="en-US"/>
          </a:p>
        </p:txBody>
      </p:sp>
    </p:spTree>
    <p:extLst>
      <p:ext uri="{BB962C8B-B14F-4D97-AF65-F5344CB8AC3E}">
        <p14:creationId xmlns:p14="http://schemas.microsoft.com/office/powerpoint/2010/main" xmlns="" val="12681998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8</a:t>
            </a:fld>
            <a:endParaRPr lang="zh-CN" altLang="en-US"/>
          </a:p>
        </p:txBody>
      </p:sp>
    </p:spTree>
    <p:extLst>
      <p:ext uri="{BB962C8B-B14F-4D97-AF65-F5344CB8AC3E}">
        <p14:creationId xmlns:p14="http://schemas.microsoft.com/office/powerpoint/2010/main" xmlns="" val="20614438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9</a:t>
            </a:fld>
            <a:endParaRPr lang="zh-CN" altLang="en-US"/>
          </a:p>
        </p:txBody>
      </p:sp>
    </p:spTree>
    <p:extLst>
      <p:ext uri="{BB962C8B-B14F-4D97-AF65-F5344CB8AC3E}">
        <p14:creationId xmlns:p14="http://schemas.microsoft.com/office/powerpoint/2010/main" xmlns="" val="9664980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10</a:t>
            </a:fld>
            <a:endParaRPr lang="zh-CN" altLang="en-US"/>
          </a:p>
        </p:txBody>
      </p:sp>
    </p:spTree>
    <p:extLst>
      <p:ext uri="{BB962C8B-B14F-4D97-AF65-F5344CB8AC3E}">
        <p14:creationId xmlns:p14="http://schemas.microsoft.com/office/powerpoint/2010/main" xmlns="" val="18305914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83026"/>
            <a:ext cx="5898760" cy="725633"/>
          </a:xfrm>
          <a:prstGeom prst="rect">
            <a:avLst/>
          </a:prstGeom>
        </p:spPr>
        <p:txBody>
          <a:bodyPr anchor="ct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3092295814"/>
      </p:ext>
    </p:extLst>
  </p:cSld>
  <p:clrMapOvr>
    <a:masterClrMapping/>
  </p:clrMapOvr>
  <p:transition spd="slow">
    <p:push/>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典题试做">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99975940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创新模拟">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353899389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10"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4205714988"/>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635590529"/>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1071033341"/>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2_节标题">
    <p:spTree>
      <p:nvGrpSpPr>
        <p:cNvPr id="1" name=""/>
        <p:cNvGrpSpPr/>
        <p:nvPr/>
      </p:nvGrpSpPr>
      <p:grpSpPr>
        <a:xfrm>
          <a:off x="0" y="0"/>
          <a:ext cx="0" cy="0"/>
          <a:chOff x="0" y="0"/>
          <a:chExt cx="0" cy="0"/>
        </a:xfrm>
      </p:grpSpPr>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10011"/>
            <a:ext cx="5898760" cy="893961"/>
          </a:xfrm>
          <a:prstGeom prst="rect">
            <a:avLst/>
          </a:prstGeom>
        </p:spPr>
        <p:txBody>
          <a:bodyP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130062492"/>
      </p:ext>
    </p:extLst>
  </p:cSld>
  <p:clrMapOvr>
    <a:masterClrMapping/>
  </p:clrMapOvr>
  <p:transition spd="slow">
    <p:push/>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736924252"/>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命题调研">
    <p:spTree>
      <p:nvGrpSpPr>
        <p:cNvPr id="1" name=""/>
        <p:cNvGrpSpPr/>
        <p:nvPr/>
      </p:nvGrpSpPr>
      <p:grpSpPr>
        <a:xfrm>
          <a:off x="0" y="0"/>
          <a:ext cx="0" cy="0"/>
          <a:chOff x="0" y="0"/>
          <a:chExt cx="0" cy="0"/>
        </a:xfrm>
      </p:grpSpPr>
      <p:sp>
        <p:nvSpPr>
          <p:cNvPr id="7" name="同侧圆角矩形 6"/>
          <p:cNvSpPr/>
          <p:nvPr userDrawn="1"/>
        </p:nvSpPr>
        <p:spPr>
          <a:xfrm>
            <a:off x="3236902" y="538157"/>
            <a:ext cx="2332936"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C00000"/>
                </a:solidFill>
                <a:latin typeface="微软雅黑" panose="020B0503020204020204" pitchFamily="34" charset="-122"/>
                <a:ea typeface="微软雅黑" panose="020B0503020204020204" pitchFamily="34" charset="-122"/>
              </a:rPr>
              <a:t>核心考点</a:t>
            </a:r>
            <a:endParaRPr lang="zh-CN" altLang="en-US" sz="1400" dirty="0">
              <a:solidFill>
                <a:srgbClr val="C00000"/>
              </a:solidFill>
              <a:latin typeface="微软雅黑" panose="020B0503020204020204" pitchFamily="34" charset="-122"/>
              <a:ea typeface="微软雅黑" panose="020B0503020204020204" pitchFamily="34" charset="-122"/>
            </a:endParaRPr>
          </a:p>
        </p:txBody>
      </p:sp>
      <p:cxnSp>
        <p:nvCxnSpPr>
          <p:cNvPr id="8" name="直接连接符 7"/>
          <p:cNvCxnSpPr/>
          <p:nvPr userDrawn="1"/>
        </p:nvCxnSpPr>
        <p:spPr>
          <a:xfrm>
            <a:off x="4047396" y="862564"/>
            <a:ext cx="749704"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90661439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命题调研">
    <p:spTree>
      <p:nvGrpSpPr>
        <p:cNvPr id="1" name=""/>
        <p:cNvGrpSpPr/>
        <p:nvPr/>
      </p:nvGrpSpPr>
      <p:grpSpPr>
        <a:xfrm>
          <a:off x="0" y="0"/>
          <a:ext cx="0" cy="0"/>
          <a:chOff x="0" y="0"/>
          <a:chExt cx="0" cy="0"/>
        </a:xfrm>
      </p:grpSpPr>
      <p:sp>
        <p:nvSpPr>
          <p:cNvPr id="7" name="同侧圆角矩形 6"/>
          <p:cNvSpPr/>
          <p:nvPr userDrawn="1"/>
        </p:nvSpPr>
        <p:spPr>
          <a:xfrm>
            <a:off x="5631572" y="538157"/>
            <a:ext cx="2458546"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C00000"/>
                </a:solidFill>
                <a:latin typeface="微软雅黑" panose="020B0503020204020204" pitchFamily="34" charset="-122"/>
                <a:ea typeface="微软雅黑" panose="020B0503020204020204" pitchFamily="34" charset="-122"/>
              </a:rPr>
              <a:t>随堂巩固</a:t>
            </a:r>
          </a:p>
        </p:txBody>
      </p:sp>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cxnSp>
        <p:nvCxnSpPr>
          <p:cNvPr id="6" name="直接连接符 5"/>
          <p:cNvCxnSpPr/>
          <p:nvPr userDrawn="1"/>
        </p:nvCxnSpPr>
        <p:spPr>
          <a:xfrm>
            <a:off x="6495668" y="862564"/>
            <a:ext cx="749704"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775765436"/>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热点聚焦">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7378201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7">
            <a:lum/>
          </a:blip>
          <a:srcRect/>
          <a:stretch>
            <a:fillRect t="-2000" b="-2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252772607"/>
      </p:ext>
    </p:extLst>
  </p:cSld>
  <p:clrMap bg1="lt1" tx1="dk1" bg2="lt2" tx2="dk2" accent1="accent1" accent2="accent2" accent3="accent3" accent4="accent4" accent5="accent5" accent6="accent6" hlink="hlink" folHlink="folHlink"/>
  <p:sldLayoutIdLst>
    <p:sldLayoutId id="2147483661" r:id="rId1"/>
    <p:sldLayoutId id="2147483652" r:id="rId2"/>
    <p:sldLayoutId id="2147483653" r:id="rId3"/>
    <p:sldLayoutId id="2147483663" r:id="rId4"/>
    <p:sldLayoutId id="2147483664" r:id="rId5"/>
    <p:sldLayoutId id="2147483665" r:id="rId6"/>
    <p:sldLayoutId id="2147483666" r:id="rId7"/>
    <p:sldLayoutId id="2147483667" r:id="rId8"/>
    <p:sldLayoutId id="2147483654" r:id="rId9"/>
    <p:sldLayoutId id="2147483655" r:id="rId10"/>
    <p:sldLayoutId id="2147483656" r:id="rId11"/>
    <p:sldLayoutId id="2147483657" r:id="rId12"/>
    <p:sldLayoutId id="2147483658" r:id="rId13"/>
    <p:sldLayoutId id="2147483659" r:id="rId14"/>
    <p:sldLayoutId id="2147483668" r:id="rId15"/>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mzwhzx.cn/" TargetMode="External"/><Relationship Id="rId1" Type="http://schemas.openxmlformats.org/officeDocument/2006/relationships/slideLayout" Target="../slideLayouts/slideLayout15.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7" Type="http://schemas.openxmlformats.org/officeDocument/2006/relationships/package" Target="../embeddings/Microsoft_Office_Word___5.docx"/><Relationship Id="rId2" Type="http://schemas.openxmlformats.org/officeDocument/2006/relationships/slideLayout" Target="../slideLayouts/slideLayout5.xml"/><Relationship Id="rId1" Type="http://schemas.openxmlformats.org/officeDocument/2006/relationships/vmlDrawing" Target="../drawings/vmlDrawing5.vml"/><Relationship Id="rId6" Type="http://schemas.openxmlformats.org/officeDocument/2006/relationships/slide" Target="slide20.xml"/><Relationship Id="rId5" Type="http://schemas.openxmlformats.org/officeDocument/2006/relationships/slide" Target="slide13.xml"/><Relationship Id="rId4" Type="http://schemas.openxmlformats.org/officeDocument/2006/relationships/slide" Target="slide9.xml"/></Relationships>
</file>

<file path=ppt/slides/_rels/slide11.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notesSlide" Target="../notesSlides/notesSlide10.xml"/><Relationship Id="rId1" Type="http://schemas.openxmlformats.org/officeDocument/2006/relationships/slideLayout" Target="../slideLayouts/slideLayout5.xml"/><Relationship Id="rId5" Type="http://schemas.openxmlformats.org/officeDocument/2006/relationships/slide" Target="slide20.xml"/><Relationship Id="rId4" Type="http://schemas.openxmlformats.org/officeDocument/2006/relationships/slide" Target="slide13.xml"/></Relationships>
</file>

<file path=ppt/slides/_rels/slide12.xml.rels><?xml version="1.0" encoding="UTF-8" standalone="yes"?>
<Relationships xmlns="http://schemas.openxmlformats.org/package/2006/relationships"><Relationship Id="rId8" Type="http://schemas.openxmlformats.org/officeDocument/2006/relationships/package" Target="../embeddings/Microsoft_Office_Word___7.docx"/><Relationship Id="rId3" Type="http://schemas.openxmlformats.org/officeDocument/2006/relationships/notesSlide" Target="../notesSlides/notesSlide11.xml"/><Relationship Id="rId7" Type="http://schemas.openxmlformats.org/officeDocument/2006/relationships/package" Target="../embeddings/Microsoft_Office_Word___6.docx"/><Relationship Id="rId2" Type="http://schemas.openxmlformats.org/officeDocument/2006/relationships/slideLayout" Target="../slideLayouts/slideLayout5.xml"/><Relationship Id="rId1" Type="http://schemas.openxmlformats.org/officeDocument/2006/relationships/vmlDrawing" Target="../drawings/vmlDrawing6.vml"/><Relationship Id="rId6" Type="http://schemas.openxmlformats.org/officeDocument/2006/relationships/slide" Target="slide20.xml"/><Relationship Id="rId5" Type="http://schemas.openxmlformats.org/officeDocument/2006/relationships/slide" Target="slide13.xml"/><Relationship Id="rId4" Type="http://schemas.openxmlformats.org/officeDocument/2006/relationships/slide" Target="slide9.xml"/><Relationship Id="rId9" Type="http://schemas.openxmlformats.org/officeDocument/2006/relationships/image" Target="../media/image11.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7" Type="http://schemas.openxmlformats.org/officeDocument/2006/relationships/package" Target="../embeddings/Microsoft_Office_Word___8.docx"/><Relationship Id="rId2" Type="http://schemas.openxmlformats.org/officeDocument/2006/relationships/slideLayout" Target="../slideLayouts/slideLayout5.xml"/><Relationship Id="rId1" Type="http://schemas.openxmlformats.org/officeDocument/2006/relationships/vmlDrawing" Target="../drawings/vmlDrawing7.vml"/><Relationship Id="rId6" Type="http://schemas.openxmlformats.org/officeDocument/2006/relationships/slide" Target="slide20.xml"/><Relationship Id="rId5" Type="http://schemas.openxmlformats.org/officeDocument/2006/relationships/slide" Target="slide13.xml"/><Relationship Id="rId4" Type="http://schemas.openxmlformats.org/officeDocument/2006/relationships/slide" Target="slide9.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7" Type="http://schemas.openxmlformats.org/officeDocument/2006/relationships/package" Target="../embeddings/Microsoft_Office_Word___9.docx"/><Relationship Id="rId2" Type="http://schemas.openxmlformats.org/officeDocument/2006/relationships/slideLayout" Target="../slideLayouts/slideLayout5.xml"/><Relationship Id="rId1" Type="http://schemas.openxmlformats.org/officeDocument/2006/relationships/vmlDrawing" Target="../drawings/vmlDrawing8.vml"/><Relationship Id="rId6" Type="http://schemas.openxmlformats.org/officeDocument/2006/relationships/slide" Target="slide20.xml"/><Relationship Id="rId5" Type="http://schemas.openxmlformats.org/officeDocument/2006/relationships/slide" Target="slide13.xml"/><Relationship Id="rId4" Type="http://schemas.openxmlformats.org/officeDocument/2006/relationships/slide" Target="slide9.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7" Type="http://schemas.openxmlformats.org/officeDocument/2006/relationships/package" Target="../embeddings/Microsoft_Office_Word___10.docx"/><Relationship Id="rId2" Type="http://schemas.openxmlformats.org/officeDocument/2006/relationships/slideLayout" Target="../slideLayouts/slideLayout5.xml"/><Relationship Id="rId1" Type="http://schemas.openxmlformats.org/officeDocument/2006/relationships/vmlDrawing" Target="../drawings/vmlDrawing9.vml"/><Relationship Id="rId6" Type="http://schemas.openxmlformats.org/officeDocument/2006/relationships/slide" Target="slide20.xml"/><Relationship Id="rId5" Type="http://schemas.openxmlformats.org/officeDocument/2006/relationships/slide" Target="slide13.xml"/><Relationship Id="rId4" Type="http://schemas.openxmlformats.org/officeDocument/2006/relationships/slide" Target="slide9.xml"/></Relationships>
</file>

<file path=ppt/slides/_rels/slide16.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notesSlide" Target="../notesSlides/notesSlide15.xml"/><Relationship Id="rId1" Type="http://schemas.openxmlformats.org/officeDocument/2006/relationships/slideLayout" Target="../slideLayouts/slideLayout5.xml"/><Relationship Id="rId5" Type="http://schemas.openxmlformats.org/officeDocument/2006/relationships/slide" Target="slide20.xml"/><Relationship Id="rId4" Type="http://schemas.openxmlformats.org/officeDocument/2006/relationships/slide" Target="slide13.xml"/></Relationships>
</file>

<file path=ppt/slides/_rels/slide17.xml.rels><?xml version="1.0" encoding="UTF-8" standalone="yes"?>
<Relationships xmlns="http://schemas.openxmlformats.org/package/2006/relationships"><Relationship Id="rId8" Type="http://schemas.openxmlformats.org/officeDocument/2006/relationships/package" Target="../embeddings/Microsoft_Office_Word___12.docx"/><Relationship Id="rId3" Type="http://schemas.openxmlformats.org/officeDocument/2006/relationships/notesSlide" Target="../notesSlides/notesSlide16.xml"/><Relationship Id="rId7" Type="http://schemas.openxmlformats.org/officeDocument/2006/relationships/package" Target="../embeddings/Microsoft_Office_Word___11.docx"/><Relationship Id="rId2" Type="http://schemas.openxmlformats.org/officeDocument/2006/relationships/slideLayout" Target="../slideLayouts/slideLayout5.xml"/><Relationship Id="rId1" Type="http://schemas.openxmlformats.org/officeDocument/2006/relationships/vmlDrawing" Target="../drawings/vmlDrawing10.vml"/><Relationship Id="rId6" Type="http://schemas.openxmlformats.org/officeDocument/2006/relationships/slide" Target="slide20.xml"/><Relationship Id="rId5" Type="http://schemas.openxmlformats.org/officeDocument/2006/relationships/slide" Target="slide13.xml"/><Relationship Id="rId4" Type="http://schemas.openxmlformats.org/officeDocument/2006/relationships/slide" Target="slide9.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7" Type="http://schemas.openxmlformats.org/officeDocument/2006/relationships/package" Target="../embeddings/Microsoft_Office_Word___13.docx"/><Relationship Id="rId2" Type="http://schemas.openxmlformats.org/officeDocument/2006/relationships/slideLayout" Target="../slideLayouts/slideLayout5.xml"/><Relationship Id="rId1" Type="http://schemas.openxmlformats.org/officeDocument/2006/relationships/vmlDrawing" Target="../drawings/vmlDrawing11.vml"/><Relationship Id="rId6" Type="http://schemas.openxmlformats.org/officeDocument/2006/relationships/slide" Target="slide20.xml"/><Relationship Id="rId5" Type="http://schemas.openxmlformats.org/officeDocument/2006/relationships/slide" Target="slide13.xml"/><Relationship Id="rId4" Type="http://schemas.openxmlformats.org/officeDocument/2006/relationships/slide" Target="slide9.xml"/></Relationships>
</file>

<file path=ppt/slides/_rels/slide19.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notesSlide" Target="../notesSlides/notesSlide18.xml"/><Relationship Id="rId7" Type="http://schemas.openxmlformats.org/officeDocument/2006/relationships/package" Target="../embeddings/Microsoft_Office_Word___14.docx"/><Relationship Id="rId2" Type="http://schemas.openxmlformats.org/officeDocument/2006/relationships/slideLayout" Target="../slideLayouts/slideLayout5.xml"/><Relationship Id="rId1" Type="http://schemas.openxmlformats.org/officeDocument/2006/relationships/vmlDrawing" Target="../drawings/vmlDrawing12.vml"/><Relationship Id="rId6" Type="http://schemas.openxmlformats.org/officeDocument/2006/relationships/slide" Target="slide20.xml"/><Relationship Id="rId5" Type="http://schemas.openxmlformats.org/officeDocument/2006/relationships/slide" Target="slide13.xml"/><Relationship Id="rId4" Type="http://schemas.openxmlformats.org/officeDocument/2006/relationships/slide" Target="slide9.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4.xml"/><Relationship Id="rId1" Type="http://schemas.openxmlformats.org/officeDocument/2006/relationships/vmlDrawing" Target="../drawings/vmlDrawing1.vml"/><Relationship Id="rId6" Type="http://schemas.openxmlformats.org/officeDocument/2006/relationships/package" Target="../embeddings/Microsoft_Office_Word___1.docx"/><Relationship Id="rId5" Type="http://schemas.openxmlformats.org/officeDocument/2006/relationships/slide" Target="slide5.xml"/><Relationship Id="rId4" Type="http://schemas.openxmlformats.org/officeDocument/2006/relationships/slide" Target="slide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7" Type="http://schemas.openxmlformats.org/officeDocument/2006/relationships/package" Target="../embeddings/Microsoft_Office_Word___15.docx"/><Relationship Id="rId2" Type="http://schemas.openxmlformats.org/officeDocument/2006/relationships/slideLayout" Target="../slideLayouts/slideLayout5.xml"/><Relationship Id="rId1" Type="http://schemas.openxmlformats.org/officeDocument/2006/relationships/vmlDrawing" Target="../drawings/vmlDrawing13.vml"/><Relationship Id="rId6" Type="http://schemas.openxmlformats.org/officeDocument/2006/relationships/slide" Target="slide20.xml"/><Relationship Id="rId5" Type="http://schemas.openxmlformats.org/officeDocument/2006/relationships/slide" Target="slide13.xml"/><Relationship Id="rId4" Type="http://schemas.openxmlformats.org/officeDocument/2006/relationships/slide" Target="slide9.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0.xml"/><Relationship Id="rId7" Type="http://schemas.openxmlformats.org/officeDocument/2006/relationships/package" Target="../embeddings/Microsoft_Office_Word___16.docx"/><Relationship Id="rId2" Type="http://schemas.openxmlformats.org/officeDocument/2006/relationships/slideLayout" Target="../slideLayouts/slideLayout5.xml"/><Relationship Id="rId1" Type="http://schemas.openxmlformats.org/officeDocument/2006/relationships/vmlDrawing" Target="../drawings/vmlDrawing14.vml"/><Relationship Id="rId6" Type="http://schemas.openxmlformats.org/officeDocument/2006/relationships/slide" Target="slide20.xml"/><Relationship Id="rId5" Type="http://schemas.openxmlformats.org/officeDocument/2006/relationships/slide" Target="slide13.xml"/><Relationship Id="rId4" Type="http://schemas.openxmlformats.org/officeDocument/2006/relationships/slide" Target="slide9.xml"/></Relationships>
</file>

<file path=ppt/slides/_rels/slide22.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notesSlide" Target="../notesSlides/notesSlide21.xml"/><Relationship Id="rId1" Type="http://schemas.openxmlformats.org/officeDocument/2006/relationships/slideLayout" Target="../slideLayouts/slideLayout5.xml"/><Relationship Id="rId5" Type="http://schemas.openxmlformats.org/officeDocument/2006/relationships/slide" Target="slide20.xml"/><Relationship Id="rId4" Type="http://schemas.openxmlformats.org/officeDocument/2006/relationships/slide" Target="slide13.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2.xml"/><Relationship Id="rId7" Type="http://schemas.openxmlformats.org/officeDocument/2006/relationships/package" Target="../embeddings/Microsoft_Office_Word___17.docx"/><Relationship Id="rId2" Type="http://schemas.openxmlformats.org/officeDocument/2006/relationships/slideLayout" Target="../slideLayouts/slideLayout5.xml"/><Relationship Id="rId1" Type="http://schemas.openxmlformats.org/officeDocument/2006/relationships/vmlDrawing" Target="../drawings/vmlDrawing15.vml"/><Relationship Id="rId6" Type="http://schemas.openxmlformats.org/officeDocument/2006/relationships/slide" Target="slide20.xml"/><Relationship Id="rId5" Type="http://schemas.openxmlformats.org/officeDocument/2006/relationships/slide" Target="slide13.xml"/><Relationship Id="rId4" Type="http://schemas.openxmlformats.org/officeDocument/2006/relationships/slide" Target="slide9.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3.xml"/><Relationship Id="rId7" Type="http://schemas.openxmlformats.org/officeDocument/2006/relationships/package" Target="../embeddings/Microsoft_Office_Word___18.docx"/><Relationship Id="rId2" Type="http://schemas.openxmlformats.org/officeDocument/2006/relationships/slideLayout" Target="../slideLayouts/slideLayout5.xml"/><Relationship Id="rId1" Type="http://schemas.openxmlformats.org/officeDocument/2006/relationships/vmlDrawing" Target="../drawings/vmlDrawing16.vml"/><Relationship Id="rId6" Type="http://schemas.openxmlformats.org/officeDocument/2006/relationships/slide" Target="slide20.xml"/><Relationship Id="rId5" Type="http://schemas.openxmlformats.org/officeDocument/2006/relationships/slide" Target="slide13.xml"/><Relationship Id="rId4" Type="http://schemas.openxmlformats.org/officeDocument/2006/relationships/slide" Target="slide9.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4.xml"/><Relationship Id="rId7" Type="http://schemas.openxmlformats.org/officeDocument/2006/relationships/package" Target="../embeddings/Microsoft_Office_Word___19.docx"/><Relationship Id="rId2" Type="http://schemas.openxmlformats.org/officeDocument/2006/relationships/slideLayout" Target="../slideLayouts/slideLayout5.xml"/><Relationship Id="rId1" Type="http://schemas.openxmlformats.org/officeDocument/2006/relationships/vmlDrawing" Target="../drawings/vmlDrawing17.vml"/><Relationship Id="rId6" Type="http://schemas.openxmlformats.org/officeDocument/2006/relationships/slide" Target="slide20.xml"/><Relationship Id="rId5" Type="http://schemas.openxmlformats.org/officeDocument/2006/relationships/slide" Target="slide13.xml"/><Relationship Id="rId4" Type="http://schemas.openxmlformats.org/officeDocument/2006/relationships/slide" Target="slide9.xml"/></Relationships>
</file>

<file path=ppt/slides/_rels/slide26.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notesSlide" Target="../notesSlides/notesSlide25.xml"/><Relationship Id="rId1" Type="http://schemas.openxmlformats.org/officeDocument/2006/relationships/slideLayout" Target="../slideLayouts/slideLayout5.xml"/><Relationship Id="rId6" Type="http://schemas.openxmlformats.org/officeDocument/2006/relationships/image" Target="../media/image25.jpeg"/><Relationship Id="rId5" Type="http://schemas.openxmlformats.org/officeDocument/2006/relationships/slide" Target="slide20.xml"/><Relationship Id="rId4" Type="http://schemas.openxmlformats.org/officeDocument/2006/relationships/slide" Target="slide13.xml"/></Relationships>
</file>

<file path=ppt/slides/_rels/slide27.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notesSlide" Target="../notesSlides/notesSlide26.xml"/><Relationship Id="rId1" Type="http://schemas.openxmlformats.org/officeDocument/2006/relationships/slideLayout" Target="../slideLayouts/slideLayout5.xml"/><Relationship Id="rId6" Type="http://schemas.openxmlformats.org/officeDocument/2006/relationships/image" Target="../media/image26.jpeg"/><Relationship Id="rId5" Type="http://schemas.openxmlformats.org/officeDocument/2006/relationships/slide" Target="slide20.xml"/><Relationship Id="rId4" Type="http://schemas.openxmlformats.org/officeDocument/2006/relationships/slide" Target="slide13.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4.xml"/><Relationship Id="rId1" Type="http://schemas.openxmlformats.org/officeDocument/2006/relationships/vmlDrawing" Target="../drawings/vmlDrawing2.vml"/><Relationship Id="rId6" Type="http://schemas.openxmlformats.org/officeDocument/2006/relationships/package" Target="../embeddings/Microsoft_Office_Word___2.docx"/><Relationship Id="rId5" Type="http://schemas.openxmlformats.org/officeDocument/2006/relationships/slide" Target="slide5.xml"/><Relationship Id="rId4" Type="http://schemas.openxmlformats.org/officeDocument/2006/relationships/slide" Target="slide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7" Type="http://schemas.openxmlformats.org/officeDocument/2006/relationships/package" Target="../embeddings/Microsoft_Office_Word___3.docx"/><Relationship Id="rId2" Type="http://schemas.openxmlformats.org/officeDocument/2006/relationships/slideLayout" Target="../slideLayouts/slideLayout4.xml"/><Relationship Id="rId1" Type="http://schemas.openxmlformats.org/officeDocument/2006/relationships/vmlDrawing" Target="../drawings/vmlDrawing3.vml"/><Relationship Id="rId6" Type="http://schemas.openxmlformats.org/officeDocument/2006/relationships/image" Target="../media/image6.jpeg"/><Relationship Id="rId5" Type="http://schemas.openxmlformats.org/officeDocument/2006/relationships/slide" Target="slide5.xml"/><Relationship Id="rId4" Type="http://schemas.openxmlformats.org/officeDocument/2006/relationships/slide" Target="slide2.xml"/></Relationships>
</file>

<file path=ppt/slides/_rels/slide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slide" Target="slide5.xml"/></Relationships>
</file>

<file path=ppt/slides/_rels/slide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slide" Target="slide5.xml"/></Relationships>
</file>

<file path=ppt/slides/_rels/slide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slide" Target="slide5.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vmlDrawing" Target="../drawings/vmlDrawing4.vml"/><Relationship Id="rId6" Type="http://schemas.openxmlformats.org/officeDocument/2006/relationships/package" Target="../embeddings/Microsoft_Office_Word___4.docx"/><Relationship Id="rId5" Type="http://schemas.openxmlformats.org/officeDocument/2006/relationships/slide" Target="slide5.xml"/><Relationship Id="rId4" Type="http://schemas.openxmlformats.org/officeDocument/2006/relationships/slide" Target="slide2.xml"/></Relationships>
</file>

<file path=ppt/slides/_rels/slide9.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notesSlide" Target="../notesSlides/notesSlide8.xml"/><Relationship Id="rId1" Type="http://schemas.openxmlformats.org/officeDocument/2006/relationships/slideLayout" Target="../slideLayouts/slideLayout5.xml"/><Relationship Id="rId5" Type="http://schemas.openxmlformats.org/officeDocument/2006/relationships/slide" Target="slide20.xml"/><Relationship Id="rId4" Type="http://schemas.openxmlformats.org/officeDocument/2006/relationships/slide" Target="slide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ctrTitle"/>
          </p:nvPr>
        </p:nvSpPr>
        <p:spPr>
          <a:xfrm>
            <a:off x="2195736" y="3031039"/>
            <a:ext cx="6948264" cy="736179"/>
          </a:xfrm>
        </p:spPr>
        <p:txBody>
          <a:bodyPr/>
          <a:lstStyle/>
          <a:p>
            <a:r>
              <a:rPr lang="en-US" altLang="zh-CN" sz="3400" dirty="0"/>
              <a:t>9</a:t>
            </a:r>
            <a:r>
              <a:rPr lang="en-US" altLang="zh-CN" sz="3400" i="1" dirty="0"/>
              <a:t>.</a:t>
            </a:r>
            <a:r>
              <a:rPr lang="en-US" altLang="zh-CN" sz="3400" dirty="0"/>
              <a:t>4</a:t>
            </a:r>
            <a:r>
              <a:rPr lang="zh-CN" altLang="zh-CN" sz="3400" i="1" dirty="0"/>
              <a:t>　</a:t>
            </a:r>
            <a:r>
              <a:rPr lang="zh-CN" altLang="zh-CN" sz="3400" dirty="0"/>
              <a:t>直线与圆、圆与圆的位置关系</a:t>
            </a:r>
          </a:p>
        </p:txBody>
      </p:sp>
      <p:pic>
        <p:nvPicPr>
          <p:cNvPr id="4" name="Picture 2" descr="数学A6">
            <a:hlinkClick r:id="rId2"/>
          </p:cNvPr>
          <p:cNvPicPr>
            <a:picLocks noChangeAspect="1" noChangeArrowheads="1"/>
          </p:cNvPicPr>
          <p:nvPr/>
        </p:nvPicPr>
        <p:blipFill>
          <a:blip r:embed="rId3" cstate="print"/>
          <a:srcRect/>
          <a:stretch>
            <a:fillRect/>
          </a:stretch>
        </p:blipFill>
        <p:spPr bwMode="auto">
          <a:xfrm>
            <a:off x="785786" y="4286256"/>
            <a:ext cx="7620000" cy="2381250"/>
          </a:xfrm>
          <a:prstGeom prst="rect">
            <a:avLst/>
          </a:prstGeom>
          <a:noFill/>
        </p:spPr>
      </p:pic>
    </p:spTree>
    <p:extLst>
      <p:ext uri="{BB962C8B-B14F-4D97-AF65-F5344CB8AC3E}">
        <p14:creationId xmlns:p14="http://schemas.microsoft.com/office/powerpoint/2010/main" xmlns="" val="251115321"/>
      </p:ext>
    </p:extLst>
  </p:cSld>
  <p:clrMapOvr>
    <a:masterClrMapping/>
  </p:clrMapOvr>
  <p:transition spd="slow">
    <p:wipe di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10</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1</a:t>
            </a:r>
            <a:endParaRPr lang="zh-CN" altLang="en-US" sz="1200" dirty="0">
              <a:solidFill>
                <a:srgbClr val="E75E22"/>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8" name="圆角矩形 7">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2843474281"/>
              </p:ext>
            </p:extLst>
          </p:nvPr>
        </p:nvGraphicFramePr>
        <p:xfrm>
          <a:off x="508000" y="1437338"/>
          <a:ext cx="8128000" cy="4923208"/>
        </p:xfrm>
        <a:graphic>
          <a:graphicData uri="http://schemas.openxmlformats.org/presentationml/2006/ole">
            <p:oleObj spid="_x0000_s6146" name="文档" r:id="rId7" imgW="3837724" imgH="2324261" progId="Word.Document.12">
              <p:embed/>
            </p:oleObj>
          </a:graphicData>
        </a:graphic>
      </p:graphicFrame>
    </p:spTree>
    <p:extLst>
      <p:ext uri="{BB962C8B-B14F-4D97-AF65-F5344CB8AC3E}">
        <p14:creationId xmlns:p14="http://schemas.microsoft.com/office/powerpoint/2010/main" xmlns="" val="15524383"/>
      </p:ext>
    </p:extLst>
  </p:cSld>
  <p:clrMapOvr>
    <a:masterClrMapping/>
  </p:clrMapOvr>
  <mc:AlternateContent xmlns:mc="http://schemas.openxmlformats.org/markup-compatibility/2006">
    <mc:Choice xmlns:p14="http://schemas.microsoft.com/office/powerpoint/2010/main" xmlns="" Requires="p14">
      <p:transition spd="slow" p14:dur="800">
        <p:strips dir="ru"/>
      </p:transition>
    </mc:Choice>
    <mc:Fallback>
      <p:transition spd="slow">
        <p:strips dir="ru"/>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11</a:t>
            </a:fld>
            <a:r>
              <a:rPr lang="en-US" altLang="zh-CN" dirty="0" smtClean="0"/>
              <a:t>-</a:t>
            </a:r>
            <a:endParaRPr lang="zh-CN" altLang="en-US" dirty="0"/>
          </a:p>
        </p:txBody>
      </p:sp>
      <p:sp>
        <p:nvSpPr>
          <p:cNvPr id="5" name="圆角矩形 4">
            <a:hlinkClick r:id="rId3"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1</a:t>
            </a:r>
            <a:endParaRPr lang="zh-CN" altLang="en-US" sz="1200" dirty="0">
              <a:solidFill>
                <a:srgbClr val="E75E22"/>
              </a:solidFill>
              <a:latin typeface="+mj-ea"/>
              <a:ea typeface="+mj-ea"/>
            </a:endParaRPr>
          </a:p>
        </p:txBody>
      </p:sp>
      <p:sp>
        <p:nvSpPr>
          <p:cNvPr id="6" name="圆角矩形 5">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8" name="圆角矩形 7">
            <a:hlinkClick r:id="rId5"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340768"/>
            <a:ext cx="8128000" cy="5373779"/>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思考</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在直线与圆的位置关系中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求参数的取值范围的常用方法有哪些</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思路分析</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利用直线</a:t>
            </a:r>
            <a:r>
              <a:rPr lang="en-US" altLang="zh-CN" sz="2200" i="1" dirty="0">
                <a:solidFill>
                  <a:srgbClr val="000000"/>
                </a:solidFill>
                <a:latin typeface="Times New Roman" panose="02020603050405020304" pitchFamily="18" charset="0"/>
                <a:cs typeface="Times New Roman" panose="02020603050405020304" pitchFamily="18" charset="0"/>
              </a:rPr>
              <a:t>m</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是以</a:t>
            </a:r>
            <a:r>
              <a:rPr lang="en-US" altLang="zh-CN" sz="2200" i="1" dirty="0">
                <a:solidFill>
                  <a:srgbClr val="000000"/>
                </a:solidFill>
                <a:latin typeface="Times New Roman" panose="02020603050405020304" pitchFamily="18" charset="0"/>
                <a:cs typeface="Times New Roman" panose="02020603050405020304" pitchFamily="18" charset="0"/>
              </a:rPr>
              <a:t>P</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为中点的弦所在的直线可求得其斜率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进而根据直线</a:t>
            </a:r>
            <a:r>
              <a:rPr lang="en-US" altLang="zh-CN" sz="2200" i="1"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的方程可判断出两直线平行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表示出点到直线</a:t>
            </a:r>
            <a:r>
              <a:rPr lang="en-US" altLang="zh-CN" sz="2200" i="1"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的距离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根据点</a:t>
            </a:r>
            <a:r>
              <a:rPr lang="en-US" altLang="zh-CN" sz="2200" i="1" dirty="0">
                <a:solidFill>
                  <a:srgbClr val="000000"/>
                </a:solidFill>
                <a:latin typeface="Times New Roman" panose="02020603050405020304" pitchFamily="18" charset="0"/>
                <a:cs typeface="Times New Roman" panose="02020603050405020304" pitchFamily="18" charset="0"/>
              </a:rPr>
              <a:t>P</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在圆内判断出</a:t>
            </a:r>
            <a:r>
              <a:rPr lang="en-US" altLang="zh-CN" sz="2200" i="1" dirty="0" err="1">
                <a:solidFill>
                  <a:srgbClr val="000000"/>
                </a:solidFill>
                <a:latin typeface="Times New Roman" panose="02020603050405020304" pitchFamily="18" charset="0"/>
                <a:cs typeface="Times New Roman" panose="02020603050405020304" pitchFamily="18" charset="0"/>
              </a:rPr>
              <a:t>a</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i="1" dirty="0">
                <a:solidFill>
                  <a:srgbClr val="000000"/>
                </a:solidFill>
                <a:latin typeface="Times New Roman" panose="02020603050405020304" pitchFamily="18" charset="0"/>
                <a:cs typeface="Times New Roman" panose="02020603050405020304" pitchFamily="18" charset="0"/>
              </a:rPr>
              <a:t>r</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进而判断出圆心到直线</a:t>
            </a:r>
            <a:r>
              <a:rPr lang="en-US" altLang="zh-CN" sz="2200" i="1"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的距离大于半径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判断出二者的关系是相离</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直线与圆相切转化为圆心到直线的距离等于半径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求出斜率</a:t>
            </a:r>
            <a:r>
              <a:rPr lang="en-US" altLang="zh-CN" sz="2200" i="1" dirty="0">
                <a:solidFill>
                  <a:srgbClr val="000000"/>
                </a:solidFill>
                <a:latin typeface="Times New Roman" panose="02020603050405020304" pitchFamily="18" charset="0"/>
                <a:cs typeface="Times New Roman" panose="02020603050405020304" pitchFamily="18" charset="0"/>
              </a:rPr>
              <a:t>k</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再根据圆</a:t>
            </a:r>
            <a:r>
              <a:rPr lang="en-US" altLang="zh-CN" sz="2200" i="1"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的圆心到直线的距离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判断其与直线的关系</a:t>
            </a:r>
            <a:r>
              <a:rPr lang="en-US" altLang="zh-CN" sz="2200" i="1" dirty="0" smtClean="0">
                <a:solidFill>
                  <a:srgbClr val="000000"/>
                </a:solidFill>
                <a:latin typeface="Times New Roman" panose="02020603050405020304" pitchFamily="18" charset="0"/>
                <a:cs typeface="Times New Roman" panose="02020603050405020304" pitchFamily="18" charset="0"/>
              </a:rPr>
              <a:t>.</a:t>
            </a: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解题心得</a:t>
            </a: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判断直线与圆的位置关系时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若两方程已知或圆心到直线的距离易表达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则用几何法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若方程中含有参数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或圆心到直线的距离的表达较烦琐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则用代数法</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已知直线与圆的位置关系求参数的取值范围时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可根据数形结合思想利用直线与圆的位置关系的判断条件建立不等式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解决</a:t>
            </a:r>
            <a:r>
              <a:rPr lang="en-US" altLang="zh-CN" sz="2200" i="1"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05258328"/>
      </p:ext>
    </p:extLst>
  </p:cSld>
  <p:clrMapOvr>
    <a:masterClrMapping/>
  </p:clrMapOvr>
  <mc:AlternateContent xmlns:mc="http://schemas.openxmlformats.org/markup-compatibility/2006">
    <mc:Choice xmlns:p14="http://schemas.microsoft.com/office/powerpoint/2010/main" xmlns="" Requires="p14">
      <p:transition spd="slow" p14:dur="800">
        <p:randomBar/>
      </p:transition>
    </mc:Choice>
    <mc:Fallback>
      <p:transition spd="slow">
        <p:randomBar/>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12</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1</a:t>
            </a:r>
            <a:endParaRPr lang="zh-CN" altLang="en-US" sz="1200" dirty="0">
              <a:solidFill>
                <a:srgbClr val="E75E22"/>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8" name="圆角矩形 7">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319986"/>
            <a:ext cx="8128000" cy="1311128"/>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zh-CN" altLang="zh-CN" sz="2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对点训练</a:t>
            </a: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山东师范大学附属中学期末</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已知半圆</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smtClean="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与直线</a:t>
            </a:r>
            <a:r>
              <a:rPr lang="en-US" altLang="zh-CN" sz="2200" i="1" dirty="0">
                <a:solidFill>
                  <a:srgbClr val="000000"/>
                </a:solidFill>
                <a:latin typeface="Times New Roman" panose="02020603050405020304" pitchFamily="18" charset="0"/>
                <a:cs typeface="Times New Roman" panose="02020603050405020304" pitchFamily="18" charset="0"/>
              </a:rPr>
              <a:t>y=k</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有两个不同交点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则实数</a:t>
            </a:r>
            <a:r>
              <a:rPr lang="en-US" altLang="zh-CN" sz="2200" i="1" dirty="0">
                <a:solidFill>
                  <a:srgbClr val="000000"/>
                </a:solidFill>
                <a:latin typeface="Times New Roman" panose="02020603050405020304" pitchFamily="18" charset="0"/>
                <a:cs typeface="Times New Roman" panose="02020603050405020304" pitchFamily="18" charset="0"/>
              </a:rPr>
              <a:t>k</a:t>
            </a:r>
            <a:r>
              <a:rPr lang="zh-CN" altLang="zh-CN" sz="2200" dirty="0">
                <a:solidFill>
                  <a:srgbClr val="000000"/>
                </a:solidFill>
                <a:latin typeface="Times New Roman" panose="02020603050405020304" pitchFamily="18" charset="0"/>
                <a:cs typeface="Times New Roman" panose="02020603050405020304" pitchFamily="18" charset="0"/>
              </a:rPr>
              <a:t>的取值范围是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9" name="矩形 8"/>
          <p:cNvSpPr>
            <a:spLocks noChangeAspect="1"/>
          </p:cNvSpPr>
          <p:nvPr/>
        </p:nvSpPr>
        <p:spPr>
          <a:xfrm>
            <a:off x="1619672" y="2110291"/>
            <a:ext cx="388248" cy="46974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D</a:t>
            </a:r>
            <a:endParaRPr lang="zh-CN" altLang="en-US" sz="2200" dirty="0"/>
          </a:p>
        </p:txBody>
      </p:sp>
      <p:graphicFrame>
        <p:nvGraphicFramePr>
          <p:cNvPr id="7" name="对象 6"/>
          <p:cNvGraphicFramePr>
            <a:graphicFrameLocks noChangeAspect="1"/>
          </p:cNvGraphicFramePr>
          <p:nvPr>
            <p:extLst>
              <p:ext uri="{D42A27DB-BD31-4B8C-83A1-F6EECF244321}">
                <p14:modId xmlns:p14="http://schemas.microsoft.com/office/powerpoint/2010/main" xmlns="" val="2443223200"/>
              </p:ext>
            </p:extLst>
          </p:nvPr>
        </p:nvGraphicFramePr>
        <p:xfrm>
          <a:off x="508000" y="2554513"/>
          <a:ext cx="8128000" cy="1123191"/>
        </p:xfrm>
        <a:graphic>
          <a:graphicData uri="http://schemas.openxmlformats.org/presentationml/2006/ole">
            <p:oleObj spid="_x0000_s7170" name="文档" r:id="rId7" imgW="3837724" imgH="530405" progId="Word.Document.12">
              <p:embed/>
            </p:oleObj>
          </a:graphicData>
        </a:graphic>
      </p:graphicFrame>
      <p:sp>
        <p:nvSpPr>
          <p:cNvPr id="10" name="矩形 9"/>
          <p:cNvSpPr>
            <a:spLocks noChangeAspect="1"/>
          </p:cNvSpPr>
          <p:nvPr/>
        </p:nvSpPr>
        <p:spPr>
          <a:xfrm>
            <a:off x="508000" y="3696250"/>
            <a:ext cx="8128000" cy="167853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FF0000"/>
                </a:solidFill>
                <a:latin typeface="Times New Roman" panose="02020603050405020304" pitchFamily="18" charset="0"/>
                <a:cs typeface="Times New Roman" panose="02020603050405020304" pitchFamily="18" charset="0"/>
              </a:rPr>
              <a:t>解析</a:t>
            </a:r>
            <a:r>
              <a:rPr lang="en-US" altLang="zh-CN" sz="2200" b="1"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绘制半圆如图所示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直线</a:t>
            </a:r>
            <a:r>
              <a:rPr lang="en-US" altLang="zh-CN" sz="2200" i="1" dirty="0">
                <a:solidFill>
                  <a:srgbClr val="000000"/>
                </a:solidFill>
                <a:latin typeface="Times New Roman" panose="02020603050405020304" pitchFamily="18" charset="0"/>
                <a:cs typeface="Times New Roman" panose="02020603050405020304" pitchFamily="18" charset="0"/>
              </a:rPr>
              <a:t>y=k</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表示过点</a:t>
            </a:r>
            <a:r>
              <a:rPr lang="en-US" altLang="zh-CN" sz="2200" i="1" dirty="0">
                <a:solidFill>
                  <a:srgbClr val="000000"/>
                </a:solidFill>
                <a:latin typeface="Times New Roman" panose="02020603050405020304" pitchFamily="18" charset="0"/>
                <a:cs typeface="Times New Roman" panose="02020603050405020304" pitchFamily="18" charset="0"/>
              </a:rPr>
              <a:t>K</a:t>
            </a:r>
            <a:r>
              <a:rPr lang="en-US" altLang="zh-CN" sz="2200" dirty="0">
                <a:solidFill>
                  <a:srgbClr val="000000"/>
                </a:solidFill>
                <a:latin typeface="Times New Roman" panose="02020603050405020304" pitchFamily="18" charset="0"/>
                <a:cs typeface="Times New Roman" panose="02020603050405020304" pitchFamily="18" charset="0"/>
              </a:rPr>
              <a:t>(1,5),</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斜率为</a:t>
            </a:r>
            <a:r>
              <a:rPr lang="en-US" altLang="zh-CN" sz="2200" i="1" dirty="0">
                <a:solidFill>
                  <a:srgbClr val="000000"/>
                </a:solidFill>
                <a:latin typeface="Times New Roman" panose="02020603050405020304" pitchFamily="18" charset="0"/>
                <a:cs typeface="Times New Roman" panose="02020603050405020304" pitchFamily="18" charset="0"/>
              </a:rPr>
              <a:t>k</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的直线</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如图所示的情形为临界条件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即直线与圆相切</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此时圆心</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到直线</a:t>
            </a:r>
            <a:r>
              <a:rPr lang="en-US" altLang="zh-CN" sz="2200" i="1" dirty="0">
                <a:solidFill>
                  <a:srgbClr val="000000"/>
                </a:solidFill>
                <a:latin typeface="Times New Roman" panose="02020603050405020304" pitchFamily="18" charset="0"/>
                <a:cs typeface="Times New Roman" panose="02020603050405020304" pitchFamily="18" charset="0"/>
              </a:rPr>
              <a:t>kx-y-k+</a:t>
            </a:r>
            <a:r>
              <a:rPr lang="en-US" altLang="zh-CN" sz="2200" dirty="0">
                <a:solidFill>
                  <a:srgbClr val="000000"/>
                </a:solidFill>
                <a:latin typeface="Times New Roman" panose="02020603050405020304" pitchFamily="18" charset="0"/>
                <a:cs typeface="Times New Roman" panose="02020603050405020304" pitchFamily="18" charset="0"/>
              </a:rPr>
              <a:t>5</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的距离等于圆的半径</a:t>
            </a:r>
            <a:r>
              <a:rPr lang="en-US" altLang="zh-CN" sz="2200" dirty="0">
                <a:solidFill>
                  <a:srgbClr val="000000"/>
                </a:solidFill>
                <a:latin typeface="Times New Roman" panose="02020603050405020304" pitchFamily="18" charset="0"/>
                <a:cs typeface="Times New Roman" panose="02020603050405020304" pitchFamily="18" charset="0"/>
              </a:rPr>
              <a:t>2,</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2" name="对象 11"/>
          <p:cNvGraphicFramePr>
            <a:graphicFrameLocks noChangeAspect="1"/>
          </p:cNvGraphicFramePr>
          <p:nvPr>
            <p:extLst>
              <p:ext uri="{D42A27DB-BD31-4B8C-83A1-F6EECF244321}">
                <p14:modId xmlns:p14="http://schemas.microsoft.com/office/powerpoint/2010/main" xmlns="" val="3483437981"/>
              </p:ext>
            </p:extLst>
          </p:nvPr>
        </p:nvGraphicFramePr>
        <p:xfrm>
          <a:off x="323528" y="5335217"/>
          <a:ext cx="8128000" cy="1365316"/>
        </p:xfrm>
        <a:graphic>
          <a:graphicData uri="http://schemas.openxmlformats.org/presentationml/2006/ole">
            <p:oleObj spid="_x0000_s7171" name="文档" r:id="rId8" imgW="3837724" imgH="645067" progId="Word.Document.12">
              <p:embed/>
            </p:oleObj>
          </a:graphicData>
        </a:graphic>
      </p:graphicFrame>
      <p:pic>
        <p:nvPicPr>
          <p:cNvPr id="14" name="m28.eps" descr="id:2147514153;FounderCES"/>
          <p:cNvPicPr/>
          <p:nvPr/>
        </p:nvPicPr>
        <p:blipFill>
          <a:blip r:embed="rId9"/>
          <a:stretch>
            <a:fillRect/>
          </a:stretch>
        </p:blipFill>
        <p:spPr>
          <a:xfrm>
            <a:off x="6300192" y="2190356"/>
            <a:ext cx="1800200" cy="1597115"/>
          </a:xfrm>
          <a:prstGeom prst="rect">
            <a:avLst/>
          </a:prstGeom>
        </p:spPr>
      </p:pic>
    </p:spTree>
    <p:extLst>
      <p:ext uri="{BB962C8B-B14F-4D97-AF65-F5344CB8AC3E}">
        <p14:creationId xmlns:p14="http://schemas.microsoft.com/office/powerpoint/2010/main" xmlns="" val="1678708725"/>
      </p:ext>
    </p:extLst>
  </p:cSld>
  <p:clrMapOvr>
    <a:masterClrMapping/>
  </p:clrMapOvr>
  <mc:AlternateContent xmlns:mc="http://schemas.openxmlformats.org/markup-compatibility/2006">
    <mc:Choice xmlns:p14="http://schemas.microsoft.com/office/powerpoint/2010/main" xmlns="" Requires="p14">
      <p:transition spd="slow" p14:dur="800">
        <p:strips dir="ru"/>
      </p:transition>
    </mc:Choice>
    <mc:Fallback>
      <p:transition spd="slow">
        <p:strips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down)">
                                      <p:cBhvr>
                                        <p:cTn id="12" dur="500"/>
                                        <p:tgtEl>
                                          <p:spTgt spid="10"/>
                                        </p:tgtEl>
                                      </p:cBhvr>
                                    </p:animEffect>
                                  </p:childTnLst>
                                </p:cTn>
                              </p:par>
                              <p:par>
                                <p:cTn id="13" presetID="22" presetClass="entr" presetSubtype="4"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down)">
                                      <p:cBhvr>
                                        <p:cTn id="15" dur="500"/>
                                        <p:tgtEl>
                                          <p:spTgt spid="12"/>
                                        </p:tgtEl>
                                      </p:cBhvr>
                                    </p:animEffect>
                                  </p:childTnLst>
                                </p:cTn>
                              </p:par>
                              <p:par>
                                <p:cTn id="16" presetID="22" presetClass="entr" presetSubtype="4" fill="hold"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wipe(down)">
                                      <p:cBhvr>
                                        <p:cTn id="1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13</a:t>
            </a:fld>
            <a:r>
              <a:rPr lang="en-US" altLang="zh-CN" dirty="0" smtClean="0"/>
              <a:t>-</a:t>
            </a:r>
            <a:endParaRPr lang="zh-CN" altLang="en-US" dirty="0"/>
          </a:p>
        </p:txBody>
      </p:sp>
      <p:sp>
        <p:nvSpPr>
          <p:cNvPr id="7" name="圆角矩形 6">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8" name="圆角矩形 7">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9" name="圆角矩形 8">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2132856"/>
            <a:ext cx="8128000" cy="2529923"/>
          </a:xfrm>
          <a:prstGeom prst="rect">
            <a:avLst/>
          </a:prstGeom>
        </p:spPr>
        <p:txBody>
          <a:bodyPr>
            <a:spAutoFit/>
          </a:bodyPr>
          <a:lstStyle/>
          <a:p>
            <a:pPr indent="229235">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圆的切线与弦长问题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FF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已知点</a:t>
            </a:r>
            <a:r>
              <a:rPr lang="en-US" altLang="zh-CN" sz="2200" i="1" dirty="0">
                <a:solidFill>
                  <a:srgbClr val="000000"/>
                </a:solidFill>
                <a:latin typeface="Times New Roman" panose="02020603050405020304" pitchFamily="18" charset="0"/>
                <a:cs typeface="Times New Roman" panose="02020603050405020304" pitchFamily="18" charset="0"/>
              </a:rPr>
              <a:t>M</a:t>
            </a:r>
            <a:r>
              <a:rPr lang="en-US" altLang="zh-CN" sz="2200" dirty="0">
                <a:solidFill>
                  <a:srgbClr val="000000"/>
                </a:solidFill>
                <a:latin typeface="Times New Roman" panose="02020603050405020304" pitchFamily="18" charset="0"/>
                <a:cs typeface="Times New Roman" panose="02020603050405020304" pitchFamily="18" charset="0"/>
              </a:rPr>
              <a:t>(3,1),</a:t>
            </a:r>
            <a:r>
              <a:rPr lang="zh-CN" altLang="zh-CN" sz="2200" dirty="0">
                <a:solidFill>
                  <a:srgbClr val="000000"/>
                </a:solidFill>
                <a:latin typeface="Times New Roman" panose="02020603050405020304" pitchFamily="18" charset="0"/>
                <a:cs typeface="Times New Roman" panose="02020603050405020304" pitchFamily="18" charset="0"/>
              </a:rPr>
              <a:t>直线</a:t>
            </a:r>
            <a:r>
              <a:rPr lang="en-US" altLang="zh-CN" sz="2200" i="1" dirty="0">
                <a:solidFill>
                  <a:srgbClr val="000000"/>
                </a:solidFill>
                <a:latin typeface="Times New Roman" panose="02020603050405020304" pitchFamily="18" charset="0"/>
                <a:cs typeface="Times New Roman" panose="02020603050405020304" pitchFamily="18" charset="0"/>
              </a:rPr>
              <a:t>ax-y+</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及圆</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求过点</a:t>
            </a:r>
            <a:r>
              <a:rPr lang="en-US" altLang="zh-CN" sz="2200" i="1" dirty="0">
                <a:solidFill>
                  <a:srgbClr val="000000"/>
                </a:solidFill>
                <a:latin typeface="Times New Roman" panose="02020603050405020304" pitchFamily="18" charset="0"/>
                <a:cs typeface="Times New Roman" panose="02020603050405020304" pitchFamily="18" charset="0"/>
              </a:rPr>
              <a:t>M</a:t>
            </a:r>
            <a:r>
              <a:rPr lang="zh-CN" altLang="zh-CN" sz="2200" dirty="0">
                <a:solidFill>
                  <a:srgbClr val="000000"/>
                </a:solidFill>
                <a:latin typeface="Times New Roman" panose="02020603050405020304" pitchFamily="18" charset="0"/>
                <a:cs typeface="Times New Roman" panose="02020603050405020304" pitchFamily="18" charset="0"/>
              </a:rPr>
              <a:t>的圆的切线方程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若直线</a:t>
            </a:r>
            <a:r>
              <a:rPr lang="en-US" altLang="zh-CN" sz="2200" i="1" dirty="0">
                <a:solidFill>
                  <a:srgbClr val="000000"/>
                </a:solidFill>
                <a:latin typeface="Times New Roman" panose="02020603050405020304" pitchFamily="18" charset="0"/>
                <a:cs typeface="Times New Roman" panose="02020603050405020304" pitchFamily="18" charset="0"/>
              </a:rPr>
              <a:t>ax-y+</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与圆相切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求</a:t>
            </a:r>
            <a:r>
              <a:rPr lang="en-US" altLang="zh-CN" sz="2200" i="1"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的值</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若直线</a:t>
            </a:r>
            <a:r>
              <a:rPr lang="en-US" altLang="zh-CN" sz="2200" i="1" dirty="0">
                <a:solidFill>
                  <a:srgbClr val="000000"/>
                </a:solidFill>
                <a:latin typeface="Times New Roman" panose="02020603050405020304" pitchFamily="18" charset="0"/>
                <a:cs typeface="Times New Roman" panose="02020603050405020304" pitchFamily="18" charset="0"/>
              </a:rPr>
              <a:t>ax-y+</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与圆相交于</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两点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且弦</a:t>
            </a:r>
            <a:r>
              <a:rPr lang="en-US" altLang="zh-CN" sz="2200" i="1" dirty="0">
                <a:solidFill>
                  <a:srgbClr val="000000"/>
                </a:solidFill>
                <a:latin typeface="Times New Roman" panose="02020603050405020304" pitchFamily="18" charset="0"/>
                <a:cs typeface="Times New Roman" panose="02020603050405020304" pitchFamily="18" charset="0"/>
              </a:rPr>
              <a:t>AB</a:t>
            </a:r>
            <a:r>
              <a:rPr lang="zh-CN" altLang="zh-CN" sz="2200" dirty="0">
                <a:solidFill>
                  <a:srgbClr val="000000"/>
                </a:solidFill>
                <a:latin typeface="Times New Roman" panose="02020603050405020304" pitchFamily="18" charset="0"/>
                <a:cs typeface="Times New Roman" panose="02020603050405020304" pitchFamily="18" charset="0"/>
              </a:rPr>
              <a:t>的长为</a:t>
            </a:r>
            <a:r>
              <a:rPr lang="en-US" altLang="zh-CN" sz="2200" dirty="0">
                <a:solidFill>
                  <a:srgbClr val="000000"/>
                </a:solidFill>
                <a:latin typeface="Times New Roman" panose="02020603050405020304" pitchFamily="18" charset="0"/>
                <a:cs typeface="Times New Roman" panose="02020603050405020304" pitchFamily="18" charset="0"/>
              </a:rPr>
              <a:t>2 </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求</a:t>
            </a:r>
            <a:r>
              <a:rPr lang="en-US" altLang="zh-CN" sz="2200" i="1"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的值</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1" name="对象 10"/>
          <p:cNvGraphicFramePr>
            <a:graphicFrameLocks noChangeAspect="1"/>
          </p:cNvGraphicFramePr>
          <p:nvPr>
            <p:extLst>
              <p:ext uri="{D42A27DB-BD31-4B8C-83A1-F6EECF244321}">
                <p14:modId xmlns:p14="http://schemas.microsoft.com/office/powerpoint/2010/main" xmlns="" val="3415090202"/>
              </p:ext>
            </p:extLst>
          </p:nvPr>
        </p:nvGraphicFramePr>
        <p:xfrm>
          <a:off x="3595061" y="3796280"/>
          <a:ext cx="8128000" cy="380001"/>
        </p:xfrm>
        <a:graphic>
          <a:graphicData uri="http://schemas.openxmlformats.org/presentationml/2006/ole">
            <p:oleObj spid="_x0000_s8194" name="文档" r:id="rId7" imgW="3837724" imgH="179205" progId="Word.Document.12">
              <p:embed/>
            </p:oleObj>
          </a:graphicData>
        </a:graphic>
      </p:graphicFrame>
    </p:spTree>
    <p:extLst>
      <p:ext uri="{BB962C8B-B14F-4D97-AF65-F5344CB8AC3E}">
        <p14:creationId xmlns:p14="http://schemas.microsoft.com/office/powerpoint/2010/main" xmlns="" val="25055178"/>
      </p:ext>
    </p:extLst>
  </p:cSld>
  <p:clrMapOvr>
    <a:masterClrMapping/>
  </p:clrMapOvr>
  <mc:AlternateContent xmlns:mc="http://schemas.openxmlformats.org/markup-compatibility/2006">
    <mc:Choice xmlns:p14="http://schemas.microsoft.com/office/powerpoint/2010/main" xmlns="" Requires="p14">
      <p:transition spd="slow" p14:dur="800">
        <p:wipe dir="d"/>
      </p:transition>
    </mc:Choice>
    <mc:Fallback>
      <p:transition spd="slow">
        <p:wipe dir="d"/>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14</a:t>
            </a:fld>
            <a:r>
              <a:rPr lang="en-US" altLang="zh-CN" dirty="0" smtClean="0"/>
              <a:t>-</a:t>
            </a:r>
            <a:endParaRPr lang="zh-CN" altLang="en-US" dirty="0"/>
          </a:p>
        </p:txBody>
      </p:sp>
      <p:sp>
        <p:nvSpPr>
          <p:cNvPr id="7" name="圆角矩形 6">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8" name="圆角矩形 7">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9" name="圆角矩形 8">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628800"/>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圆心</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半径</a:t>
            </a:r>
            <a:r>
              <a:rPr lang="en-US" altLang="zh-CN" sz="2200" i="1" dirty="0">
                <a:solidFill>
                  <a:srgbClr val="000000"/>
                </a:solidFill>
                <a:latin typeface="Times New Roman" panose="02020603050405020304" pitchFamily="18" charset="0"/>
                <a:cs typeface="Times New Roman" panose="02020603050405020304" pitchFamily="18" charset="0"/>
              </a:rPr>
              <a:t>r=</a:t>
            </a:r>
            <a:r>
              <a:rPr lang="en-US" altLang="zh-CN" sz="2200" dirty="0">
                <a:solidFill>
                  <a:srgbClr val="000000"/>
                </a:solidFill>
                <a:latin typeface="Times New Roman" panose="02020603050405020304" pitchFamily="18" charset="0"/>
                <a:cs typeface="Times New Roman" panose="02020603050405020304" pitchFamily="18" charset="0"/>
              </a:rPr>
              <a:t>2,</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当直线的斜率不存在时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方程为</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由圆心</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到直线</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的距离</a:t>
            </a:r>
            <a:r>
              <a:rPr lang="en-US" altLang="zh-CN" sz="2200" i="1" dirty="0">
                <a:solidFill>
                  <a:srgbClr val="000000"/>
                </a:solidFill>
                <a:latin typeface="Times New Roman" panose="02020603050405020304" pitchFamily="18" charset="0"/>
                <a:cs typeface="Times New Roman" panose="02020603050405020304" pitchFamily="18" charset="0"/>
              </a:rPr>
              <a:t>d=</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=r</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直线与圆相切</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当直线的斜率存在时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设方程为</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=k</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a:t>
            </a:r>
            <a:r>
              <a:rPr lang="en-US" altLang="zh-CN" sz="2200" i="1" dirty="0">
                <a:solidFill>
                  <a:srgbClr val="000000"/>
                </a:solidFill>
                <a:latin typeface="Times New Roman" panose="02020603050405020304" pitchFamily="18" charset="0"/>
                <a:cs typeface="Times New Roman" panose="02020603050405020304" pitchFamily="18" charset="0"/>
              </a:rPr>
              <a:t>kx-y+</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k=</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733024423"/>
              </p:ext>
            </p:extLst>
          </p:nvPr>
        </p:nvGraphicFramePr>
        <p:xfrm>
          <a:off x="323528" y="3325243"/>
          <a:ext cx="8128000" cy="2047973"/>
        </p:xfrm>
        <a:graphic>
          <a:graphicData uri="http://schemas.openxmlformats.org/presentationml/2006/ole">
            <p:oleObj spid="_x0000_s9218" name="文档" r:id="rId7" imgW="3837724" imgH="966699" progId="Word.Document.12">
              <p:embed/>
            </p:oleObj>
          </a:graphicData>
        </a:graphic>
      </p:graphicFrame>
    </p:spTree>
    <p:extLst>
      <p:ext uri="{BB962C8B-B14F-4D97-AF65-F5344CB8AC3E}">
        <p14:creationId xmlns:p14="http://schemas.microsoft.com/office/powerpoint/2010/main" xmlns="" val="3023568776"/>
      </p:ext>
    </p:extLst>
  </p:cSld>
  <p:clrMapOvr>
    <a:masterClrMapping/>
  </p:clrMapOvr>
  <mc:AlternateContent xmlns:mc="http://schemas.openxmlformats.org/markup-compatibility/2006">
    <mc:Choice xmlns:p14="http://schemas.microsoft.com/office/powerpoint/2010/main" xmlns="" Requires="p14">
      <p:transition spd="slow" p14:dur="800">
        <p:strips dir="ru"/>
      </p:transition>
    </mc:Choice>
    <mc:Fallback>
      <p:transition spd="slow">
        <p:strips dir="ru"/>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15</a:t>
            </a:fld>
            <a:r>
              <a:rPr lang="en-US" altLang="zh-CN" dirty="0" smtClean="0"/>
              <a:t>-</a:t>
            </a:r>
            <a:endParaRPr lang="zh-CN" altLang="en-US" dirty="0"/>
          </a:p>
        </p:txBody>
      </p:sp>
      <p:sp>
        <p:nvSpPr>
          <p:cNvPr id="7" name="圆角矩形 6">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8" name="圆角矩形 7">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9" name="圆角矩形 8">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683617951"/>
              </p:ext>
            </p:extLst>
          </p:nvPr>
        </p:nvGraphicFramePr>
        <p:xfrm>
          <a:off x="508000" y="2128472"/>
          <a:ext cx="8128000" cy="2855056"/>
        </p:xfrm>
        <a:graphic>
          <a:graphicData uri="http://schemas.openxmlformats.org/presentationml/2006/ole">
            <p:oleObj spid="_x0000_s10242" name="文档" r:id="rId7" imgW="3837724" imgH="1347826" progId="Word.Document.12">
              <p:embed/>
            </p:oleObj>
          </a:graphicData>
        </a:graphic>
      </p:graphicFrame>
    </p:spTree>
    <p:extLst>
      <p:ext uri="{BB962C8B-B14F-4D97-AF65-F5344CB8AC3E}">
        <p14:creationId xmlns:p14="http://schemas.microsoft.com/office/powerpoint/2010/main" xmlns="" val="771599010"/>
      </p:ext>
    </p:extLst>
  </p:cSld>
  <p:clrMapOvr>
    <a:masterClrMapping/>
  </p:clrMapOvr>
  <mc:AlternateContent xmlns:mc="http://schemas.openxmlformats.org/markup-compatibility/2006">
    <mc:Choice xmlns:p14="http://schemas.microsoft.com/office/powerpoint/2010/main" xmlns="" Requires="p14">
      <p:transition spd="slow" p14:dur="800">
        <p:strips dir="rd"/>
      </p:transition>
    </mc:Choice>
    <mc:Fallback>
      <p:transition spd="slow">
        <p:strips dir="rd"/>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16</a:t>
            </a:fld>
            <a:r>
              <a:rPr lang="en-US" altLang="zh-CN" dirty="0" smtClean="0"/>
              <a:t>-</a:t>
            </a:r>
            <a:endParaRPr lang="zh-CN" altLang="en-US" dirty="0"/>
          </a:p>
        </p:txBody>
      </p:sp>
      <p:sp>
        <p:nvSpPr>
          <p:cNvPr id="7" name="圆角矩形 6">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8" name="圆角矩形 7">
            <a:hlinkClick r:id="rId4"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9" name="圆角矩形 8">
            <a:hlinkClick r:id="rId5"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思考</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如何运用圆的几何性质求解圆的切线与弦长问题</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解题心得</a:t>
            </a: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求过某点的圆的切线问题时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应首先确定点与圆的位置关系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然后求切线方程</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若点在圆上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即为切点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则过该点的切线只有一条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若点在圆外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则过该点的切线有两条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此时应注意斜率不存在的切线</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求直线被圆所截得的弦长时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通常考虑由弦心距、弦长的一半、半径所构成的直角三角形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利用勾股定理来解决问题</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38277887"/>
      </p:ext>
    </p:extLst>
  </p:cSld>
  <p:clrMapOvr>
    <a:masterClrMapping/>
  </p:clrMapOvr>
  <mc:AlternateContent xmlns:mc="http://schemas.openxmlformats.org/markup-compatibility/2006">
    <mc:Choice xmlns:p14="http://schemas.microsoft.com/office/powerpoint/2010/main" xmlns="" Requires="p14">
      <p:transition spd="slow" p14:dur="800"/>
    </mc:Choice>
    <mc:Fallback>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17</a:t>
            </a:fld>
            <a:r>
              <a:rPr lang="en-US" altLang="zh-CN" dirty="0" smtClean="0"/>
              <a:t>-</a:t>
            </a:r>
            <a:endParaRPr lang="zh-CN" altLang="en-US" dirty="0"/>
          </a:p>
        </p:txBody>
      </p:sp>
      <p:sp>
        <p:nvSpPr>
          <p:cNvPr id="7" name="圆角矩形 6">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8" name="圆角矩形 7">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9" name="圆角矩形 8">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890037642"/>
              </p:ext>
            </p:extLst>
          </p:nvPr>
        </p:nvGraphicFramePr>
        <p:xfrm>
          <a:off x="508000" y="1844824"/>
          <a:ext cx="8128000" cy="3204792"/>
        </p:xfrm>
        <a:graphic>
          <a:graphicData uri="http://schemas.openxmlformats.org/presentationml/2006/ole">
            <p:oleObj spid="_x0000_s11266" name="文档" r:id="rId7" imgW="3837724" imgH="1512969" progId="Word.Document.12">
              <p:embed/>
            </p:oleObj>
          </a:graphicData>
        </a:graphic>
      </p:graphicFrame>
      <p:sp>
        <p:nvSpPr>
          <p:cNvPr id="13" name="矩形 12"/>
          <p:cNvSpPr>
            <a:spLocks noChangeAspect="1"/>
          </p:cNvSpPr>
          <p:nvPr/>
        </p:nvSpPr>
        <p:spPr>
          <a:xfrm>
            <a:off x="4770207" y="2780928"/>
            <a:ext cx="388248" cy="46974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D</a:t>
            </a:r>
            <a:endParaRPr lang="zh-CN" altLang="en-US" sz="2200" dirty="0"/>
          </a:p>
        </p:txBody>
      </p:sp>
      <p:graphicFrame>
        <p:nvGraphicFramePr>
          <p:cNvPr id="12" name="对象 11"/>
          <p:cNvGraphicFramePr>
            <a:graphicFrameLocks noChangeAspect="1"/>
          </p:cNvGraphicFramePr>
          <p:nvPr>
            <p:extLst>
              <p:ext uri="{D42A27DB-BD31-4B8C-83A1-F6EECF244321}">
                <p14:modId xmlns:p14="http://schemas.microsoft.com/office/powerpoint/2010/main" xmlns="" val="2209288173"/>
              </p:ext>
            </p:extLst>
          </p:nvPr>
        </p:nvGraphicFramePr>
        <p:xfrm>
          <a:off x="3995936" y="4523432"/>
          <a:ext cx="8128000" cy="544781"/>
        </p:xfrm>
        <a:graphic>
          <a:graphicData uri="http://schemas.openxmlformats.org/presentationml/2006/ole">
            <p:oleObj spid="_x0000_s11267" name="文档" r:id="rId8" imgW="3837724" imgH="257089" progId="Word.Document.12">
              <p:embed/>
            </p:oleObj>
          </a:graphicData>
        </a:graphic>
      </p:graphicFrame>
    </p:spTree>
    <p:extLst>
      <p:ext uri="{BB962C8B-B14F-4D97-AF65-F5344CB8AC3E}">
        <p14:creationId xmlns:p14="http://schemas.microsoft.com/office/powerpoint/2010/main" xmlns="" val="3212327610"/>
      </p:ext>
    </p:extLst>
  </p:cSld>
  <p:clrMapOvr>
    <a:masterClrMapping/>
  </p:clrMapOvr>
  <mc:AlternateContent xmlns:mc="http://schemas.openxmlformats.org/markup-compatibility/2006">
    <mc:Choice xmlns:p14="http://schemas.microsoft.com/office/powerpoint/2010/main" xmlns="" Requires="p14">
      <p:transition spd="slow" p14:dur="800">
        <p:wipe dir="u"/>
      </p:transition>
    </mc:Choice>
    <mc:Fallback>
      <p:transition spd="slow">
        <p:wipe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down)">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18</a:t>
            </a:fld>
            <a:r>
              <a:rPr lang="en-US" altLang="zh-CN" dirty="0" smtClean="0"/>
              <a:t>-</a:t>
            </a:r>
            <a:endParaRPr lang="zh-CN" altLang="en-US" dirty="0"/>
          </a:p>
        </p:txBody>
      </p:sp>
      <p:sp>
        <p:nvSpPr>
          <p:cNvPr id="7" name="圆角矩形 6">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8" name="圆角矩形 7">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9" name="圆角矩形 8">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346729977"/>
              </p:ext>
            </p:extLst>
          </p:nvPr>
        </p:nvGraphicFramePr>
        <p:xfrm>
          <a:off x="508000" y="1586867"/>
          <a:ext cx="8128000" cy="4146389"/>
        </p:xfrm>
        <a:graphic>
          <a:graphicData uri="http://schemas.openxmlformats.org/presentationml/2006/ole">
            <p:oleObj spid="_x0000_s12290" name="文档" r:id="rId7" imgW="3837724" imgH="1957197" progId="Word.Document.12">
              <p:embed/>
            </p:oleObj>
          </a:graphicData>
        </a:graphic>
      </p:graphicFrame>
    </p:spTree>
    <p:extLst>
      <p:ext uri="{BB962C8B-B14F-4D97-AF65-F5344CB8AC3E}">
        <p14:creationId xmlns:p14="http://schemas.microsoft.com/office/powerpoint/2010/main" xmlns="" val="3957673684"/>
      </p:ext>
    </p:extLst>
  </p:cSld>
  <p:clrMapOvr>
    <a:masterClrMapping/>
  </p:clrMapOvr>
  <mc:AlternateContent xmlns:mc="http://schemas.openxmlformats.org/markup-compatibility/2006">
    <mc:Choice xmlns:p14="http://schemas.microsoft.com/office/powerpoint/2010/main" xmlns="" Requires="p14">
      <p:transition spd="slow" p14:dur="800">
        <p:pull dir="ld"/>
      </p:transition>
    </mc:Choice>
    <mc:Fallback>
      <p:transition spd="slow">
        <p:pull dir="ld"/>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19</a:t>
            </a:fld>
            <a:r>
              <a:rPr lang="en-US" altLang="zh-CN" dirty="0" smtClean="0"/>
              <a:t>-</a:t>
            </a:r>
            <a:endParaRPr lang="zh-CN" altLang="en-US" dirty="0"/>
          </a:p>
        </p:txBody>
      </p:sp>
      <p:sp>
        <p:nvSpPr>
          <p:cNvPr id="7" name="圆角矩形 6">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8" name="圆角矩形 7">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9" name="圆角矩形 8">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162503187"/>
              </p:ext>
            </p:extLst>
          </p:nvPr>
        </p:nvGraphicFramePr>
        <p:xfrm>
          <a:off x="508000" y="1595567"/>
          <a:ext cx="8128000" cy="4065681"/>
        </p:xfrm>
        <a:graphic>
          <a:graphicData uri="http://schemas.openxmlformats.org/presentationml/2006/ole">
            <p:oleObj spid="_x0000_s13314" name="文档" r:id="rId7" imgW="3837724" imgH="1918976" progId="Word.Document.12">
              <p:embed/>
            </p:oleObj>
          </a:graphicData>
        </a:graphic>
      </p:graphicFrame>
      <p:pic>
        <p:nvPicPr>
          <p:cNvPr id="10" name="M29.eps" descr="id:2147514160;FounderCES"/>
          <p:cNvPicPr/>
          <p:nvPr/>
        </p:nvPicPr>
        <p:blipFill>
          <a:blip r:embed="rId8"/>
          <a:stretch>
            <a:fillRect/>
          </a:stretch>
        </p:blipFill>
        <p:spPr>
          <a:xfrm>
            <a:off x="6372200" y="2421287"/>
            <a:ext cx="2482399" cy="2142728"/>
          </a:xfrm>
          <a:prstGeom prst="rect">
            <a:avLst/>
          </a:prstGeom>
        </p:spPr>
      </p:pic>
    </p:spTree>
    <p:extLst>
      <p:ext uri="{BB962C8B-B14F-4D97-AF65-F5344CB8AC3E}">
        <p14:creationId xmlns:p14="http://schemas.microsoft.com/office/powerpoint/2010/main" xmlns="" val="942701247"/>
      </p:ext>
    </p:extLst>
  </p:cSld>
  <p:clrMapOvr>
    <a:masterClrMapping/>
  </p:clrMapOvr>
  <mc:AlternateContent xmlns:mc="http://schemas.openxmlformats.org/markup-compatibility/2006">
    <mc:Choice xmlns:p14="http://schemas.microsoft.com/office/powerpoint/2010/main" xmlns="" Requires="p14">
      <p:transition spd="slow" p14:dur="800">
        <p:cover dir="lu"/>
      </p:transition>
    </mc:Choice>
    <mc:Fallback>
      <p:transition spd="slow">
        <p:cover dir="lu"/>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a:t>
            </a:fld>
            <a:r>
              <a:rPr lang="en-US" altLang="zh-CN" dirty="0" smtClean="0"/>
              <a:t>-</a:t>
            </a:r>
            <a:endParaRPr lang="zh-CN" altLang="en-US" dirty="0"/>
          </a:p>
        </p:txBody>
      </p:sp>
      <p:sp>
        <p:nvSpPr>
          <p:cNvPr id="19" name="圆角矩形 18">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知识梳理</a:t>
            </a:r>
            <a:endParaRPr lang="zh-CN" altLang="en-US" sz="1200" dirty="0">
              <a:solidFill>
                <a:srgbClr val="E75E22"/>
              </a:solidFill>
              <a:latin typeface="+mj-ea"/>
              <a:ea typeface="+mj-ea"/>
            </a:endParaRPr>
          </a:p>
        </p:txBody>
      </p:sp>
      <p:sp>
        <p:nvSpPr>
          <p:cNvPr id="20" name="圆角矩形 19">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考点自诊</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639191"/>
            <a:ext cx="8128000" cy="208480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直线与圆的位置关系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设直线</a:t>
            </a:r>
            <a:r>
              <a:rPr lang="en-US" altLang="zh-CN" sz="2200" i="1" dirty="0">
                <a:solidFill>
                  <a:srgbClr val="000000"/>
                </a:solidFill>
                <a:latin typeface="Times New Roman" panose="02020603050405020304" pitchFamily="18" charset="0"/>
                <a:cs typeface="Times New Roman" panose="02020603050405020304" pitchFamily="18" charset="0"/>
              </a:rPr>
              <a:t>l</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Ax+By+C=</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≠0),</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圆</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y-b</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=r</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r&gt;</a:t>
            </a:r>
            <a:r>
              <a:rPr lang="en-US" altLang="zh-CN" sz="2200" dirty="0">
                <a:solidFill>
                  <a:srgbClr val="000000"/>
                </a:solidFill>
                <a:latin typeface="Times New Roman" panose="02020603050405020304" pitchFamily="18" charset="0"/>
                <a:cs typeface="Times New Roman" panose="02020603050405020304" pitchFamily="18" charset="0"/>
              </a:rPr>
              <a:t>0),</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i="1"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为圆心</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a</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到直线</a:t>
            </a:r>
            <a:r>
              <a:rPr lang="en-US" altLang="zh-CN" sz="2200" i="1" dirty="0">
                <a:solidFill>
                  <a:srgbClr val="000000"/>
                </a:solidFill>
                <a:latin typeface="Times New Roman" panose="02020603050405020304" pitchFamily="18" charset="0"/>
                <a:cs typeface="Times New Roman" panose="02020603050405020304" pitchFamily="18" charset="0"/>
              </a:rPr>
              <a:t>l</a:t>
            </a:r>
            <a:r>
              <a:rPr lang="zh-CN" altLang="zh-CN" sz="2200" dirty="0">
                <a:solidFill>
                  <a:srgbClr val="000000"/>
                </a:solidFill>
                <a:latin typeface="Times New Roman" panose="02020603050405020304" pitchFamily="18" charset="0"/>
                <a:cs typeface="Times New Roman" panose="02020603050405020304" pitchFamily="18" charset="0"/>
              </a:rPr>
              <a:t>的距离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联立直线和圆的方程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消元后得到的一元二次方程的判别式为</a:t>
            </a:r>
            <a:r>
              <a:rPr lang="en-US" altLang="zh-CN" sz="2200" i="1" dirty="0">
                <a:solidFill>
                  <a:srgbClr val="000000"/>
                </a:solidFill>
                <a:latin typeface="Times New Roman" panose="02020603050405020304" pitchFamily="18" charset="0"/>
                <a:cs typeface="Times New Roman" panose="02020603050405020304" pitchFamily="18" charset="0"/>
              </a:rPr>
              <a:t>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670011055"/>
              </p:ext>
            </p:extLst>
          </p:nvPr>
        </p:nvGraphicFramePr>
        <p:xfrm>
          <a:off x="508000" y="3735173"/>
          <a:ext cx="8128000" cy="2491748"/>
        </p:xfrm>
        <a:graphic>
          <a:graphicData uri="http://schemas.openxmlformats.org/presentationml/2006/ole">
            <p:oleObj spid="_x0000_s2050" name="文档" r:id="rId6" imgW="3894589" imgH="1194222" progId="Word.Document.12">
              <p:embed/>
            </p:oleObj>
          </a:graphicData>
        </a:graphic>
      </p:graphicFrame>
      <p:sp>
        <p:nvSpPr>
          <p:cNvPr id="4" name="矩形 3"/>
          <p:cNvSpPr>
            <a:spLocks noChangeAspect="1"/>
          </p:cNvSpPr>
          <p:nvPr/>
        </p:nvSpPr>
        <p:spPr>
          <a:xfrm>
            <a:off x="4644008" y="4472430"/>
            <a:ext cx="445956" cy="463204"/>
          </a:xfrm>
          <a:prstGeom prst="rect">
            <a:avLst/>
          </a:prstGeom>
        </p:spPr>
        <p:txBody>
          <a:bodyPr wrap="none">
            <a:spAutoFit/>
          </a:bodyPr>
          <a:lstStyle/>
          <a:p>
            <a:pPr>
              <a:lnSpc>
                <a:spcPct val="120000"/>
              </a:lnSpc>
            </a:pPr>
            <a:r>
              <a:rPr lang="en-US" altLang="zh-CN" sz="2200" i="1" dirty="0" smtClean="0">
                <a:solidFill>
                  <a:srgbClr val="FF0000"/>
                </a:solidFill>
                <a:latin typeface="Times New Roman" panose="02020603050405020304" pitchFamily="18" charset="0"/>
              </a:rPr>
              <a:t>&lt; </a:t>
            </a:r>
            <a:endParaRPr lang="zh-CN" altLang="en-US" sz="2200" dirty="0"/>
          </a:p>
        </p:txBody>
      </p:sp>
      <p:sp>
        <p:nvSpPr>
          <p:cNvPr id="5" name="矩形 4"/>
          <p:cNvSpPr>
            <a:spLocks noChangeAspect="1"/>
          </p:cNvSpPr>
          <p:nvPr/>
        </p:nvSpPr>
        <p:spPr>
          <a:xfrm>
            <a:off x="6361809" y="4489067"/>
            <a:ext cx="445956" cy="463204"/>
          </a:xfrm>
          <a:prstGeom prst="rect">
            <a:avLst/>
          </a:prstGeom>
        </p:spPr>
        <p:txBody>
          <a:bodyPr wrap="none">
            <a:spAutoFit/>
          </a:bodyPr>
          <a:lstStyle/>
          <a:p>
            <a:pPr>
              <a:lnSpc>
                <a:spcPct val="120000"/>
              </a:lnSpc>
            </a:pPr>
            <a:r>
              <a:rPr lang="en-US" altLang="zh-CN" sz="2200" i="1" dirty="0" smtClean="0">
                <a:solidFill>
                  <a:srgbClr val="FF0000"/>
                </a:solidFill>
                <a:latin typeface="Times New Roman" panose="02020603050405020304" pitchFamily="18" charset="0"/>
              </a:rPr>
              <a:t>&gt; </a:t>
            </a:r>
            <a:endParaRPr lang="zh-CN" altLang="en-US" sz="2200" dirty="0"/>
          </a:p>
        </p:txBody>
      </p:sp>
      <p:sp>
        <p:nvSpPr>
          <p:cNvPr id="6" name="矩形 5"/>
          <p:cNvSpPr>
            <a:spLocks noChangeAspect="1"/>
          </p:cNvSpPr>
          <p:nvPr/>
        </p:nvSpPr>
        <p:spPr>
          <a:xfrm>
            <a:off x="4644008" y="4855298"/>
            <a:ext cx="445956" cy="463204"/>
          </a:xfrm>
          <a:prstGeom prst="rect">
            <a:avLst/>
          </a:prstGeom>
        </p:spPr>
        <p:txBody>
          <a:bodyPr wrap="none">
            <a:spAutoFit/>
          </a:bodyPr>
          <a:lstStyle/>
          <a:p>
            <a:pPr>
              <a:lnSpc>
                <a:spcPct val="120000"/>
              </a:lnSpc>
            </a:pPr>
            <a:r>
              <a:rPr lang="en-US" altLang="zh-CN" sz="2200" i="1" dirty="0" smtClean="0">
                <a:solidFill>
                  <a:srgbClr val="FF0000"/>
                </a:solidFill>
                <a:latin typeface="Times New Roman" panose="02020603050405020304" pitchFamily="18" charset="0"/>
              </a:rPr>
              <a:t>= </a:t>
            </a:r>
            <a:endParaRPr lang="zh-CN" altLang="en-US" sz="2200" dirty="0"/>
          </a:p>
        </p:txBody>
      </p:sp>
      <p:sp>
        <p:nvSpPr>
          <p:cNvPr id="10" name="矩形 9"/>
          <p:cNvSpPr>
            <a:spLocks noChangeAspect="1"/>
          </p:cNvSpPr>
          <p:nvPr/>
        </p:nvSpPr>
        <p:spPr>
          <a:xfrm>
            <a:off x="6303504" y="4855298"/>
            <a:ext cx="445956" cy="463204"/>
          </a:xfrm>
          <a:prstGeom prst="rect">
            <a:avLst/>
          </a:prstGeom>
        </p:spPr>
        <p:txBody>
          <a:bodyPr wrap="none">
            <a:spAutoFit/>
          </a:bodyPr>
          <a:lstStyle/>
          <a:p>
            <a:pPr>
              <a:lnSpc>
                <a:spcPct val="120000"/>
              </a:lnSpc>
            </a:pPr>
            <a:r>
              <a:rPr lang="en-US" altLang="zh-CN" sz="2200" i="1" dirty="0" smtClean="0">
                <a:solidFill>
                  <a:srgbClr val="FF0000"/>
                </a:solidFill>
                <a:latin typeface="Times New Roman" panose="02020603050405020304" pitchFamily="18" charset="0"/>
              </a:rPr>
              <a:t>= </a:t>
            </a:r>
            <a:endParaRPr lang="zh-CN" altLang="en-US" sz="2200" dirty="0"/>
          </a:p>
        </p:txBody>
      </p:sp>
      <p:sp>
        <p:nvSpPr>
          <p:cNvPr id="11" name="矩形 10"/>
          <p:cNvSpPr>
            <a:spLocks noChangeAspect="1"/>
          </p:cNvSpPr>
          <p:nvPr/>
        </p:nvSpPr>
        <p:spPr>
          <a:xfrm>
            <a:off x="4673161" y="5238166"/>
            <a:ext cx="445956" cy="463204"/>
          </a:xfrm>
          <a:prstGeom prst="rect">
            <a:avLst/>
          </a:prstGeom>
        </p:spPr>
        <p:txBody>
          <a:bodyPr wrap="none">
            <a:spAutoFit/>
          </a:bodyPr>
          <a:lstStyle/>
          <a:p>
            <a:pPr>
              <a:lnSpc>
                <a:spcPct val="120000"/>
              </a:lnSpc>
            </a:pPr>
            <a:r>
              <a:rPr lang="en-US" altLang="zh-CN" sz="2200" i="1" dirty="0" smtClean="0">
                <a:solidFill>
                  <a:srgbClr val="FF0000"/>
                </a:solidFill>
                <a:latin typeface="Times New Roman" panose="02020603050405020304" pitchFamily="18" charset="0"/>
              </a:rPr>
              <a:t>&gt; </a:t>
            </a:r>
            <a:endParaRPr lang="zh-CN" altLang="en-US" sz="2200" dirty="0"/>
          </a:p>
        </p:txBody>
      </p:sp>
      <p:sp>
        <p:nvSpPr>
          <p:cNvPr id="12" name="矩形 11"/>
          <p:cNvSpPr>
            <a:spLocks noChangeAspect="1"/>
          </p:cNvSpPr>
          <p:nvPr/>
        </p:nvSpPr>
        <p:spPr>
          <a:xfrm>
            <a:off x="6303504" y="5248509"/>
            <a:ext cx="445956" cy="463204"/>
          </a:xfrm>
          <a:prstGeom prst="rect">
            <a:avLst/>
          </a:prstGeom>
        </p:spPr>
        <p:txBody>
          <a:bodyPr wrap="none">
            <a:spAutoFit/>
          </a:bodyPr>
          <a:lstStyle/>
          <a:p>
            <a:pPr>
              <a:lnSpc>
                <a:spcPct val="120000"/>
              </a:lnSpc>
            </a:pPr>
            <a:r>
              <a:rPr lang="en-US" altLang="zh-CN" sz="2200" i="1" dirty="0" smtClean="0">
                <a:solidFill>
                  <a:srgbClr val="FF0000"/>
                </a:solidFill>
                <a:latin typeface="Times New Roman" panose="02020603050405020304" pitchFamily="18" charset="0"/>
              </a:rPr>
              <a:t>&lt; </a:t>
            </a:r>
            <a:endParaRPr lang="zh-CN" altLang="en-US" sz="2200" dirty="0"/>
          </a:p>
        </p:txBody>
      </p:sp>
    </p:spTree>
    <p:extLst>
      <p:ext uri="{BB962C8B-B14F-4D97-AF65-F5344CB8AC3E}">
        <p14:creationId xmlns:p14="http://schemas.microsoft.com/office/powerpoint/2010/main" xmlns="" val="3527561553"/>
      </p:ext>
    </p:extLst>
  </p:cSld>
  <p:clrMapOvr>
    <a:masterClrMapping/>
  </p:clrMapOvr>
  <mc:AlternateContent xmlns:mc="http://schemas.openxmlformats.org/markup-compatibility/2006">
    <mc:Choice xmlns:p14="http://schemas.microsoft.com/office/powerpoint/2010/main" xmlns="" Requires="p14">
      <p:transition spd="slow" p14:dur="800">
        <p:split dir="in"/>
      </p:transition>
    </mc:Choice>
    <mc:Fallback>
      <p:transition spd="slow">
        <p:split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down)">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down)">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wipe(down)">
                                      <p:cBhvr>
                                        <p:cTn id="3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10" grpId="0"/>
      <p:bldP spid="11" grpId="0"/>
      <p:bldP spid="1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20</a:t>
            </a:fld>
            <a:r>
              <a:rPr lang="en-US" altLang="zh-CN" dirty="0" smtClean="0"/>
              <a:t>-</a:t>
            </a:r>
            <a:endParaRPr lang="zh-CN" altLang="en-US" dirty="0"/>
          </a:p>
        </p:txBody>
      </p:sp>
      <p:sp>
        <p:nvSpPr>
          <p:cNvPr id="3" name="圆角矩形 2">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6"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3</a:t>
            </a:r>
            <a:endParaRPr lang="zh-CN" altLang="en-US" sz="1200" dirty="0">
              <a:solidFill>
                <a:srgbClr val="E75E22"/>
              </a:solidFill>
              <a:latin typeface="+mj-ea"/>
              <a:ea typeface="+mj-ea"/>
            </a:endParaRPr>
          </a:p>
        </p:txBody>
      </p:sp>
      <p:sp>
        <p:nvSpPr>
          <p:cNvPr id="2" name="矩形 1"/>
          <p:cNvSpPr>
            <a:spLocks noChangeAspect="1"/>
          </p:cNvSpPr>
          <p:nvPr/>
        </p:nvSpPr>
        <p:spPr>
          <a:xfrm>
            <a:off x="692472" y="1495175"/>
            <a:ext cx="8128000" cy="444674"/>
          </a:xfrm>
          <a:prstGeom prst="rect">
            <a:avLst/>
          </a:prstGeom>
        </p:spPr>
        <p:txBody>
          <a:bodyPr>
            <a:spAutoFit/>
          </a:bodyPr>
          <a:lstStyle/>
          <a:p>
            <a:pPr indent="229235">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圆与圆的位置关系及其</a:t>
            </a:r>
            <a:r>
              <a:rPr lang="zh-CN" altLang="zh-CN" sz="2200" b="1" dirty="0" smtClean="0">
                <a:solidFill>
                  <a:srgbClr val="000000"/>
                </a:solidFill>
                <a:latin typeface="Times New Roman" panose="02020603050405020304" pitchFamily="18" charset="0"/>
                <a:cs typeface="Times New Roman" panose="02020603050405020304" pitchFamily="18" charset="0"/>
              </a:rPr>
              <a:t>应用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4161380519"/>
              </p:ext>
            </p:extLst>
          </p:nvPr>
        </p:nvGraphicFramePr>
        <p:xfrm>
          <a:off x="508000" y="1991686"/>
          <a:ext cx="8128000" cy="3268687"/>
        </p:xfrm>
        <a:graphic>
          <a:graphicData uri="http://schemas.openxmlformats.org/presentationml/2006/ole">
            <p:oleObj spid="_x0000_s14338" name="文档" r:id="rId7" imgW="3837724" imgH="1542536" progId="Word.Document.12">
              <p:embed/>
            </p:oleObj>
          </a:graphicData>
        </a:graphic>
      </p:graphicFrame>
      <p:sp>
        <p:nvSpPr>
          <p:cNvPr id="11" name="矩形 10"/>
          <p:cNvSpPr>
            <a:spLocks noChangeAspect="1"/>
          </p:cNvSpPr>
          <p:nvPr/>
        </p:nvSpPr>
        <p:spPr>
          <a:xfrm>
            <a:off x="7308304" y="2327314"/>
            <a:ext cx="372218" cy="46974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B</a:t>
            </a:r>
            <a:endParaRPr lang="zh-CN" altLang="en-US" sz="2200" dirty="0"/>
          </a:p>
        </p:txBody>
      </p:sp>
      <p:sp>
        <p:nvSpPr>
          <p:cNvPr id="12" name="矩形 11"/>
          <p:cNvSpPr>
            <a:spLocks noChangeAspect="1"/>
          </p:cNvSpPr>
          <p:nvPr/>
        </p:nvSpPr>
        <p:spPr>
          <a:xfrm>
            <a:off x="2122476" y="4159471"/>
            <a:ext cx="372218" cy="46974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B</a:t>
            </a:r>
            <a:endParaRPr lang="zh-CN" altLang="en-US" sz="2200" dirty="0"/>
          </a:p>
        </p:txBody>
      </p:sp>
    </p:spTree>
    <p:extLst>
      <p:ext uri="{BB962C8B-B14F-4D97-AF65-F5344CB8AC3E}">
        <p14:creationId xmlns:p14="http://schemas.microsoft.com/office/powerpoint/2010/main" xmlns="" val="1778236442"/>
      </p:ext>
    </p:extLst>
  </p:cSld>
  <p:clrMapOvr>
    <a:masterClrMapping/>
  </p:clrMapOvr>
  <mc:AlternateContent xmlns:mc="http://schemas.openxmlformats.org/markup-compatibility/2006">
    <mc:Choice xmlns:p14="http://schemas.microsoft.com/office/powerpoint/2010/main" xmlns="" Requires="p14">
      <p:transition spd="slow" p14:dur="800">
        <p:pull dir="d"/>
      </p:transition>
    </mc:Choice>
    <mc:Fallback>
      <p:transition spd="slow">
        <p:pull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down)">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21</a:t>
            </a:fld>
            <a:r>
              <a:rPr lang="en-US" altLang="zh-CN" dirty="0" smtClean="0"/>
              <a:t>-</a:t>
            </a:r>
            <a:endParaRPr lang="zh-CN" altLang="en-US" dirty="0"/>
          </a:p>
        </p:txBody>
      </p:sp>
      <p:sp>
        <p:nvSpPr>
          <p:cNvPr id="3" name="圆角矩形 2">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6"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3</a:t>
            </a:r>
            <a:endParaRPr lang="zh-CN" altLang="en-US" sz="1200" dirty="0">
              <a:solidFill>
                <a:srgbClr val="E75E22"/>
              </a:solidFill>
              <a:latin typeface="+mj-ea"/>
              <a:ea typeface="+mj-ea"/>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910654195"/>
              </p:ext>
            </p:extLst>
          </p:nvPr>
        </p:nvGraphicFramePr>
        <p:xfrm>
          <a:off x="508000" y="2145285"/>
          <a:ext cx="8128000" cy="2821430"/>
        </p:xfrm>
        <a:graphic>
          <a:graphicData uri="http://schemas.openxmlformats.org/presentationml/2006/ole">
            <p:oleObj spid="_x0000_s15362" name="文档" r:id="rId7" imgW="3837724" imgH="1331961" progId="Word.Document.12">
              <p:embed/>
            </p:oleObj>
          </a:graphicData>
        </a:graphic>
      </p:graphicFrame>
    </p:spTree>
    <p:extLst>
      <p:ext uri="{BB962C8B-B14F-4D97-AF65-F5344CB8AC3E}">
        <p14:creationId xmlns:p14="http://schemas.microsoft.com/office/powerpoint/2010/main" xmlns="" val="2002583762"/>
      </p:ext>
    </p:extLst>
  </p:cSld>
  <p:clrMapOvr>
    <a:masterClrMapping/>
  </p:clrMapOvr>
  <mc:AlternateContent xmlns:mc="http://schemas.openxmlformats.org/markup-compatibility/2006">
    <mc:Choice xmlns:p14="http://schemas.microsoft.com/office/powerpoint/2010/main" xmlns="" Requires="p14">
      <p:transition spd="slow" p14:dur="800">
        <p:wipe/>
      </p:transition>
    </mc:Choice>
    <mc:Fallback>
      <p:transition spd="slow">
        <p:wip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22</a:t>
            </a:fld>
            <a:r>
              <a:rPr lang="en-US" altLang="zh-CN" dirty="0" smtClean="0"/>
              <a:t>-</a:t>
            </a:r>
            <a:endParaRPr lang="zh-CN" altLang="en-US" dirty="0"/>
          </a:p>
        </p:txBody>
      </p:sp>
      <p:sp>
        <p:nvSpPr>
          <p:cNvPr id="3" name="圆角矩形 2">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3</a:t>
            </a:r>
            <a:endParaRPr lang="zh-CN" altLang="en-US" sz="1200" dirty="0">
              <a:solidFill>
                <a:srgbClr val="E75E22"/>
              </a:solidFill>
              <a:latin typeface="+mj-ea"/>
              <a:ea typeface="+mj-ea"/>
            </a:endParaRPr>
          </a:p>
        </p:txBody>
      </p:sp>
      <p:sp>
        <p:nvSpPr>
          <p:cNvPr id="6" name="矩形 5"/>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思考</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在两圆的位置关系中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圆心距与两圆半径的关系如何</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解题心得</a:t>
            </a: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判断两圆的位置关系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通常是用几何法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从圆心距</a:t>
            </a:r>
            <a:r>
              <a:rPr lang="en-US" altLang="zh-CN" sz="2200" i="1"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与两圆半径的和、差的关系入手</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如果用代数法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那么从交点个数也就是方程组解的个数来判断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但有时不能得到准确结论</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两圆位置关系中的含参问题有时需要将问题进行化归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要注重数形结合思想的应用</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75652173"/>
      </p:ext>
    </p:extLst>
  </p:cSld>
  <p:clrMapOvr>
    <a:masterClrMapping/>
  </p:clrMapOvr>
  <mc:AlternateContent xmlns:mc="http://schemas.openxmlformats.org/markup-compatibility/2006">
    <mc:Choice xmlns:p14="http://schemas.microsoft.com/office/powerpoint/2010/main" xmlns="" Requires="p14">
      <p:transition spd="slow" p14:dur="800">
        <p:strips dir="ru"/>
      </p:transition>
    </mc:Choice>
    <mc:Fallback>
      <p:transition spd="slow">
        <p:strips dir="ru"/>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23</a:t>
            </a:fld>
            <a:r>
              <a:rPr lang="en-US" altLang="zh-CN" dirty="0" smtClean="0"/>
              <a:t>-</a:t>
            </a:r>
            <a:endParaRPr lang="zh-CN" altLang="en-US" dirty="0"/>
          </a:p>
        </p:txBody>
      </p:sp>
      <p:sp>
        <p:nvSpPr>
          <p:cNvPr id="3" name="圆角矩形 2">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6"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3</a:t>
            </a:r>
            <a:endParaRPr lang="zh-CN" altLang="en-US" sz="1200" dirty="0">
              <a:solidFill>
                <a:srgbClr val="E75E22"/>
              </a:solidFill>
              <a:latin typeface="+mj-ea"/>
              <a:ea typeface="+mj-ea"/>
            </a:endParaRPr>
          </a:p>
        </p:txBody>
      </p:sp>
      <p:sp>
        <p:nvSpPr>
          <p:cNvPr id="6" name="矩形 5"/>
          <p:cNvSpPr>
            <a:spLocks noChangeAspect="1"/>
          </p:cNvSpPr>
          <p:nvPr/>
        </p:nvSpPr>
        <p:spPr>
          <a:xfrm>
            <a:off x="508000" y="1437328"/>
            <a:ext cx="8128000" cy="2897332"/>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zh-CN" altLang="zh-CN" sz="2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对点训练</a:t>
            </a: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(1)(2018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福建福州外国语学校适应性考试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已知点</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2,0),</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若圆</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=r</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r&gt;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上存在点</a:t>
            </a:r>
            <a:r>
              <a:rPr lang="en-US" altLang="zh-CN" sz="2200" i="1" dirty="0">
                <a:solidFill>
                  <a:srgbClr val="000000"/>
                </a:solidFill>
                <a:latin typeface="Times New Roman" panose="02020603050405020304" pitchFamily="18" charset="0"/>
                <a:cs typeface="Times New Roman" panose="02020603050405020304" pitchFamily="18" charset="0"/>
              </a:rPr>
              <a:t>P</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不同于点</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使得</a:t>
            </a:r>
            <a:r>
              <a:rPr lang="en-US" altLang="zh-CN" sz="2200" i="1" dirty="0">
                <a:solidFill>
                  <a:srgbClr val="000000"/>
                </a:solidFill>
                <a:latin typeface="Times New Roman" panose="02020603050405020304" pitchFamily="18" charset="0"/>
                <a:cs typeface="Times New Roman" panose="02020603050405020304" pitchFamily="18" charset="0"/>
              </a:rPr>
              <a:t>PA</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PB</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则实数</a:t>
            </a:r>
            <a:r>
              <a:rPr lang="en-US" altLang="zh-CN" sz="2200" i="1" dirty="0">
                <a:solidFill>
                  <a:srgbClr val="000000"/>
                </a:solidFill>
                <a:latin typeface="Times New Roman" panose="02020603050405020304" pitchFamily="18" charset="0"/>
                <a:cs typeface="Times New Roman" panose="02020603050405020304" pitchFamily="18" charset="0"/>
              </a:rPr>
              <a:t>r</a:t>
            </a:r>
            <a:r>
              <a:rPr lang="zh-CN" altLang="zh-CN" sz="2200" dirty="0">
                <a:solidFill>
                  <a:srgbClr val="000000"/>
                </a:solidFill>
                <a:latin typeface="Times New Roman" panose="02020603050405020304" pitchFamily="18" charset="0"/>
                <a:cs typeface="Times New Roman" panose="02020603050405020304" pitchFamily="18" charset="0"/>
              </a:rPr>
              <a:t>的取值范围是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A.(1,5)	B.[1,5]</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C.(1,3]	D.[3,5]</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设</a:t>
            </a:r>
            <a:r>
              <a:rPr lang="en-US" altLang="zh-CN" sz="2200" i="1" dirty="0">
                <a:solidFill>
                  <a:srgbClr val="000000"/>
                </a:solidFill>
                <a:latin typeface="Times New Roman" panose="02020603050405020304" pitchFamily="18" charset="0"/>
                <a:cs typeface="Times New Roman" panose="02020603050405020304" pitchFamily="18" charset="0"/>
              </a:rPr>
              <a:t>P</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Q</a:t>
            </a:r>
            <a:r>
              <a:rPr lang="zh-CN" altLang="zh-CN" sz="2200" dirty="0">
                <a:solidFill>
                  <a:srgbClr val="000000"/>
                </a:solidFill>
                <a:latin typeface="Times New Roman" panose="02020603050405020304" pitchFamily="18" charset="0"/>
                <a:cs typeface="Times New Roman" panose="02020603050405020304" pitchFamily="18" charset="0"/>
              </a:rPr>
              <a:t>分别为圆</a:t>
            </a:r>
            <a:r>
              <a:rPr lang="en-US" altLang="zh-CN" sz="2200" i="1" dirty="0">
                <a:solidFill>
                  <a:srgbClr val="000000"/>
                </a:solidFill>
                <a:latin typeface="Times New Roman" panose="02020603050405020304" pitchFamily="18" charset="0"/>
                <a:cs typeface="Times New Roman" panose="02020603050405020304" pitchFamily="18" charset="0"/>
              </a:rPr>
              <a:t>O</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6)</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和圆</a:t>
            </a:r>
            <a:r>
              <a:rPr lang="en-US" altLang="zh-CN" sz="2200" i="1" dirty="0">
                <a:solidFill>
                  <a:srgbClr val="000000"/>
                </a:solidFill>
                <a:latin typeface="Times New Roman" panose="02020603050405020304" pitchFamily="18" charset="0"/>
                <a:cs typeface="Times New Roman" panose="02020603050405020304" pitchFamily="18" charset="0"/>
              </a:rPr>
              <a:t>O</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上的动点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a:t>
            </a:r>
            <a:r>
              <a:rPr lang="en-US" altLang="zh-CN" sz="2200" i="1" dirty="0">
                <a:solidFill>
                  <a:srgbClr val="000000"/>
                </a:solidFill>
                <a:latin typeface="Times New Roman" panose="02020603050405020304" pitchFamily="18" charset="0"/>
                <a:cs typeface="Times New Roman" panose="02020603050405020304" pitchFamily="18" charset="0"/>
              </a:rPr>
              <a:t>P</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Q</a:t>
            </a:r>
            <a:r>
              <a:rPr lang="zh-CN" altLang="zh-CN" sz="2200" dirty="0">
                <a:solidFill>
                  <a:srgbClr val="000000"/>
                </a:solidFill>
                <a:latin typeface="Times New Roman" panose="02020603050405020304" pitchFamily="18" charset="0"/>
                <a:cs typeface="Times New Roman" panose="02020603050405020304" pitchFamily="18" charset="0"/>
              </a:rPr>
              <a:t>两点间的距离的最大值是</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1" name="对象 10"/>
          <p:cNvGraphicFramePr>
            <a:graphicFrameLocks noChangeAspect="1"/>
          </p:cNvGraphicFramePr>
          <p:nvPr>
            <p:extLst>
              <p:ext uri="{D42A27DB-BD31-4B8C-83A1-F6EECF244321}">
                <p14:modId xmlns:p14="http://schemas.microsoft.com/office/powerpoint/2010/main" xmlns="" val="3366677754"/>
              </p:ext>
            </p:extLst>
          </p:nvPr>
        </p:nvGraphicFramePr>
        <p:xfrm>
          <a:off x="508000" y="4328970"/>
          <a:ext cx="8128000" cy="746552"/>
        </p:xfrm>
        <a:graphic>
          <a:graphicData uri="http://schemas.openxmlformats.org/presentationml/2006/ole">
            <p:oleObj spid="_x0000_s16386" name="文档" r:id="rId7" imgW="3837724" imgH="351920" progId="Word.Document.12">
              <p:embed/>
            </p:oleObj>
          </a:graphicData>
        </a:graphic>
      </p:graphicFrame>
      <p:sp>
        <p:nvSpPr>
          <p:cNvPr id="12" name="矩形 11"/>
          <p:cNvSpPr>
            <a:spLocks noChangeAspect="1"/>
          </p:cNvSpPr>
          <p:nvPr/>
        </p:nvSpPr>
        <p:spPr>
          <a:xfrm>
            <a:off x="508000" y="5104056"/>
            <a:ext cx="8128000" cy="904863"/>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(3)(2018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江苏镇江期末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已知圆</a:t>
            </a:r>
            <a:r>
              <a:rPr lang="en-US" altLang="zh-CN" sz="2200" i="1"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与圆</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10</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10</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相切于原点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且过点</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则圆</a:t>
            </a:r>
            <a:r>
              <a:rPr lang="en-US" altLang="zh-CN" sz="2200" i="1"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的标准方程为</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u="sng"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4" name="矩形 13"/>
          <p:cNvSpPr>
            <a:spLocks noChangeAspect="1"/>
          </p:cNvSpPr>
          <p:nvPr/>
        </p:nvSpPr>
        <p:spPr>
          <a:xfrm>
            <a:off x="4377876" y="2239176"/>
            <a:ext cx="388248" cy="46974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A</a:t>
            </a:r>
            <a:endParaRPr lang="zh-CN" altLang="en-US" sz="2200" dirty="0"/>
          </a:p>
        </p:txBody>
      </p:sp>
      <p:sp>
        <p:nvSpPr>
          <p:cNvPr id="15" name="矩形 14"/>
          <p:cNvSpPr>
            <a:spLocks noChangeAspect="1"/>
          </p:cNvSpPr>
          <p:nvPr/>
        </p:nvSpPr>
        <p:spPr>
          <a:xfrm>
            <a:off x="4499992" y="3848779"/>
            <a:ext cx="388248" cy="46974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A</a:t>
            </a:r>
            <a:endParaRPr lang="zh-CN" altLang="en-US" sz="2200" dirty="0"/>
          </a:p>
        </p:txBody>
      </p:sp>
      <p:sp>
        <p:nvSpPr>
          <p:cNvPr id="13" name="矩形 12"/>
          <p:cNvSpPr>
            <a:spLocks noChangeAspect="1"/>
          </p:cNvSpPr>
          <p:nvPr/>
        </p:nvSpPr>
        <p:spPr>
          <a:xfrm>
            <a:off x="5086447" y="5491432"/>
            <a:ext cx="2400016" cy="498598"/>
          </a:xfrm>
          <a:prstGeom prst="rect">
            <a:avLst/>
          </a:prstGeom>
        </p:spPr>
        <p:txBody>
          <a:bodyPr wrap="none">
            <a:spAutoFit/>
          </a:bodyPr>
          <a:lstStyle/>
          <a:p>
            <a:pPr>
              <a:lnSpc>
                <a:spcPct val="120000"/>
              </a:lnSpc>
            </a:pPr>
            <a:r>
              <a:rPr lang="en-US" altLang="zh-CN" sz="2200" dirty="0">
                <a:solidFill>
                  <a:srgbClr val="FF0000"/>
                </a:solidFill>
                <a:latin typeface="Times New Roman" panose="02020603050405020304" pitchFamily="18" charset="0"/>
              </a:rPr>
              <a:t>(</a:t>
            </a:r>
            <a:r>
              <a:rPr lang="en-US" altLang="zh-CN" sz="2200" i="1" dirty="0">
                <a:solidFill>
                  <a:srgbClr val="FF0000"/>
                </a:solidFill>
                <a:latin typeface="Times New Roman" panose="02020603050405020304" pitchFamily="18" charset="0"/>
              </a:rPr>
              <a:t>x+</a:t>
            </a:r>
            <a:r>
              <a:rPr lang="en-US" altLang="zh-CN" sz="2200" dirty="0">
                <a:solidFill>
                  <a:srgbClr val="FF0000"/>
                </a:solidFill>
                <a:latin typeface="Times New Roman" panose="02020603050405020304" pitchFamily="18" charset="0"/>
              </a:rPr>
              <a:t>3)</a:t>
            </a:r>
            <a:r>
              <a:rPr lang="en-US" altLang="zh-CN" sz="2200" baseline="30000" dirty="0">
                <a:solidFill>
                  <a:srgbClr val="FF0000"/>
                </a:solidFill>
                <a:latin typeface="Times New Roman" panose="02020603050405020304" pitchFamily="18" charset="0"/>
              </a:rPr>
              <a:t>2</a:t>
            </a:r>
            <a:r>
              <a:rPr lang="en-US" altLang="zh-CN" sz="2200" i="1" dirty="0">
                <a:solidFill>
                  <a:srgbClr val="FF0000"/>
                </a:solidFill>
                <a:latin typeface="Times New Roman" panose="02020603050405020304" pitchFamily="18" charset="0"/>
              </a:rPr>
              <a:t>+</a:t>
            </a:r>
            <a:r>
              <a:rPr lang="en-US" altLang="zh-CN" sz="2200" dirty="0">
                <a:solidFill>
                  <a:srgbClr val="FF0000"/>
                </a:solidFill>
                <a:latin typeface="Times New Roman" panose="02020603050405020304" pitchFamily="18" charset="0"/>
              </a:rPr>
              <a:t>(</a:t>
            </a:r>
            <a:r>
              <a:rPr lang="en-US" altLang="zh-CN" sz="2200" i="1" dirty="0" smtClean="0">
                <a:solidFill>
                  <a:srgbClr val="FF0000"/>
                </a:solidFill>
                <a:latin typeface="Times New Roman" panose="02020603050405020304" pitchFamily="18" charset="0"/>
              </a:rPr>
              <a:t>y+</a:t>
            </a:r>
            <a:r>
              <a:rPr lang="en-US" altLang="zh-CN" sz="2200" dirty="0" smtClean="0">
                <a:solidFill>
                  <a:srgbClr val="FF0000"/>
                </a:solidFill>
                <a:latin typeface="Times New Roman" panose="02020603050405020304" pitchFamily="18" charset="0"/>
              </a:rPr>
              <a:t>3)</a:t>
            </a:r>
            <a:r>
              <a:rPr lang="en-US" altLang="zh-CN" sz="2200" baseline="30000" dirty="0" smtClean="0">
                <a:solidFill>
                  <a:srgbClr val="FF0000"/>
                </a:solidFill>
                <a:latin typeface="Times New Roman" panose="02020603050405020304" pitchFamily="18" charset="0"/>
              </a:rPr>
              <a:t>2</a:t>
            </a:r>
            <a:r>
              <a:rPr lang="en-US" altLang="zh-CN" sz="2200" i="1" dirty="0" smtClean="0">
                <a:solidFill>
                  <a:srgbClr val="FF0000"/>
                </a:solidFill>
                <a:latin typeface="Times New Roman" panose="02020603050405020304" pitchFamily="18" charset="0"/>
              </a:rPr>
              <a:t>=</a:t>
            </a:r>
            <a:r>
              <a:rPr lang="en-US" altLang="zh-CN" sz="2200" dirty="0" smtClean="0">
                <a:solidFill>
                  <a:srgbClr val="FF0000"/>
                </a:solidFill>
                <a:latin typeface="Times New Roman" panose="02020603050405020304" pitchFamily="18" charset="0"/>
              </a:rPr>
              <a:t>18 </a:t>
            </a:r>
            <a:endParaRPr lang="zh-CN" altLang="en-US" sz="2200" dirty="0"/>
          </a:p>
        </p:txBody>
      </p:sp>
    </p:spTree>
    <p:extLst>
      <p:ext uri="{BB962C8B-B14F-4D97-AF65-F5344CB8AC3E}">
        <p14:creationId xmlns:p14="http://schemas.microsoft.com/office/powerpoint/2010/main" xmlns="" val="829774223"/>
      </p:ext>
    </p:extLst>
  </p:cSld>
  <p:clrMapOvr>
    <a:masterClrMapping/>
  </p:clrMapOvr>
  <mc:AlternateContent xmlns:mc="http://schemas.openxmlformats.org/markup-compatibility/2006">
    <mc:Choice xmlns:p14="http://schemas.microsoft.com/office/powerpoint/2010/main" xmlns="" Requires="p14">
      <p:transition spd="slow" p14:dur="800">
        <p:cover dir="r"/>
      </p:transition>
    </mc:Choice>
    <mc:Fallback>
      <p:transition spd="slow">
        <p:cover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down)">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down)">
                                      <p:cBhvr>
                                        <p:cTn id="1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24</a:t>
            </a:fld>
            <a:r>
              <a:rPr lang="en-US" altLang="zh-CN" dirty="0" smtClean="0"/>
              <a:t>-</a:t>
            </a:r>
            <a:endParaRPr lang="zh-CN" altLang="en-US" dirty="0"/>
          </a:p>
        </p:txBody>
      </p:sp>
      <p:sp>
        <p:nvSpPr>
          <p:cNvPr id="3" name="圆角矩形 2">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6"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3</a:t>
            </a:r>
            <a:endParaRPr lang="zh-CN" altLang="en-US" sz="1200" dirty="0">
              <a:solidFill>
                <a:srgbClr val="E75E22"/>
              </a:solidFill>
              <a:latin typeface="+mj-ea"/>
              <a:ea typeface="+mj-ea"/>
            </a:endParaRPr>
          </a:p>
        </p:txBody>
      </p:sp>
      <p:sp>
        <p:nvSpPr>
          <p:cNvPr id="2" name="矩形 1"/>
          <p:cNvSpPr>
            <a:spLocks noChangeAspect="1"/>
          </p:cNvSpPr>
          <p:nvPr/>
        </p:nvSpPr>
        <p:spPr>
          <a:xfrm>
            <a:off x="508000" y="1659973"/>
            <a:ext cx="8128000" cy="167853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FF0000"/>
                </a:solidFill>
                <a:latin typeface="Times New Roman" panose="02020603050405020304" pitchFamily="18" charset="0"/>
                <a:cs typeface="Times New Roman" panose="02020603050405020304" pitchFamily="18" charset="0"/>
              </a:rPr>
              <a:t>解析</a:t>
            </a:r>
            <a:r>
              <a:rPr lang="en-US" altLang="zh-CN" sz="2200" b="1"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根据直径所对的圆周角为</a:t>
            </a:r>
            <a:r>
              <a:rPr lang="en-US" altLang="zh-CN" sz="2200" dirty="0">
                <a:solidFill>
                  <a:srgbClr val="000000"/>
                </a:solidFill>
                <a:latin typeface="Times New Roman" panose="02020603050405020304" pitchFamily="18" charset="0"/>
                <a:cs typeface="Times New Roman" panose="02020603050405020304" pitchFamily="18" charset="0"/>
              </a:rPr>
              <a:t>90°,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结合题意可得以</a:t>
            </a:r>
            <a:r>
              <a:rPr lang="en-US" altLang="zh-CN" sz="2200" i="1" dirty="0">
                <a:solidFill>
                  <a:srgbClr val="000000"/>
                </a:solidFill>
                <a:latin typeface="Times New Roman" panose="02020603050405020304" pitchFamily="18" charset="0"/>
                <a:cs typeface="Times New Roman" panose="02020603050405020304" pitchFamily="18" charset="0"/>
              </a:rPr>
              <a:t>AB</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为直径的圆和圆</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=r</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有交点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显然两圆相切时不满足条件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故两圆相交</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而以</a:t>
            </a:r>
            <a:r>
              <a:rPr lang="en-US" altLang="zh-CN" sz="2200" i="1" dirty="0">
                <a:solidFill>
                  <a:srgbClr val="000000"/>
                </a:solidFill>
                <a:latin typeface="Times New Roman" panose="02020603050405020304" pitchFamily="18" charset="0"/>
                <a:cs typeface="Times New Roman" panose="02020603050405020304" pitchFamily="18" charset="0"/>
              </a:rPr>
              <a:t>AB</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为直径的圆的方程为</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两个圆的圆心距为</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sz="2200" i="1" dirty="0">
                <a:solidFill>
                  <a:srgbClr val="000000"/>
                </a:solidFill>
                <a:latin typeface="Times New Roman" panose="02020603050405020304" pitchFamily="18" charset="0"/>
                <a:cs typeface="Times New Roman" panose="02020603050405020304" pitchFamily="18" charset="0"/>
              </a:rPr>
              <a:t>|r-</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|&lt;</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&lt;r+</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求得</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&lt;r&lt;</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故选</a:t>
            </a:r>
            <a:r>
              <a:rPr lang="en-US" altLang="zh-CN" sz="2200" dirty="0">
                <a:solidFill>
                  <a:srgbClr val="000000"/>
                </a:solidFill>
                <a:latin typeface="Times New Roman" panose="02020603050405020304" pitchFamily="18" charset="0"/>
                <a:cs typeface="Times New Roman" panose="02020603050405020304" pitchFamily="18" charset="0"/>
              </a:rPr>
              <a:t>A</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1124188054"/>
              </p:ext>
            </p:extLst>
          </p:nvPr>
        </p:nvGraphicFramePr>
        <p:xfrm>
          <a:off x="508000" y="3343550"/>
          <a:ext cx="8128000" cy="1916823"/>
        </p:xfrm>
        <a:graphic>
          <a:graphicData uri="http://schemas.openxmlformats.org/presentationml/2006/ole">
            <p:oleObj spid="_x0000_s17410" name="文档" r:id="rId7" imgW="3837724" imgH="904320" progId="Word.Document.12">
              <p:embed/>
            </p:oleObj>
          </a:graphicData>
        </a:graphic>
      </p:graphicFrame>
    </p:spTree>
    <p:extLst>
      <p:ext uri="{BB962C8B-B14F-4D97-AF65-F5344CB8AC3E}">
        <p14:creationId xmlns:p14="http://schemas.microsoft.com/office/powerpoint/2010/main" xmlns="" val="1762405570"/>
      </p:ext>
    </p:extLst>
  </p:cSld>
  <p:clrMapOvr>
    <a:masterClrMapping/>
  </p:clrMapOvr>
  <mc:AlternateContent xmlns:mc="http://schemas.openxmlformats.org/markup-compatibility/2006">
    <mc:Choice xmlns:p14="http://schemas.microsoft.com/office/powerpoint/2010/main" xmlns="" Requires="p14">
      <p:transition spd="slow" p14:dur="800">
        <p:strips dir="ld"/>
      </p:transition>
    </mc:Choice>
    <mc:Fallback>
      <p:transition spd="slow">
        <p:strips dir="ld"/>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25</a:t>
            </a:fld>
            <a:r>
              <a:rPr lang="en-US" altLang="zh-CN" dirty="0" smtClean="0"/>
              <a:t>-</a:t>
            </a:r>
            <a:endParaRPr lang="zh-CN" altLang="en-US" dirty="0"/>
          </a:p>
        </p:txBody>
      </p:sp>
      <p:sp>
        <p:nvSpPr>
          <p:cNvPr id="3" name="圆角矩形 2">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6"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3</a:t>
            </a:r>
            <a:endParaRPr lang="zh-CN" altLang="en-US" sz="1200" dirty="0">
              <a:solidFill>
                <a:srgbClr val="E75E22"/>
              </a:solidFill>
              <a:latin typeface="+mj-ea"/>
              <a:ea typeface="+mj-ea"/>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1254809418"/>
              </p:ext>
            </p:extLst>
          </p:nvPr>
        </p:nvGraphicFramePr>
        <p:xfrm>
          <a:off x="508000" y="1546401"/>
          <a:ext cx="8128000" cy="4523028"/>
        </p:xfrm>
        <a:graphic>
          <a:graphicData uri="http://schemas.openxmlformats.org/presentationml/2006/ole">
            <p:oleObj spid="_x0000_s18434" name="文档" r:id="rId7" imgW="3837724" imgH="2135681" progId="Word.Document.12">
              <p:embed/>
            </p:oleObj>
          </a:graphicData>
        </a:graphic>
      </p:graphicFrame>
    </p:spTree>
    <p:extLst>
      <p:ext uri="{BB962C8B-B14F-4D97-AF65-F5344CB8AC3E}">
        <p14:creationId xmlns:p14="http://schemas.microsoft.com/office/powerpoint/2010/main" xmlns="" val="1780125495"/>
      </p:ext>
    </p:extLst>
  </p:cSld>
  <p:clrMapOvr>
    <a:masterClrMapping/>
  </p:clrMapOvr>
  <mc:AlternateContent xmlns:mc="http://schemas.openxmlformats.org/markup-compatibility/2006">
    <mc:Choice xmlns:p14="http://schemas.microsoft.com/office/powerpoint/2010/main" xmlns="" Requires="p14">
      <p:transition spd="slow" p14:dur="800">
        <p:cut/>
      </p:transition>
    </mc:Choice>
    <mc:Fallback>
      <p:transition spd="slow">
        <p:cut/>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26</a:t>
            </a:fld>
            <a:r>
              <a:rPr lang="en-US" altLang="zh-CN" dirty="0" smtClean="0"/>
              <a:t>-</a:t>
            </a:r>
            <a:endParaRPr lang="zh-CN" altLang="en-US" dirty="0"/>
          </a:p>
        </p:txBody>
      </p:sp>
      <p:sp>
        <p:nvSpPr>
          <p:cNvPr id="3" name="圆角矩形 2">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pic>
        <p:nvPicPr>
          <p:cNvPr id="7" name="要点归纳小结.eps"/>
          <p:cNvPicPr/>
          <p:nvPr/>
        </p:nvPicPr>
        <p:blipFill>
          <a:blip r:embed="rId6"/>
          <a:stretch>
            <a:fillRect/>
          </a:stretch>
        </p:blipFill>
        <p:spPr>
          <a:xfrm>
            <a:off x="560328" y="1423167"/>
            <a:ext cx="7396048" cy="417655"/>
          </a:xfrm>
          <a:prstGeom prst="rect">
            <a:avLst/>
          </a:prstGeom>
        </p:spPr>
      </p:pic>
      <p:sp>
        <p:nvSpPr>
          <p:cNvPr id="2" name="矩形 1"/>
          <p:cNvSpPr>
            <a:spLocks noChangeAspect="1"/>
          </p:cNvSpPr>
          <p:nvPr/>
        </p:nvSpPr>
        <p:spPr>
          <a:xfrm>
            <a:off x="508000" y="1879718"/>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直线与圆、圆与圆的位置关系问题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考虑到圆的几何性质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一般用几何法解决</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直线与圆、圆与圆的交点问题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要联立直线与圆的方程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或联立圆与圆的方程来解决</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圆的切线问题</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过圆上一点的切线方程的求法是先求切点与圆心连线的斜率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再根据垂直关系求得切线斜率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最后通过直线方程的点斜式求得切线方程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过圆外一点的切线方程的求法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一般是先设出所求切线方程的点斜式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再利用圆心到切线的距离等于半径列出等式求出所含的参数即可</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若只求出一条切线方程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则斜率不存在的直线也是切线</a:t>
            </a:r>
            <a:r>
              <a:rPr lang="en-US" altLang="zh-CN" sz="2200" i="1"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41338363"/>
      </p:ext>
    </p:extLst>
  </p:cSld>
  <p:clrMapOvr>
    <a:masterClrMapping/>
  </p:clrMapOvr>
  <mc:AlternateContent xmlns:mc="http://schemas.openxmlformats.org/markup-compatibility/2006">
    <mc:Choice xmlns:p14="http://schemas.microsoft.com/office/powerpoint/2010/main" xmlns="" Requires="p14">
      <p:transition spd="slow" p14:dur="800">
        <p:strips dir="rd"/>
      </p:transition>
    </mc:Choice>
    <mc:Fallback>
      <p:transition spd="slow">
        <p:strips dir="rd"/>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27</a:t>
            </a:fld>
            <a:r>
              <a:rPr lang="en-US" altLang="zh-CN" dirty="0" smtClean="0"/>
              <a:t>-</a:t>
            </a:r>
            <a:endParaRPr lang="zh-CN" altLang="en-US" dirty="0"/>
          </a:p>
        </p:txBody>
      </p:sp>
      <p:sp>
        <p:nvSpPr>
          <p:cNvPr id="3" name="圆角矩形 2">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5"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6" name="矩形 5"/>
          <p:cNvSpPr>
            <a:spLocks noChangeAspect="1"/>
          </p:cNvSpPr>
          <p:nvPr/>
        </p:nvSpPr>
        <p:spPr>
          <a:xfrm>
            <a:off x="508000" y="1546401"/>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圆的弦长问题首选几何法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即利用圆的半径、弦心距、弦长的一半满足勾股定理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弦长问题若涉及直线与圆的交点、直线的斜率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则选用代数法</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pic>
        <p:nvPicPr>
          <p:cNvPr id="9" name="易错易混警示.eps"/>
          <p:cNvPicPr/>
          <p:nvPr/>
        </p:nvPicPr>
        <p:blipFill>
          <a:blip r:embed="rId6"/>
          <a:stretch>
            <a:fillRect/>
          </a:stretch>
        </p:blipFill>
        <p:spPr>
          <a:xfrm>
            <a:off x="590778" y="2849682"/>
            <a:ext cx="2034391" cy="329979"/>
          </a:xfrm>
          <a:prstGeom prst="rect">
            <a:avLst/>
          </a:prstGeom>
        </p:spPr>
      </p:pic>
      <p:sp>
        <p:nvSpPr>
          <p:cNvPr id="8" name="矩形 7"/>
          <p:cNvSpPr>
            <a:spLocks noChangeAspect="1"/>
          </p:cNvSpPr>
          <p:nvPr/>
        </p:nvSpPr>
        <p:spPr>
          <a:xfrm>
            <a:off x="508000" y="3231798"/>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过圆外一定点作圆的切线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有两条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若在某种条件下只求出一个结果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则斜率不存在的直线也是切线</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本节问题的解决多注意数形结合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圆与其他知识的交汇问题多注意问题的转化</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en-US" altLang="zh-CN" sz="2200" b="1" dirty="0">
                <a:solidFill>
                  <a:srgbClr val="000000"/>
                </a:solidFill>
                <a:latin typeface="Times New Roman" panose="02020603050405020304" pitchFamily="18" charset="0"/>
              </a:rPr>
              <a:t>3</a:t>
            </a:r>
            <a:r>
              <a:rPr lang="en-US" altLang="zh-CN" sz="2200" i="1"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若圆与圆相交</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则可以利用两个圆的方程作差的方法求得公共弦所在直线的方程</a:t>
            </a:r>
            <a:r>
              <a:rPr lang="en-US" altLang="zh-CN" sz="2200" i="1" dirty="0">
                <a:solidFill>
                  <a:srgbClr val="000000"/>
                </a:solidFill>
                <a:latin typeface="Times New Roman" panose="02020603050405020304" pitchFamily="18" charset="0"/>
              </a:rPr>
              <a:t>.</a:t>
            </a:r>
            <a:endParaRPr lang="zh-CN" altLang="en-US" sz="2200" dirty="0"/>
          </a:p>
        </p:txBody>
      </p:sp>
    </p:spTree>
    <p:extLst>
      <p:ext uri="{BB962C8B-B14F-4D97-AF65-F5344CB8AC3E}">
        <p14:creationId xmlns:p14="http://schemas.microsoft.com/office/powerpoint/2010/main" xmlns="" val="3566656390"/>
      </p:ext>
    </p:extLst>
  </p:cSld>
  <p:clrMapOvr>
    <a:masterClrMapping/>
  </p:clrMapOvr>
  <mc:AlternateContent xmlns:mc="http://schemas.openxmlformats.org/markup-compatibility/2006">
    <mc:Choice xmlns:p14="http://schemas.microsoft.com/office/powerpoint/2010/main" xmlns="" Requires="p14">
      <p:transition spd="slow" p14:dur="800">
        <p:dissolve/>
      </p:transition>
    </mc:Choice>
    <mc:Fallback>
      <p:transition spd="slow">
        <p:dissolv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a:t>
            </a:fld>
            <a:r>
              <a:rPr lang="en-US" altLang="zh-CN" dirty="0" smtClean="0"/>
              <a:t>-</a:t>
            </a:r>
            <a:endParaRPr lang="zh-CN" altLang="en-US" dirty="0"/>
          </a:p>
        </p:txBody>
      </p:sp>
      <p:sp>
        <p:nvSpPr>
          <p:cNvPr id="19" name="圆角矩形 18">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知识梳理</a:t>
            </a:r>
            <a:endParaRPr lang="zh-CN" altLang="en-US" sz="1200" dirty="0">
              <a:solidFill>
                <a:srgbClr val="E75E22"/>
              </a:solidFill>
              <a:latin typeface="+mj-ea"/>
              <a:ea typeface="+mj-ea"/>
            </a:endParaRPr>
          </a:p>
        </p:txBody>
      </p:sp>
      <p:sp>
        <p:nvSpPr>
          <p:cNvPr id="20" name="圆角矩形 19">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考点自诊</a:t>
            </a:r>
            <a:endParaRPr lang="zh-CN" altLang="en-US" sz="1200" dirty="0">
              <a:solidFill>
                <a:schemeClr val="bg1">
                  <a:lumMod val="85000"/>
                </a:schemeClr>
              </a:solidFill>
              <a:latin typeface="+mj-ea"/>
              <a:ea typeface="+mj-ea"/>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834655679"/>
              </p:ext>
            </p:extLst>
          </p:nvPr>
        </p:nvGraphicFramePr>
        <p:xfrm>
          <a:off x="508000" y="1685035"/>
          <a:ext cx="8128000" cy="4336253"/>
        </p:xfrm>
        <a:graphic>
          <a:graphicData uri="http://schemas.openxmlformats.org/presentationml/2006/ole">
            <p:oleObj spid="_x0000_s3074" name="文档" r:id="rId6" imgW="3909346" imgH="2085561" progId="Word.Document.12">
              <p:embed/>
            </p:oleObj>
          </a:graphicData>
        </a:graphic>
      </p:graphicFrame>
      <p:sp>
        <p:nvSpPr>
          <p:cNvPr id="5" name="矩形 4"/>
          <p:cNvSpPr>
            <a:spLocks noChangeAspect="1"/>
          </p:cNvSpPr>
          <p:nvPr/>
        </p:nvSpPr>
        <p:spPr>
          <a:xfrm>
            <a:off x="2051720" y="3501008"/>
            <a:ext cx="1160895" cy="463204"/>
          </a:xfrm>
          <a:prstGeom prst="rect">
            <a:avLst/>
          </a:prstGeom>
        </p:spPr>
        <p:txBody>
          <a:bodyPr wrap="none">
            <a:spAutoFit/>
          </a:bodyPr>
          <a:lstStyle/>
          <a:p>
            <a:pPr>
              <a:lnSpc>
                <a:spcPct val="120000"/>
              </a:lnSpc>
            </a:pPr>
            <a:r>
              <a:rPr lang="en-US" altLang="zh-CN" sz="2200" i="1" dirty="0" smtClean="0">
                <a:solidFill>
                  <a:srgbClr val="FF0000"/>
                </a:solidFill>
                <a:latin typeface="Times New Roman" panose="02020603050405020304" pitchFamily="18" charset="0"/>
              </a:rPr>
              <a:t>d&gt;r</a:t>
            </a:r>
            <a:r>
              <a:rPr lang="en-US" altLang="zh-CN" sz="2200" baseline="-25000" dirty="0" smtClean="0">
                <a:solidFill>
                  <a:srgbClr val="FF0000"/>
                </a:solidFill>
                <a:latin typeface="Times New Roman" panose="02020603050405020304" pitchFamily="18" charset="0"/>
              </a:rPr>
              <a:t>1</a:t>
            </a:r>
            <a:r>
              <a:rPr lang="en-US" altLang="zh-CN" sz="2200" i="1" dirty="0" smtClean="0">
                <a:solidFill>
                  <a:srgbClr val="FF0000"/>
                </a:solidFill>
                <a:latin typeface="Times New Roman" panose="02020603050405020304" pitchFamily="18" charset="0"/>
              </a:rPr>
              <a:t>+r</a:t>
            </a:r>
            <a:r>
              <a:rPr lang="en-US" altLang="zh-CN" sz="2200" baseline="-25000" dirty="0" smtClean="0">
                <a:solidFill>
                  <a:srgbClr val="FF0000"/>
                </a:solidFill>
                <a:latin typeface="Times New Roman" panose="02020603050405020304" pitchFamily="18" charset="0"/>
              </a:rPr>
              <a:t>2 </a:t>
            </a:r>
            <a:endParaRPr lang="zh-CN" altLang="en-US" sz="2200" dirty="0"/>
          </a:p>
        </p:txBody>
      </p:sp>
      <p:sp>
        <p:nvSpPr>
          <p:cNvPr id="6" name="矩形 5"/>
          <p:cNvSpPr>
            <a:spLocks noChangeAspect="1"/>
          </p:cNvSpPr>
          <p:nvPr/>
        </p:nvSpPr>
        <p:spPr>
          <a:xfrm>
            <a:off x="5148064" y="3490617"/>
            <a:ext cx="819455" cy="459741"/>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无</a:t>
            </a:r>
            <a:r>
              <a:rPr lang="zh-CN" altLang="zh-CN" sz="2200" dirty="0" smtClean="0">
                <a:solidFill>
                  <a:srgbClr val="FF0000"/>
                </a:solidFill>
                <a:latin typeface="Times New Roman" panose="02020603050405020304" pitchFamily="18" charset="0"/>
                <a:cs typeface="Times New Roman" panose="02020603050405020304" pitchFamily="18" charset="0"/>
              </a:rPr>
              <a:t>解</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7" name="矩形 6"/>
          <p:cNvSpPr>
            <a:spLocks noChangeAspect="1"/>
          </p:cNvSpPr>
          <p:nvPr/>
        </p:nvSpPr>
        <p:spPr>
          <a:xfrm>
            <a:off x="2051720" y="3863552"/>
            <a:ext cx="1160895" cy="463204"/>
          </a:xfrm>
          <a:prstGeom prst="rect">
            <a:avLst/>
          </a:prstGeom>
        </p:spPr>
        <p:txBody>
          <a:bodyPr wrap="none">
            <a:spAutoFit/>
          </a:bodyPr>
          <a:lstStyle/>
          <a:p>
            <a:pPr>
              <a:lnSpc>
                <a:spcPct val="120000"/>
              </a:lnSpc>
            </a:pPr>
            <a:r>
              <a:rPr lang="en-US" altLang="zh-CN" sz="2200" i="1" dirty="0" smtClean="0">
                <a:solidFill>
                  <a:srgbClr val="FF0000"/>
                </a:solidFill>
                <a:latin typeface="Times New Roman" panose="02020603050405020304" pitchFamily="18" charset="0"/>
              </a:rPr>
              <a:t>d=r</a:t>
            </a:r>
            <a:r>
              <a:rPr lang="en-US" altLang="zh-CN" sz="2200" baseline="-25000" dirty="0" smtClean="0">
                <a:solidFill>
                  <a:srgbClr val="FF0000"/>
                </a:solidFill>
                <a:latin typeface="Times New Roman" panose="02020603050405020304" pitchFamily="18" charset="0"/>
              </a:rPr>
              <a:t>1</a:t>
            </a:r>
            <a:r>
              <a:rPr lang="en-US" altLang="zh-CN" sz="2200" i="1" dirty="0" smtClean="0">
                <a:solidFill>
                  <a:srgbClr val="FF0000"/>
                </a:solidFill>
                <a:latin typeface="Times New Roman" panose="02020603050405020304" pitchFamily="18" charset="0"/>
              </a:rPr>
              <a:t>+r</a:t>
            </a:r>
            <a:r>
              <a:rPr lang="en-US" altLang="zh-CN" sz="2200" baseline="-25000" dirty="0" smtClean="0">
                <a:solidFill>
                  <a:srgbClr val="FF0000"/>
                </a:solidFill>
                <a:latin typeface="Times New Roman" panose="02020603050405020304" pitchFamily="18" charset="0"/>
              </a:rPr>
              <a:t>2 </a:t>
            </a:r>
            <a:endParaRPr lang="zh-CN" altLang="en-US" sz="2200" dirty="0"/>
          </a:p>
        </p:txBody>
      </p:sp>
      <p:sp>
        <p:nvSpPr>
          <p:cNvPr id="8" name="矩形 7"/>
          <p:cNvSpPr>
            <a:spLocks noChangeAspect="1"/>
          </p:cNvSpPr>
          <p:nvPr/>
        </p:nvSpPr>
        <p:spPr>
          <a:xfrm>
            <a:off x="1799692" y="4231479"/>
            <a:ext cx="2007281" cy="498598"/>
          </a:xfrm>
          <a:prstGeom prst="rect">
            <a:avLst/>
          </a:prstGeom>
        </p:spPr>
        <p:txBody>
          <a:bodyPr wrap="none">
            <a:spAutoFit/>
          </a:bodyPr>
          <a:lstStyle/>
          <a:p>
            <a:pPr>
              <a:lnSpc>
                <a:spcPct val="120000"/>
              </a:lnSpc>
            </a:pPr>
            <a:r>
              <a:rPr lang="en-US" altLang="zh-CN" sz="2200" i="1" dirty="0">
                <a:solidFill>
                  <a:srgbClr val="FF0000"/>
                </a:solidFill>
                <a:latin typeface="Times New Roman" panose="02020603050405020304" pitchFamily="18" charset="0"/>
              </a:rPr>
              <a:t>|r</a:t>
            </a:r>
            <a:r>
              <a:rPr lang="en-US" altLang="zh-CN" sz="2200" baseline="-25000" dirty="0">
                <a:solidFill>
                  <a:srgbClr val="FF0000"/>
                </a:solidFill>
                <a:latin typeface="Times New Roman" panose="02020603050405020304" pitchFamily="18" charset="0"/>
              </a:rPr>
              <a:t>1</a:t>
            </a:r>
            <a:r>
              <a:rPr lang="en-US" altLang="zh-CN" sz="2200" i="1" dirty="0">
                <a:solidFill>
                  <a:srgbClr val="FF0000"/>
                </a:solidFill>
                <a:latin typeface="Times New Roman" panose="02020603050405020304" pitchFamily="18" charset="0"/>
              </a:rPr>
              <a:t>-r</a:t>
            </a:r>
            <a:r>
              <a:rPr lang="en-US" altLang="zh-CN" sz="2200" baseline="-25000" dirty="0">
                <a:solidFill>
                  <a:srgbClr val="FF0000"/>
                </a:solidFill>
                <a:latin typeface="Times New Roman" panose="02020603050405020304" pitchFamily="18" charset="0"/>
              </a:rPr>
              <a:t>2</a:t>
            </a:r>
            <a:r>
              <a:rPr lang="en-US" altLang="zh-CN" sz="2200" i="1" dirty="0">
                <a:solidFill>
                  <a:srgbClr val="FF0000"/>
                </a:solidFill>
                <a:latin typeface="Times New Roman" panose="02020603050405020304" pitchFamily="18" charset="0"/>
              </a:rPr>
              <a:t>|&lt;</a:t>
            </a:r>
            <a:r>
              <a:rPr lang="en-US" altLang="zh-CN" sz="2200" i="1" dirty="0" smtClean="0">
                <a:solidFill>
                  <a:srgbClr val="FF0000"/>
                </a:solidFill>
                <a:latin typeface="Times New Roman" panose="02020603050405020304" pitchFamily="18" charset="0"/>
              </a:rPr>
              <a:t>d&lt;r</a:t>
            </a:r>
            <a:r>
              <a:rPr lang="en-US" altLang="zh-CN" sz="2200" baseline="-25000" dirty="0" smtClean="0">
                <a:solidFill>
                  <a:srgbClr val="FF0000"/>
                </a:solidFill>
                <a:latin typeface="Times New Roman" panose="02020603050405020304" pitchFamily="18" charset="0"/>
              </a:rPr>
              <a:t>1</a:t>
            </a:r>
            <a:r>
              <a:rPr lang="en-US" altLang="zh-CN" sz="2200" i="1" dirty="0" smtClean="0">
                <a:solidFill>
                  <a:srgbClr val="FF0000"/>
                </a:solidFill>
                <a:latin typeface="Times New Roman" panose="02020603050405020304" pitchFamily="18" charset="0"/>
              </a:rPr>
              <a:t>+r</a:t>
            </a:r>
            <a:r>
              <a:rPr lang="en-US" altLang="zh-CN" sz="2200" baseline="-25000" dirty="0" smtClean="0">
                <a:solidFill>
                  <a:srgbClr val="FF0000"/>
                </a:solidFill>
                <a:latin typeface="Times New Roman" panose="02020603050405020304" pitchFamily="18" charset="0"/>
              </a:rPr>
              <a:t>2 </a:t>
            </a:r>
            <a:endParaRPr lang="zh-CN" altLang="en-US" sz="2200" dirty="0"/>
          </a:p>
        </p:txBody>
      </p:sp>
      <p:sp>
        <p:nvSpPr>
          <p:cNvPr id="9" name="矩形 8"/>
          <p:cNvSpPr>
            <a:spLocks noChangeAspect="1"/>
          </p:cNvSpPr>
          <p:nvPr/>
        </p:nvSpPr>
        <p:spPr>
          <a:xfrm>
            <a:off x="4724870" y="4642745"/>
            <a:ext cx="1665841"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一组实数</a:t>
            </a:r>
            <a:r>
              <a:rPr lang="zh-CN" altLang="zh-CN" sz="2200" dirty="0" smtClean="0">
                <a:solidFill>
                  <a:srgbClr val="FF0000"/>
                </a:solidFill>
                <a:latin typeface="Times New Roman" panose="02020603050405020304" pitchFamily="18" charset="0"/>
                <a:cs typeface="Times New Roman" panose="02020603050405020304" pitchFamily="18" charset="0"/>
              </a:rPr>
              <a:t>解</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10" name="矩形 9"/>
          <p:cNvSpPr>
            <a:spLocks noChangeAspect="1"/>
          </p:cNvSpPr>
          <p:nvPr/>
        </p:nvSpPr>
        <p:spPr>
          <a:xfrm>
            <a:off x="5148062" y="5028353"/>
            <a:ext cx="819455"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无</a:t>
            </a:r>
            <a:r>
              <a:rPr lang="zh-CN" altLang="zh-CN" sz="2200" dirty="0" smtClean="0">
                <a:solidFill>
                  <a:srgbClr val="FF0000"/>
                </a:solidFill>
                <a:latin typeface="Times New Roman" panose="02020603050405020304" pitchFamily="18" charset="0"/>
                <a:cs typeface="Times New Roman" panose="02020603050405020304" pitchFamily="18" charset="0"/>
              </a:rPr>
              <a:t>解</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xmlns="" val="1502095348"/>
      </p:ext>
    </p:extLst>
  </p:cSld>
  <p:clrMapOvr>
    <a:masterClrMapping/>
  </p:clrMapOvr>
  <mc:AlternateContent xmlns:mc="http://schemas.openxmlformats.org/markup-compatibility/2006">
    <mc:Choice xmlns:p14="http://schemas.microsoft.com/office/powerpoint/2010/main" xmlns="" Requires="p14">
      <p:transition spd="slow" p14:dur="800">
        <p:strips dir="ru"/>
      </p:transition>
    </mc:Choice>
    <mc:Fallback>
      <p:transition spd="slow">
        <p:strips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down)">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down)">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down)">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down)">
                                      <p:cBhvr>
                                        <p:cTn id="3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a:t>
            </a:fld>
            <a:r>
              <a:rPr lang="en-US" altLang="zh-CN" dirty="0" smtClean="0"/>
              <a:t>-</a:t>
            </a:r>
            <a:endParaRPr lang="zh-CN" altLang="en-US" dirty="0"/>
          </a:p>
        </p:txBody>
      </p:sp>
      <p:sp>
        <p:nvSpPr>
          <p:cNvPr id="19" name="圆角矩形 18">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知识梳理</a:t>
            </a:r>
            <a:endParaRPr lang="zh-CN" altLang="en-US" sz="1200" dirty="0">
              <a:solidFill>
                <a:srgbClr val="E75E22"/>
              </a:solidFill>
              <a:latin typeface="+mj-ea"/>
              <a:ea typeface="+mj-ea"/>
            </a:endParaRPr>
          </a:p>
        </p:txBody>
      </p:sp>
      <p:sp>
        <p:nvSpPr>
          <p:cNvPr id="20" name="圆角矩形 19">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考点自诊</a:t>
            </a:r>
            <a:endParaRPr lang="zh-CN" altLang="en-US" sz="1200" dirty="0">
              <a:solidFill>
                <a:schemeClr val="bg1">
                  <a:lumMod val="85000"/>
                </a:schemeClr>
              </a:solidFill>
              <a:latin typeface="+mj-ea"/>
              <a:ea typeface="+mj-ea"/>
            </a:endParaRPr>
          </a:p>
        </p:txBody>
      </p:sp>
      <p:pic>
        <p:nvPicPr>
          <p:cNvPr id="6" name="常用结论.eps"/>
          <p:cNvPicPr/>
          <p:nvPr/>
        </p:nvPicPr>
        <p:blipFill>
          <a:blip r:embed="rId6"/>
          <a:stretch>
            <a:fillRect/>
          </a:stretch>
        </p:blipFill>
        <p:spPr>
          <a:xfrm>
            <a:off x="560328" y="1504837"/>
            <a:ext cx="7396048" cy="417655"/>
          </a:xfrm>
          <a:prstGeom prst="rect">
            <a:avLst/>
          </a:prstGeom>
        </p:spPr>
      </p:pic>
      <p:sp>
        <p:nvSpPr>
          <p:cNvPr id="2" name="矩形 1"/>
          <p:cNvSpPr>
            <a:spLocks noChangeAspect="1"/>
          </p:cNvSpPr>
          <p:nvPr/>
        </p:nvSpPr>
        <p:spPr>
          <a:xfrm>
            <a:off x="508000" y="1998502"/>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当两圆相交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两圆方程</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项的系数相同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相减便可得公共弦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公切线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所在的直线方程</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过圆</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=r</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上一点</a:t>
            </a:r>
            <a:r>
              <a:rPr lang="en-US" altLang="zh-CN" sz="2200" i="1" dirty="0">
                <a:solidFill>
                  <a:srgbClr val="000000"/>
                </a:solidFill>
                <a:latin typeface="Times New Roman" panose="02020603050405020304" pitchFamily="18" charset="0"/>
                <a:cs typeface="Times New Roman" panose="02020603050405020304" pitchFamily="18" charset="0"/>
              </a:rPr>
              <a:t>P</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25000" dirty="0">
                <a:solidFill>
                  <a:srgbClr val="000000"/>
                </a:solidFill>
                <a:latin typeface="Times New Roman" panose="02020603050405020304" pitchFamily="18" charset="0"/>
                <a:cs typeface="Times New Roman" panose="02020603050405020304" pitchFamily="18" charset="0"/>
              </a:rPr>
              <a:t>0</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baseline="-25000" dirty="0">
                <a:solidFill>
                  <a:srgbClr val="000000"/>
                </a:solidFill>
                <a:latin typeface="Times New Roman" panose="02020603050405020304" pitchFamily="18" charset="0"/>
                <a:cs typeface="Times New Roman" panose="02020603050405020304" pitchFamily="18" charset="0"/>
              </a:rPr>
              <a:t>0</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的圆的切线方程为</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250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x+y</a:t>
            </a:r>
            <a:r>
              <a:rPr lang="en-US" altLang="zh-CN" sz="2200" baseline="-250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y=r</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过圆</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y-b</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=r</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上一点</a:t>
            </a:r>
            <a:r>
              <a:rPr lang="en-US" altLang="zh-CN" sz="2200" i="1" dirty="0">
                <a:solidFill>
                  <a:srgbClr val="000000"/>
                </a:solidFill>
                <a:latin typeface="Times New Roman" panose="02020603050405020304" pitchFamily="18" charset="0"/>
                <a:cs typeface="Times New Roman" panose="02020603050405020304" pitchFamily="18" charset="0"/>
              </a:rPr>
              <a:t>P</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25000" dirty="0">
                <a:solidFill>
                  <a:srgbClr val="000000"/>
                </a:solidFill>
                <a:latin typeface="Times New Roman" panose="02020603050405020304" pitchFamily="18" charset="0"/>
                <a:cs typeface="Times New Roman" panose="02020603050405020304" pitchFamily="18" charset="0"/>
              </a:rPr>
              <a:t>0</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baseline="-25000" dirty="0">
                <a:solidFill>
                  <a:srgbClr val="000000"/>
                </a:solidFill>
                <a:latin typeface="Times New Roman" panose="02020603050405020304" pitchFamily="18" charset="0"/>
                <a:cs typeface="Times New Roman" panose="02020603050405020304" pitchFamily="18" charset="0"/>
              </a:rPr>
              <a:t>0</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的圆的切线方程为</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250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baseline="-250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y-b</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=r</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过圆</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=r</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外一点</a:t>
            </a:r>
            <a:r>
              <a:rPr lang="en-US" altLang="zh-CN" sz="2200" i="1" dirty="0">
                <a:solidFill>
                  <a:srgbClr val="000000"/>
                </a:solidFill>
                <a:latin typeface="Times New Roman" panose="02020603050405020304" pitchFamily="18" charset="0"/>
                <a:cs typeface="Times New Roman" panose="02020603050405020304" pitchFamily="18" charset="0"/>
              </a:rPr>
              <a:t>M</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25000" dirty="0">
                <a:solidFill>
                  <a:srgbClr val="000000"/>
                </a:solidFill>
                <a:latin typeface="Times New Roman" panose="02020603050405020304" pitchFamily="18" charset="0"/>
                <a:cs typeface="Times New Roman" panose="02020603050405020304" pitchFamily="18" charset="0"/>
              </a:rPr>
              <a:t>0</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baseline="-25000" dirty="0">
                <a:solidFill>
                  <a:srgbClr val="000000"/>
                </a:solidFill>
                <a:latin typeface="Times New Roman" panose="02020603050405020304" pitchFamily="18" charset="0"/>
                <a:cs typeface="Times New Roman" panose="02020603050405020304" pitchFamily="18" charset="0"/>
              </a:rPr>
              <a:t>0</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作圆的两条切线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则两切点所在的直线方程为</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250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x+y</a:t>
            </a:r>
            <a:r>
              <a:rPr lang="en-US" altLang="zh-CN" sz="2200" baseline="-250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y=r</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708508226"/>
              </p:ext>
            </p:extLst>
          </p:nvPr>
        </p:nvGraphicFramePr>
        <p:xfrm>
          <a:off x="620464" y="4889681"/>
          <a:ext cx="8128000" cy="1049208"/>
        </p:xfrm>
        <a:graphic>
          <a:graphicData uri="http://schemas.openxmlformats.org/presentationml/2006/ole">
            <p:oleObj spid="_x0000_s4098" name="文档" r:id="rId7" imgW="3837724" imgH="495068" progId="Word.Document.12">
              <p:embed/>
            </p:oleObj>
          </a:graphicData>
        </a:graphic>
      </p:graphicFrame>
    </p:spTree>
    <p:extLst>
      <p:ext uri="{BB962C8B-B14F-4D97-AF65-F5344CB8AC3E}">
        <p14:creationId xmlns:p14="http://schemas.microsoft.com/office/powerpoint/2010/main" xmlns="" val="3209674694"/>
      </p:ext>
    </p:extLst>
  </p:cSld>
  <p:clrMapOvr>
    <a:masterClrMapping/>
  </p:clrMapOvr>
  <mc:AlternateContent xmlns:mc="http://schemas.openxmlformats.org/markup-compatibility/2006">
    <mc:Choice xmlns:p14="http://schemas.microsoft.com/office/powerpoint/2010/main" xmlns="" Requires="p14">
      <p:transition spd="slow" p14:dur="800">
        <p:cover dir="rd"/>
      </p:transition>
    </mc:Choice>
    <mc:Fallback>
      <p:transition spd="slow">
        <p:cover dir="rd"/>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a:t>
            </a:fld>
            <a:r>
              <a:rPr lang="en-US" altLang="zh-CN" dirty="0" smtClean="0"/>
              <a:t>-</a:t>
            </a:r>
            <a:endParaRPr lang="zh-CN" altLang="en-US" dirty="0"/>
          </a:p>
        </p:txBody>
      </p:sp>
      <p:sp>
        <p:nvSpPr>
          <p:cNvPr id="5" name="圆角矩形 4">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知识梳理</a:t>
            </a:r>
          </a:p>
        </p:txBody>
      </p:sp>
      <p:sp>
        <p:nvSpPr>
          <p:cNvPr id="6" name="圆角矩形 5">
            <a:hlinkClick r:id="rId4"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考点自诊</a:t>
            </a:r>
            <a:endParaRPr lang="zh-CN" altLang="en-US" sz="1200" dirty="0">
              <a:solidFill>
                <a:srgbClr val="E75E22"/>
              </a:solidFill>
              <a:latin typeface="+mj-ea"/>
              <a:ea typeface="+mj-ea"/>
            </a:endParaRPr>
          </a:p>
        </p:txBody>
      </p:sp>
      <p:sp>
        <p:nvSpPr>
          <p:cNvPr id="2" name="矩形 1"/>
          <p:cNvSpPr>
            <a:spLocks noChangeAspect="1"/>
          </p:cNvSpPr>
          <p:nvPr/>
        </p:nvSpPr>
        <p:spPr>
          <a:xfrm>
            <a:off x="508000" y="1545121"/>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判断下列结论是否正确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正确的画</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Cambria Math" panose="02040503050406030204" pitchFamily="18" charset="0"/>
                <a:ea typeface="NEU-BZ-S9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错误的画</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若直线与圆组成的方程组有解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则直线与圆相交或相切</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若两个圆的方程组成的方程组无解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则这两个圆的位置关系为外切</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k=</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直线</a:t>
            </a:r>
            <a:r>
              <a:rPr lang="en-US" altLang="zh-CN" sz="2200" i="1" dirty="0" err="1">
                <a:solidFill>
                  <a:srgbClr val="000000"/>
                </a:solidFill>
                <a:latin typeface="Times New Roman" panose="02020603050405020304" pitchFamily="18" charset="0"/>
                <a:cs typeface="Times New Roman" panose="02020603050405020304" pitchFamily="18" charset="0"/>
              </a:rPr>
              <a:t>x-y+k</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与圆</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相交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的必要不充分条件</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过圆</a:t>
            </a:r>
            <a:r>
              <a:rPr lang="en-US" altLang="zh-CN" sz="2200" i="1" dirty="0">
                <a:solidFill>
                  <a:srgbClr val="000000"/>
                </a:solidFill>
                <a:latin typeface="Times New Roman" panose="02020603050405020304" pitchFamily="18" charset="0"/>
                <a:cs typeface="Times New Roman" panose="02020603050405020304" pitchFamily="18" charset="0"/>
              </a:rPr>
              <a:t>O</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=r</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外一点</a:t>
            </a:r>
            <a:r>
              <a:rPr lang="en-US" altLang="zh-CN" sz="2200" i="1" dirty="0">
                <a:solidFill>
                  <a:srgbClr val="000000"/>
                </a:solidFill>
                <a:latin typeface="Times New Roman" panose="02020603050405020304" pitchFamily="18" charset="0"/>
                <a:cs typeface="Times New Roman" panose="02020603050405020304" pitchFamily="18" charset="0"/>
              </a:rPr>
              <a:t>P</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25000" dirty="0">
                <a:solidFill>
                  <a:srgbClr val="000000"/>
                </a:solidFill>
                <a:latin typeface="Times New Roman" panose="02020603050405020304" pitchFamily="18" charset="0"/>
                <a:cs typeface="Times New Roman" panose="02020603050405020304" pitchFamily="18" charset="0"/>
              </a:rPr>
              <a:t>0</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baseline="-25000" dirty="0">
                <a:solidFill>
                  <a:srgbClr val="000000"/>
                </a:solidFill>
                <a:latin typeface="Times New Roman" panose="02020603050405020304" pitchFamily="18" charset="0"/>
                <a:cs typeface="Times New Roman" panose="02020603050405020304" pitchFamily="18" charset="0"/>
              </a:rPr>
              <a:t>0</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作圆的两条切线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切点为</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a:t>
            </a:r>
            <a:r>
              <a:rPr lang="en-US" altLang="zh-CN" sz="2200" i="1" dirty="0">
                <a:solidFill>
                  <a:srgbClr val="000000"/>
                </a:solidFill>
                <a:latin typeface="Times New Roman" panose="02020603050405020304" pitchFamily="18" charset="0"/>
                <a:cs typeface="Times New Roman" panose="02020603050405020304" pitchFamily="18" charset="0"/>
              </a:rPr>
              <a:t>O</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P</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四点共圆且直线</a:t>
            </a:r>
            <a:r>
              <a:rPr lang="en-US" altLang="zh-CN" sz="2200" i="1" dirty="0">
                <a:solidFill>
                  <a:srgbClr val="000000"/>
                </a:solidFill>
                <a:latin typeface="Times New Roman" panose="02020603050405020304" pitchFamily="18" charset="0"/>
                <a:cs typeface="Times New Roman" panose="02020603050405020304" pitchFamily="18" charset="0"/>
              </a:rPr>
              <a:t>AB</a:t>
            </a:r>
            <a:r>
              <a:rPr lang="zh-CN" altLang="zh-CN" sz="2200" dirty="0">
                <a:solidFill>
                  <a:srgbClr val="000000"/>
                </a:solidFill>
                <a:latin typeface="Times New Roman" panose="02020603050405020304" pitchFamily="18" charset="0"/>
                <a:cs typeface="Times New Roman" panose="02020603050405020304" pitchFamily="18" charset="0"/>
              </a:rPr>
              <a:t>的方程是</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250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x+y</a:t>
            </a:r>
            <a:r>
              <a:rPr lang="en-US" altLang="zh-CN" sz="2200" baseline="-250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y=r</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联立两相交圆的方程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并消掉二次项后得到的二元一次方程是两圆的公共弦所在的直线方程</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a:spLocks noChangeAspect="1"/>
          </p:cNvSpPr>
          <p:nvPr/>
        </p:nvSpPr>
        <p:spPr>
          <a:xfrm>
            <a:off x="8027300" y="1988840"/>
            <a:ext cx="433132" cy="469359"/>
          </a:xfrm>
          <a:prstGeom prst="rect">
            <a:avLst/>
          </a:prstGeom>
        </p:spPr>
        <p:txBody>
          <a:bodyPr wrap="none">
            <a:spAutoFit/>
          </a:bodyPr>
          <a:lstStyle/>
          <a:p>
            <a:pPr>
              <a:lnSpc>
                <a:spcPct val="120000"/>
              </a:lnSpc>
            </a:pPr>
            <a:r>
              <a:rPr lang="en-US" altLang="zh-CN" sz="2200" dirty="0" smtClean="0">
                <a:solidFill>
                  <a:srgbClr val="FF0000"/>
                </a:solidFill>
                <a:latin typeface="Cambria Math" panose="02040503050406030204" pitchFamily="18" charset="0"/>
                <a:ea typeface="NEU-BZ-S92"/>
                <a:cs typeface="Times New Roman" panose="02020603050405020304" pitchFamily="18" charset="0"/>
              </a:rPr>
              <a:t>√ </a:t>
            </a:r>
            <a:endParaRPr lang="zh-CN" altLang="en-US" sz="2200" dirty="0"/>
          </a:p>
        </p:txBody>
      </p:sp>
      <p:sp>
        <p:nvSpPr>
          <p:cNvPr id="9" name="矩形 8"/>
          <p:cNvSpPr>
            <a:spLocks noChangeAspect="1"/>
          </p:cNvSpPr>
          <p:nvPr/>
        </p:nvSpPr>
        <p:spPr>
          <a:xfrm>
            <a:off x="1403648" y="2757277"/>
            <a:ext cx="537327" cy="466090"/>
          </a:xfrm>
          <a:prstGeom prst="rect">
            <a:avLst/>
          </a:prstGeom>
        </p:spPr>
        <p:txBody>
          <a:bodyPr wrap="none">
            <a:spAutoFit/>
          </a:bodyPr>
          <a:lstStyle/>
          <a:p>
            <a:pPr>
              <a:lnSpc>
                <a:spcPct val="120000"/>
              </a:lnSpc>
            </a:pPr>
            <a:r>
              <a:rPr lang="en-US" altLang="zh-CN" sz="2200" i="1" dirty="0" smtClean="0">
                <a:solidFill>
                  <a:srgbClr val="FF0000"/>
                </a:solidFill>
                <a:latin typeface="Times New Roman" panose="02020603050405020304" pitchFamily="18" charset="0"/>
              </a:rPr>
              <a:t>× </a:t>
            </a:r>
            <a:endParaRPr lang="zh-CN" altLang="en-US" sz="2200" dirty="0"/>
          </a:p>
        </p:txBody>
      </p:sp>
      <p:sp>
        <p:nvSpPr>
          <p:cNvPr id="10" name="矩形 9"/>
          <p:cNvSpPr>
            <a:spLocks noChangeAspect="1"/>
          </p:cNvSpPr>
          <p:nvPr/>
        </p:nvSpPr>
        <p:spPr>
          <a:xfrm>
            <a:off x="724364" y="3582402"/>
            <a:ext cx="537327" cy="466090"/>
          </a:xfrm>
          <a:prstGeom prst="rect">
            <a:avLst/>
          </a:prstGeom>
        </p:spPr>
        <p:txBody>
          <a:bodyPr wrap="none">
            <a:spAutoFit/>
          </a:bodyPr>
          <a:lstStyle/>
          <a:p>
            <a:pPr>
              <a:lnSpc>
                <a:spcPct val="120000"/>
              </a:lnSpc>
            </a:pPr>
            <a:r>
              <a:rPr lang="en-US" altLang="zh-CN" sz="2200" i="1" dirty="0" smtClean="0">
                <a:solidFill>
                  <a:srgbClr val="FF0000"/>
                </a:solidFill>
                <a:latin typeface="Times New Roman" panose="02020603050405020304" pitchFamily="18" charset="0"/>
              </a:rPr>
              <a:t>× </a:t>
            </a:r>
            <a:endParaRPr lang="zh-CN" altLang="en-US" sz="2200" dirty="0"/>
          </a:p>
        </p:txBody>
      </p:sp>
      <p:sp>
        <p:nvSpPr>
          <p:cNvPr id="11" name="矩形 10"/>
          <p:cNvSpPr>
            <a:spLocks noChangeAspect="1"/>
          </p:cNvSpPr>
          <p:nvPr/>
        </p:nvSpPr>
        <p:spPr>
          <a:xfrm>
            <a:off x="6516216" y="4375495"/>
            <a:ext cx="433132" cy="469359"/>
          </a:xfrm>
          <a:prstGeom prst="rect">
            <a:avLst/>
          </a:prstGeom>
        </p:spPr>
        <p:txBody>
          <a:bodyPr wrap="none">
            <a:spAutoFit/>
          </a:bodyPr>
          <a:lstStyle/>
          <a:p>
            <a:pPr>
              <a:lnSpc>
                <a:spcPct val="120000"/>
              </a:lnSpc>
            </a:pPr>
            <a:r>
              <a:rPr lang="en-US" altLang="zh-CN" sz="2200" dirty="0" smtClean="0">
                <a:solidFill>
                  <a:srgbClr val="FF0000"/>
                </a:solidFill>
                <a:latin typeface="Cambria Math" panose="02040503050406030204" pitchFamily="18" charset="0"/>
                <a:ea typeface="NEU-BZ-S92"/>
                <a:cs typeface="Times New Roman" panose="02020603050405020304" pitchFamily="18" charset="0"/>
              </a:rPr>
              <a:t>√ </a:t>
            </a:r>
            <a:endParaRPr lang="zh-CN" altLang="en-US" sz="2200" dirty="0"/>
          </a:p>
        </p:txBody>
      </p:sp>
      <p:sp>
        <p:nvSpPr>
          <p:cNvPr id="12" name="矩形 11"/>
          <p:cNvSpPr>
            <a:spLocks noChangeAspect="1"/>
          </p:cNvSpPr>
          <p:nvPr/>
        </p:nvSpPr>
        <p:spPr>
          <a:xfrm>
            <a:off x="4549421" y="5191889"/>
            <a:ext cx="433132" cy="469359"/>
          </a:xfrm>
          <a:prstGeom prst="rect">
            <a:avLst/>
          </a:prstGeom>
        </p:spPr>
        <p:txBody>
          <a:bodyPr wrap="none">
            <a:spAutoFit/>
          </a:bodyPr>
          <a:lstStyle/>
          <a:p>
            <a:pPr>
              <a:lnSpc>
                <a:spcPct val="120000"/>
              </a:lnSpc>
            </a:pPr>
            <a:r>
              <a:rPr lang="en-US" altLang="zh-CN" sz="2200" dirty="0" smtClean="0">
                <a:solidFill>
                  <a:srgbClr val="FF0000"/>
                </a:solidFill>
                <a:latin typeface="Cambria Math" panose="02040503050406030204" pitchFamily="18" charset="0"/>
                <a:ea typeface="NEU-BZ-S92"/>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xmlns="" val="1229754651"/>
      </p:ext>
    </p:extLst>
  </p:cSld>
  <p:clrMapOvr>
    <a:masterClrMapping/>
  </p:clrMapOvr>
  <mc:AlternateContent xmlns:mc="http://schemas.openxmlformats.org/markup-compatibility/2006">
    <mc:Choice xmlns:p14="http://schemas.microsoft.com/office/powerpoint/2010/main" xmlns="" Requires="p14">
      <p:transition spd="slow" p14:dur="800">
        <p:strips dir="rd"/>
      </p:transition>
    </mc:Choice>
    <mc:Fallback>
      <p:transition spd="slow">
        <p:strips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down)">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down)">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down)">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down)">
                                      <p:cBhvr>
                                        <p:cTn id="2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6</a:t>
            </a:fld>
            <a:r>
              <a:rPr lang="en-US" altLang="zh-CN" dirty="0" smtClean="0"/>
              <a:t>-</a:t>
            </a:r>
            <a:endParaRPr lang="zh-CN" altLang="en-US" dirty="0"/>
          </a:p>
        </p:txBody>
      </p:sp>
      <p:sp>
        <p:nvSpPr>
          <p:cNvPr id="5" name="圆角矩形 4">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知识梳理</a:t>
            </a:r>
          </a:p>
        </p:txBody>
      </p:sp>
      <p:sp>
        <p:nvSpPr>
          <p:cNvPr id="6" name="圆角矩形 5">
            <a:hlinkClick r:id="rId4"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考点自诊</a:t>
            </a:r>
            <a:endParaRPr lang="zh-CN" altLang="en-US" sz="1200" dirty="0">
              <a:solidFill>
                <a:srgbClr val="E75E22"/>
              </a:solidFill>
              <a:latin typeface="+mj-ea"/>
              <a:ea typeface="+mj-ea"/>
            </a:endParaRPr>
          </a:p>
        </p:txBody>
      </p:sp>
      <p:sp>
        <p:nvSpPr>
          <p:cNvPr id="3" name="矩形 2"/>
          <p:cNvSpPr>
            <a:spLocks noChangeAspect="1"/>
          </p:cNvSpPr>
          <p:nvPr/>
        </p:nvSpPr>
        <p:spPr>
          <a:xfrm>
            <a:off x="508000" y="1772816"/>
            <a:ext cx="8128000" cy="208480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直线</a:t>
            </a:r>
            <a:r>
              <a:rPr lang="en-US" altLang="zh-CN" sz="2200" i="1" dirty="0">
                <a:solidFill>
                  <a:srgbClr val="000000"/>
                </a:solidFill>
                <a:latin typeface="Times New Roman" panose="02020603050405020304" pitchFamily="18" charset="0"/>
                <a:cs typeface="Times New Roman" panose="02020603050405020304" pitchFamily="18" charset="0"/>
              </a:rPr>
              <a:t>l</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y=kx+a</a:t>
            </a:r>
            <a:r>
              <a:rPr lang="zh-CN" altLang="zh-CN" sz="2200" dirty="0">
                <a:solidFill>
                  <a:srgbClr val="000000"/>
                </a:solidFill>
                <a:latin typeface="Times New Roman" panose="02020603050405020304" pitchFamily="18" charset="0"/>
                <a:cs typeface="Times New Roman" panose="02020603050405020304" pitchFamily="18" charset="0"/>
              </a:rPr>
              <a:t>和圆</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相交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充分不必要条件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必要不充分条件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充要条件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既不充分也不必要条件</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a:spLocks noChangeAspect="1"/>
          </p:cNvSpPr>
          <p:nvPr/>
        </p:nvSpPr>
        <p:spPr>
          <a:xfrm>
            <a:off x="6721849" y="1772816"/>
            <a:ext cx="388248" cy="46974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A</a:t>
            </a:r>
            <a:endParaRPr lang="zh-CN" altLang="en-US" sz="2200" dirty="0"/>
          </a:p>
        </p:txBody>
      </p:sp>
      <p:sp>
        <p:nvSpPr>
          <p:cNvPr id="4" name="矩形 3"/>
          <p:cNvSpPr>
            <a:spLocks noChangeAspect="1"/>
          </p:cNvSpPr>
          <p:nvPr/>
        </p:nvSpPr>
        <p:spPr>
          <a:xfrm>
            <a:off x="508000" y="3819484"/>
            <a:ext cx="8128000" cy="127227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FF0000"/>
                </a:solidFill>
                <a:latin typeface="Times New Roman" panose="02020603050405020304" pitchFamily="18" charset="0"/>
                <a:cs typeface="Times New Roman" panose="02020603050405020304" pitchFamily="18" charset="0"/>
              </a:rPr>
              <a:t>解析</a:t>
            </a:r>
            <a:r>
              <a:rPr lang="en-US" altLang="zh-CN" sz="2200" b="1"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当</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直线</a:t>
            </a:r>
            <a:r>
              <a:rPr lang="en-US" altLang="zh-CN" sz="2200" i="1" dirty="0">
                <a:solidFill>
                  <a:srgbClr val="000000"/>
                </a:solidFill>
                <a:latin typeface="Times New Roman" panose="02020603050405020304" pitchFamily="18" charset="0"/>
                <a:cs typeface="Times New Roman" panose="02020603050405020304" pitchFamily="18" charset="0"/>
              </a:rPr>
              <a:t>l</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y=kx+a</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过定点</a:t>
            </a:r>
            <a:r>
              <a:rPr lang="en-US" altLang="zh-CN" sz="2200" i="1" dirty="0">
                <a:solidFill>
                  <a:srgbClr val="000000"/>
                </a:solidFill>
                <a:latin typeface="Times New Roman" panose="02020603050405020304" pitchFamily="18" charset="0"/>
                <a:cs typeface="Times New Roman" panose="02020603050405020304" pitchFamily="18" charset="0"/>
              </a:rPr>
              <a:t>P</a:t>
            </a:r>
            <a:r>
              <a:rPr lang="en-US" altLang="zh-CN" sz="2200" dirty="0">
                <a:solidFill>
                  <a:srgbClr val="000000"/>
                </a:solidFill>
                <a:latin typeface="Times New Roman" panose="02020603050405020304" pitchFamily="18" charset="0"/>
                <a:cs typeface="Times New Roman" panose="02020603050405020304" pitchFamily="18" charset="0"/>
              </a:rPr>
              <a:t>(0,1),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点</a:t>
            </a:r>
            <a:r>
              <a:rPr lang="en-US" altLang="zh-CN" sz="2200" i="1" dirty="0">
                <a:solidFill>
                  <a:srgbClr val="000000"/>
                </a:solidFill>
                <a:latin typeface="Times New Roman" panose="02020603050405020304" pitchFamily="18" charset="0"/>
                <a:cs typeface="Times New Roman" panose="02020603050405020304" pitchFamily="18" charset="0"/>
              </a:rPr>
              <a:t>P</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在圆</a:t>
            </a:r>
            <a:r>
              <a:rPr lang="en-US" altLang="zh-CN" sz="2200" i="1"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所以直线</a:t>
            </a:r>
            <a:r>
              <a:rPr lang="en-US" altLang="zh-CN" sz="2200" i="1" dirty="0">
                <a:solidFill>
                  <a:srgbClr val="000000"/>
                </a:solidFill>
                <a:latin typeface="Times New Roman" panose="02020603050405020304" pitchFamily="18" charset="0"/>
                <a:cs typeface="Times New Roman" panose="02020603050405020304" pitchFamily="18" charset="0"/>
              </a:rPr>
              <a:t>l</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与圆</a:t>
            </a:r>
            <a:r>
              <a:rPr lang="en-US" altLang="zh-CN" sz="2200" i="1"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相交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故充分条件成立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而当</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亦有直线</a:t>
            </a:r>
            <a:r>
              <a:rPr lang="en-US" altLang="zh-CN" sz="2200" i="1" dirty="0">
                <a:solidFill>
                  <a:srgbClr val="000000"/>
                </a:solidFill>
                <a:latin typeface="Times New Roman" panose="02020603050405020304" pitchFamily="18" charset="0"/>
                <a:cs typeface="Times New Roman" panose="02020603050405020304" pitchFamily="18" charset="0"/>
              </a:rPr>
              <a:t>l</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和圆</a:t>
            </a:r>
            <a:r>
              <a:rPr lang="en-US" altLang="zh-CN" sz="2200" i="1"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相交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故选</a:t>
            </a:r>
            <a:r>
              <a:rPr lang="en-US" altLang="zh-CN" sz="2200" dirty="0">
                <a:solidFill>
                  <a:srgbClr val="000000"/>
                </a:solidFill>
                <a:latin typeface="Times New Roman" panose="02020603050405020304" pitchFamily="18" charset="0"/>
                <a:cs typeface="Times New Roman" panose="02020603050405020304" pitchFamily="18" charset="0"/>
              </a:rPr>
              <a:t>A</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85347247"/>
      </p:ext>
    </p:extLst>
  </p:cSld>
  <p:clrMapOvr>
    <a:masterClrMapping/>
  </p:clrMapOvr>
  <mc:AlternateContent xmlns:mc="http://schemas.openxmlformats.org/markup-compatibility/2006">
    <mc:Choice xmlns:p14="http://schemas.microsoft.com/office/powerpoint/2010/main" xmlns="" Requires="p14">
      <p:transition spd="slow" p14:dur="800">
        <p:cover dir="ru"/>
      </p:transition>
    </mc:Choice>
    <mc:Fallback>
      <p:transition spd="slow">
        <p:cover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7</a:t>
            </a:fld>
            <a:r>
              <a:rPr lang="en-US" altLang="zh-CN" dirty="0" smtClean="0"/>
              <a:t>-</a:t>
            </a:r>
            <a:endParaRPr lang="zh-CN" altLang="en-US" dirty="0"/>
          </a:p>
        </p:txBody>
      </p:sp>
      <p:sp>
        <p:nvSpPr>
          <p:cNvPr id="5" name="圆角矩形 4">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知识梳理</a:t>
            </a:r>
          </a:p>
        </p:txBody>
      </p:sp>
      <p:sp>
        <p:nvSpPr>
          <p:cNvPr id="6" name="圆角矩形 5">
            <a:hlinkClick r:id="rId4"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考点自诊</a:t>
            </a:r>
            <a:endParaRPr lang="zh-CN" altLang="en-US" sz="1200" dirty="0">
              <a:solidFill>
                <a:srgbClr val="E75E22"/>
              </a:solidFill>
              <a:latin typeface="+mj-ea"/>
              <a:ea typeface="+mj-ea"/>
            </a:endParaRPr>
          </a:p>
        </p:txBody>
      </p:sp>
      <p:sp>
        <p:nvSpPr>
          <p:cNvPr id="3" name="矩形 2"/>
          <p:cNvSpPr>
            <a:spLocks noChangeAspect="1"/>
          </p:cNvSpPr>
          <p:nvPr/>
        </p:nvSpPr>
        <p:spPr>
          <a:xfrm>
            <a:off x="508000" y="1772816"/>
            <a:ext cx="8128000" cy="1717393"/>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海南琼海模拟</a:t>
            </a: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cs typeface="Times New Roman" panose="02020603050405020304" pitchFamily="18" charset="0"/>
              </a:rPr>
              <a:t>若过点</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有两条直线与圆</a:t>
            </a:r>
            <a:r>
              <a:rPr lang="en-US" altLang="zh-CN" sz="2200" i="1" dirty="0" smtClean="0">
                <a:solidFill>
                  <a:srgbClr val="000000"/>
                </a:solidFill>
                <a:latin typeface="Times New Roman" panose="02020603050405020304" pitchFamily="18" charset="0"/>
                <a:cs typeface="Times New Roman" panose="02020603050405020304" pitchFamily="18" charset="0"/>
              </a:rPr>
              <a:t>x</a:t>
            </a:r>
            <a:r>
              <a:rPr lang="en-US" altLang="zh-CN" sz="2200" baseline="30000" dirty="0" smtClean="0">
                <a:solidFill>
                  <a:srgbClr val="000000"/>
                </a:solidFill>
                <a:latin typeface="Times New Roman" panose="02020603050405020304" pitchFamily="18" charset="0"/>
                <a:cs typeface="Times New Roman" panose="02020603050405020304" pitchFamily="18" charset="0"/>
              </a:rPr>
              <a:t>2</a:t>
            </a:r>
            <a:r>
              <a:rPr lang="en-US" altLang="zh-CN" sz="2200" i="1" dirty="0" smtClean="0">
                <a:solidFill>
                  <a:srgbClr val="000000"/>
                </a:solidFill>
                <a:latin typeface="Times New Roman" panose="02020603050405020304" pitchFamily="18" charset="0"/>
                <a:cs typeface="Times New Roman" panose="02020603050405020304" pitchFamily="18" charset="0"/>
              </a:rPr>
              <a:t>+y</a:t>
            </a:r>
            <a:r>
              <a:rPr lang="en-US" altLang="zh-CN" sz="2200" baseline="30000" dirty="0" smtClean="0">
                <a:solidFill>
                  <a:srgbClr val="000000"/>
                </a:solidFill>
                <a:latin typeface="Times New Roman" panose="02020603050405020304" pitchFamily="18" charset="0"/>
                <a:cs typeface="Times New Roman" panose="02020603050405020304" pitchFamily="18" charset="0"/>
              </a:rPr>
              <a:t>2</a:t>
            </a:r>
            <a:r>
              <a:rPr lang="en-US" altLang="zh-CN" sz="2200" i="1"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2</a:t>
            </a:r>
            <a:r>
              <a:rPr lang="en-US" altLang="zh-CN" sz="2200" i="1" dirty="0" smtClean="0">
                <a:solidFill>
                  <a:srgbClr val="000000"/>
                </a:solidFill>
                <a:latin typeface="Times New Roman" panose="02020603050405020304" pitchFamily="18" charset="0"/>
                <a:cs typeface="Times New Roman" panose="02020603050405020304" pitchFamily="18" charset="0"/>
              </a:rPr>
              <a:t>x+</a:t>
            </a:r>
            <a:r>
              <a:rPr lang="en-US" altLang="zh-CN" sz="2200" dirty="0" smtClean="0">
                <a:solidFill>
                  <a:srgbClr val="000000"/>
                </a:solidFill>
                <a:latin typeface="Times New Roman" panose="02020603050405020304" pitchFamily="18" charset="0"/>
                <a:cs typeface="Times New Roman" panose="02020603050405020304" pitchFamily="18" charset="0"/>
              </a:rPr>
              <a:t>2</a:t>
            </a:r>
            <a:r>
              <a:rPr lang="en-US" altLang="zh-CN" sz="2200" i="1" dirty="0" smtClean="0">
                <a:solidFill>
                  <a:srgbClr val="000000"/>
                </a:solidFill>
                <a:latin typeface="Times New Roman" panose="02020603050405020304" pitchFamily="18" charset="0"/>
                <a:cs typeface="Times New Roman" panose="02020603050405020304" pitchFamily="18" charset="0"/>
              </a:rPr>
              <a:t>y +</a:t>
            </a:r>
            <a:r>
              <a:rPr lang="en-US" altLang="zh-CN" sz="2200" i="1" dirty="0">
                <a:solidFill>
                  <a:srgbClr val="000000"/>
                </a:solidFill>
                <a:latin typeface="Times New Roman" panose="02020603050405020304" pitchFamily="18" charset="0"/>
                <a:cs typeface="Times New Roman" panose="02020603050405020304" pitchFamily="18" charset="0"/>
              </a:rPr>
              <a:t>m+</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相切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则实数</a:t>
            </a:r>
            <a:r>
              <a:rPr lang="en-US" altLang="zh-CN" sz="2200" i="1" dirty="0">
                <a:solidFill>
                  <a:srgbClr val="000000"/>
                </a:solidFill>
                <a:latin typeface="Times New Roman" panose="02020603050405020304" pitchFamily="18" charset="0"/>
                <a:cs typeface="Times New Roman" panose="02020603050405020304" pitchFamily="18" charset="0"/>
              </a:rPr>
              <a:t>m</a:t>
            </a:r>
            <a:r>
              <a:rPr lang="zh-CN" altLang="zh-CN" sz="2200" dirty="0">
                <a:solidFill>
                  <a:srgbClr val="000000"/>
                </a:solidFill>
                <a:latin typeface="Times New Roman" panose="02020603050405020304" pitchFamily="18" charset="0"/>
                <a:cs typeface="Times New Roman" panose="02020603050405020304" pitchFamily="18" charset="0"/>
              </a:rPr>
              <a:t>的取值范围是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1)</a:t>
            </a:r>
            <a:r>
              <a:rPr lang="en-US" altLang="zh-CN" sz="2200" dirty="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1,0)</a:t>
            </a:r>
            <a:r>
              <a:rPr lang="en-US" altLang="zh-CN" sz="2200" dirty="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D</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1,1)</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矩形 9"/>
          <p:cNvSpPr>
            <a:spLocks noChangeAspect="1"/>
          </p:cNvSpPr>
          <p:nvPr/>
        </p:nvSpPr>
        <p:spPr>
          <a:xfrm>
            <a:off x="5199290" y="2143247"/>
            <a:ext cx="388248" cy="46974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D</a:t>
            </a:r>
            <a:endParaRPr lang="zh-CN" altLang="en-US" sz="2200" dirty="0"/>
          </a:p>
        </p:txBody>
      </p:sp>
      <p:sp>
        <p:nvSpPr>
          <p:cNvPr id="9" name="矩形 8"/>
          <p:cNvSpPr>
            <a:spLocks noChangeAspect="1"/>
          </p:cNvSpPr>
          <p:nvPr/>
        </p:nvSpPr>
        <p:spPr>
          <a:xfrm>
            <a:off x="508000" y="3417039"/>
            <a:ext cx="8128000" cy="167853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FF0000"/>
                </a:solidFill>
                <a:latin typeface="Times New Roman" panose="02020603050405020304" pitchFamily="18" charset="0"/>
                <a:cs typeface="Times New Roman" panose="02020603050405020304" pitchFamily="18" charset="0"/>
              </a:rPr>
              <a:t>解析</a:t>
            </a:r>
            <a:r>
              <a:rPr lang="en-US" altLang="zh-CN" sz="2200" b="1"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由已知可知圆的方程满足</a:t>
            </a:r>
            <a:r>
              <a:rPr lang="en-US" altLang="zh-CN" sz="2200" i="1" dirty="0">
                <a:solidFill>
                  <a:srgbClr val="000000"/>
                </a:solidFill>
                <a:latin typeface="Times New Roman" panose="02020603050405020304" pitchFamily="18" charset="0"/>
                <a:cs typeface="Times New Roman" panose="02020603050405020304" pitchFamily="18" charset="0"/>
              </a:rPr>
              <a:t>D</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+E</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F&gt;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则</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m+</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&gt;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解得</a:t>
            </a:r>
            <a:r>
              <a:rPr lang="en-US" altLang="zh-CN" sz="2200" i="1" dirty="0">
                <a:solidFill>
                  <a:srgbClr val="000000"/>
                </a:solidFill>
                <a:latin typeface="Times New Roman" panose="02020603050405020304" pitchFamily="18" charset="0"/>
                <a:cs typeface="Times New Roman" panose="02020603050405020304" pitchFamily="18" charset="0"/>
              </a:rPr>
              <a:t>m&lt;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因为过点</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有两条直线与已知圆相切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所以点</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在圆外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+m+</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&gt;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解得</a:t>
            </a:r>
            <a:r>
              <a:rPr lang="en-US" altLang="zh-CN" sz="2200" i="1" dirty="0">
                <a:solidFill>
                  <a:srgbClr val="000000"/>
                </a:solidFill>
                <a:latin typeface="Times New Roman" panose="02020603050405020304" pitchFamily="18" charset="0"/>
                <a:cs typeface="Times New Roman" panose="02020603050405020304" pitchFamily="18" charset="0"/>
              </a:rPr>
              <a:t>m&gt;-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综上实数</a:t>
            </a:r>
            <a:r>
              <a:rPr lang="en-US" altLang="zh-CN" sz="2200" i="1" dirty="0">
                <a:solidFill>
                  <a:srgbClr val="000000"/>
                </a:solidFill>
                <a:latin typeface="Times New Roman" panose="02020603050405020304" pitchFamily="18" charset="0"/>
                <a:cs typeface="Times New Roman" panose="02020603050405020304" pitchFamily="18" charset="0"/>
              </a:rPr>
              <a:t>m</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的取值范围为</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&lt;m&lt;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故选</a:t>
            </a:r>
            <a:r>
              <a:rPr lang="en-US" altLang="zh-CN" sz="2200" dirty="0">
                <a:solidFill>
                  <a:srgbClr val="000000"/>
                </a:solidFill>
                <a:latin typeface="Times New Roman" panose="02020603050405020304" pitchFamily="18" charset="0"/>
                <a:cs typeface="Times New Roman" panose="02020603050405020304" pitchFamily="18" charset="0"/>
              </a:rPr>
              <a:t>D</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21406393"/>
      </p:ext>
    </p:extLst>
  </p:cSld>
  <p:clrMapOvr>
    <a:masterClrMapping/>
  </p:clrMapOvr>
  <mc:AlternateContent xmlns:mc="http://schemas.openxmlformats.org/markup-compatibility/2006">
    <mc:Choice xmlns:p14="http://schemas.microsoft.com/office/powerpoint/2010/main" xmlns="" Requires="p14">
      <p:transition spd="slow" p14:dur="800">
        <p:wipe dir="u"/>
      </p:transition>
    </mc:Choice>
    <mc:Fallback>
      <p:transition spd="slow">
        <p:wipe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down)">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8</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知识梳理</a:t>
            </a:r>
          </a:p>
        </p:txBody>
      </p:sp>
      <p:sp>
        <p:nvSpPr>
          <p:cNvPr id="6" name="圆角矩形 5">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考点自诊</a:t>
            </a:r>
            <a:endParaRPr lang="zh-CN" altLang="en-US" sz="1200" dirty="0">
              <a:solidFill>
                <a:srgbClr val="E75E22"/>
              </a:solidFill>
              <a:latin typeface="+mj-ea"/>
              <a:ea typeface="+mj-ea"/>
            </a:endParaRPr>
          </a:p>
        </p:txBody>
      </p:sp>
      <p:sp>
        <p:nvSpPr>
          <p:cNvPr id="10" name="矩形 9"/>
          <p:cNvSpPr>
            <a:spLocks noChangeAspect="1"/>
          </p:cNvSpPr>
          <p:nvPr/>
        </p:nvSpPr>
        <p:spPr>
          <a:xfrm>
            <a:off x="508000" y="1505566"/>
            <a:ext cx="8128000" cy="866006"/>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湖南师大附中摸底</a:t>
            </a:r>
            <a:r>
              <a:rPr lang="en-US" altLang="zh-CN" sz="2200" dirty="0">
                <a:solidFill>
                  <a:srgbClr val="000000"/>
                </a:solidFill>
                <a:latin typeface="Times New Roman" panose="02020603050405020304" pitchFamily="18" charset="0"/>
                <a:cs typeface="Times New Roman" panose="02020603050405020304" pitchFamily="18" charset="0"/>
              </a:rPr>
              <a:t>,14)</a:t>
            </a:r>
            <a:r>
              <a:rPr lang="zh-CN" altLang="zh-CN" sz="2200" dirty="0">
                <a:solidFill>
                  <a:srgbClr val="000000"/>
                </a:solidFill>
                <a:latin typeface="Times New Roman" panose="02020603050405020304" pitchFamily="18" charset="0"/>
                <a:cs typeface="Times New Roman" panose="02020603050405020304" pitchFamily="18" charset="0"/>
              </a:rPr>
              <a:t>已知直线</a:t>
            </a:r>
            <a:r>
              <a:rPr lang="en-US" altLang="zh-CN" sz="2200" i="1" dirty="0">
                <a:solidFill>
                  <a:srgbClr val="000000"/>
                </a:solidFill>
                <a:latin typeface="Times New Roman" panose="02020603050405020304" pitchFamily="18" charset="0"/>
                <a:cs typeface="Times New Roman" panose="02020603050405020304" pitchFamily="18" charset="0"/>
              </a:rPr>
              <a:t>l</a:t>
            </a:r>
            <a:r>
              <a:rPr lang="zh-CN" altLang="zh-CN" sz="2200" dirty="0">
                <a:solidFill>
                  <a:srgbClr val="000000"/>
                </a:solidFill>
                <a:latin typeface="Times New Roman" panose="02020603050405020304" pitchFamily="18" charset="0"/>
                <a:cs typeface="Times New Roman" panose="02020603050405020304" pitchFamily="18" charset="0"/>
              </a:rPr>
              <a:t>经过点</a:t>
            </a:r>
            <a:r>
              <a:rPr lang="en-US" altLang="zh-CN" sz="2200" i="1" dirty="0">
                <a:solidFill>
                  <a:srgbClr val="000000"/>
                </a:solidFill>
                <a:latin typeface="Times New Roman" panose="02020603050405020304" pitchFamily="18" charset="0"/>
                <a:cs typeface="Times New Roman" panose="02020603050405020304" pitchFamily="18" charset="0"/>
              </a:rPr>
              <a:t>P</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且被圆</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25</a:t>
            </a:r>
            <a:r>
              <a:rPr lang="zh-CN" altLang="zh-CN" sz="2200" dirty="0">
                <a:solidFill>
                  <a:srgbClr val="000000"/>
                </a:solidFill>
                <a:latin typeface="Times New Roman" panose="02020603050405020304" pitchFamily="18" charset="0"/>
                <a:cs typeface="Times New Roman" panose="02020603050405020304" pitchFamily="18" charset="0"/>
              </a:rPr>
              <a:t>截得的弦长为</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则直线</a:t>
            </a:r>
            <a:r>
              <a:rPr lang="en-US" altLang="zh-CN" sz="2200" i="1" dirty="0">
                <a:solidFill>
                  <a:srgbClr val="000000"/>
                </a:solidFill>
                <a:latin typeface="Times New Roman" panose="02020603050405020304" pitchFamily="18" charset="0"/>
                <a:cs typeface="Times New Roman" panose="02020603050405020304" pitchFamily="18" charset="0"/>
              </a:rPr>
              <a:t>l</a:t>
            </a:r>
            <a:r>
              <a:rPr lang="zh-CN" altLang="zh-CN" sz="2200" dirty="0">
                <a:solidFill>
                  <a:srgbClr val="000000"/>
                </a:solidFill>
                <a:latin typeface="Times New Roman" panose="02020603050405020304" pitchFamily="18" charset="0"/>
                <a:cs typeface="Times New Roman" panose="02020603050405020304" pitchFamily="18" charset="0"/>
              </a:rPr>
              <a:t>的方程是</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2359271"/>
            <a:ext cx="8128000" cy="86600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FF0000"/>
                </a:solidFill>
                <a:latin typeface="Times New Roman" panose="02020603050405020304" pitchFamily="18" charset="0"/>
                <a:cs typeface="Times New Roman" panose="02020603050405020304" pitchFamily="18" charset="0"/>
              </a:rPr>
              <a:t>答案</a:t>
            </a:r>
            <a:r>
              <a:rPr lang="en-US" altLang="zh-CN" sz="2200" b="1" dirty="0">
                <a:solidFill>
                  <a:srgbClr val="FF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25</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i="1"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2200" b="1" dirty="0">
                <a:solidFill>
                  <a:srgbClr val="FF0000"/>
                </a:solidFill>
                <a:latin typeface="Times New Roman" panose="02020603050405020304" pitchFamily="18" charset="0"/>
                <a:cs typeface="Times New Roman" panose="02020603050405020304" pitchFamily="18" charset="0"/>
              </a:rPr>
              <a:t>解析</a:t>
            </a:r>
            <a:r>
              <a:rPr lang="en-US" altLang="zh-CN" sz="2200" b="1"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由已知条件知圆心</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半径</a:t>
            </a:r>
            <a:r>
              <a:rPr lang="en-US" altLang="zh-CN" sz="2200" i="1" dirty="0">
                <a:solidFill>
                  <a:srgbClr val="000000"/>
                </a:solidFill>
                <a:latin typeface="Times New Roman" panose="02020603050405020304" pitchFamily="18" charset="0"/>
                <a:cs typeface="Times New Roman" panose="02020603050405020304" pitchFamily="18" charset="0"/>
              </a:rPr>
              <a:t>r=</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弦长</a:t>
            </a:r>
            <a:r>
              <a:rPr lang="en-US" altLang="zh-CN" sz="2200" i="1" dirty="0">
                <a:solidFill>
                  <a:srgbClr val="000000"/>
                </a:solidFill>
                <a:latin typeface="Times New Roman" panose="02020603050405020304" pitchFamily="18" charset="0"/>
                <a:cs typeface="Times New Roman" panose="02020603050405020304" pitchFamily="18" charset="0"/>
              </a:rPr>
              <a:t>m=</a:t>
            </a:r>
            <a:r>
              <a:rPr lang="en-US" altLang="zh-CN" sz="2200" dirty="0">
                <a:solidFill>
                  <a:srgbClr val="000000"/>
                </a:solidFill>
                <a:latin typeface="Times New Roman" panose="02020603050405020304" pitchFamily="18" charset="0"/>
                <a:cs typeface="Times New Roman" panose="02020603050405020304" pitchFamily="18" charset="0"/>
              </a:rPr>
              <a:t>8</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2" name="对象 11"/>
          <p:cNvGraphicFramePr>
            <a:graphicFrameLocks noChangeAspect="1"/>
          </p:cNvGraphicFramePr>
          <p:nvPr>
            <p:extLst>
              <p:ext uri="{D42A27DB-BD31-4B8C-83A1-F6EECF244321}">
                <p14:modId xmlns:p14="http://schemas.microsoft.com/office/powerpoint/2010/main" xmlns="" val="670714462"/>
              </p:ext>
            </p:extLst>
          </p:nvPr>
        </p:nvGraphicFramePr>
        <p:xfrm>
          <a:off x="508000" y="3259998"/>
          <a:ext cx="8128000" cy="2370806"/>
        </p:xfrm>
        <a:graphic>
          <a:graphicData uri="http://schemas.openxmlformats.org/presentationml/2006/ole">
            <p:oleObj spid="_x0000_s5122" name="文档" r:id="rId6" imgW="3837724" imgH="1119583" progId="Word.Document.12">
              <p:embed/>
            </p:oleObj>
          </a:graphicData>
        </a:graphic>
      </p:graphicFrame>
    </p:spTree>
    <p:extLst>
      <p:ext uri="{BB962C8B-B14F-4D97-AF65-F5344CB8AC3E}">
        <p14:creationId xmlns:p14="http://schemas.microsoft.com/office/powerpoint/2010/main" xmlns="" val="2573346163"/>
      </p:ext>
    </p:extLst>
  </p:cSld>
  <p:clrMapOvr>
    <a:masterClrMapping/>
  </p:clrMapOvr>
  <mc:AlternateContent xmlns:mc="http://schemas.openxmlformats.org/markup-compatibility/2006">
    <mc:Choice xmlns:p14="http://schemas.microsoft.com/office/powerpoint/2010/main" xmlns="" Requires="p14">
      <p:transition spd="slow" p14:dur="8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wipe(down)">
                                      <p:cBhvr>
                                        <p:cTn id="12" dur="500"/>
                                        <p:tgtEl>
                                          <p:spTgt spid="4">
                                            <p:txEl>
                                              <p:pRg st="1" end="1"/>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down)">
                                      <p:cBhvr>
                                        <p:cTn id="1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9</a:t>
            </a:fld>
            <a:r>
              <a:rPr lang="en-US" altLang="zh-CN" dirty="0" smtClean="0"/>
              <a:t>-</a:t>
            </a:r>
            <a:endParaRPr lang="zh-CN" altLang="en-US" dirty="0"/>
          </a:p>
        </p:txBody>
      </p:sp>
      <p:sp>
        <p:nvSpPr>
          <p:cNvPr id="5" name="圆角矩形 4">
            <a:hlinkClick r:id="rId3"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1</a:t>
            </a:r>
            <a:endParaRPr lang="zh-CN" altLang="en-US" sz="1200" dirty="0">
              <a:solidFill>
                <a:srgbClr val="E75E22"/>
              </a:solidFill>
              <a:latin typeface="+mj-ea"/>
              <a:ea typeface="+mj-ea"/>
            </a:endParaRPr>
          </a:p>
        </p:txBody>
      </p:sp>
      <p:sp>
        <p:nvSpPr>
          <p:cNvPr id="6" name="圆角矩形 5">
            <a:hlinkClick r:id="rId4"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8" name="圆角矩形 7">
            <a:hlinkClick r:id="rId5"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340768"/>
            <a:ext cx="8128000" cy="5373779"/>
          </a:xfrm>
          <a:prstGeom prst="rect">
            <a:avLst/>
          </a:prstGeom>
        </p:spPr>
        <p:txBody>
          <a:bodyPr>
            <a:spAutoFit/>
          </a:bodyPr>
          <a:lstStyle/>
          <a:p>
            <a:pPr indent="229235">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直线与圆的位置关系及其应用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FF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已知</a:t>
            </a:r>
            <a:r>
              <a:rPr lang="en-US" altLang="zh-CN" sz="2200" i="1" dirty="0">
                <a:solidFill>
                  <a:srgbClr val="000000"/>
                </a:solidFill>
                <a:latin typeface="Times New Roman" panose="02020603050405020304" pitchFamily="18" charset="0"/>
                <a:cs typeface="Times New Roman" panose="02020603050405020304" pitchFamily="18" charset="0"/>
              </a:rPr>
              <a:t>O</a:t>
            </a:r>
            <a:r>
              <a:rPr lang="zh-CN" altLang="zh-CN" sz="2200" dirty="0">
                <a:solidFill>
                  <a:srgbClr val="000000"/>
                </a:solidFill>
                <a:latin typeface="Times New Roman" panose="02020603050405020304" pitchFamily="18" charset="0"/>
                <a:cs typeface="Times New Roman" panose="02020603050405020304" pitchFamily="18" charset="0"/>
              </a:rPr>
              <a:t>的方程</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=r</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r&gt;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点</a:t>
            </a:r>
            <a:r>
              <a:rPr lang="en-US" altLang="zh-CN" sz="2200" i="1" dirty="0">
                <a:solidFill>
                  <a:srgbClr val="000000"/>
                </a:solidFill>
                <a:latin typeface="Times New Roman" panose="02020603050405020304" pitchFamily="18" charset="0"/>
                <a:cs typeface="Times New Roman" panose="02020603050405020304" pitchFamily="18" charset="0"/>
              </a:rPr>
              <a:t>P</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a</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ab</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是圆</a:t>
            </a:r>
            <a:r>
              <a:rPr lang="en-US" altLang="zh-CN" sz="2200" i="1" dirty="0">
                <a:solidFill>
                  <a:srgbClr val="000000"/>
                </a:solidFill>
                <a:latin typeface="Times New Roman" panose="02020603050405020304" pitchFamily="18" charset="0"/>
                <a:cs typeface="Times New Roman" panose="02020603050405020304" pitchFamily="18" charset="0"/>
              </a:rPr>
              <a:t>O</a:t>
            </a:r>
            <a:r>
              <a:rPr lang="zh-CN" altLang="zh-CN" sz="2200" dirty="0">
                <a:solidFill>
                  <a:srgbClr val="000000"/>
                </a:solidFill>
                <a:latin typeface="Times New Roman" panose="02020603050405020304" pitchFamily="18" charset="0"/>
                <a:cs typeface="Times New Roman" panose="02020603050405020304" pitchFamily="18" charset="0"/>
              </a:rPr>
              <a:t>内一点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a:t>
            </a:r>
            <a:r>
              <a:rPr lang="en-US" altLang="zh-CN" sz="2200" i="1" dirty="0">
                <a:solidFill>
                  <a:srgbClr val="000000"/>
                </a:solidFill>
                <a:latin typeface="Times New Roman" panose="02020603050405020304" pitchFamily="18" charset="0"/>
                <a:cs typeface="Times New Roman" panose="02020603050405020304" pitchFamily="18" charset="0"/>
              </a:rPr>
              <a:t>P</a:t>
            </a:r>
            <a:r>
              <a:rPr lang="zh-CN" altLang="zh-CN" sz="2200" dirty="0">
                <a:solidFill>
                  <a:srgbClr val="000000"/>
                </a:solidFill>
                <a:latin typeface="Times New Roman" panose="02020603050405020304" pitchFamily="18" charset="0"/>
                <a:cs typeface="Times New Roman" panose="02020603050405020304" pitchFamily="18" charset="0"/>
              </a:rPr>
              <a:t>为中心点的弦所在的直线为</a:t>
            </a:r>
            <a:r>
              <a:rPr lang="en-US" altLang="zh-CN" sz="2200" i="1" dirty="0">
                <a:solidFill>
                  <a:srgbClr val="000000"/>
                </a:solidFill>
                <a:latin typeface="Times New Roman" panose="02020603050405020304" pitchFamily="18" charset="0"/>
                <a:cs typeface="Times New Roman" panose="02020603050405020304" pitchFamily="18" charset="0"/>
              </a:rPr>
              <a:t>m</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直线</a:t>
            </a:r>
            <a:r>
              <a:rPr lang="en-US" altLang="zh-CN" sz="2200" i="1"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cs typeface="Times New Roman" panose="02020603050405020304" pitchFamily="18" charset="0"/>
              </a:rPr>
              <a:t>的方程为</a:t>
            </a:r>
            <a:r>
              <a:rPr lang="en-US" altLang="zh-CN" sz="2200" i="1" dirty="0" err="1">
                <a:solidFill>
                  <a:srgbClr val="000000"/>
                </a:solidFill>
                <a:latin typeface="Times New Roman" panose="02020603050405020304" pitchFamily="18" charset="0"/>
                <a:cs typeface="Times New Roman" panose="02020603050405020304" pitchFamily="18" charset="0"/>
              </a:rPr>
              <a:t>ax+by</a:t>
            </a:r>
            <a:r>
              <a:rPr lang="en-US" altLang="zh-CN" sz="2200" i="1" dirty="0">
                <a:solidFill>
                  <a:srgbClr val="000000"/>
                </a:solidFill>
                <a:latin typeface="Times New Roman" panose="02020603050405020304" pitchFamily="18" charset="0"/>
                <a:cs typeface="Times New Roman" panose="02020603050405020304" pitchFamily="18" charset="0"/>
              </a:rPr>
              <a:t>=r</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err="1">
                <a:solidFill>
                  <a:srgbClr val="000000"/>
                </a:solidFill>
                <a:latin typeface="Times New Roman" panose="02020603050405020304" pitchFamily="18" charset="0"/>
                <a:cs typeface="Times New Roman" panose="02020603050405020304" pitchFamily="18" charset="0"/>
              </a:rPr>
              <a:t>A.</a:t>
            </a:r>
            <a:r>
              <a:rPr lang="en-US" altLang="zh-CN" sz="2200" i="1" dirty="0" err="1">
                <a:solidFill>
                  <a:srgbClr val="000000"/>
                </a:solidFill>
                <a:latin typeface="Times New Roman" panose="02020603050405020304" pitchFamily="18" charset="0"/>
                <a:cs typeface="Times New Roman" panose="02020603050405020304" pitchFamily="18" charset="0"/>
              </a:rPr>
              <a:t>m</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a:t>
            </a:r>
            <a:r>
              <a:rPr lang="en-US" altLang="zh-CN" sz="2200" i="1"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cs typeface="Times New Roman" panose="02020603050405020304" pitchFamily="18" charset="0"/>
              </a:rPr>
              <a:t>与圆</a:t>
            </a:r>
            <a:r>
              <a:rPr lang="en-US" altLang="zh-CN" sz="2200" i="1" dirty="0">
                <a:solidFill>
                  <a:srgbClr val="000000"/>
                </a:solidFill>
                <a:latin typeface="Times New Roman" panose="02020603050405020304" pitchFamily="18" charset="0"/>
                <a:cs typeface="Times New Roman" panose="02020603050405020304" pitchFamily="18" charset="0"/>
              </a:rPr>
              <a:t>O</a:t>
            </a:r>
            <a:r>
              <a:rPr lang="zh-CN" altLang="zh-CN" sz="2200" dirty="0">
                <a:solidFill>
                  <a:srgbClr val="000000"/>
                </a:solidFill>
                <a:latin typeface="Times New Roman" panose="02020603050405020304" pitchFamily="18" charset="0"/>
                <a:cs typeface="Times New Roman" panose="02020603050405020304" pitchFamily="18" charset="0"/>
              </a:rPr>
              <a:t>相离</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err="1">
                <a:solidFill>
                  <a:srgbClr val="000000"/>
                </a:solidFill>
                <a:latin typeface="Times New Roman" panose="02020603050405020304" pitchFamily="18" charset="0"/>
                <a:cs typeface="Times New Roman" panose="02020603050405020304" pitchFamily="18" charset="0"/>
              </a:rPr>
              <a:t>B.</a:t>
            </a:r>
            <a:r>
              <a:rPr lang="en-US" altLang="zh-CN" sz="2200" i="1" dirty="0" err="1">
                <a:solidFill>
                  <a:srgbClr val="000000"/>
                </a:solidFill>
                <a:latin typeface="Times New Roman" panose="02020603050405020304" pitchFamily="18" charset="0"/>
                <a:cs typeface="Times New Roman" panose="02020603050405020304" pitchFamily="18" charset="0"/>
              </a:rPr>
              <a:t>m</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a:t>
            </a:r>
            <a:r>
              <a:rPr lang="en-US" altLang="zh-CN" sz="2200" i="1"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cs typeface="Times New Roman" panose="02020603050405020304" pitchFamily="18" charset="0"/>
              </a:rPr>
              <a:t>与圆</a:t>
            </a:r>
            <a:r>
              <a:rPr lang="en-US" altLang="zh-CN" sz="2200" i="1" dirty="0">
                <a:solidFill>
                  <a:srgbClr val="000000"/>
                </a:solidFill>
                <a:latin typeface="Times New Roman" panose="02020603050405020304" pitchFamily="18" charset="0"/>
                <a:cs typeface="Times New Roman" panose="02020603050405020304" pitchFamily="18" charset="0"/>
              </a:rPr>
              <a:t>O</a:t>
            </a:r>
            <a:r>
              <a:rPr lang="zh-CN" altLang="zh-CN" sz="2200" dirty="0">
                <a:solidFill>
                  <a:srgbClr val="000000"/>
                </a:solidFill>
                <a:latin typeface="Times New Roman" panose="02020603050405020304" pitchFamily="18" charset="0"/>
                <a:cs typeface="Times New Roman" panose="02020603050405020304" pitchFamily="18" charset="0"/>
              </a:rPr>
              <a:t>相交</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err="1">
                <a:solidFill>
                  <a:srgbClr val="000000"/>
                </a:solidFill>
                <a:latin typeface="Times New Roman" panose="02020603050405020304" pitchFamily="18" charset="0"/>
                <a:cs typeface="Times New Roman" panose="02020603050405020304" pitchFamily="18" charset="0"/>
              </a:rPr>
              <a:t>C.</a:t>
            </a:r>
            <a:r>
              <a:rPr lang="en-US" altLang="zh-CN" sz="2200" i="1" dirty="0" err="1">
                <a:solidFill>
                  <a:srgbClr val="000000"/>
                </a:solidFill>
                <a:latin typeface="Times New Roman" panose="02020603050405020304" pitchFamily="18" charset="0"/>
                <a:cs typeface="Times New Roman" panose="02020603050405020304" pitchFamily="18" charset="0"/>
              </a:rPr>
              <a:t>m</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i="1"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cs typeface="Times New Roman" panose="02020603050405020304" pitchFamily="18" charset="0"/>
              </a:rPr>
              <a:t>重合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a:t>
            </a:r>
            <a:r>
              <a:rPr lang="en-US" altLang="zh-CN" sz="2200" i="1"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cs typeface="Times New Roman" panose="02020603050405020304" pitchFamily="18" charset="0"/>
              </a:rPr>
              <a:t>与圆</a:t>
            </a:r>
            <a:r>
              <a:rPr lang="en-US" altLang="zh-CN" sz="2200" i="1" dirty="0">
                <a:solidFill>
                  <a:srgbClr val="000000"/>
                </a:solidFill>
                <a:latin typeface="Times New Roman" panose="02020603050405020304" pitchFamily="18" charset="0"/>
                <a:cs typeface="Times New Roman" panose="02020603050405020304" pitchFamily="18" charset="0"/>
              </a:rPr>
              <a:t>O</a:t>
            </a:r>
            <a:r>
              <a:rPr lang="zh-CN" altLang="zh-CN" sz="2200" dirty="0">
                <a:solidFill>
                  <a:srgbClr val="000000"/>
                </a:solidFill>
                <a:latin typeface="Times New Roman" panose="02020603050405020304" pitchFamily="18" charset="0"/>
                <a:cs typeface="Times New Roman" panose="02020603050405020304" pitchFamily="18" charset="0"/>
              </a:rPr>
              <a:t>相离</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err="1">
                <a:solidFill>
                  <a:srgbClr val="000000"/>
                </a:solidFill>
                <a:latin typeface="Times New Roman" panose="02020603050405020304" pitchFamily="18" charset="0"/>
                <a:cs typeface="Times New Roman" panose="02020603050405020304" pitchFamily="18" charset="0"/>
              </a:rPr>
              <a:t>D.</a:t>
            </a:r>
            <a:r>
              <a:rPr lang="en-US" altLang="zh-CN" sz="2200" i="1" dirty="0" err="1">
                <a:solidFill>
                  <a:srgbClr val="000000"/>
                </a:solidFill>
                <a:latin typeface="Times New Roman" panose="02020603050405020304" pitchFamily="18" charset="0"/>
                <a:cs typeface="Times New Roman" panose="02020603050405020304" pitchFamily="18" charset="0"/>
              </a:rPr>
              <a:t>m</a:t>
            </a:r>
            <a:r>
              <a:rPr lang="zh-CN" altLang="zh-CN" sz="2200"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a:t>
            </a:r>
            <a:r>
              <a:rPr lang="en-US" altLang="zh-CN" sz="2200" i="1"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cs typeface="Times New Roman" panose="02020603050405020304" pitchFamily="18" charset="0"/>
              </a:rPr>
              <a:t>与圆</a:t>
            </a:r>
            <a:r>
              <a:rPr lang="en-US" altLang="zh-CN" sz="2200" i="1" dirty="0">
                <a:solidFill>
                  <a:srgbClr val="000000"/>
                </a:solidFill>
                <a:latin typeface="Times New Roman" panose="02020603050405020304" pitchFamily="18" charset="0"/>
                <a:cs typeface="Times New Roman" panose="02020603050405020304" pitchFamily="18" charset="0"/>
              </a:rPr>
              <a:t>O</a:t>
            </a:r>
            <a:r>
              <a:rPr lang="zh-CN" altLang="zh-CN" sz="2200" dirty="0">
                <a:solidFill>
                  <a:srgbClr val="000000"/>
                </a:solidFill>
                <a:latin typeface="Times New Roman" panose="02020603050405020304" pitchFamily="18" charset="0"/>
                <a:cs typeface="Times New Roman" panose="02020603050405020304" pitchFamily="18" charset="0"/>
              </a:rPr>
              <a:t>相交</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云南宣威五中期末</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若直线</a:t>
            </a:r>
            <a:r>
              <a:rPr lang="en-US" altLang="zh-CN" sz="2200" i="1" dirty="0">
                <a:solidFill>
                  <a:srgbClr val="000000"/>
                </a:solidFill>
                <a:latin typeface="Times New Roman" panose="02020603050405020304" pitchFamily="18" charset="0"/>
                <a:cs typeface="Times New Roman" panose="02020603050405020304" pitchFamily="18" charset="0"/>
              </a:rPr>
              <a:t>l</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y=kx+</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k&lt;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与圆</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相切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则直线</a:t>
            </a:r>
            <a:r>
              <a:rPr lang="en-US" altLang="zh-CN" sz="2200" i="1" dirty="0">
                <a:solidFill>
                  <a:srgbClr val="000000"/>
                </a:solidFill>
                <a:latin typeface="Times New Roman" panose="02020603050405020304" pitchFamily="18" charset="0"/>
                <a:cs typeface="Times New Roman" panose="02020603050405020304" pitchFamily="18" charset="0"/>
              </a:rPr>
              <a:t>l</a:t>
            </a:r>
            <a:r>
              <a:rPr lang="zh-CN" altLang="zh-CN" sz="2200" dirty="0">
                <a:solidFill>
                  <a:srgbClr val="000000"/>
                </a:solidFill>
                <a:latin typeface="Times New Roman" panose="02020603050405020304" pitchFamily="18" charset="0"/>
                <a:cs typeface="Times New Roman" panose="02020603050405020304" pitchFamily="18" charset="0"/>
              </a:rPr>
              <a:t>与圆</a:t>
            </a:r>
            <a:r>
              <a:rPr lang="en-US" altLang="zh-CN" sz="2200" i="1" dirty="0">
                <a:solidFill>
                  <a:srgbClr val="000000"/>
                </a:solidFill>
                <a:latin typeface="Times New Roman" panose="02020603050405020304" pitchFamily="18" charset="0"/>
                <a:cs typeface="Times New Roman" panose="02020603050405020304" pitchFamily="18" charset="0"/>
              </a:rPr>
              <a:t>D</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的位置关系是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相交</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相切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相离</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不确定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12" name="矩形 11"/>
          <p:cNvSpPr>
            <a:spLocks noChangeAspect="1"/>
          </p:cNvSpPr>
          <p:nvPr/>
        </p:nvSpPr>
        <p:spPr>
          <a:xfrm>
            <a:off x="812356" y="2544122"/>
            <a:ext cx="388248" cy="46320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A</a:t>
            </a:r>
            <a:endParaRPr lang="zh-CN" altLang="en-US" sz="2200" dirty="0"/>
          </a:p>
        </p:txBody>
      </p:sp>
      <p:sp>
        <p:nvSpPr>
          <p:cNvPr id="13" name="矩形 12"/>
          <p:cNvSpPr>
            <a:spLocks noChangeAspect="1"/>
          </p:cNvSpPr>
          <p:nvPr/>
        </p:nvSpPr>
        <p:spPr>
          <a:xfrm>
            <a:off x="796138" y="5342772"/>
            <a:ext cx="388248" cy="46320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A</a:t>
            </a:r>
            <a:endParaRPr lang="zh-CN" altLang="en-US" sz="2200" dirty="0"/>
          </a:p>
        </p:txBody>
      </p:sp>
    </p:spTree>
    <p:extLst>
      <p:ext uri="{BB962C8B-B14F-4D97-AF65-F5344CB8AC3E}">
        <p14:creationId xmlns:p14="http://schemas.microsoft.com/office/powerpoint/2010/main" xmlns="" val="1987262272"/>
      </p:ext>
    </p:extLst>
  </p:cSld>
  <p:clrMapOvr>
    <a:masterClrMapping/>
  </p:clrMapOvr>
  <mc:AlternateContent xmlns:mc="http://schemas.openxmlformats.org/markup-compatibility/2006">
    <mc:Choice xmlns:p14="http://schemas.microsoft.com/office/powerpoint/2010/main" xmlns="" Requires="p14">
      <p:transition spd="slow" p14:dur="800">
        <p:dissolve/>
      </p:transition>
    </mc:Choice>
    <mc:Fallback>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down)">
                                      <p:cBhvr>
                                        <p:cTn id="1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theme/theme1.xml><?xml version="1.0" encoding="utf-8"?>
<a:theme xmlns:a="http://schemas.openxmlformats.org/drawingml/2006/main" name="2014高优二轮模板">
  <a:themeElements>
    <a:clrScheme name="自定义 4">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FFFF00"/>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2014高优二轮模板</Template>
  <TotalTime>418</TotalTime>
  <Words>1909</Words>
  <Application>Microsoft Office PowerPoint</Application>
  <PresentationFormat>全屏显示(4:3)</PresentationFormat>
  <Paragraphs>227</Paragraphs>
  <Slides>27</Slides>
  <Notes>26</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27</vt:i4>
      </vt:variant>
    </vt:vector>
  </HeadingPairs>
  <TitlesOfParts>
    <vt:vector size="29" baseType="lpstr">
      <vt:lpstr>2014高优二轮模板</vt:lpstr>
      <vt:lpstr>文档</vt:lpstr>
      <vt:lpstr>9.4　直线与圆、圆与圆的位置关系</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阳光数学网【http://www.eduy.net】搜集，仅供学习和研究使用！</dc:title>
  <dc:subject>阳光数学网【http://www.eduy.net】搜集，仅供学习和研究使用！</dc:subject>
  <dc:creator>阳光数学网【http://www.eduy.net】搜集，仅供学习和研究使用！</dc:creator>
  <cp:keywords>阳光数学网【http:/www.eduy.net】搜集，仅供学习和研究使用！</cp:keywords>
  <dc:description>阳光数学网【http://www.eduy.net】搜集，仅供学习和研究使用！</dc:description>
  <cp:lastModifiedBy>Administrator</cp:lastModifiedBy>
  <cp:revision>131</cp:revision>
  <dcterms:created xsi:type="dcterms:W3CDTF">2014-12-26T02:01:49Z</dcterms:created>
  <dcterms:modified xsi:type="dcterms:W3CDTF">2019-11-11T09:19:14Z</dcterms:modified>
  <cp:category>阳光数学网【http://www.eduy.net】搜集，仅供学习和研究使用！</cp:category>
  <cp:contentType>阳光数学网【http://www.eduy.net】搜集，仅供学习和研究使用！</cp:contentType>
  <cp:contentStatus>阳光数学网【http://www.eduy.net】搜集，仅供学习和研究使用！</cp:contentStatus>
</cp:coreProperties>
</file>