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20"/>
  </p:sldMasterIdLst>
  <p:notesMasterIdLst>
    <p:notesMasterId r:id="rId41"/>
  </p:notesMasterIdLst>
  <p:sldIdLst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Master" Target="slideMasters/slideMaster1.xml"/><Relationship Id="rId29" Type="http://schemas.openxmlformats.org/officeDocument/2006/relationships/slide" Target="slides/slide9.xml"/><Relationship Id="rId41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1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image" Target="../media/image112.wmf"/><Relationship Id="rId18" Type="http://schemas.openxmlformats.org/officeDocument/2006/relationships/image" Target="../media/image117.wmf"/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12" Type="http://schemas.openxmlformats.org/officeDocument/2006/relationships/image" Target="../media/image111.wmf"/><Relationship Id="rId17" Type="http://schemas.openxmlformats.org/officeDocument/2006/relationships/image" Target="../media/image116.wmf"/><Relationship Id="rId2" Type="http://schemas.openxmlformats.org/officeDocument/2006/relationships/image" Target="../media/image101.wmf"/><Relationship Id="rId16" Type="http://schemas.openxmlformats.org/officeDocument/2006/relationships/image" Target="../media/image115.wmf"/><Relationship Id="rId20" Type="http://schemas.openxmlformats.org/officeDocument/2006/relationships/image" Target="../media/image119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11" Type="http://schemas.openxmlformats.org/officeDocument/2006/relationships/image" Target="../media/image110.wmf"/><Relationship Id="rId5" Type="http://schemas.openxmlformats.org/officeDocument/2006/relationships/image" Target="../media/image104.wmf"/><Relationship Id="rId15" Type="http://schemas.openxmlformats.org/officeDocument/2006/relationships/image" Target="../media/image114.wmf"/><Relationship Id="rId10" Type="http://schemas.openxmlformats.org/officeDocument/2006/relationships/image" Target="../media/image109.wmf"/><Relationship Id="rId19" Type="http://schemas.openxmlformats.org/officeDocument/2006/relationships/image" Target="../media/image118.wmf"/><Relationship Id="rId4" Type="http://schemas.openxmlformats.org/officeDocument/2006/relationships/image" Target="../media/image103.wmf"/><Relationship Id="rId9" Type="http://schemas.openxmlformats.org/officeDocument/2006/relationships/image" Target="../media/image108.wmf"/><Relationship Id="rId14" Type="http://schemas.openxmlformats.org/officeDocument/2006/relationships/image" Target="../media/image11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image" Target="../media/image120.wmf"/><Relationship Id="rId5" Type="http://schemas.openxmlformats.org/officeDocument/2006/relationships/image" Target="../media/image124.wmf"/><Relationship Id="rId4" Type="http://schemas.openxmlformats.org/officeDocument/2006/relationships/image" Target="../media/image12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wmf"/><Relationship Id="rId2" Type="http://schemas.openxmlformats.org/officeDocument/2006/relationships/image" Target="../media/image128.wmf"/><Relationship Id="rId1" Type="http://schemas.openxmlformats.org/officeDocument/2006/relationships/image" Target="../media/image127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13" Type="http://schemas.openxmlformats.org/officeDocument/2006/relationships/image" Target="../media/image142.wmf"/><Relationship Id="rId18" Type="http://schemas.openxmlformats.org/officeDocument/2006/relationships/image" Target="../media/image147.wmf"/><Relationship Id="rId3" Type="http://schemas.openxmlformats.org/officeDocument/2006/relationships/image" Target="../media/image132.wmf"/><Relationship Id="rId7" Type="http://schemas.openxmlformats.org/officeDocument/2006/relationships/image" Target="../media/image136.wmf"/><Relationship Id="rId12" Type="http://schemas.openxmlformats.org/officeDocument/2006/relationships/image" Target="../media/image141.wmf"/><Relationship Id="rId17" Type="http://schemas.openxmlformats.org/officeDocument/2006/relationships/image" Target="../media/image146.wmf"/><Relationship Id="rId2" Type="http://schemas.openxmlformats.org/officeDocument/2006/relationships/image" Target="../media/image131.wmf"/><Relationship Id="rId16" Type="http://schemas.openxmlformats.org/officeDocument/2006/relationships/image" Target="../media/image145.wmf"/><Relationship Id="rId20" Type="http://schemas.openxmlformats.org/officeDocument/2006/relationships/image" Target="../media/image149.wmf"/><Relationship Id="rId1" Type="http://schemas.openxmlformats.org/officeDocument/2006/relationships/image" Target="../media/image130.wmf"/><Relationship Id="rId6" Type="http://schemas.openxmlformats.org/officeDocument/2006/relationships/image" Target="../media/image135.wmf"/><Relationship Id="rId11" Type="http://schemas.openxmlformats.org/officeDocument/2006/relationships/image" Target="../media/image140.wmf"/><Relationship Id="rId5" Type="http://schemas.openxmlformats.org/officeDocument/2006/relationships/image" Target="../media/image134.wmf"/><Relationship Id="rId15" Type="http://schemas.openxmlformats.org/officeDocument/2006/relationships/image" Target="../media/image144.wmf"/><Relationship Id="rId10" Type="http://schemas.openxmlformats.org/officeDocument/2006/relationships/image" Target="../media/image139.wmf"/><Relationship Id="rId19" Type="http://schemas.openxmlformats.org/officeDocument/2006/relationships/image" Target="../media/image148.wmf"/><Relationship Id="rId4" Type="http://schemas.openxmlformats.org/officeDocument/2006/relationships/image" Target="../media/image133.wmf"/><Relationship Id="rId9" Type="http://schemas.openxmlformats.org/officeDocument/2006/relationships/image" Target="../media/image138.wmf"/><Relationship Id="rId14" Type="http://schemas.openxmlformats.org/officeDocument/2006/relationships/image" Target="../media/image14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0.bin"/><Relationship Id="rId12" Type="http://schemas.openxmlformats.org/officeDocument/2006/relationships/oleObject" Target="../embeddings/oleObject55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48.bin"/><Relationship Id="rId10" Type="http://schemas.openxmlformats.org/officeDocument/2006/relationships/oleObject" Target="../embeddings/oleObject53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5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8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6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3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2.bin"/><Relationship Id="rId5" Type="http://schemas.openxmlformats.org/officeDocument/2006/relationships/oleObject" Target="../embeddings/oleObject61.bin"/><Relationship Id="rId10" Type="http://schemas.openxmlformats.org/officeDocument/2006/relationships/oleObject" Target="../embeddings/oleObject66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6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9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8.bin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67.bin"/><Relationship Id="rId10" Type="http://schemas.openxmlformats.org/officeDocument/2006/relationships/oleObject" Target="../embeddings/oleObject72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7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81.jpeg"/><Relationship Id="rId5" Type="http://schemas.openxmlformats.org/officeDocument/2006/relationships/oleObject" Target="../embeddings/oleObject74.bin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oleObject" Target="../embeddings/oleObject83.bin"/><Relationship Id="rId18" Type="http://schemas.openxmlformats.org/officeDocument/2006/relationships/oleObject" Target="../embeddings/oleObject88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91.bin"/><Relationship Id="rId7" Type="http://schemas.openxmlformats.org/officeDocument/2006/relationships/oleObject" Target="../embeddings/oleObject77.bin"/><Relationship Id="rId12" Type="http://schemas.openxmlformats.org/officeDocument/2006/relationships/oleObject" Target="../embeddings/oleObject82.bin"/><Relationship Id="rId17" Type="http://schemas.openxmlformats.org/officeDocument/2006/relationships/oleObject" Target="../embeddings/oleObject87.bin"/><Relationship Id="rId2" Type="http://schemas.openxmlformats.org/officeDocument/2006/relationships/customXml" Target="../../customXml/item19.xml"/><Relationship Id="rId16" Type="http://schemas.openxmlformats.org/officeDocument/2006/relationships/oleObject" Target="../embeddings/oleObject86.bin"/><Relationship Id="rId20" Type="http://schemas.openxmlformats.org/officeDocument/2006/relationships/oleObject" Target="../embeddings/oleObject90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76.bin"/><Relationship Id="rId11" Type="http://schemas.openxmlformats.org/officeDocument/2006/relationships/oleObject" Target="../embeddings/oleObject81.bin"/><Relationship Id="rId5" Type="http://schemas.openxmlformats.org/officeDocument/2006/relationships/oleObject" Target="../embeddings/oleObject75.bin"/><Relationship Id="rId15" Type="http://schemas.openxmlformats.org/officeDocument/2006/relationships/oleObject" Target="../embeddings/oleObject85.bin"/><Relationship Id="rId10" Type="http://schemas.openxmlformats.org/officeDocument/2006/relationships/oleObject" Target="../embeddings/oleObject80.bin"/><Relationship Id="rId19" Type="http://schemas.openxmlformats.org/officeDocument/2006/relationships/oleObject" Target="../embeddings/oleObject89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79.bin"/><Relationship Id="rId14" Type="http://schemas.openxmlformats.org/officeDocument/2006/relationships/oleObject" Target="../embeddings/oleObject84.bin"/><Relationship Id="rId22" Type="http://schemas.openxmlformats.org/officeDocument/2006/relationships/oleObject" Target="../embeddings/oleObject9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oleObject" Target="../embeddings/oleObject101.bin"/><Relationship Id="rId18" Type="http://schemas.openxmlformats.org/officeDocument/2006/relationships/oleObject" Target="../embeddings/oleObject106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109.bin"/><Relationship Id="rId7" Type="http://schemas.openxmlformats.org/officeDocument/2006/relationships/oleObject" Target="../embeddings/oleObject95.bin"/><Relationship Id="rId12" Type="http://schemas.openxmlformats.org/officeDocument/2006/relationships/oleObject" Target="../embeddings/oleObject100.bin"/><Relationship Id="rId17" Type="http://schemas.openxmlformats.org/officeDocument/2006/relationships/oleObject" Target="../embeddings/oleObject105.bin"/><Relationship Id="rId2" Type="http://schemas.openxmlformats.org/officeDocument/2006/relationships/customXml" Target="../../customXml/item14.xml"/><Relationship Id="rId16" Type="http://schemas.openxmlformats.org/officeDocument/2006/relationships/oleObject" Target="../embeddings/oleObject104.bin"/><Relationship Id="rId20" Type="http://schemas.openxmlformats.org/officeDocument/2006/relationships/oleObject" Target="../embeddings/oleObject108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94.bin"/><Relationship Id="rId11" Type="http://schemas.openxmlformats.org/officeDocument/2006/relationships/oleObject" Target="../embeddings/oleObject99.bin"/><Relationship Id="rId24" Type="http://schemas.openxmlformats.org/officeDocument/2006/relationships/oleObject" Target="../embeddings/oleObject112.bin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103.bin"/><Relationship Id="rId23" Type="http://schemas.openxmlformats.org/officeDocument/2006/relationships/oleObject" Target="../embeddings/oleObject111.bin"/><Relationship Id="rId10" Type="http://schemas.openxmlformats.org/officeDocument/2006/relationships/oleObject" Target="../embeddings/oleObject98.bin"/><Relationship Id="rId19" Type="http://schemas.openxmlformats.org/officeDocument/2006/relationships/oleObject" Target="../embeddings/oleObject107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97.bin"/><Relationship Id="rId14" Type="http://schemas.openxmlformats.org/officeDocument/2006/relationships/oleObject" Target="../embeddings/oleObject102.bin"/><Relationship Id="rId22" Type="http://schemas.openxmlformats.org/officeDocument/2006/relationships/oleObject" Target="../embeddings/oleObject11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5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14.bin"/><Relationship Id="rId5" Type="http://schemas.openxmlformats.org/officeDocument/2006/relationships/oleObject" Target="../embeddings/oleObject113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11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26.png"/><Relationship Id="rId5" Type="http://schemas.openxmlformats.org/officeDocument/2006/relationships/oleObject" Target="../embeddings/oleObject118.bin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1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20.bin"/><Relationship Id="rId5" Type="http://schemas.openxmlformats.org/officeDocument/2006/relationships/oleObject" Target="../embeddings/oleObject119.bin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oleObject" Target="../embeddings/oleObject130.bin"/><Relationship Id="rId18" Type="http://schemas.openxmlformats.org/officeDocument/2006/relationships/oleObject" Target="../embeddings/oleObject135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138.bin"/><Relationship Id="rId7" Type="http://schemas.openxmlformats.org/officeDocument/2006/relationships/oleObject" Target="../embeddings/oleObject124.bin"/><Relationship Id="rId12" Type="http://schemas.openxmlformats.org/officeDocument/2006/relationships/oleObject" Target="../embeddings/oleObject129.bin"/><Relationship Id="rId17" Type="http://schemas.openxmlformats.org/officeDocument/2006/relationships/oleObject" Target="../embeddings/oleObject134.bin"/><Relationship Id="rId2" Type="http://schemas.openxmlformats.org/officeDocument/2006/relationships/customXml" Target="../../customXml/item16.xml"/><Relationship Id="rId16" Type="http://schemas.openxmlformats.org/officeDocument/2006/relationships/oleObject" Target="../embeddings/oleObject133.bin"/><Relationship Id="rId20" Type="http://schemas.openxmlformats.org/officeDocument/2006/relationships/oleObject" Target="../embeddings/oleObject137.bin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23.bin"/><Relationship Id="rId11" Type="http://schemas.openxmlformats.org/officeDocument/2006/relationships/oleObject" Target="../embeddings/oleObject128.bin"/><Relationship Id="rId24" Type="http://schemas.openxmlformats.org/officeDocument/2006/relationships/oleObject" Target="../embeddings/oleObject141.bin"/><Relationship Id="rId5" Type="http://schemas.openxmlformats.org/officeDocument/2006/relationships/oleObject" Target="../embeddings/oleObject122.bin"/><Relationship Id="rId15" Type="http://schemas.openxmlformats.org/officeDocument/2006/relationships/oleObject" Target="../embeddings/oleObject132.bin"/><Relationship Id="rId23" Type="http://schemas.openxmlformats.org/officeDocument/2006/relationships/oleObject" Target="../embeddings/oleObject140.bin"/><Relationship Id="rId10" Type="http://schemas.openxmlformats.org/officeDocument/2006/relationships/oleObject" Target="../embeddings/oleObject127.bin"/><Relationship Id="rId19" Type="http://schemas.openxmlformats.org/officeDocument/2006/relationships/oleObject" Target="../embeddings/oleObject136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126.bin"/><Relationship Id="rId14" Type="http://schemas.openxmlformats.org/officeDocument/2006/relationships/oleObject" Target="../embeddings/oleObject131.bin"/><Relationship Id="rId22" Type="http://schemas.openxmlformats.org/officeDocument/2006/relationships/oleObject" Target="../embeddings/oleObject13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19.jpeg"/><Relationship Id="rId10" Type="http://schemas.openxmlformats.org/officeDocument/2006/relationships/oleObject" Target="../embeddings/oleObject13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4.bin"/><Relationship Id="rId18" Type="http://schemas.openxmlformats.org/officeDocument/2006/relationships/oleObject" Target="../embeddings/oleObject29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32.bin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17" Type="http://schemas.openxmlformats.org/officeDocument/2006/relationships/oleObject" Target="../embeddings/oleObject28.bin"/><Relationship Id="rId2" Type="http://schemas.openxmlformats.org/officeDocument/2006/relationships/customXml" Target="../../customXml/item13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3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1.bin"/><Relationship Id="rId19" Type="http://schemas.openxmlformats.org/officeDocument/2006/relationships/oleObject" Target="../embeddings/oleObject30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3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6.bin"/><Relationship Id="rId12" Type="http://schemas.openxmlformats.org/officeDocument/2006/relationships/oleObject" Target="../embeddings/oleObject41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3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3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2.bin"/><Relationship Id="rId11" Type="http://schemas.openxmlformats.org/officeDocument/2006/relationships/oleObject" Target="../embeddings/oleObject47.bin"/><Relationship Id="rId5" Type="http://schemas.openxmlformats.org/officeDocument/2006/relationships/image" Target="../media/image53.jpeg"/><Relationship Id="rId10" Type="http://schemas.openxmlformats.org/officeDocument/2006/relationships/oleObject" Target="../embeddings/oleObject46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4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专题十　圆锥曲线与方程</a:t>
            </a:r>
            <a:r>
              <a:rPr lang="en-US" altLang="zh-CN" sz="2800" b="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/>
            </a:r>
            <a:br>
              <a:rPr lang="en-US" altLang="zh-CN" sz="2800" b="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r>
              <a:rPr lang="zh-CN" altLang="en-US" sz="2400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10.1　椭圆及其性质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为椭圆</a:t>
            </a:r>
            <a:r>
              <a:rPr lang="zh-CN" altLang="en-US" sz="2716" kern="0" spc="-4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16" kern="0" spc="-3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&gt;0)的弦.设直线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的斜率存在且为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),弦中点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(1)弦长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18" kern="0" spc="410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20" kern="0" spc="3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918" kern="0" spc="9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(3)直线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的方程: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918" kern="0" spc="9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(4)线段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的垂直平分线方程: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18" kern="0" spc="9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(5)如果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过焦点(焦点弦),则弦长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(过左焦点取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“+”,过右焦点取“-”,简记为“左加右减”),进一步有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2" kern="0" spc="4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.(此时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14370" y="1145962"/>
          <a:ext cx="285750" cy="590550"/>
        </p:xfrm>
        <a:graphic>
          <a:graphicData uri="http://schemas.openxmlformats.org/presentationml/2006/ole">
            <p:oleObj spid="_x0000_s17410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44270" y="1145962"/>
          <a:ext cx="295275" cy="590550"/>
        </p:xfrm>
        <a:graphic>
          <a:graphicData uri="http://schemas.openxmlformats.org/presentationml/2006/ole">
            <p:oleObj spid="_x0000_s17411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04581" y="2351757"/>
          <a:ext cx="714375" cy="333375"/>
        </p:xfrm>
        <a:graphic>
          <a:graphicData uri="http://schemas.openxmlformats.org/presentationml/2006/ole">
            <p:oleObj spid="_x0000_s17412" name="Equation" r:id="rId7" imgW="188976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03290" y="2247577"/>
          <a:ext cx="752475" cy="619125"/>
        </p:xfrm>
        <a:graphic>
          <a:graphicData uri="http://schemas.openxmlformats.org/presentationml/2006/ole">
            <p:oleObj spid="_x0000_s17413" name="Equation" r:id="rId8" imgW="19812000" imgH="1645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79763" y="2931863"/>
          <a:ext cx="495300" cy="647700"/>
        </p:xfrm>
        <a:graphic>
          <a:graphicData uri="http://schemas.openxmlformats.org/presentationml/2006/ole">
            <p:oleObj spid="_x0000_s17414" name="Equation" r:id="rId9" imgW="13106400" imgH="17068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06129" y="3617354"/>
          <a:ext cx="495300" cy="647700"/>
        </p:xfrm>
        <a:graphic>
          <a:graphicData uri="http://schemas.openxmlformats.org/presentationml/2006/ole">
            <p:oleObj spid="_x0000_s17415" name="Equation" r:id="rId10" imgW="13106400" imgH="17068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299012" y="4302845"/>
          <a:ext cx="495299" cy="647699"/>
        </p:xfrm>
        <a:graphic>
          <a:graphicData uri="http://schemas.openxmlformats.org/presentationml/2006/ole">
            <p:oleObj spid="_x0000_s17416" name="Equation" r:id="rId11" imgW="13106400" imgH="17068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083260" y="5419856"/>
          <a:ext cx="400050" cy="590550"/>
        </p:xfrm>
        <a:graphic>
          <a:graphicData uri="http://schemas.openxmlformats.org/presentationml/2006/ole">
            <p:oleObj spid="_x0000_s17417" name="Equation" r:id="rId12" imgW="10668000" imgH="15544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垂直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轴,线段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称为通径)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3.椭圆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=1与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(其中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&gt;0)有相同的离心率.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是椭圆上不同的三点,其中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关于原点对称,则直线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t/>
            </a:r>
            <a:br/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的斜率之积为定值-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42900" y="1611015"/>
          <a:ext cx="285750" cy="590550"/>
        </p:xfrm>
        <a:graphic>
          <a:graphicData uri="http://schemas.openxmlformats.org/presentationml/2006/ole">
            <p:oleObj spid="_x0000_s18434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72799" y="1611015"/>
          <a:ext cx="295275" cy="590550"/>
        </p:xfrm>
        <a:graphic>
          <a:graphicData uri="http://schemas.openxmlformats.org/presentationml/2006/ole">
            <p:oleObj spid="_x0000_s18435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95623" y="1611015"/>
          <a:ext cx="285750" cy="590550"/>
        </p:xfrm>
        <a:graphic>
          <a:graphicData uri="http://schemas.openxmlformats.org/presentationml/2006/ole">
            <p:oleObj spid="_x0000_s18436" name="Equation" r:id="rId7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25523" y="1611015"/>
          <a:ext cx="295275" cy="590550"/>
        </p:xfrm>
        <a:graphic>
          <a:graphicData uri="http://schemas.openxmlformats.org/presentationml/2006/ole">
            <p:oleObj spid="_x0000_s18437" name="Equation" r:id="rId8" imgW="79248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69916" y="2707011"/>
          <a:ext cx="285750" cy="590550"/>
        </p:xfrm>
        <a:graphic>
          <a:graphicData uri="http://schemas.openxmlformats.org/presentationml/2006/ole">
            <p:oleObj spid="_x0000_s18438" name="Equation" r:id="rId9" imgW="7620000" imgH="15544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651504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求离心率的值(范围)</a:t>
            </a:r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2228134"/>
            <a:ext cx="8127000" cy="2406581"/>
            <a:chOff x="540000" y="1080000"/>
            <a:chExt cx="8127000" cy="2406581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2208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  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(2018浙江温州适应性测试,7)正方形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ABCD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的四个顶点都在椭圆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722" kern="0" spc="-47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22" kern="0" spc="-39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=1(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&gt;0)上,若椭圆的焦点在正方形的内部,则椭圆的离心率的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8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取值范围是</a:t>
              </a:r>
              <a:r>
                <a:rPr lang="zh-CN" altLang="en-US" sz="1574" kern="0" spc="43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3147" kern="0" spc="495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B.</a:t>
              </a:r>
              <a:r>
                <a:rPr lang="zh-CN" altLang="en-US" sz="3147" kern="0" spc="502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</a:t>
              </a:r>
              <a:r>
                <a:rPr lang="zh-CN" altLang="en-US" sz="3147" kern="0" spc="480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</a:t>
              </a:r>
              <a:r>
                <a:rPr lang="zh-CN" altLang="en-US" sz="3147" kern="0" spc="502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40000" y="1611015"/>
            <a:ext cx="285750" cy="590550"/>
          </p:xfrm>
          <a:graphic>
            <a:graphicData uri="http://schemas.openxmlformats.org/presentationml/2006/ole">
              <p:oleObj spid="_x0000_s19458" name="Equation" r:id="rId5" imgW="76200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969899" y="1611015"/>
            <a:ext cx="295275" cy="590550"/>
          </p:xfrm>
          <a:graphic>
            <a:graphicData uri="http://schemas.openxmlformats.org/presentationml/2006/ole">
              <p:oleObj spid="_x0000_s19459" name="Equation" r:id="rId6" imgW="79248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88486" y="2772206"/>
            <a:ext cx="1028700" cy="714375"/>
          </p:xfrm>
          <a:graphic>
            <a:graphicData uri="http://schemas.openxmlformats.org/presentationml/2006/ole">
              <p:oleObj spid="_x0000_s19460" name="Equation" r:id="rId7" imgW="27127200" imgH="18897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562769" y="2772206"/>
            <a:ext cx="1038224" cy="714374"/>
          </p:xfrm>
          <a:graphic>
            <a:graphicData uri="http://schemas.openxmlformats.org/presentationml/2006/ole">
              <p:oleObj spid="_x0000_s19461" name="Equation" r:id="rId8" imgW="27432000" imgH="188976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46577" y="2772206"/>
            <a:ext cx="1009650" cy="714375"/>
          </p:xfrm>
          <a:graphic>
            <a:graphicData uri="http://schemas.openxmlformats.org/presentationml/2006/ole">
              <p:oleObj spid="_x0000_s19462" name="Equation" r:id="rId9" imgW="26822400" imgH="18897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115913" y="2772206"/>
            <a:ext cx="1038225" cy="714375"/>
          </p:xfrm>
          <a:graphic>
            <a:graphicData uri="http://schemas.openxmlformats.org/presentationml/2006/ole">
              <p:oleObj spid="_x0000_s19463" name="Equation" r:id="rId10" imgW="27432000" imgH="18897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43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),由已知及椭圆的对称性得|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,把点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的坐标代入椭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圆方程得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2" kern="0" spc="290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,由|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722" kern="0" spc="290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),即1-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),解得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755" kern="0" spc="24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755" kern="0" spc="24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.因为0&lt;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755" kern="0" spc="24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55" kern="0" spc="41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,则0&lt;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755" kern="0" spc="21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,故选B.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82913" y="1611015"/>
          <a:ext cx="714375" cy="590550"/>
        </p:xfrm>
        <a:graphic>
          <a:graphicData uri="http://schemas.openxmlformats.org/presentationml/2006/ole">
            <p:oleObj spid="_x0000_s20482" name="Equation" r:id="rId5" imgW="188976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08689" y="1611015"/>
          <a:ext cx="714375" cy="590550"/>
        </p:xfrm>
        <a:graphic>
          <a:graphicData uri="http://schemas.openxmlformats.org/presentationml/2006/ole">
            <p:oleObj spid="_x0000_s20483" name="Equation" r:id="rId6" imgW="188976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84177" y="2271370"/>
          <a:ext cx="657225" cy="600075"/>
        </p:xfrm>
        <a:graphic>
          <a:graphicData uri="http://schemas.openxmlformats.org/presentationml/2006/ole">
            <p:oleObj spid="_x0000_s20484" name="Equation" r:id="rId7" imgW="173736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18499" y="2271370"/>
          <a:ext cx="657225" cy="600075"/>
        </p:xfrm>
        <a:graphic>
          <a:graphicData uri="http://schemas.openxmlformats.org/presentationml/2006/ole">
            <p:oleObj spid="_x0000_s20485" name="Equation" r:id="rId8" imgW="173736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549167" y="2271370"/>
          <a:ext cx="657224" cy="600074"/>
        </p:xfrm>
        <a:graphic>
          <a:graphicData uri="http://schemas.openxmlformats.org/presentationml/2006/ole">
            <p:oleObj spid="_x0000_s20486" name="Equation" r:id="rId9" imgW="17373600" imgH="15849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350542" y="2271370"/>
          <a:ext cx="876300" cy="600075"/>
        </p:xfrm>
        <a:graphic>
          <a:graphicData uri="http://schemas.openxmlformats.org/presentationml/2006/ole">
            <p:oleObj spid="_x0000_s20487" name="Equation" r:id="rId10" imgW="231648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2979273"/>
          <a:ext cx="619125" cy="600075"/>
        </p:xfrm>
        <a:graphic>
          <a:graphicData uri="http://schemas.openxmlformats.org/presentationml/2006/ole">
            <p:oleObj spid="_x0000_s20488" name="Equation" r:id="rId11" imgW="16459200" imgH="15849600" progId="Equation.DSMT4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3634583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求解焦点三角形问题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97215"/>
            <a:ext cx="8127000" cy="2465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(2018浙江教育绿色评价联盟适应性试卷(5月),21,15分)已知椭圆</a:t>
            </a:r>
            <a:r>
              <a:rPr dirty="0"/>
              <a:t/>
            </a:r>
            <a:br>
              <a:rPr dirty="0"/>
            </a:b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=1的左,右焦点分别是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是椭圆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上除长轴端点外的任一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点,连接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,设∠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的内角平分线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的长轴于点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(1)求实数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|的最大值.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1497" y="2128230"/>
          <a:ext cx="285750" cy="590550"/>
        </p:xfrm>
        <a:graphic>
          <a:graphicData uri="http://schemas.openxmlformats.org/presentationml/2006/ole">
            <p:oleObj spid="_x0000_s21506" name="Equation" r:id="rId5" imgW="7620000" imgH="15544800" progId="Equation.DSMT4">
              <p:embed/>
            </p:oleObj>
          </a:graphicData>
        </a:graphic>
      </p:graphicFrame>
      <p:pic>
        <p:nvPicPr>
          <p:cNvPr id="5" name="图片 3" descr="textimage4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7422" y="4069416"/>
            <a:ext cx="3228964" cy="2351249"/>
          </a:xfrm>
          <a:prstGeom prst="rect">
            <a:avLst/>
          </a:prstGeom>
        </p:spPr>
      </p:pic>
    </p:spTree>
    <p:custDataLst>
      <p:custData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32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0),则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493" kern="0" spc="3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1710" kern="0" spc="7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710" kern="0" spc="7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所以直线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的方程分别为</a:t>
            </a:r>
            <a:r>
              <a:rPr lang="zh-CN" altLang="en-US" sz="1841" kern="0" spc="48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630" kern="0" spc="8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630" kern="0" spc="8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841" kern="0" spc="6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630" kern="0" spc="8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630" kern="0" spc="8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r>
              <a:rPr lang="zh-CN" altLang="en-US" sz="1411" kern="0" spc="60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3310" kern="0" spc="95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10" kern="0" spc="93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33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4681" kern="0" spc="65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681" kern="0" spc="64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51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因为-</a:t>
            </a:r>
            <a:r>
              <a:rPr lang="zh-CN" altLang="en-US" sz="1233" kern="0" spc="12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1233" kern="0" spc="12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,-2&lt;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&lt;2,所以</a:t>
            </a:r>
            <a:r>
              <a:rPr lang="zh-CN" altLang="en-US" sz="3898" kern="0" spc="345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98" kern="0" spc="33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53160" y="1145823"/>
          <a:ext cx="285750" cy="590550"/>
        </p:xfrm>
        <a:graphic>
          <a:graphicData uri="http://schemas.openxmlformats.org/presentationml/2006/ole">
            <p:oleObj spid="_x0000_s22530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083059" y="1298744"/>
          <a:ext cx="238124" cy="323849"/>
        </p:xfrm>
        <a:graphic>
          <a:graphicData uri="http://schemas.openxmlformats.org/presentationml/2006/ole">
            <p:oleObj spid="_x0000_s22531" name="Equation" r:id="rId6" imgW="64008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86101" y="1825027"/>
          <a:ext cx="314325" cy="295275"/>
        </p:xfrm>
        <a:graphic>
          <a:graphicData uri="http://schemas.openxmlformats.org/presentationml/2006/ole">
            <p:oleObj spid="_x0000_s22532" name="Equation" r:id="rId7" imgW="8229600" imgH="792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46527" y="1825027"/>
          <a:ext cx="314324" cy="295274"/>
        </p:xfrm>
        <a:graphic>
          <a:graphicData uri="http://schemas.openxmlformats.org/presentationml/2006/ole">
            <p:oleObj spid="_x0000_s22533" name="Equation" r:id="rId8" imgW="82296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913171" y="2328691"/>
          <a:ext cx="295275" cy="333375"/>
        </p:xfrm>
        <a:graphic>
          <a:graphicData uri="http://schemas.openxmlformats.org/presentationml/2006/ole">
            <p:oleObj spid="_x0000_s22534" name="Equation" r:id="rId9" imgW="7924800" imgH="883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59035" y="2290219"/>
          <a:ext cx="314324" cy="295274"/>
        </p:xfrm>
        <a:graphic>
          <a:graphicData uri="http://schemas.openxmlformats.org/presentationml/2006/ole">
            <p:oleObj spid="_x0000_s22535" name="Equation" r:id="rId10" imgW="8229600" imgH="792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715090" y="2290219"/>
          <a:ext cx="314324" cy="295274"/>
        </p:xfrm>
        <a:graphic>
          <a:graphicData uri="http://schemas.openxmlformats.org/presentationml/2006/ole">
            <p:oleObj spid="_x0000_s22536" name="Equation" r:id="rId11" imgW="8229600" imgH="792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40000" y="2784516"/>
          <a:ext cx="314325" cy="333375"/>
        </p:xfrm>
        <a:graphic>
          <a:graphicData uri="http://schemas.openxmlformats.org/presentationml/2006/ole">
            <p:oleObj spid="_x0000_s22537" name="Equation" r:id="rId12" imgW="8229600" imgH="8839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645881" y="2746044"/>
          <a:ext cx="314324" cy="295275"/>
        </p:xfrm>
        <a:graphic>
          <a:graphicData uri="http://schemas.openxmlformats.org/presentationml/2006/ole">
            <p:oleObj spid="_x0000_s22538" name="Equation" r:id="rId13" imgW="8229600" imgH="792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242903" y="2746044"/>
          <a:ext cx="314324" cy="295275"/>
        </p:xfrm>
        <a:graphic>
          <a:graphicData uri="http://schemas.openxmlformats.org/presentationml/2006/ole">
            <p:oleObj spid="_x0000_s22539" name="Equation" r:id="rId14" imgW="8229600" imgH="792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051200" y="3272920"/>
          <a:ext cx="1628774" cy="761999"/>
        </p:xfrm>
        <a:graphic>
          <a:graphicData uri="http://schemas.openxmlformats.org/presentationml/2006/ole">
            <p:oleObj spid="_x0000_s22540" name="Equation" r:id="rId15" imgW="42976800" imgH="20116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824124" y="3272920"/>
          <a:ext cx="1609725" cy="762000"/>
        </p:xfrm>
        <a:graphic>
          <a:graphicData uri="http://schemas.openxmlformats.org/presentationml/2006/ole">
            <p:oleObj spid="_x0000_s22541" name="Equation" r:id="rId16" imgW="42672000" imgH="20116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051200" y="4313090"/>
          <a:ext cx="1375518" cy="1118754"/>
        </p:xfrm>
        <a:graphic>
          <a:graphicData uri="http://schemas.openxmlformats.org/presentationml/2006/ole">
            <p:oleObj spid="_x0000_s22542" name="Equation" r:id="rId17" imgW="37795200" imgH="307848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624099" y="4313090"/>
          <a:ext cx="1366348" cy="1118754"/>
        </p:xfrm>
        <a:graphic>
          <a:graphicData uri="http://schemas.openxmlformats.org/presentationml/2006/ole">
            <p:oleObj spid="_x0000_s22543" name="Equation" r:id="rId18" imgW="37490400" imgH="30784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136316" y="5504080"/>
          <a:ext cx="314325" cy="295274"/>
        </p:xfrm>
        <a:graphic>
          <a:graphicData uri="http://schemas.openxmlformats.org/presentationml/2006/ole">
            <p:oleObj spid="_x0000_s22544" name="Equation" r:id="rId19" imgW="8229600" imgH="7924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1913896" y="5504080"/>
          <a:ext cx="314324" cy="295274"/>
        </p:xfrm>
        <a:graphic>
          <a:graphicData uri="http://schemas.openxmlformats.org/presentationml/2006/ole">
            <p:oleObj spid="_x0000_s22545" name="Equation" r:id="rId20" imgW="8229600" imgH="79248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672601" y="5360759"/>
          <a:ext cx="933450" cy="933450"/>
        </p:xfrm>
        <a:graphic>
          <a:graphicData uri="http://schemas.openxmlformats.org/presentationml/2006/ole">
            <p:oleObj spid="_x0000_s22546" name="Equation" r:id="rId21" imgW="24688800" imgH="246888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750200" y="5360759"/>
          <a:ext cx="923924" cy="933449"/>
        </p:xfrm>
        <a:graphic>
          <a:graphicData uri="http://schemas.openxmlformats.org/presentationml/2006/ole">
            <p:oleObj spid="_x0000_s22547" name="Equation" r:id="rId22" imgW="24384000" imgH="24688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,因此-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199" kern="0" spc="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796" kern="0" spc="106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51" kern="0" spc="101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94" kern="0" spc="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+2.</a:t>
            </a:r>
            <a:r>
              <a:rPr lang="zh-CN" altLang="en-US" sz="1147" kern="0" spc="8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(9分)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7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3179" kern="0" spc="106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86" kern="0" spc="37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122" kern="0" spc="8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(11分)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84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3111" kern="0" spc="56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62" kern="0" spc="373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06" kern="0" spc="-105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277" kern="0" spc="136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1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081" kern="0" spc="45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744" kern="0" spc="45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(-2&lt;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7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</a:t>
            </a:r>
            <a:r>
              <a:rPr lang="zh-CN" altLang="en-US" sz="2870" kern="0" spc="41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70" kern="0" spc="98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3081" kern="0" spc="45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70" kern="0" spc="41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&gt;0,则-2&lt;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617" kern="0" spc="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47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)&lt;0,则</a:t>
            </a:r>
            <a:r>
              <a:rPr lang="zh-CN" altLang="en-US" sz="2722" kern="0" spc="-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70305" y="1163781"/>
          <a:ext cx="180975" cy="552450"/>
        </p:xfrm>
        <a:graphic>
          <a:graphicData uri="http://schemas.openxmlformats.org/presentationml/2006/ole">
            <p:oleObj spid="_x0000_s23554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87861" y="1163781"/>
          <a:ext cx="180975" cy="552450"/>
        </p:xfrm>
        <a:graphic>
          <a:graphicData uri="http://schemas.openxmlformats.org/presentationml/2006/ole">
            <p:oleObj spid="_x0000_s23555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32091" y="1163781"/>
          <a:ext cx="180975" cy="552450"/>
        </p:xfrm>
        <a:graphic>
          <a:graphicData uri="http://schemas.openxmlformats.org/presentationml/2006/ole">
            <p:oleObj spid="_x0000_s23556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461158" y="1864993"/>
          <a:ext cx="1581150" cy="400049"/>
        </p:xfrm>
        <a:graphic>
          <a:graphicData uri="http://schemas.openxmlformats.org/presentationml/2006/ole">
            <p:oleObj spid="_x0000_s23557" name="Equation" r:id="rId8" imgW="41757600" imgH="106680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186457" y="1732610"/>
          <a:ext cx="1666875" cy="657225"/>
        </p:xfrm>
        <a:graphic>
          <a:graphicData uri="http://schemas.openxmlformats.org/presentationml/2006/ole">
            <p:oleObj spid="_x0000_s23558" name="Equation" r:id="rId9" imgW="44196000" imgH="1737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97482" y="1769668"/>
          <a:ext cx="342900" cy="600075"/>
        </p:xfrm>
        <a:graphic>
          <a:graphicData uri="http://schemas.openxmlformats.org/presentationml/2006/ole">
            <p:oleObj spid="_x0000_s23559" name="Equation" r:id="rId10" imgW="9144000" imgH="158496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47399" y="2436102"/>
          <a:ext cx="1752600" cy="723900"/>
        </p:xfrm>
        <a:graphic>
          <a:graphicData uri="http://schemas.openxmlformats.org/presentationml/2006/ole">
            <p:oleObj spid="_x0000_s23560" name="Equation" r:id="rId11" imgW="46329600" imgH="19202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044148" y="2465198"/>
          <a:ext cx="838199" cy="657224"/>
        </p:xfrm>
        <a:graphic>
          <a:graphicData uri="http://schemas.openxmlformats.org/presentationml/2006/ole">
            <p:oleObj spid="_x0000_s23561" name="Equation" r:id="rId12" imgW="22250400" imgH="17373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201474" y="3247473"/>
          <a:ext cx="1114425" cy="714375"/>
        </p:xfrm>
        <a:graphic>
          <a:graphicData uri="http://schemas.openxmlformats.org/presentationml/2006/ole">
            <p:oleObj spid="_x0000_s23562" name="Equation" r:id="rId13" imgW="29565600" imgH="188976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315899" y="3239882"/>
          <a:ext cx="838199" cy="657224"/>
        </p:xfrm>
        <a:graphic>
          <a:graphicData uri="http://schemas.openxmlformats.org/presentationml/2006/ole">
            <p:oleObj spid="_x0000_s23563" name="Equation" r:id="rId14" imgW="22250400" imgH="173736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298249" y="3325086"/>
          <a:ext cx="171450" cy="552450"/>
        </p:xfrm>
        <a:graphic>
          <a:graphicData uri="http://schemas.openxmlformats.org/presentationml/2006/ole">
            <p:oleObj spid="_x0000_s23564" name="Equation" r:id="rId15" imgW="45720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469699" y="3189876"/>
          <a:ext cx="2152650" cy="752475"/>
        </p:xfrm>
        <a:graphic>
          <a:graphicData uri="http://schemas.openxmlformats.org/presentationml/2006/ole">
            <p:oleObj spid="_x0000_s23565" name="Equation" r:id="rId16" imgW="56997600" imgH="198120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361249" y="3992815"/>
          <a:ext cx="971550" cy="695325"/>
        </p:xfrm>
        <a:graphic>
          <a:graphicData uri="http://schemas.openxmlformats.org/presentationml/2006/ole">
            <p:oleObj spid="_x0000_s23566" name="Equation" r:id="rId17" imgW="25603200" imgH="182880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332799" y="4058895"/>
          <a:ext cx="923925" cy="619125"/>
        </p:xfrm>
        <a:graphic>
          <a:graphicData uri="http://schemas.openxmlformats.org/presentationml/2006/ole">
            <p:oleObj spid="_x0000_s23567" name="Equation" r:id="rId18" imgW="24384000" imgH="164592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535102" y="4770797"/>
          <a:ext cx="895350" cy="647700"/>
        </p:xfrm>
        <a:graphic>
          <a:graphicData uri="http://schemas.openxmlformats.org/presentationml/2006/ole">
            <p:oleObj spid="_x0000_s23568" name="Equation" r:id="rId19" imgW="23774400" imgH="17068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430452" y="4770797"/>
          <a:ext cx="1609725" cy="647700"/>
        </p:xfrm>
        <a:graphic>
          <a:graphicData uri="http://schemas.openxmlformats.org/presentationml/2006/ole">
            <p:oleObj spid="_x0000_s23569" name="Equation" r:id="rId20" imgW="42672000" imgH="170688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312127" y="4723879"/>
          <a:ext cx="971549" cy="695324"/>
        </p:xfrm>
        <a:graphic>
          <a:graphicData uri="http://schemas.openxmlformats.org/presentationml/2006/ole">
            <p:oleObj spid="_x0000_s23570" name="Equation" r:id="rId21" imgW="25603200" imgH="182880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283677" y="4770797"/>
          <a:ext cx="885824" cy="647700"/>
        </p:xfrm>
        <a:graphic>
          <a:graphicData uri="http://schemas.openxmlformats.org/presentationml/2006/ole">
            <p:oleObj spid="_x0000_s23571" name="Equation" r:id="rId22" imgW="23469600" imgH="170688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7374631" y="4799669"/>
          <a:ext cx="342900" cy="590550"/>
        </p:xfrm>
        <a:graphic>
          <a:graphicData uri="http://schemas.openxmlformats.org/presentationml/2006/ole">
            <p:oleObj spid="_x0000_s23572" name="Equation" r:id="rId23" imgW="9144000" imgH="155448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1854602" y="5471047"/>
          <a:ext cx="342899" cy="590550"/>
        </p:xfrm>
        <a:graphic>
          <a:graphicData uri="http://schemas.openxmlformats.org/presentationml/2006/ole">
            <p:oleObj spid="_x0000_s23573" name="Equation" r:id="rId24" imgW="9144000" imgH="15544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918" kern="0" spc="15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=48,所以|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489" kern="0" spc="-11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88" kern="0" spc="418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704" kern="0" spc="8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,当且仅当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61" kern="0" spc="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取到等号.</a:t>
            </a:r>
            <a:r>
              <a:rPr lang="zh-CN" altLang="en-US" sz="1574" kern="0" spc="4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(15分)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39303" y="1179495"/>
          <a:ext cx="571499" cy="647699"/>
        </p:xfrm>
        <a:graphic>
          <a:graphicData uri="http://schemas.openxmlformats.org/presentationml/2006/ole">
            <p:oleObj spid="_x0000_s24578" name="Equation" r:id="rId5" imgW="15240000" imgH="17068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35927" y="1218041"/>
          <a:ext cx="171450" cy="552450"/>
        </p:xfrm>
        <a:graphic>
          <a:graphicData uri="http://schemas.openxmlformats.org/presentationml/2006/ole">
            <p:oleObj spid="_x0000_s24579" name="Equation" r:id="rId6" imgW="45720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607377" y="1312584"/>
          <a:ext cx="733425" cy="352425"/>
        </p:xfrm>
        <a:graphic>
          <a:graphicData uri="http://schemas.openxmlformats.org/presentationml/2006/ole">
            <p:oleObj spid="_x0000_s24580" name="Equation" r:id="rId7" imgW="19507200" imgH="944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96402" y="1169895"/>
          <a:ext cx="447675" cy="600075"/>
        </p:xfrm>
        <a:graphic>
          <a:graphicData uri="http://schemas.openxmlformats.org/presentationml/2006/ole">
            <p:oleObj spid="_x0000_s24581" name="Equation" r:id="rId8" imgW="118872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450890" y="1208368"/>
          <a:ext cx="342900" cy="590550"/>
        </p:xfrm>
        <a:graphic>
          <a:graphicData uri="http://schemas.openxmlformats.org/presentationml/2006/ole">
            <p:oleObj spid="_x0000_s24582" name="Equation" r:id="rId9" imgW="9144000" imgH="15544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3732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    求椭圆离心率(范围)的常用方法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(1)椭圆的离心率是椭圆重要的一个基本量,在椭圆中有着特殊的作用,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也是高考常考的知识点,通常有两类问题:一类是求椭圆的离心率;另一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类是求椭圆离心率的取值范围.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(2)求解椭圆离心率(或其范围)常用的方法:①若给定椭圆的方程,则根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据椭圆方程确定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,进而求出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的值,从而利用公式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0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直接求解;②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若椭圆的方程未知,则根据条件及几何图形建立关于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的齐次等式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(或不等式),化为关于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的齐次方程(或不等式),进而化为关于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(或不等式)进行求解.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32766" y="4420125"/>
          <a:ext cx="200025" cy="552450"/>
        </p:xfrm>
        <a:graphic>
          <a:graphicData uri="http://schemas.openxmlformats.org/presentationml/2006/ole">
            <p:oleObj spid="_x0000_s25602" name="Equation" r:id="rId5" imgW="5181600" imgH="14630400" progId="Equation.DSMT4">
              <p:embed/>
            </p:oleObj>
          </a:graphicData>
        </a:graphic>
      </p:graphicFrame>
      <p:sp>
        <p:nvSpPr>
          <p:cNvPr id="5" name="文本框 2"/>
          <p:cNvSpPr txBox="1"/>
          <p:nvPr/>
        </p:nvSpPr>
        <p:spPr>
          <a:xfrm>
            <a:off x="3774305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9135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399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(2018浙江新高考调研卷四(金华一中),15)过原点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与椭圆</a:t>
            </a:r>
            <a:r>
              <a:rPr dirty="0"/>
              <a:t/>
            </a:r>
            <a:br>
              <a:rPr dirty="0"/>
            </a:b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&gt;0)交于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是椭圆上异于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的任一点,满足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15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15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&gt;-</a:t>
            </a:r>
            <a:r>
              <a:rPr lang="zh-CN" altLang="en-US" sz="2592" kern="0" spc="-12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,则该椭圆的离心率的取值范围是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611015"/>
          <a:ext cx="285750" cy="590550"/>
        </p:xfrm>
        <a:graphic>
          <a:graphicData uri="http://schemas.openxmlformats.org/presentationml/2006/ole">
            <p:oleObj spid="_x0000_s26626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69899" y="1611015"/>
          <a:ext cx="295275" cy="590550"/>
        </p:xfrm>
        <a:graphic>
          <a:graphicData uri="http://schemas.openxmlformats.org/presentationml/2006/ole">
            <p:oleObj spid="_x0000_s26627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42977" y="2292386"/>
          <a:ext cx="171450" cy="552450"/>
        </p:xfrm>
        <a:graphic>
          <a:graphicData uri="http://schemas.openxmlformats.org/presentationml/2006/ole">
            <p:oleObj spid="_x0000_s26628" name="Equation" r:id="rId7" imgW="4572000" imgH="14630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6048224" cy="1465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考点一    椭圆的定义和标准方程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919939"/>
            <a:ext cx="2770187" cy="414337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540000" y="2197770"/>
            <a:ext cx="8127000" cy="32514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1.椭圆的定义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把平面内与两个定点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的距离的和等于常数(大于|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|)的点的轨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迹叫做椭圆.这两个定点叫做椭圆的焦点,两焦点的距离叫做椭圆的焦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距,符号表示:|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注意:(1)当2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|时,轨迹是线段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|时,轨迹不存在.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7269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15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15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46" kern="0" spc="23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746" kern="0" spc="23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18" kern="0" spc="30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&gt;-</a:t>
            </a:r>
            <a:r>
              <a:rPr lang="zh-CN" altLang="en-US" sz="2489" kern="0" spc="-11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2"/>
              </a:spcBef>
              <a:buNone/>
            </a:pP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)在椭圆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=1上,则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722" kern="0" spc="-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=1,两式相减得</a:t>
            </a:r>
            <a:r>
              <a:rPr lang="zh-CN" altLang="en-US" sz="2722" kern="0" spc="327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61" kern="0" spc="30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=0,所以</a:t>
            </a:r>
            <a:r>
              <a:rPr lang="zh-CN" altLang="en-US" sz="2918" kern="0" spc="30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661" kern="0" spc="-4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,则-</a:t>
            </a:r>
            <a:r>
              <a:rPr lang="zh-CN" altLang="en-US" sz="2661" kern="0" spc="-4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&gt;-</a:t>
            </a:r>
            <a:r>
              <a:rPr lang="zh-CN" altLang="en-US" sz="2489" kern="0" spc="-11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&gt;3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),3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89" kern="0" spc="-9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2"/>
              </a:spcBef>
              <a:buNone/>
            </a:pPr>
            <a:r>
              <a:rPr lang="zh-CN" altLang="en-US" sz="2755" kern="0" spc="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&lt;1,所以离心率的取值范围是</a:t>
            </a:r>
            <a:r>
              <a:rPr lang="zh-CN" altLang="en-US" sz="2755" kern="0" spc="1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86692" y="1216107"/>
          <a:ext cx="647700" cy="609600"/>
        </p:xfrm>
        <a:graphic>
          <a:graphicData uri="http://schemas.openxmlformats.org/presentationml/2006/ole">
            <p:oleObj spid="_x0000_s27650" name="Equation" r:id="rId5" imgW="170688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98292" y="1216107"/>
          <a:ext cx="647700" cy="609600"/>
        </p:xfrm>
        <a:graphic>
          <a:graphicData uri="http://schemas.openxmlformats.org/presentationml/2006/ole">
            <p:oleObj spid="_x0000_s27651" name="Equation" r:id="rId6" imgW="17068800" imgH="161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90142" y="1179495"/>
          <a:ext cx="761999" cy="647699"/>
        </p:xfrm>
        <a:graphic>
          <a:graphicData uri="http://schemas.openxmlformats.org/presentationml/2006/ole">
            <p:oleObj spid="_x0000_s27652" name="Equation" r:id="rId7" imgW="20116800" imgH="17068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81408" y="1218041"/>
          <a:ext cx="171449" cy="552449"/>
        </p:xfrm>
        <a:graphic>
          <a:graphicData uri="http://schemas.openxmlformats.org/presentationml/2006/ole">
            <p:oleObj spid="_x0000_s27653" name="Equation" r:id="rId8" imgW="45720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01412" y="1863922"/>
          <a:ext cx="285750" cy="590550"/>
        </p:xfrm>
        <a:graphic>
          <a:graphicData uri="http://schemas.openxmlformats.org/presentationml/2006/ole">
            <p:oleObj spid="_x0000_s27654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931312" y="1863922"/>
          <a:ext cx="295275" cy="590550"/>
        </p:xfrm>
        <a:graphic>
          <a:graphicData uri="http://schemas.openxmlformats.org/presentationml/2006/ole">
            <p:oleObj spid="_x0000_s27655" name="Equation" r:id="rId10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073636" y="1863922"/>
          <a:ext cx="285750" cy="590550"/>
        </p:xfrm>
        <a:graphic>
          <a:graphicData uri="http://schemas.openxmlformats.org/presentationml/2006/ole">
            <p:oleObj spid="_x0000_s27656" name="Equation" r:id="rId11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503536" y="1863922"/>
          <a:ext cx="295275" cy="590550"/>
        </p:xfrm>
        <a:graphic>
          <a:graphicData uri="http://schemas.openxmlformats.org/presentationml/2006/ole">
            <p:oleObj spid="_x0000_s27657" name="Equation" r:id="rId12" imgW="79248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34660" y="1863922"/>
          <a:ext cx="333374" cy="590549"/>
        </p:xfrm>
        <a:graphic>
          <a:graphicData uri="http://schemas.openxmlformats.org/presentationml/2006/ole">
            <p:oleObj spid="_x0000_s27658" name="Equation" r:id="rId13" imgW="88392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612185" y="1863922"/>
          <a:ext cx="285750" cy="590550"/>
        </p:xfrm>
        <a:graphic>
          <a:graphicData uri="http://schemas.openxmlformats.org/presentationml/2006/ole">
            <p:oleObj spid="_x0000_s27659" name="Equation" r:id="rId14" imgW="7620000" imgH="1554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7511784" y="1863922"/>
          <a:ext cx="761999" cy="590549"/>
        </p:xfrm>
        <a:graphic>
          <a:graphicData uri="http://schemas.openxmlformats.org/presentationml/2006/ole">
            <p:oleObj spid="_x0000_s27660" name="Equation" r:id="rId15" imgW="20116800" imgH="1554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84149" y="2559891"/>
          <a:ext cx="723900" cy="590550"/>
        </p:xfrm>
        <a:graphic>
          <a:graphicData uri="http://schemas.openxmlformats.org/presentationml/2006/ole">
            <p:oleObj spid="_x0000_s27661" name="Equation" r:id="rId16" imgW="19202400" imgH="1554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255098" y="2561007"/>
          <a:ext cx="762000" cy="647700"/>
        </p:xfrm>
        <a:graphic>
          <a:graphicData uri="http://schemas.openxmlformats.org/presentationml/2006/ole">
            <p:oleObj spid="_x0000_s27662" name="Equation" r:id="rId17" imgW="20116800" imgH="170688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246365" y="2559891"/>
          <a:ext cx="285750" cy="590550"/>
        </p:xfrm>
        <a:graphic>
          <a:graphicData uri="http://schemas.openxmlformats.org/presentationml/2006/ole">
            <p:oleObj spid="_x0000_s27663" name="Equation" r:id="rId18" imgW="7620000" imgH="15544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3936731" y="2559891"/>
          <a:ext cx="285750" cy="590550"/>
        </p:xfrm>
        <a:graphic>
          <a:graphicData uri="http://schemas.openxmlformats.org/presentationml/2006/ole">
            <p:oleObj spid="_x0000_s27664" name="Equation" r:id="rId19" imgW="7620000" imgH="15544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451748" y="2599553"/>
          <a:ext cx="171449" cy="552449"/>
        </p:xfrm>
        <a:graphic>
          <a:graphicData uri="http://schemas.openxmlformats.org/presentationml/2006/ole">
            <p:oleObj spid="_x0000_s27665" name="Equation" r:id="rId20" imgW="4572000" imgH="14630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7901971" y="2599553"/>
          <a:ext cx="200025" cy="552450"/>
        </p:xfrm>
        <a:graphic>
          <a:graphicData uri="http://schemas.openxmlformats.org/presentationml/2006/ole">
            <p:oleObj spid="_x0000_s27666" name="Equation" r:id="rId21" imgW="5181600" imgH="146304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540000" y="3277752"/>
          <a:ext cx="352425" cy="600075"/>
        </p:xfrm>
        <a:graphic>
          <a:graphicData uri="http://schemas.openxmlformats.org/presentationml/2006/ole">
            <p:oleObj spid="_x0000_s27667" name="Equation" r:id="rId22" imgW="9448800" imgH="158496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4472821" y="3277752"/>
          <a:ext cx="352425" cy="600075"/>
        </p:xfrm>
        <a:graphic>
          <a:graphicData uri="http://schemas.openxmlformats.org/presentationml/2006/ole">
            <p:oleObj spid="_x0000_s27668" name="Equation" r:id="rId23" imgW="9448800" imgH="15849600" progId="Equation.DSMT4">
              <p:embed/>
            </p:oleObj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540000" y="3920335"/>
            <a:ext cx="8127000" cy="812785"/>
            <a:chOff x="540000" y="1080000"/>
            <a:chExt cx="8127000" cy="812785"/>
          </a:xfrm>
        </p:grpSpPr>
        <p:sp>
          <p:nvSpPr>
            <p:cNvPr id="24" name="TextBox 2"/>
            <p:cNvSpPr txBox="1"/>
            <p:nvPr/>
          </p:nvSpPr>
          <p:spPr>
            <a:xfrm>
              <a:off x="540000" y="1080000"/>
              <a:ext cx="8127000" cy="612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147" kern="0" spc="277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306800" y="1178410"/>
            <a:ext cx="752475" cy="714375"/>
          </p:xfrm>
          <a:graphic>
            <a:graphicData uri="http://schemas.openxmlformats.org/presentationml/2006/ole">
              <p:oleObj spid="_x0000_s27669" name="Equation" r:id="rId24" imgW="19812000" imgH="18897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146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2.椭圆的标准方程</a:t>
            </a:r>
            <a:endParaRPr lang="zh-CN" altLang="en-US" sz="2400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(1)焦点在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轴上的椭圆的标准方程为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&gt;0),焦点在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轴上的</a:t>
            </a:r>
            <a:endParaRPr lang="zh-CN" altLang="en-US" sz="2400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椭圆的标准方程为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&gt;0).给定椭圆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2400" dirty="0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要根据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的大小来判断焦点在哪个坐标轴上,焦点在分母大的那个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坐标轴上.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(2)若焦点位置不定,则可设椭圆方程为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4529138" y="1634319"/>
          <a:ext cx="285750" cy="590550"/>
        </p:xfrm>
        <a:graphic>
          <a:graphicData uri="http://schemas.openxmlformats.org/presentationml/2006/ole">
            <p:oleObj spid="_x0000_s11266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59350" y="1634319"/>
          <a:ext cx="295275" cy="590550"/>
        </p:xfrm>
        <a:graphic>
          <a:graphicData uri="http://schemas.openxmlformats.org/presentationml/2006/ole">
            <p:oleObj spid="_x0000_s11267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2584450" y="2266144"/>
          <a:ext cx="285750" cy="590550"/>
        </p:xfrm>
        <a:graphic>
          <a:graphicData uri="http://schemas.openxmlformats.org/presentationml/2006/ole">
            <p:oleObj spid="_x0000_s11268" name="Equation" r:id="rId7" imgW="7620000" imgH="15544800" progId="Equation.DSMT4">
              <p:embed/>
            </p:oleObj>
          </a:graphicData>
        </a:graphic>
      </p:graphicFrame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3014663" y="2266144"/>
          <a:ext cx="295275" cy="590550"/>
        </p:xfrm>
        <a:graphic>
          <a:graphicData uri="http://schemas.openxmlformats.org/presentationml/2006/ole">
            <p:oleObj spid="_x0000_s11269" name="Equation" r:id="rId8" imgW="7924800" imgH="15544800" progId="Equation.DSMT4">
              <p:embed/>
            </p:oleObj>
          </a:graphicData>
        </a:graphic>
      </p:graphicFrame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5508625" y="2266144"/>
          <a:ext cx="285750" cy="590550"/>
        </p:xfrm>
        <a:graphic>
          <a:graphicData uri="http://schemas.openxmlformats.org/presentationml/2006/ole">
            <p:oleObj spid="_x0000_s11270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5938838" y="2266144"/>
          <a:ext cx="295275" cy="590550"/>
        </p:xfrm>
        <a:graphic>
          <a:graphicData uri="http://schemas.openxmlformats.org/presentationml/2006/ole">
            <p:oleObj spid="_x0000_s11271" name="Equation" r:id="rId10" imgW="7924800" imgH="15544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80066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椭圆定义的应用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2050712"/>
            <a:ext cx="8127000" cy="1798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(2018浙江“七彩阳光”联盟期初联考,14)已知椭圆的方程为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=1,过椭圆中心的直线交椭圆于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是椭圆右焦点,则△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的周长的最小值为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的面积的最大值为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803133" y="2116535"/>
          <a:ext cx="285750" cy="590550"/>
        </p:xfrm>
        <a:graphic>
          <a:graphicData uri="http://schemas.openxmlformats.org/presentationml/2006/ole">
            <p:oleObj spid="_x0000_s12290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2813768"/>
          <a:ext cx="295275" cy="590550"/>
        </p:xfrm>
        <a:graphic>
          <a:graphicData uri="http://schemas.openxmlformats.org/presentationml/2006/ole">
            <p:oleObj spid="_x0000_s12291" name="Equation" r:id="rId6" imgW="7924800" imgH="15544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6222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为椭圆左焦点,连接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,则由椭圆的中心对称性可得</a:t>
            </a:r>
            <a:r>
              <a:rPr dirty="0"/>
              <a:t/>
            </a:r>
            <a:br>
              <a:rPr dirty="0"/>
            </a:br>
            <a:r>
              <a:rPr lang="zh-CN" altLang="en-US" sz="1564" kern="0" spc="286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6+4=10,</a:t>
            </a:r>
            <a:r>
              <a:rPr lang="zh-CN" altLang="en-US" sz="1564" kern="0" spc="27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64" kern="0" spc="29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385" kern="0" spc="10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2=2</a:t>
            </a:r>
            <a:r>
              <a:rPr lang="zh-CN" altLang="en-US" sz="1710" kern="0" spc="7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24" kern="0" spc="184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2777327"/>
            <a:ext cx="3686174" cy="28956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1761579"/>
          <a:ext cx="561975" cy="333374"/>
        </p:xfrm>
        <a:graphic>
          <a:graphicData uri="http://schemas.openxmlformats.org/presentationml/2006/ole">
            <p:oleObj spid="_x0000_s13314" name="Equation" r:id="rId6" imgW="149352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71394" y="1761579"/>
          <a:ext cx="552449" cy="333374"/>
        </p:xfrm>
        <a:graphic>
          <a:graphicData uri="http://schemas.openxmlformats.org/presentationml/2006/ole">
            <p:oleObj spid="_x0000_s13315" name="Equation" r:id="rId7" imgW="146304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67994" y="1761579"/>
          <a:ext cx="571500" cy="333375"/>
        </p:xfrm>
        <a:graphic>
          <a:graphicData uri="http://schemas.openxmlformats.org/presentationml/2006/ole">
            <p:oleObj spid="_x0000_s13316" name="Equation" r:id="rId8" imgW="15240000" imgH="883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495094" y="1628973"/>
          <a:ext cx="180975" cy="552450"/>
        </p:xfrm>
        <a:graphic>
          <a:graphicData uri="http://schemas.openxmlformats.org/presentationml/2006/ole">
            <p:oleObj spid="_x0000_s13317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950789" y="1723107"/>
          <a:ext cx="314324" cy="295274"/>
        </p:xfrm>
        <a:graphic>
          <a:graphicData uri="http://schemas.openxmlformats.org/presentationml/2006/ole">
            <p:oleObj spid="_x0000_s13318" name="Equation" r:id="rId10" imgW="8229600" imgH="792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86669" y="2253761"/>
          <a:ext cx="314324" cy="295275"/>
        </p:xfrm>
        <a:graphic>
          <a:graphicData uri="http://schemas.openxmlformats.org/presentationml/2006/ole">
            <p:oleObj spid="_x0000_s13319" name="Equation" r:id="rId11" imgW="8229600" imgH="79248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5920599"/>
            <a:ext cx="8127000" cy="405688"/>
            <a:chOff x="540000" y="1080000"/>
            <a:chExt cx="8127000" cy="405688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1080000"/>
              <a:ext cx="8127000" cy="4056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10;2</a:t>
              </a:r>
              <a:r>
                <a:rPr lang="zh-CN" altLang="en-US" sz="1710" kern="0" spc="76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761213" y="1161614"/>
            <a:ext cx="314325" cy="295275"/>
          </p:xfrm>
          <a:graphic>
            <a:graphicData uri="http://schemas.openxmlformats.org/presentationml/2006/ole">
              <p:oleObj spid="_x0000_s13320" name="Equation" r:id="rId12" imgW="82296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椭圆标准方程的求法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491443"/>
            <a:ext cx="8127000" cy="3062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(2014大纲全国,6,5分)已知椭圆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&gt;0)的左、右焦点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,离心率为</a:t>
            </a:r>
            <a:r>
              <a:rPr lang="zh-CN" altLang="en-US" sz="2755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,过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两点.若△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的周长为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1710" kern="0" spc="7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480" kern="0" spc="5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　    B.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　    D.</a:t>
            </a:r>
            <a:r>
              <a:rPr lang="zh-CN" altLang="en-US" sz="2722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85730" y="1557266"/>
          <a:ext cx="285750" cy="590550"/>
        </p:xfrm>
        <a:graphic>
          <a:graphicData uri="http://schemas.openxmlformats.org/presentationml/2006/ole">
            <p:oleObj spid="_x0000_s14338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15630" y="1557266"/>
          <a:ext cx="295274" cy="590549"/>
        </p:xfrm>
        <a:graphic>
          <a:graphicData uri="http://schemas.openxmlformats.org/presentationml/2006/ole">
            <p:oleObj spid="_x0000_s14339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78035" y="2217621"/>
          <a:ext cx="342900" cy="600075"/>
        </p:xfrm>
        <a:graphic>
          <a:graphicData uri="http://schemas.openxmlformats.org/presentationml/2006/ole">
            <p:oleObj spid="_x0000_s14340" name="Equation" r:id="rId7" imgW="91440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67800" y="2908997"/>
          <a:ext cx="314325" cy="295275"/>
        </p:xfrm>
        <a:graphic>
          <a:graphicData uri="http://schemas.openxmlformats.org/presentationml/2006/ole">
            <p:oleObj spid="_x0000_s14341" name="Equation" r:id="rId8" imgW="82296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88486" y="3358397"/>
          <a:ext cx="285750" cy="590550"/>
        </p:xfrm>
        <a:graphic>
          <a:graphicData uri="http://schemas.openxmlformats.org/presentationml/2006/ole">
            <p:oleObj spid="_x0000_s14342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218385" y="3358397"/>
          <a:ext cx="295275" cy="590550"/>
        </p:xfrm>
        <a:graphic>
          <a:graphicData uri="http://schemas.openxmlformats.org/presentationml/2006/ole">
            <p:oleObj spid="_x0000_s14343" name="Equation" r:id="rId10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31193" y="3358397"/>
          <a:ext cx="285750" cy="590550"/>
        </p:xfrm>
        <a:graphic>
          <a:graphicData uri="http://schemas.openxmlformats.org/presentationml/2006/ole">
            <p:oleObj spid="_x0000_s14344" name="Equation" r:id="rId11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74383" y="3989202"/>
          <a:ext cx="285750" cy="590550"/>
        </p:xfrm>
        <a:graphic>
          <a:graphicData uri="http://schemas.openxmlformats.org/presentationml/2006/ole">
            <p:oleObj spid="_x0000_s14345" name="Equation" r:id="rId12" imgW="7620000" imgH="1554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204282" y="3989202"/>
          <a:ext cx="295275" cy="590550"/>
        </p:xfrm>
        <a:graphic>
          <a:graphicData uri="http://schemas.openxmlformats.org/presentationml/2006/ole">
            <p:oleObj spid="_x0000_s14346" name="Equation" r:id="rId13" imgW="79248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531193" y="3989202"/>
          <a:ext cx="285750" cy="590550"/>
        </p:xfrm>
        <a:graphic>
          <a:graphicData uri="http://schemas.openxmlformats.org/presentationml/2006/ole">
            <p:oleObj spid="_x0000_s14347" name="Equation" r:id="rId14" imgW="7620000" imgH="1554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61092" y="3989202"/>
          <a:ext cx="295275" cy="590550"/>
        </p:xfrm>
        <a:graphic>
          <a:graphicData uri="http://schemas.openxmlformats.org/presentationml/2006/ole">
            <p:oleObj spid="_x0000_s14348" name="Equation" r:id="rId15" imgW="7924800" imgH="15544800" progId="Equation.DSMT4">
              <p:embed/>
            </p:oleObj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540000" y="4729093"/>
            <a:ext cx="8127000" cy="1328900"/>
            <a:chOff x="540000" y="4317650"/>
            <a:chExt cx="8127000" cy="1328900"/>
          </a:xfrm>
        </p:grpSpPr>
        <p:sp>
          <p:nvSpPr>
            <p:cNvPr id="16" name="TextBox 2"/>
            <p:cNvSpPr txBox="1"/>
            <p:nvPr/>
          </p:nvSpPr>
          <p:spPr>
            <a:xfrm>
              <a:off x="540000" y="4317650"/>
              <a:ext cx="8127000" cy="13027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由题意及椭圆的定义知4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1355" kern="0" spc="111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355" kern="0" spc="111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,又</a:t>
              </a:r>
              <a:r>
                <a:rPr lang="zh-CN" altLang="en-US" sz="2536" kern="0" spc="-9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11" kern="0" spc="-1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55" kern="0" spc="-5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=1,∴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0"/>
                </a:spcBef>
                <a:buNone/>
              </a:pPr>
              <a:r>
                <a:rPr lang="zh-CN" altLang="en-US" sz="1515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=2,∴</a:t>
              </a:r>
              <a:r>
                <a:rPr lang="zh-CN" altLang="en-US" sz="2012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的方程为</a:t>
              </a:r>
              <a:r>
                <a:rPr lang="zh-CN" altLang="en-US" sz="2722" kern="0" spc="-47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22" kern="0" spc="-39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=1,选A.</a:t>
              </a:r>
              <a:endParaRPr lang="zh-CN" altLang="en-US" dirty="0"/>
            </a:p>
          </p:txBody>
        </p: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4389610" y="4522695"/>
            <a:ext cx="314325" cy="295275"/>
          </p:xfrm>
          <a:graphic>
            <a:graphicData uri="http://schemas.openxmlformats.org/presentationml/2006/ole">
              <p:oleObj spid="_x0000_s14349" name="Equation" r:id="rId16" imgW="8229600" imgH="7924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294646" y="4522695"/>
            <a:ext cx="314324" cy="295274"/>
          </p:xfrm>
          <a:graphic>
            <a:graphicData uri="http://schemas.openxmlformats.org/presentationml/2006/ole">
              <p:oleObj spid="_x0000_s14350" name="Equation" r:id="rId17" imgW="8229600" imgH="7924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928471" y="4428561"/>
            <a:ext cx="200025" cy="552450"/>
          </p:xfrm>
          <a:graphic>
            <a:graphicData uri="http://schemas.openxmlformats.org/presentationml/2006/ole">
              <p:oleObj spid="_x0000_s14351" name="Equation" r:id="rId18" imgW="5181600" imgH="146304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6272645" y="4418887"/>
            <a:ext cx="342900" cy="590550"/>
          </p:xfrm>
          <a:graphic>
            <a:graphicData uri="http://schemas.openxmlformats.org/presentationml/2006/ole">
              <p:oleObj spid="_x0000_s14352" name="Equation" r:id="rId19" imgW="9144000" imgH="15544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6759694" y="4380415"/>
            <a:ext cx="342900" cy="600075"/>
          </p:xfrm>
          <a:graphic>
            <a:graphicData uri="http://schemas.openxmlformats.org/presentationml/2006/ole">
              <p:oleObj spid="_x0000_s14353" name="Equation" r:id="rId20" imgW="9144000" imgH="158496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388232" y="5056000"/>
            <a:ext cx="285750" cy="590550"/>
          </p:xfrm>
          <a:graphic>
            <a:graphicData uri="http://schemas.openxmlformats.org/presentationml/2006/ole">
              <p:oleObj spid="_x0000_s14354" name="Equation" r:id="rId21" imgW="7620000" imgH="155448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2818132" y="5056000"/>
            <a:ext cx="295275" cy="590550"/>
          </p:xfrm>
          <a:graphic>
            <a:graphicData uri="http://schemas.openxmlformats.org/presentationml/2006/ole">
              <p:oleObj spid="_x0000_s14355" name="Equation" r:id="rId22" imgW="7924800" imgH="15544800" progId="Equation.DSMT4">
                <p:embed/>
              </p:oleObj>
            </a:graphicData>
          </a:graphic>
        </p:graphicFrame>
      </p:grpSp>
      <p:sp>
        <p:nvSpPr>
          <p:cNvPr id="24" name="TextBox 2"/>
          <p:cNvSpPr txBox="1"/>
          <p:nvPr/>
        </p:nvSpPr>
        <p:spPr>
          <a:xfrm>
            <a:off x="540000" y="606923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8127000" cy="4420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考点二    椭圆的几何性质</a:t>
            </a:r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1994620"/>
            <a:ext cx="5629897" cy="453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组合 16"/>
          <p:cNvGrpSpPr/>
          <p:nvPr/>
        </p:nvGrpSpPr>
        <p:grpSpPr bwMode="auto">
          <a:xfrm>
            <a:off x="4286249" y="5780834"/>
            <a:ext cx="285751" cy="290513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5929322" y="5780834"/>
            <a:ext cx="285751" cy="290513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sp>
        <p:nvSpPr>
          <p:cNvPr id="13" name="TextBox 2"/>
          <p:cNvSpPr txBox="1"/>
          <p:nvPr/>
        </p:nvSpPr>
        <p:spPr>
          <a:xfrm>
            <a:off x="571472" y="1134750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1.椭圆的简单几何性质</a:t>
            </a:r>
            <a:endParaRPr lang="zh-CN" altLang="en-US" b="1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80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2.点</a:t>
            </a:r>
            <a:r>
              <a:rPr lang="zh-CN" altLang="en-US" sz="2012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b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b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)和椭圆</a:t>
            </a:r>
            <a:r>
              <a:rPr lang="zh-CN" altLang="en-US" sz="2722" b="1" kern="0" spc="-47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722" b="1" kern="0" spc="-3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2012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2" b="1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&gt;0)的关系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268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)在椭圆内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650" u="sng" kern="0" spc="-24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4650" u="sng" kern="0" spc="-23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)在椭圆上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650" u="sng" kern="0" spc="-24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4650" u="sng" kern="0" spc="-23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)在椭圆外</a:t>
            </a:r>
            <a:r>
              <a:rPr lang="zh-CN" altLang="en-US" sz="2012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⑤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4650" u="sng" kern="0" spc="-24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4650" u="sng" kern="0" spc="-23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【知识拓展】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1.焦点三角形:椭圆上的点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)与两焦点构成的△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称作焦点三角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形.如图,|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,∠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PF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08529" y="1145823"/>
          <a:ext cx="285750" cy="590550"/>
        </p:xfrm>
        <a:graphic>
          <a:graphicData uri="http://schemas.openxmlformats.org/presentationml/2006/ole">
            <p:oleObj spid="_x0000_s15362" name="Equation" r:id="rId5" imgW="7620000" imgH="1554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38428" y="1145823"/>
          <a:ext cx="295275" cy="590550"/>
        </p:xfrm>
        <a:graphic>
          <a:graphicData uri="http://schemas.openxmlformats.org/presentationml/2006/ole">
            <p:oleObj spid="_x0000_s15363" name="Equation" r:id="rId6" imgW="7924800" imgH="15544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77606" y="2000301"/>
          <a:ext cx="271462" cy="561022"/>
        </p:xfrm>
        <a:graphic>
          <a:graphicData uri="http://schemas.openxmlformats.org/presentationml/2006/ole">
            <p:oleObj spid="_x0000_s15364" name="Equation" r:id="rId7" imgW="76200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07744" y="2000301"/>
          <a:ext cx="280511" cy="561022"/>
        </p:xfrm>
        <a:graphic>
          <a:graphicData uri="http://schemas.openxmlformats.org/presentationml/2006/ole">
            <p:oleObj spid="_x0000_s15365" name="Equation" r:id="rId8" imgW="79248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77606" y="3075102"/>
          <a:ext cx="271462" cy="561022"/>
        </p:xfrm>
        <a:graphic>
          <a:graphicData uri="http://schemas.openxmlformats.org/presentationml/2006/ole">
            <p:oleObj spid="_x0000_s15366" name="Equation" r:id="rId9" imgW="7620000" imgH="1554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807744" y="3075102"/>
          <a:ext cx="280511" cy="561022"/>
        </p:xfrm>
        <a:graphic>
          <a:graphicData uri="http://schemas.openxmlformats.org/presentationml/2006/ole">
            <p:oleObj spid="_x0000_s15367" name="Equation" r:id="rId10" imgW="7924800" imgH="155448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377606" y="4149903"/>
          <a:ext cx="271462" cy="561022"/>
        </p:xfrm>
        <a:graphic>
          <a:graphicData uri="http://schemas.openxmlformats.org/presentationml/2006/ole">
            <p:oleObj spid="_x0000_s15368" name="Equation" r:id="rId11" imgW="7620000" imgH="1554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807744" y="4149903"/>
          <a:ext cx="280511" cy="561022"/>
        </p:xfrm>
        <a:graphic>
          <a:graphicData uri="http://schemas.openxmlformats.org/presentationml/2006/ole">
            <p:oleObj spid="_x0000_s15369" name="Equation" r:id="rId12" imgW="7924800" imgH="15544800" progId="Equation.DSMT4">
              <p:embed/>
            </p:oleObj>
          </a:graphicData>
        </a:graphic>
      </p:graphicFrame>
      <p:grpSp>
        <p:nvGrpSpPr>
          <p:cNvPr id="12" name="组合 16"/>
          <p:cNvGrpSpPr/>
          <p:nvPr/>
        </p:nvGrpSpPr>
        <p:grpSpPr bwMode="auto">
          <a:xfrm>
            <a:off x="3143240" y="1920071"/>
            <a:ext cx="1428760" cy="790579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3143240" y="2991641"/>
            <a:ext cx="1428760" cy="790579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3143240" y="4063211"/>
            <a:ext cx="1428760" cy="790579"/>
            <a:chOff x="4881562" y="2969419"/>
            <a:chExt cx="783432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567" kern="0" spc="113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22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(1)cos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18" kern="0" spc="2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64" kern="0" spc="293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37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·tan</a:t>
            </a:r>
            <a:r>
              <a:rPr lang="zh-CN" altLang="en-US" sz="2592" kern="0" spc="-10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当|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为短轴端点时,</a:t>
            </a:r>
            <a:r>
              <a:rPr lang="zh-CN" altLang="en-US" sz="1841" kern="0" spc="265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最大,且最大值为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(3)其中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ex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为椭圆的离心率)称为焦半径,简记为“左加</a:t>
            </a:r>
            <a:r>
              <a:t/>
            </a:r>
            <a:br/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右减”,且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].</a:t>
            </a:r>
            <a:endParaRPr lang="zh-CN" altLang="en-US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430" y="1254094"/>
            <a:ext cx="2533650" cy="2295525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09233" y="3441780"/>
          <a:ext cx="400050" cy="647700"/>
        </p:xfrm>
        <a:graphic>
          <a:graphicData uri="http://schemas.openxmlformats.org/presentationml/2006/ole">
            <p:oleObj spid="_x0000_s16386" name="Equation" r:id="rId6" imgW="10668000" imgH="1706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8033" y="4244164"/>
          <a:ext cx="571500" cy="333375"/>
        </p:xfrm>
        <a:graphic>
          <a:graphicData uri="http://schemas.openxmlformats.org/presentationml/2006/ole">
            <p:oleObj spid="_x0000_s16387" name="Equation" r:id="rId7" imgW="152400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553683" y="4111558"/>
          <a:ext cx="180974" cy="552449"/>
        </p:xfrm>
        <a:graphic>
          <a:graphicData uri="http://schemas.openxmlformats.org/presentationml/2006/ole">
            <p:oleObj spid="_x0000_s16388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81885" y="4111558"/>
          <a:ext cx="809624" cy="552449"/>
        </p:xfrm>
        <a:graphic>
          <a:graphicData uri="http://schemas.openxmlformats.org/presentationml/2006/ole">
            <p:oleObj spid="_x0000_s16389" name="Equation" r:id="rId9" imgW="213360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59121" y="4111558"/>
          <a:ext cx="200024" cy="552449"/>
        </p:xfrm>
        <a:graphic>
          <a:graphicData uri="http://schemas.openxmlformats.org/presentationml/2006/ole">
            <p:oleObj spid="_x0000_s16390" name="Equation" r:id="rId10" imgW="51816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419621" y="4742210"/>
          <a:ext cx="571500" cy="333374"/>
        </p:xfrm>
        <a:graphic>
          <a:graphicData uri="http://schemas.openxmlformats.org/presentationml/2006/ole">
            <p:oleObj spid="_x0000_s16391" name="Equation" r:id="rId11" imgW="15240000" imgH="8839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F72A465C-3E63-4653-90F7-11D2806B7E26}">
  <ds:schemaRefs/>
</ds:datastoreItem>
</file>

<file path=customXml/itemProps10.xml><?xml version="1.0" encoding="utf-8"?>
<ds:datastoreItem xmlns:ds="http://schemas.openxmlformats.org/officeDocument/2006/customXml" ds:itemID="{9CC8219C-8817-49FE-8DD4-7673A6D61693}">
  <ds:schemaRefs/>
</ds:datastoreItem>
</file>

<file path=customXml/itemProps11.xml><?xml version="1.0" encoding="utf-8"?>
<ds:datastoreItem xmlns:ds="http://schemas.openxmlformats.org/officeDocument/2006/customXml" ds:itemID="{ED4F56E3-B4D8-4BD7-A2BF-D66A7509A93E}">
  <ds:schemaRefs/>
</ds:datastoreItem>
</file>

<file path=customXml/itemProps12.xml><?xml version="1.0" encoding="utf-8"?>
<ds:datastoreItem xmlns:ds="http://schemas.openxmlformats.org/officeDocument/2006/customXml" ds:itemID="{0DA06E13-567A-4947-B0FD-EC3D4F9058FF}">
  <ds:schemaRefs/>
</ds:datastoreItem>
</file>

<file path=customXml/itemProps13.xml><?xml version="1.0" encoding="utf-8"?>
<ds:datastoreItem xmlns:ds="http://schemas.openxmlformats.org/officeDocument/2006/customXml" ds:itemID="{671CC78F-DF20-4F90-AF1A-EF47B5D17A85}">
  <ds:schemaRefs/>
</ds:datastoreItem>
</file>

<file path=customXml/itemProps14.xml><?xml version="1.0" encoding="utf-8"?>
<ds:datastoreItem xmlns:ds="http://schemas.openxmlformats.org/officeDocument/2006/customXml" ds:itemID="{5889EEEC-CAD5-4FB8-9307-2E479E3D2F36}">
  <ds:schemaRefs/>
</ds:datastoreItem>
</file>

<file path=customXml/itemProps15.xml><?xml version="1.0" encoding="utf-8"?>
<ds:datastoreItem xmlns:ds="http://schemas.openxmlformats.org/officeDocument/2006/customXml" ds:itemID="{CB6CB7F6-72DD-4BCE-A980-8B8455DDD356}">
  <ds:schemaRefs/>
</ds:datastoreItem>
</file>

<file path=customXml/itemProps16.xml><?xml version="1.0" encoding="utf-8"?>
<ds:datastoreItem xmlns:ds="http://schemas.openxmlformats.org/officeDocument/2006/customXml" ds:itemID="{42B324A9-A26B-4B1B-9AE8-538F25B6710F}">
  <ds:schemaRefs/>
</ds:datastoreItem>
</file>

<file path=customXml/itemProps17.xml><?xml version="1.0" encoding="utf-8"?>
<ds:datastoreItem xmlns:ds="http://schemas.openxmlformats.org/officeDocument/2006/customXml" ds:itemID="{E6ED1DC2-0D4F-43E3-8DE8-93E07436FB83}">
  <ds:schemaRefs/>
</ds:datastoreItem>
</file>

<file path=customXml/itemProps18.xml><?xml version="1.0" encoding="utf-8"?>
<ds:datastoreItem xmlns:ds="http://schemas.openxmlformats.org/officeDocument/2006/customXml" ds:itemID="{81BF8FEF-0491-4B4C-9A54-E7DE30849C55}">
  <ds:schemaRefs/>
</ds:datastoreItem>
</file>

<file path=customXml/itemProps19.xml><?xml version="1.0" encoding="utf-8"?>
<ds:datastoreItem xmlns:ds="http://schemas.openxmlformats.org/officeDocument/2006/customXml" ds:itemID="{5CC49FDD-5A20-4111-8A15-EDCDB63CD791}">
  <ds:schemaRefs/>
</ds:datastoreItem>
</file>

<file path=customXml/itemProps2.xml><?xml version="1.0" encoding="utf-8"?>
<ds:datastoreItem xmlns:ds="http://schemas.openxmlformats.org/officeDocument/2006/customXml" ds:itemID="{2B4934EB-4F7C-4FE7-9794-79B2D72E159A}">
  <ds:schemaRefs/>
</ds:datastoreItem>
</file>

<file path=customXml/itemProps3.xml><?xml version="1.0" encoding="utf-8"?>
<ds:datastoreItem xmlns:ds="http://schemas.openxmlformats.org/officeDocument/2006/customXml" ds:itemID="{15F2FF79-5629-4B07-BD54-6DF19E04E008}">
  <ds:schemaRefs/>
</ds:datastoreItem>
</file>

<file path=customXml/itemProps4.xml><?xml version="1.0" encoding="utf-8"?>
<ds:datastoreItem xmlns:ds="http://schemas.openxmlformats.org/officeDocument/2006/customXml" ds:itemID="{CF6F72D8-84B6-4757-8E1F-DAA3037E270C}">
  <ds:schemaRefs/>
</ds:datastoreItem>
</file>

<file path=customXml/itemProps5.xml><?xml version="1.0" encoding="utf-8"?>
<ds:datastoreItem xmlns:ds="http://schemas.openxmlformats.org/officeDocument/2006/customXml" ds:itemID="{93221C76-707D-47D4-8180-7B1D0E7ED23D}">
  <ds:schemaRefs/>
</ds:datastoreItem>
</file>

<file path=customXml/itemProps6.xml><?xml version="1.0" encoding="utf-8"?>
<ds:datastoreItem xmlns:ds="http://schemas.openxmlformats.org/officeDocument/2006/customXml" ds:itemID="{2C596DC4-E75E-4D11-8936-AC45A78D290E}">
  <ds:schemaRefs/>
</ds:datastoreItem>
</file>

<file path=customXml/itemProps7.xml><?xml version="1.0" encoding="utf-8"?>
<ds:datastoreItem xmlns:ds="http://schemas.openxmlformats.org/officeDocument/2006/customXml" ds:itemID="{6F9A0B01-3BB5-4638-94B6-78CA019E08AB}">
  <ds:schemaRefs/>
</ds:datastoreItem>
</file>

<file path=customXml/itemProps8.xml><?xml version="1.0" encoding="utf-8"?>
<ds:datastoreItem xmlns:ds="http://schemas.openxmlformats.org/officeDocument/2006/customXml" ds:itemID="{B15E612B-5562-4FCB-9608-281C18F4E166}">
  <ds:schemaRefs/>
</ds:datastoreItem>
</file>

<file path=customXml/itemProps9.xml><?xml version="1.0" encoding="utf-8"?>
<ds:datastoreItem xmlns:ds="http://schemas.openxmlformats.org/officeDocument/2006/customXml" ds:itemID="{87D8C815-4DA8-43B0-AE56-7F977020EFB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10</TotalTime>
  <Words>157</Words>
  <Application>Microsoft Office PowerPoint</Application>
  <PresentationFormat>自定义</PresentationFormat>
  <Paragraphs>103</Paragraphs>
  <Slides>20</Slides>
  <Notes>19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2019-11-14T10:19:33Z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