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4"/>
  </p:sldMasterIdLst>
  <p:notesMasterIdLst>
    <p:notesMasterId r:id="rId29"/>
  </p:notesMasterIdLst>
  <p:sldIdLst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3" Type="http://schemas.openxmlformats.org/officeDocument/2006/relationships/image" Target="../media/image34.wmf"/><Relationship Id="rId21" Type="http://schemas.openxmlformats.org/officeDocument/2006/relationships/image" Target="../media/image52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23" Type="http://schemas.openxmlformats.org/officeDocument/2006/relationships/image" Target="../media/image54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Relationship Id="rId22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4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2.bin"/><Relationship Id="rId10" Type="http://schemas.openxmlformats.org/officeDocument/2006/relationships/oleObject" Target="../embeddings/oleObject57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5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oleObject" Target="../embeddings/oleObject6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6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70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0.bin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9.bin"/><Relationship Id="rId10" Type="http://schemas.openxmlformats.org/officeDocument/2006/relationships/oleObject" Target="../embeddings/oleObject64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63.bin"/><Relationship Id="rId14" Type="http://schemas.openxmlformats.org/officeDocument/2006/relationships/oleObject" Target="../embeddings/oleObject6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2.png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1.xml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6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oleObject" Target="../embeddings/oleObject37.bin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50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1.bin"/><Relationship Id="rId12" Type="http://schemas.openxmlformats.org/officeDocument/2006/relationships/oleObject" Target="../embeddings/oleObject36.bin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9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5.bin"/><Relationship Id="rId24" Type="http://schemas.openxmlformats.org/officeDocument/2006/relationships/oleObject" Target="../embeddings/oleObject48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7.bin"/><Relationship Id="rId10" Type="http://schemas.openxmlformats.org/officeDocument/2006/relationships/oleObject" Target="../embeddings/oleObject34.bin"/><Relationship Id="rId19" Type="http://schemas.openxmlformats.org/officeDocument/2006/relationships/oleObject" Target="../embeddings/oleObject43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6.bin"/><Relationship Id="rId27" Type="http://schemas.openxmlformats.org/officeDocument/2006/relationships/oleObject" Target="../embeddings/oleObject5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7.4　基本不等式及不等式的应用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4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39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    利用基本不等式求最值问题的方法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1.利用基本不等式解决条件最值的关键是构造和为定值或积为定值,主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要有两种思路: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(1)对条件使用基本不等式,建立所求目标函数的不等式求解.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(2)条件变形,进行“1”的代换求目标函数最值.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2.有些题目虽然不具备直接用基本不等式求最值的条件,但可以通过添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项、分离常数、平方等手段使之能运用基本不等式.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3.若一次应用基本不等式不能达到目的,则需多次应用基本不等式,但要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注意等号成立的条件必须要一致.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提醒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若可用基本不等式,但等号不成立,则一般是利用函数单调性求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978590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(2017浙江宁波二模(5月),17)若6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8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   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导引一:</a:t>
            </a:r>
            <a:r>
              <a:rPr dirty="0"/>
              <a:t/>
            </a:r>
            <a:br>
              <a:rPr dirty="0"/>
            </a:br>
            <a:r>
              <a:rPr lang="zh-CN" altLang="en-US" sz="5661" kern="0" spc="491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22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导引二:</a:t>
            </a:r>
            <a:r>
              <a:rPr dirty="0"/>
              <a:t/>
            </a:r>
            <a:br>
              <a:rPr dirty="0"/>
            </a:br>
            <a:r>
              <a:rPr lang="zh-CN" altLang="en-US" sz="4714" kern="0" spc="501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64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导引三:</a:t>
            </a:r>
            <a:r>
              <a:rPr dirty="0"/>
              <a:t/>
            </a:r>
            <a:br>
              <a:rPr dirty="0"/>
            </a:br>
            <a:r>
              <a:rPr lang="zh-CN" altLang="en-US" sz="3865" kern="0" spc="5095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93" y="2132369"/>
            <a:ext cx="6895987" cy="1433912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3920335"/>
            <a:ext cx="6962775" cy="1171575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21" y="5496741"/>
            <a:ext cx="6962775" cy="923924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777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,则问题转化为“已知4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的最大值”.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由基本不等式,知1=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|,所以-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,当且仅当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时,取到最大值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解法二(齐次化处理):显然要使得目标函数取到最大值,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6" kern="0" spc="92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5204" kern="0" spc="829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87" kern="0" spc="-5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38" kern="0" spc="60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,则(4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49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-1=0对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∈R有解.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10079" y="2094165"/>
          <a:ext cx="171449" cy="552449"/>
        </p:xfrm>
        <a:graphic>
          <a:graphicData uri="http://schemas.openxmlformats.org/presentationml/2006/ole">
            <p:oleObj spid="_x0000_s17410" name="Equation" r:id="rId5" imgW="173689" imgH="55580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95485" y="2094165"/>
          <a:ext cx="171449" cy="552449"/>
        </p:xfrm>
        <a:graphic>
          <a:graphicData uri="http://schemas.openxmlformats.org/presentationml/2006/ole">
            <p:oleObj spid="_x0000_s17411" name="Equation" r:id="rId6" imgW="173689" imgH="55580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75094" y="3153704"/>
          <a:ext cx="171450" cy="552450"/>
        </p:xfrm>
        <a:graphic>
          <a:graphicData uri="http://schemas.openxmlformats.org/presentationml/2006/ole">
            <p:oleObj spid="_x0000_s17412" name="Equation" r:id="rId7" imgW="173689" imgH="555805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21577" y="4609373"/>
          <a:ext cx="1495425" cy="638175"/>
        </p:xfrm>
        <a:graphic>
          <a:graphicData uri="http://schemas.openxmlformats.org/presentationml/2006/ole">
            <p:oleObj spid="_x0000_s17413" name="Equation" r:id="rId8" imgW="1511285" imgH="63939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61151" y="4274584"/>
          <a:ext cx="1673705" cy="1283173"/>
        </p:xfrm>
        <a:graphic>
          <a:graphicData uri="http://schemas.openxmlformats.org/presentationml/2006/ole">
            <p:oleObj spid="_x0000_s17414" name="Equation" r:id="rId9" imgW="1729417" imgH="1323178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10315" y="4647324"/>
          <a:ext cx="209549" cy="552449"/>
        </p:xfrm>
        <a:graphic>
          <a:graphicData uri="http://schemas.openxmlformats.org/presentationml/2006/ole">
            <p:oleObj spid="_x0000_s17415" name="Equation" r:id="rId10" imgW="209421" imgH="558457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283348" y="4607661"/>
          <a:ext cx="1066799" cy="590550"/>
        </p:xfrm>
        <a:graphic>
          <a:graphicData uri="http://schemas.openxmlformats.org/presentationml/2006/ole">
            <p:oleObj spid="_x0000_s17416" name="Equation" r:id="rId11" imgW="1079007" imgH="59171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612" kern="0" spc="-118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612" kern="0" spc="-126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-4(4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+1)(6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0,解得-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2" kern="0" spc="19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时取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到最大值.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解法三:1=6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516" kern="0" spc="18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258" kern="0" spc="12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3571" kern="0" spc="32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2"/>
              </a:spcBef>
              <a:buNone/>
            </a:pP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,当且仅当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时取等号.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24699" y="1163494"/>
          <a:ext cx="180975" cy="552450"/>
        </p:xfrm>
        <a:graphic>
          <a:graphicData uri="http://schemas.openxmlformats.org/presentationml/2006/ole">
            <p:oleObj spid="_x0000_s18434" name="Equation" r:id="rId5" imgW="184829" imgH="5544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25455" y="1163494"/>
          <a:ext cx="171450" cy="552450"/>
        </p:xfrm>
        <a:graphic>
          <a:graphicData uri="http://schemas.openxmlformats.org/presentationml/2006/ole">
            <p:oleObj spid="_x0000_s18435" name="Equation" r:id="rId6" imgW="173689" imgH="55580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36150" y="1763921"/>
          <a:ext cx="180975" cy="552450"/>
        </p:xfrm>
        <a:graphic>
          <a:graphicData uri="http://schemas.openxmlformats.org/presentationml/2006/ole">
            <p:oleObj spid="_x0000_s18436" name="Equation" r:id="rId7" imgW="184829" imgH="554488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01611" y="1763921"/>
          <a:ext cx="171449" cy="552449"/>
        </p:xfrm>
        <a:graphic>
          <a:graphicData uri="http://schemas.openxmlformats.org/presentationml/2006/ole">
            <p:oleObj spid="_x0000_s18437" name="Equation" r:id="rId8" imgW="173689" imgH="555805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84094" y="1763921"/>
          <a:ext cx="171449" cy="552449"/>
        </p:xfrm>
        <a:graphic>
          <a:graphicData uri="http://schemas.openxmlformats.org/presentationml/2006/ole">
            <p:oleObj spid="_x0000_s18438" name="Equation" r:id="rId9" imgW="173689" imgH="555805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575324" y="1763921"/>
          <a:ext cx="571500" cy="552450"/>
        </p:xfrm>
        <a:graphic>
          <a:graphicData uri="http://schemas.openxmlformats.org/presentationml/2006/ole">
            <p:oleObj spid="_x0000_s18439" name="Equation" r:id="rId10" imgW="578048" imgH="554926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76091" y="1763921"/>
          <a:ext cx="171449" cy="552449"/>
        </p:xfrm>
        <a:graphic>
          <a:graphicData uri="http://schemas.openxmlformats.org/presentationml/2006/ole">
            <p:oleObj spid="_x0000_s18440" name="Equation" r:id="rId11" imgW="173689" imgH="555805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821110" y="2976567"/>
          <a:ext cx="342900" cy="590550"/>
        </p:xfrm>
        <a:graphic>
          <a:graphicData uri="http://schemas.openxmlformats.org/presentationml/2006/ole">
            <p:oleObj spid="_x0000_s18441" name="Equation" r:id="rId12" imgW="348481" imgH="592418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10930" y="3080374"/>
          <a:ext cx="314325" cy="295275"/>
        </p:xfrm>
        <a:graphic>
          <a:graphicData uri="http://schemas.openxmlformats.org/presentationml/2006/ole">
            <p:oleObj spid="_x0000_s18442" name="Equation" r:id="rId13" imgW="313012" imgH="301419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05633" y="2698556"/>
          <a:ext cx="866775" cy="838200"/>
        </p:xfrm>
        <a:graphic>
          <a:graphicData uri="http://schemas.openxmlformats.org/presentationml/2006/ole">
            <p:oleObj spid="_x0000_s18443" name="Equation" r:id="rId14" imgW="870857" imgH="847634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40000" y="3718840"/>
          <a:ext cx="171449" cy="552449"/>
        </p:xfrm>
        <a:graphic>
          <a:graphicData uri="http://schemas.openxmlformats.org/presentationml/2006/ole">
            <p:oleObj spid="_x0000_s18444" name="Equation" r:id="rId15" imgW="173689" imgH="555805" progId="Equation.DSMT4">
              <p:embed/>
            </p:oleObj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0000" y="4284236"/>
            <a:ext cx="8127000" cy="636231"/>
            <a:chOff x="540000" y="1080000"/>
            <a:chExt cx="8127000" cy="636231"/>
          </a:xfrm>
        </p:grpSpPr>
        <p:sp>
          <p:nvSpPr>
            <p:cNvPr id="16" name="TextBox 2"/>
            <p:cNvSpPr txBox="1"/>
            <p:nvPr/>
          </p:nvSpPr>
          <p:spPr>
            <a:xfrm>
              <a:off x="540000" y="1080000"/>
              <a:ext cx="8127000" cy="5086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592" kern="0" spc="-124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306800" y="1163781"/>
            <a:ext cx="171450" cy="552450"/>
          </p:xfrm>
          <a:graphic>
            <a:graphicData uri="http://schemas.openxmlformats.org/presentationml/2006/ole">
              <p:oleObj spid="_x0000_s18445" name="Equation" r:id="rId16" imgW="173689" imgH="555805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184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  基本不等式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919939"/>
            <a:ext cx="2770187" cy="414337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540000" y="2272235"/>
            <a:ext cx="8127000" cy="4115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1.几个重要不等式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592" kern="0" spc="14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325" u="sng" kern="0" spc="112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同号).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983" kern="0" spc="34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800" kern="0" spc="41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354" kern="0" spc="169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1258" kern="0" spc="21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71" kern="0" spc="10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8033" y="3751592"/>
          <a:ext cx="514350" cy="552449"/>
        </p:xfrm>
        <a:graphic>
          <a:graphicData uri="http://schemas.openxmlformats.org/presentationml/2006/ole">
            <p:oleObj spid="_x0000_s11266" name="Equation" r:id="rId6" imgW="520243" imgH="55492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30137" y="3810164"/>
          <a:ext cx="416242" cy="280511"/>
        </p:xfrm>
        <a:graphic>
          <a:graphicData uri="http://schemas.openxmlformats.org/presentationml/2006/ole">
            <p:oleObj spid="_x0000_s11267" name="Equation" r:id="rId7" imgW="438970" imgH="30034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38033" y="4345939"/>
          <a:ext cx="200024" cy="552449"/>
        </p:xfrm>
        <a:graphic>
          <a:graphicData uri="http://schemas.openxmlformats.org/presentationml/2006/ole">
            <p:oleObj spid="_x0000_s11268" name="Equation" r:id="rId8" imgW="198339" imgH="560015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82208" y="4345939"/>
          <a:ext cx="200024" cy="552449"/>
        </p:xfrm>
        <a:graphic>
          <a:graphicData uri="http://schemas.openxmlformats.org/presentationml/2006/ole">
            <p:oleObj spid="_x0000_s11269" name="Equation" r:id="rId9" imgW="198339" imgH="56001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48494" y="4937458"/>
          <a:ext cx="819150" cy="666749"/>
        </p:xfrm>
        <a:graphic>
          <a:graphicData uri="http://schemas.openxmlformats.org/presentationml/2006/ole">
            <p:oleObj spid="_x0000_s11270" name="Equation" r:id="rId10" imgW="824411" imgH="673463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38033" y="5721582"/>
          <a:ext cx="885824" cy="657224"/>
        </p:xfrm>
        <a:graphic>
          <a:graphicData uri="http://schemas.openxmlformats.org/presentationml/2006/ole">
            <p:oleObj spid="_x0000_s11271" name="Equation" r:id="rId11" imgW="893725" imgH="661589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79458" y="5806786"/>
          <a:ext cx="514350" cy="552449"/>
        </p:xfrm>
        <a:graphic>
          <a:graphicData uri="http://schemas.openxmlformats.org/presentationml/2006/ole">
            <p:oleObj spid="_x0000_s11272" name="Equation" r:id="rId12" imgW="520243" imgH="554926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49408" y="5900920"/>
          <a:ext cx="438150" cy="295275"/>
        </p:xfrm>
        <a:graphic>
          <a:graphicData uri="http://schemas.openxmlformats.org/presentationml/2006/ole">
            <p:oleObj spid="_x0000_s11273" name="Equation" r:id="rId13" imgW="438970" imgH="300348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443158" y="5807233"/>
          <a:ext cx="511194" cy="725566"/>
        </p:xfrm>
        <a:graphic>
          <a:graphicData uri="http://schemas.openxmlformats.org/presentationml/2006/ole">
            <p:oleObj spid="_x0000_s11274" name="Equation" r:id="rId14" imgW="592183" imgH="847634" progId="Equation.DSMT4">
              <p:embed/>
            </p:oleObj>
          </a:graphicData>
        </a:graphic>
      </p:graphicFrame>
      <p:grpSp>
        <p:nvGrpSpPr>
          <p:cNvPr id="15" name="组合 14"/>
          <p:cNvGrpSpPr/>
          <p:nvPr/>
        </p:nvGrpSpPr>
        <p:grpSpPr bwMode="auto">
          <a:xfrm>
            <a:off x="1857356" y="3205955"/>
            <a:ext cx="928694" cy="433389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6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7"/>
          <p:cNvGrpSpPr/>
          <p:nvPr/>
        </p:nvGrpSpPr>
        <p:grpSpPr bwMode="auto">
          <a:xfrm>
            <a:off x="1857356" y="3777459"/>
            <a:ext cx="928694" cy="433389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9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20"/>
          <p:cNvGrpSpPr/>
          <p:nvPr/>
        </p:nvGrpSpPr>
        <p:grpSpPr bwMode="auto">
          <a:xfrm>
            <a:off x="1857356" y="4348963"/>
            <a:ext cx="642942" cy="433389"/>
            <a:chOff x="4881562" y="2969419"/>
            <a:chExt cx="783432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3" name="直接连接符 22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90148"/>
            <a:ext cx="8127000" cy="43142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32"/>
              </a:spcBef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(6)三角不等式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,当且仅当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时取等号.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2.利用算术平均数与几何平均数求函数的最值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(1)已知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,如果积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是定值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最小值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是2</a:t>
            </a:r>
            <a:r>
              <a:rPr lang="zh-CN" altLang="en-US" sz="1710" kern="0" spc="12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,如果和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是定值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最大值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00100" y="4078409"/>
          <a:ext cx="371475" cy="295275"/>
        </p:xfrm>
        <a:graphic>
          <a:graphicData uri="http://schemas.openxmlformats.org/presentationml/2006/ole">
            <p:oleObj spid="_x0000_s12290" name="Equation" r:id="rId5" imgW="370830" imgH="30129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5600" y="5010960"/>
          <a:ext cx="180975" cy="552449"/>
        </p:xfrm>
        <a:graphic>
          <a:graphicData uri="http://schemas.openxmlformats.org/presentationml/2006/ole">
            <p:oleObj spid="_x0000_s12291" name="Equation" r:id="rId6" imgW="184829" imgH="554488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 bwMode="auto">
          <a:xfrm>
            <a:off x="6858016" y="3547602"/>
            <a:ext cx="1071570" cy="433389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7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8"/>
          <p:cNvGrpSpPr/>
          <p:nvPr/>
        </p:nvGrpSpPr>
        <p:grpSpPr bwMode="auto">
          <a:xfrm>
            <a:off x="6902950" y="4431362"/>
            <a:ext cx="1357322" cy="433389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0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1062815"/>
            <a:ext cx="7929618" cy="194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求最值时要注意三点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一正”“二定”“三相等”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所谓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“一正”是指正数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二定”是指应用基本不等式求最值时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和或积为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三相等”是指等号成立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连续使用基本不等式时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等号要同时成立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27263"/>
            <a:ext cx="8127000" cy="5707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不等式的综合应用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1.常用的证明方法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(1)比较法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a.作差比较.如,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均为正数,且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,求证:</a:t>
            </a:r>
            <a:r>
              <a:rPr lang="zh-CN" altLang="en-US" sz="2592" kern="0" spc="19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.基本步骤:作差,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变形,定号.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b.作商比较.基本步骤:作商,变形,与1比较大小.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(2)分析法与综合法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令字母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分别表示一个不等式,其中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为已知不等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为待证不等式.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若有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,综合法是由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前进式地推导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,分析法则是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倒退式地分析到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.用分析法时,必须步步充分.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51189" y="2852433"/>
          <a:ext cx="571500" cy="552449"/>
        </p:xfrm>
        <a:graphic>
          <a:graphicData uri="http://schemas.openxmlformats.org/presentationml/2006/ole">
            <p:oleObj spid="_x0000_s13314" name="Equation" r:id="rId5" imgW="578048" imgH="554926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66838" y="2852433"/>
          <a:ext cx="200025" cy="552450"/>
        </p:xfrm>
        <a:graphic>
          <a:graphicData uri="http://schemas.openxmlformats.org/presentationml/2006/ole">
            <p:oleObj spid="_x0000_s13315" name="Equation" r:id="rId6" imgW="198339" imgH="56001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(3)反证法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从否定结论出发,经过逻辑推理,得出矛盾,证实结论的否定是错误的,从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而肯定原结论正确.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(4)放缩法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欲证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,可通过适当放大或缩小,借助一个或多个中间量,即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,再利用传递性,达到证明目的.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(5)三角代换法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如,若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=1,求证:|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1710" kern="0" spc="8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分析:由于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=1,故可设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|=|cos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30" kern="0" spc="121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918" kern="0" spc="72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1330" kern="0" spc="121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27570" y="4417958"/>
          <a:ext cx="323850" cy="295275"/>
        </p:xfrm>
        <a:graphic>
          <a:graphicData uri="http://schemas.openxmlformats.org/presentationml/2006/ole">
            <p:oleObj spid="_x0000_s14338" name="Equation" r:id="rId5" imgW="323579" imgH="300466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149" y="5964095"/>
          <a:ext cx="323850" cy="295274"/>
        </p:xfrm>
        <a:graphic>
          <a:graphicData uri="http://schemas.openxmlformats.org/presentationml/2006/ole">
            <p:oleObj spid="_x0000_s14339" name="Equation" r:id="rId6" imgW="323579" imgH="300466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07999" y="5883894"/>
          <a:ext cx="1285875" cy="647700"/>
        </p:xfrm>
        <a:graphic>
          <a:graphicData uri="http://schemas.openxmlformats.org/presentationml/2006/ole">
            <p:oleObj spid="_x0000_s14340" name="Equation" r:id="rId7" imgW="1299449" imgH="64972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13374" y="5964095"/>
          <a:ext cx="323850" cy="295275"/>
        </p:xfrm>
        <a:graphic>
          <a:graphicData uri="http://schemas.openxmlformats.org/presentationml/2006/ole">
            <p:oleObj spid="_x0000_s14341" name="Equation" r:id="rId8" imgW="323579" imgH="300466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(6)基本不等式法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使用时要注意条件是否满足以及等号何时取得.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(7)函数增减性法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如,若0&lt;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,求证: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592" kern="0" spc="-4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分析:∵基本不等式的基本条件不具备,即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而0&lt;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16" kern="0" spc="-10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,∴不能取等号,可设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16" kern="0" spc="-9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19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,可以得到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20" kern="0" spc="19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上为减函数,∴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16" kern="0" spc="-9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20" kern="0" spc="4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-3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(8)几何法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如,已知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+1=0,求证:(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18.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分析:设直线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+1=0及直线外一点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(2,3),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)为直线上任意一点,|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70449" y="2559357"/>
          <a:ext cx="180975" cy="552450"/>
        </p:xfrm>
        <a:graphic>
          <a:graphicData uri="http://schemas.openxmlformats.org/presentationml/2006/ole">
            <p:oleObj spid="_x0000_s15362" name="Equation" r:id="rId5" imgW="184829" imgH="5544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69487" y="2559357"/>
          <a:ext cx="200025" cy="552450"/>
        </p:xfrm>
        <a:graphic>
          <a:graphicData uri="http://schemas.openxmlformats.org/presentationml/2006/ole">
            <p:oleObj spid="_x0000_s15363" name="Equation" r:id="rId6" imgW="198339" imgH="56001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25112" y="2559357"/>
          <a:ext cx="276224" cy="552449"/>
        </p:xfrm>
        <a:graphic>
          <a:graphicData uri="http://schemas.openxmlformats.org/presentationml/2006/ole">
            <p:oleObj spid="_x0000_s15364" name="Equation" r:id="rId7" imgW="278453" imgH="55690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92063" y="3153704"/>
          <a:ext cx="200025" cy="552450"/>
        </p:xfrm>
        <a:graphic>
          <a:graphicData uri="http://schemas.openxmlformats.org/presentationml/2006/ole">
            <p:oleObj spid="_x0000_s15365" name="Equation" r:id="rId8" imgW="198339" imgH="560015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450949" y="3786033"/>
          <a:ext cx="180975" cy="552450"/>
        </p:xfrm>
        <a:graphic>
          <a:graphicData uri="http://schemas.openxmlformats.org/presentationml/2006/ole">
            <p:oleObj spid="_x0000_s15366" name="Equation" r:id="rId9" imgW="184829" imgH="554488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93559" y="3786033"/>
          <a:ext cx="200024" cy="552449"/>
        </p:xfrm>
        <a:graphic>
          <a:graphicData uri="http://schemas.openxmlformats.org/presentationml/2006/ole">
            <p:oleObj spid="_x0000_s15367" name="Equation" r:id="rId10" imgW="198339" imgH="56001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40884" y="3766648"/>
          <a:ext cx="600074" cy="619124"/>
        </p:xfrm>
        <a:graphic>
          <a:graphicData uri="http://schemas.openxmlformats.org/presentationml/2006/ole">
            <p:oleObj spid="_x0000_s15368" name="Equation" r:id="rId11" imgW="602837" imgH="626023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555795" y="3766648"/>
          <a:ext cx="600074" cy="619124"/>
        </p:xfrm>
        <a:graphic>
          <a:graphicData uri="http://schemas.openxmlformats.org/presentationml/2006/ole">
            <p:oleObj spid="_x0000_s15369" name="Equation" r:id="rId12" imgW="602837" imgH="626023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473349" y="4444181"/>
          <a:ext cx="200025" cy="552450"/>
        </p:xfrm>
        <a:graphic>
          <a:graphicData uri="http://schemas.openxmlformats.org/presentationml/2006/ole">
            <p:oleObj spid="_x0000_s15370" name="Equation" r:id="rId13" imgW="198339" imgH="560015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003877" y="4424796"/>
          <a:ext cx="419099" cy="619125"/>
        </p:xfrm>
        <a:graphic>
          <a:graphicData uri="http://schemas.openxmlformats.org/presentationml/2006/ole">
            <p:oleObj spid="_x0000_s15371" name="Equation" r:id="rId14" imgW="418510" imgH="627764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567126" y="4444181"/>
          <a:ext cx="276224" cy="552449"/>
        </p:xfrm>
        <a:graphic>
          <a:graphicData uri="http://schemas.openxmlformats.org/presentationml/2006/ole">
            <p:oleObj spid="_x0000_s15372" name="Equation" r:id="rId15" imgW="278453" imgH="556907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839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56" kern="0" spc="122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到直线的距离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2" kern="0" spc="33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1361" kern="0" spc="118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.由于|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原命题成立.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(9)判别式法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2" kern="0" spc="56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,求证:</a:t>
            </a:r>
            <a:r>
              <a:rPr lang="zh-CN" altLang="en-US" sz="2547" kern="0" spc="-11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3.证明略.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2.几个重要放缩不等式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592" kern="0" spc="18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19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9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16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9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361" kern="0" spc="3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61" kern="0" spc="12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722" kern="0" spc="11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1361" kern="0" spc="12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61" kern="0" spc="33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11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3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11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4149" y="1240701"/>
          <a:ext cx="1781174" cy="380999"/>
        </p:xfrm>
        <a:graphic>
          <a:graphicData uri="http://schemas.openxmlformats.org/presentationml/2006/ole">
            <p:oleObj spid="_x0000_s16386" name="Equation" r:id="rId5" imgW="1796919" imgH="38257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52809" y="1175811"/>
          <a:ext cx="771525" cy="590550"/>
        </p:xfrm>
        <a:graphic>
          <a:graphicData uri="http://schemas.openxmlformats.org/presentationml/2006/ole">
            <p:oleObj spid="_x0000_s16387" name="Equation" r:id="rId6" imgW="779512" imgH="59336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96284" y="1279619"/>
          <a:ext cx="323850" cy="295275"/>
        </p:xfrm>
        <a:graphic>
          <a:graphicData uri="http://schemas.openxmlformats.org/presentationml/2006/ole">
            <p:oleObj spid="_x0000_s16388" name="Equation" r:id="rId7" imgW="323579" imgH="30046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16113" y="2707011"/>
          <a:ext cx="1057275" cy="590550"/>
        </p:xfrm>
        <a:graphic>
          <a:graphicData uri="http://schemas.openxmlformats.org/presentationml/2006/ole">
            <p:oleObj spid="_x0000_s16389" name="Equation" r:id="rId8" imgW="1068676" imgH="59241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19502" y="2746674"/>
          <a:ext cx="171450" cy="552450"/>
        </p:xfrm>
        <a:graphic>
          <a:graphicData uri="http://schemas.openxmlformats.org/presentationml/2006/ole">
            <p:oleObj spid="_x0000_s16390" name="Equation" r:id="rId9" imgW="173689" imgH="555805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10509" y="3820966"/>
          <a:ext cx="561975" cy="552449"/>
        </p:xfrm>
        <a:graphic>
          <a:graphicData uri="http://schemas.openxmlformats.org/presentationml/2006/ole">
            <p:oleObj spid="_x0000_s16391" name="Equation" r:id="rId10" imgW="567384" imgH="55580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16634" y="3820966"/>
          <a:ext cx="200025" cy="552450"/>
        </p:xfrm>
        <a:graphic>
          <a:graphicData uri="http://schemas.openxmlformats.org/presentationml/2006/ole">
            <p:oleObj spid="_x0000_s16392" name="Equation" r:id="rId11" imgW="198339" imgH="560015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60808" y="3820966"/>
          <a:ext cx="571500" cy="552449"/>
        </p:xfrm>
        <a:graphic>
          <a:graphicData uri="http://schemas.openxmlformats.org/presentationml/2006/ole">
            <p:oleObj spid="_x0000_s16393" name="Equation" r:id="rId12" imgW="578048" imgH="554926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87900" y="4415313"/>
          <a:ext cx="200024" cy="552449"/>
        </p:xfrm>
        <a:graphic>
          <a:graphicData uri="http://schemas.openxmlformats.org/presentationml/2006/ole">
            <p:oleObj spid="_x0000_s16394" name="Equation" r:id="rId13" imgW="198339" imgH="560015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432074" y="4415313"/>
          <a:ext cx="209550" cy="552450"/>
        </p:xfrm>
        <a:graphic>
          <a:graphicData uri="http://schemas.openxmlformats.org/presentationml/2006/ole">
            <p:oleObj spid="_x0000_s16395" name="Equation" r:id="rId14" imgW="209421" imgH="558457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61124" y="4415313"/>
          <a:ext cx="200025" cy="552450"/>
        </p:xfrm>
        <a:graphic>
          <a:graphicData uri="http://schemas.openxmlformats.org/presentationml/2006/ole">
            <p:oleObj spid="_x0000_s16396" name="Equation" r:id="rId15" imgW="198339" imgH="560015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305298" y="4415313"/>
          <a:ext cx="533399" cy="552450"/>
        </p:xfrm>
        <a:graphic>
          <a:graphicData uri="http://schemas.openxmlformats.org/presentationml/2006/ole">
            <p:oleObj spid="_x0000_s16397" name="Equation" r:id="rId16" imgW="535614" imgH="558901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982848" y="4415313"/>
          <a:ext cx="209550" cy="552450"/>
        </p:xfrm>
        <a:graphic>
          <a:graphicData uri="http://schemas.openxmlformats.org/presentationml/2006/ole">
            <p:oleObj spid="_x0000_s16398" name="Equation" r:id="rId17" imgW="209421" imgH="558457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533819" y="5125498"/>
          <a:ext cx="609600" cy="295275"/>
        </p:xfrm>
        <a:graphic>
          <a:graphicData uri="http://schemas.openxmlformats.org/presentationml/2006/ole">
            <p:oleObj spid="_x0000_s16399" name="Equation" r:id="rId18" imgW="611764" imgH="300111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228536" y="5125498"/>
          <a:ext cx="333374" cy="295274"/>
        </p:xfrm>
        <a:graphic>
          <a:graphicData uri="http://schemas.openxmlformats.org/presentationml/2006/ole">
            <p:oleObj spid="_x0000_s16400" name="Equation" r:id="rId19" imgW="334080" imgH="29952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706060" y="5021691"/>
          <a:ext cx="485775" cy="590550"/>
        </p:xfrm>
        <a:graphic>
          <a:graphicData uri="http://schemas.openxmlformats.org/presentationml/2006/ole">
            <p:oleObj spid="_x0000_s16401" name="Equation" r:id="rId20" imgW="489818" imgH="594779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335985" y="5125498"/>
          <a:ext cx="333375" cy="295275"/>
        </p:xfrm>
        <a:graphic>
          <a:graphicData uri="http://schemas.openxmlformats.org/presentationml/2006/ole">
            <p:oleObj spid="_x0000_s16402" name="Equation" r:id="rId21" imgW="334080" imgH="29952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754477" y="5125498"/>
          <a:ext cx="600075" cy="295275"/>
        </p:xfrm>
        <a:graphic>
          <a:graphicData uri="http://schemas.openxmlformats.org/presentationml/2006/ole">
            <p:oleObj spid="_x0000_s16403" name="Equation" r:id="rId22" imgW="601646" imgH="300823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1997469" y="5640465"/>
          <a:ext cx="200024" cy="552449"/>
        </p:xfrm>
        <a:graphic>
          <a:graphicData uri="http://schemas.openxmlformats.org/presentationml/2006/ole">
            <p:oleObj spid="_x0000_s16404" name="Equation" r:id="rId23" imgW="198339" imgH="560015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282610" y="5640465"/>
          <a:ext cx="476250" cy="552449"/>
        </p:xfrm>
        <a:graphic>
          <a:graphicData uri="http://schemas.openxmlformats.org/presentationml/2006/ole">
            <p:oleObj spid="_x0000_s16405" name="Equation" r:id="rId24" imgW="477585" imgH="559124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903010" y="5640465"/>
          <a:ext cx="285750" cy="552449"/>
        </p:xfrm>
        <a:graphic>
          <a:graphicData uri="http://schemas.openxmlformats.org/presentationml/2006/ole">
            <p:oleObj spid="_x0000_s16406" name="Equation" r:id="rId25" imgW="289367" imgH="555585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3332909" y="5640465"/>
          <a:ext cx="476249" cy="552449"/>
        </p:xfrm>
        <a:graphic>
          <a:graphicData uri="http://schemas.openxmlformats.org/presentationml/2006/ole">
            <p:oleObj spid="_x0000_s16407" name="Equation" r:id="rId26" imgW="477585" imgH="559124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894276" y="5640465"/>
          <a:ext cx="200025" cy="552450"/>
        </p:xfrm>
        <a:graphic>
          <a:graphicData uri="http://schemas.openxmlformats.org/presentationml/2006/ole">
            <p:oleObj spid="_x0000_s16408" name="Equation" r:id="rId27" imgW="198339" imgH="56001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3.不等式的恒成立、能成立、恰成立问题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(1)恒成立问题:若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上存在最小值,则不等式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上存在最大值,则不等式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上恒成立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(2)能成立问题:若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上存在最大值,则在区间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上存在最小值,则在区间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(3)恰成立问题:不等式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上恰成立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上恰成立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CDF2FA1-BF08-4506-B2AC-A5EC929A062E}">
  <ds:schemaRefs/>
</ds:datastoreItem>
</file>

<file path=customXml/itemProps10.xml><?xml version="1.0" encoding="utf-8"?>
<ds:datastoreItem xmlns:ds="http://schemas.openxmlformats.org/officeDocument/2006/customXml" ds:itemID="{EAFCFF4D-FB9E-433F-9FD5-B095968858E8}">
  <ds:schemaRefs/>
</ds:datastoreItem>
</file>

<file path=customXml/itemProps11.xml><?xml version="1.0" encoding="utf-8"?>
<ds:datastoreItem xmlns:ds="http://schemas.openxmlformats.org/officeDocument/2006/customXml" ds:itemID="{95A1EB1D-4FCE-4736-8912-4E75E6EAE4BF}">
  <ds:schemaRefs/>
</ds:datastoreItem>
</file>

<file path=customXml/itemProps12.xml><?xml version="1.0" encoding="utf-8"?>
<ds:datastoreItem xmlns:ds="http://schemas.openxmlformats.org/officeDocument/2006/customXml" ds:itemID="{56413B94-3551-45FD-AD39-6AC89AB4FB0F}">
  <ds:schemaRefs/>
</ds:datastoreItem>
</file>

<file path=customXml/itemProps13.xml><?xml version="1.0" encoding="utf-8"?>
<ds:datastoreItem xmlns:ds="http://schemas.openxmlformats.org/officeDocument/2006/customXml" ds:itemID="{6C90FF84-9D86-4EA1-9C38-59D68FD10ECC}">
  <ds:schemaRefs/>
</ds:datastoreItem>
</file>

<file path=customXml/itemProps2.xml><?xml version="1.0" encoding="utf-8"?>
<ds:datastoreItem xmlns:ds="http://schemas.openxmlformats.org/officeDocument/2006/customXml" ds:itemID="{625BD956-5A5B-47AA-AF8C-08AE6A47FC86}">
  <ds:schemaRefs/>
</ds:datastoreItem>
</file>

<file path=customXml/itemProps3.xml><?xml version="1.0" encoding="utf-8"?>
<ds:datastoreItem xmlns:ds="http://schemas.openxmlformats.org/officeDocument/2006/customXml" ds:itemID="{293ED56B-2BB4-41CA-AFCD-BFFAD0651F20}">
  <ds:schemaRefs/>
</ds:datastoreItem>
</file>

<file path=customXml/itemProps4.xml><?xml version="1.0" encoding="utf-8"?>
<ds:datastoreItem xmlns:ds="http://schemas.openxmlformats.org/officeDocument/2006/customXml" ds:itemID="{AA085848-5E0A-4295-B066-6313ABE5EF43}">
  <ds:schemaRefs/>
</ds:datastoreItem>
</file>

<file path=customXml/itemProps5.xml><?xml version="1.0" encoding="utf-8"?>
<ds:datastoreItem xmlns:ds="http://schemas.openxmlformats.org/officeDocument/2006/customXml" ds:itemID="{118D6A3A-27CB-49AE-A0B1-5B92DCCE7F0B}">
  <ds:schemaRefs/>
</ds:datastoreItem>
</file>

<file path=customXml/itemProps6.xml><?xml version="1.0" encoding="utf-8"?>
<ds:datastoreItem xmlns:ds="http://schemas.openxmlformats.org/officeDocument/2006/customXml" ds:itemID="{289F51C9-01F1-4689-86A1-7C9689BB2EAC}">
  <ds:schemaRefs/>
</ds:datastoreItem>
</file>

<file path=customXml/itemProps7.xml><?xml version="1.0" encoding="utf-8"?>
<ds:datastoreItem xmlns:ds="http://schemas.openxmlformats.org/officeDocument/2006/customXml" ds:itemID="{5F0C665D-1BCC-4245-BA56-70D52987947E}">
  <ds:schemaRefs/>
</ds:datastoreItem>
</file>

<file path=customXml/itemProps8.xml><?xml version="1.0" encoding="utf-8"?>
<ds:datastoreItem xmlns:ds="http://schemas.openxmlformats.org/officeDocument/2006/customXml" ds:itemID="{07DA3207-8248-46E7-AFD1-2647E741622B}">
  <ds:schemaRefs/>
</ds:datastoreItem>
</file>

<file path=customXml/itemProps9.xml><?xml version="1.0" encoding="utf-8"?>
<ds:datastoreItem xmlns:ds="http://schemas.openxmlformats.org/officeDocument/2006/customXml" ds:itemID="{86D4D06A-C69A-43E8-B590-084EC0F4AB9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13</TotalTime>
  <Words>270</Words>
  <Application>Microsoft Office PowerPoint</Application>
  <PresentationFormat>自定义</PresentationFormat>
  <Paragraphs>95</Paragraphs>
  <Slides>14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2019-11-14T10:22:20Z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