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1" r:id="rId2"/>
    <p:sldId id="282" r:id="rId3"/>
    <p:sldId id="263" r:id="rId4"/>
    <p:sldId id="264" r:id="rId5"/>
    <p:sldId id="265" r:id="rId6"/>
    <p:sldId id="266" r:id="rId7"/>
    <p:sldId id="267" r:id="rId8"/>
    <p:sldId id="269" r:id="rId9"/>
    <p:sldId id="270" r:id="rId10"/>
    <p:sldId id="271" r:id="rId11"/>
    <p:sldId id="272" r:id="rId12"/>
    <p:sldId id="273" r:id="rId13"/>
    <p:sldId id="275" r:id="rId14"/>
    <p:sldId id="276" r:id="rId15"/>
    <p:sldId id="277" r:id="rId16"/>
    <p:sldId id="278" r:id="rId17"/>
    <p:sldId id="279" r:id="rId18"/>
    <p:sldId id="280" r:id="rId19"/>
    <p:sldId id="28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13" Type="http://schemas.openxmlformats.org/officeDocument/2006/relationships/image" Target="../media/image114.wmf"/><Relationship Id="rId3" Type="http://schemas.openxmlformats.org/officeDocument/2006/relationships/image" Target="../media/image104.wmf"/><Relationship Id="rId7" Type="http://schemas.openxmlformats.org/officeDocument/2006/relationships/image" Target="../media/image108.wmf"/><Relationship Id="rId12" Type="http://schemas.openxmlformats.org/officeDocument/2006/relationships/image" Target="../media/image113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Relationship Id="rId6" Type="http://schemas.openxmlformats.org/officeDocument/2006/relationships/image" Target="../media/image107.wmf"/><Relationship Id="rId11" Type="http://schemas.openxmlformats.org/officeDocument/2006/relationships/image" Target="../media/image112.wmf"/><Relationship Id="rId5" Type="http://schemas.openxmlformats.org/officeDocument/2006/relationships/image" Target="../media/image106.wmf"/><Relationship Id="rId10" Type="http://schemas.openxmlformats.org/officeDocument/2006/relationships/image" Target="../media/image111.wmf"/><Relationship Id="rId4" Type="http://schemas.openxmlformats.org/officeDocument/2006/relationships/image" Target="../media/image105.wmf"/><Relationship Id="rId9" Type="http://schemas.openxmlformats.org/officeDocument/2006/relationships/image" Target="../media/image1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12" Type="http://schemas.openxmlformats.org/officeDocument/2006/relationships/image" Target="../media/image32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6.wmf"/><Relationship Id="rId18" Type="http://schemas.openxmlformats.org/officeDocument/2006/relationships/image" Target="../media/image51.wmf"/><Relationship Id="rId3" Type="http://schemas.openxmlformats.org/officeDocument/2006/relationships/image" Target="../media/image36.wmf"/><Relationship Id="rId21" Type="http://schemas.openxmlformats.org/officeDocument/2006/relationships/image" Target="../media/image54.wmf"/><Relationship Id="rId7" Type="http://schemas.openxmlformats.org/officeDocument/2006/relationships/image" Target="../media/image40.wmf"/><Relationship Id="rId12" Type="http://schemas.openxmlformats.org/officeDocument/2006/relationships/image" Target="../media/image45.wmf"/><Relationship Id="rId17" Type="http://schemas.openxmlformats.org/officeDocument/2006/relationships/image" Target="../media/image50.wmf"/><Relationship Id="rId2" Type="http://schemas.openxmlformats.org/officeDocument/2006/relationships/image" Target="../media/image35.wmf"/><Relationship Id="rId16" Type="http://schemas.openxmlformats.org/officeDocument/2006/relationships/image" Target="../media/image49.wmf"/><Relationship Id="rId20" Type="http://schemas.openxmlformats.org/officeDocument/2006/relationships/image" Target="../media/image53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5" Type="http://schemas.openxmlformats.org/officeDocument/2006/relationships/image" Target="../media/image38.wmf"/><Relationship Id="rId15" Type="http://schemas.openxmlformats.org/officeDocument/2006/relationships/image" Target="../media/image48.wmf"/><Relationship Id="rId23" Type="http://schemas.openxmlformats.org/officeDocument/2006/relationships/image" Target="../media/image56.wmf"/><Relationship Id="rId10" Type="http://schemas.openxmlformats.org/officeDocument/2006/relationships/image" Target="../media/image43.wmf"/><Relationship Id="rId19" Type="http://schemas.openxmlformats.org/officeDocument/2006/relationships/image" Target="../media/image52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Relationship Id="rId14" Type="http://schemas.openxmlformats.org/officeDocument/2006/relationships/image" Target="../media/image47.wmf"/><Relationship Id="rId22" Type="http://schemas.openxmlformats.org/officeDocument/2006/relationships/image" Target="../media/image5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image" Target="../media/image62.wmf"/><Relationship Id="rId7" Type="http://schemas.openxmlformats.org/officeDocument/2006/relationships/image" Target="../media/image66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65.wmf"/><Relationship Id="rId11" Type="http://schemas.openxmlformats.org/officeDocument/2006/relationships/image" Target="../media/image70.wmf"/><Relationship Id="rId5" Type="http://schemas.openxmlformats.org/officeDocument/2006/relationships/image" Target="../media/image64.wmf"/><Relationship Id="rId10" Type="http://schemas.openxmlformats.org/officeDocument/2006/relationships/image" Target="../media/image69.wmf"/><Relationship Id="rId4" Type="http://schemas.openxmlformats.org/officeDocument/2006/relationships/image" Target="../media/image63.wmf"/><Relationship Id="rId9" Type="http://schemas.openxmlformats.org/officeDocument/2006/relationships/image" Target="../media/image6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image" Target="../media/image73.wmf"/><Relationship Id="rId7" Type="http://schemas.openxmlformats.org/officeDocument/2006/relationships/image" Target="../media/image77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AE7E1-91B7-4971-A6ED-952B30847F4F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F6830-6D9A-4753-8C63-F23FB02526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1586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55286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44631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19857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21058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32378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811105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221749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641118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180111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4602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01508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65546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459412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39580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4187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16952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969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87223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oleObject" Target="../embeddings/oleObject61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55.bin"/><Relationship Id="rId12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4.bin"/><Relationship Id="rId11" Type="http://schemas.openxmlformats.org/officeDocument/2006/relationships/oleObject" Target="../embeddings/oleObject59.bin"/><Relationship Id="rId5" Type="http://schemas.openxmlformats.org/officeDocument/2006/relationships/oleObject" Target="../embeddings/oleObject53.bin"/><Relationship Id="rId10" Type="http://schemas.openxmlformats.org/officeDocument/2006/relationships/oleObject" Target="../embeddings/oleObject58.bin"/><Relationship Id="rId4" Type="http://schemas.openxmlformats.org/officeDocument/2006/relationships/oleObject" Target="../embeddings/oleObject52.bin"/><Relationship Id="rId9" Type="http://schemas.openxmlformats.org/officeDocument/2006/relationships/oleObject" Target="../embeddings/oleObject57.bin"/><Relationship Id="rId14" Type="http://schemas.openxmlformats.org/officeDocument/2006/relationships/oleObject" Target="../embeddings/oleObject6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4.bin"/><Relationship Id="rId10" Type="http://schemas.openxmlformats.org/officeDocument/2006/relationships/oleObject" Target="../embeddings/oleObject69.bin"/><Relationship Id="rId4" Type="http://schemas.openxmlformats.org/officeDocument/2006/relationships/oleObject" Target="../embeddings/oleObject63.bin"/><Relationship Id="rId9" Type="http://schemas.openxmlformats.org/officeDocument/2006/relationships/oleObject" Target="../embeddings/oleObject6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81.jpeg"/><Relationship Id="rId5" Type="http://schemas.openxmlformats.org/officeDocument/2006/relationships/oleObject" Target="../embeddings/oleObject72.bin"/><Relationship Id="rId4" Type="http://schemas.openxmlformats.org/officeDocument/2006/relationships/oleObject" Target="../embeddings/oleObject7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76.bin"/><Relationship Id="rId12" Type="http://schemas.openxmlformats.org/officeDocument/2006/relationships/oleObject" Target="../embeddings/oleObject8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75.bin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4.bin"/><Relationship Id="rId10" Type="http://schemas.openxmlformats.org/officeDocument/2006/relationships/oleObject" Target="../embeddings/oleObject79.bin"/><Relationship Id="rId4" Type="http://schemas.openxmlformats.org/officeDocument/2006/relationships/oleObject" Target="../embeddings/oleObject73.bin"/><Relationship Id="rId9" Type="http://schemas.openxmlformats.org/officeDocument/2006/relationships/oleObject" Target="../embeddings/oleObject7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84.bin"/><Relationship Id="rId5" Type="http://schemas.openxmlformats.org/officeDocument/2006/relationships/oleObject" Target="../embeddings/oleObject83.bin"/><Relationship Id="rId4" Type="http://schemas.openxmlformats.org/officeDocument/2006/relationships/oleObject" Target="../embeddings/oleObject8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8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86.bin"/><Relationship Id="rId5" Type="http://schemas.openxmlformats.org/officeDocument/2006/relationships/oleObject" Target="../embeddings/oleObject85.bin"/><Relationship Id="rId4" Type="http://schemas.openxmlformats.org/officeDocument/2006/relationships/image" Target="../media/image9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90.bin"/><Relationship Id="rId5" Type="http://schemas.openxmlformats.org/officeDocument/2006/relationships/oleObject" Target="../embeddings/oleObject89.bin"/><Relationship Id="rId4" Type="http://schemas.openxmlformats.org/officeDocument/2006/relationships/oleObject" Target="../embeddings/oleObject88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13" Type="http://schemas.openxmlformats.org/officeDocument/2006/relationships/oleObject" Target="../embeddings/oleObject100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94.bin"/><Relationship Id="rId12" Type="http://schemas.openxmlformats.org/officeDocument/2006/relationships/oleObject" Target="../embeddings/oleObject99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03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93.bin"/><Relationship Id="rId11" Type="http://schemas.openxmlformats.org/officeDocument/2006/relationships/oleObject" Target="../embeddings/oleObject98.bin"/><Relationship Id="rId5" Type="http://schemas.openxmlformats.org/officeDocument/2006/relationships/oleObject" Target="../embeddings/oleObject92.bin"/><Relationship Id="rId15" Type="http://schemas.openxmlformats.org/officeDocument/2006/relationships/oleObject" Target="../embeddings/oleObject102.bin"/><Relationship Id="rId10" Type="http://schemas.openxmlformats.org/officeDocument/2006/relationships/oleObject" Target="../embeddings/oleObject97.bin"/><Relationship Id="rId4" Type="http://schemas.openxmlformats.org/officeDocument/2006/relationships/oleObject" Target="../embeddings/oleObject91.bin"/><Relationship Id="rId9" Type="http://schemas.openxmlformats.org/officeDocument/2006/relationships/oleObject" Target="../embeddings/oleObject96.bin"/><Relationship Id="rId14" Type="http://schemas.openxmlformats.org/officeDocument/2006/relationships/oleObject" Target="../embeddings/oleObject10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oleObject" Target="../embeddings/oleObject1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7.bin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Relationship Id="rId14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oleObject" Target="../embeddings/oleObject24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8.bin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jpeg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7.bin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6.bin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5.bin"/><Relationship Id="rId9" Type="http://schemas.openxmlformats.org/officeDocument/2006/relationships/oleObject" Target="../embeddings/oleObject20.bin"/><Relationship Id="rId14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oleObject" Target="../embeddings/oleObject36.bin"/><Relationship Id="rId18" Type="http://schemas.openxmlformats.org/officeDocument/2006/relationships/oleObject" Target="../embeddings/oleObject41.bin"/><Relationship Id="rId26" Type="http://schemas.openxmlformats.org/officeDocument/2006/relationships/oleObject" Target="../embeddings/oleObject49.bin"/><Relationship Id="rId3" Type="http://schemas.openxmlformats.org/officeDocument/2006/relationships/notesSlide" Target="../notesSlides/notesSlide6.xml"/><Relationship Id="rId21" Type="http://schemas.openxmlformats.org/officeDocument/2006/relationships/oleObject" Target="../embeddings/oleObject44.bin"/><Relationship Id="rId7" Type="http://schemas.openxmlformats.org/officeDocument/2006/relationships/oleObject" Target="../embeddings/oleObject30.bin"/><Relationship Id="rId12" Type="http://schemas.openxmlformats.org/officeDocument/2006/relationships/oleObject" Target="../embeddings/oleObject35.bin"/><Relationship Id="rId17" Type="http://schemas.openxmlformats.org/officeDocument/2006/relationships/oleObject" Target="../embeddings/oleObject40.bin"/><Relationship Id="rId25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9.bin"/><Relationship Id="rId20" Type="http://schemas.openxmlformats.org/officeDocument/2006/relationships/oleObject" Target="../embeddings/oleObject4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9.bin"/><Relationship Id="rId11" Type="http://schemas.openxmlformats.org/officeDocument/2006/relationships/oleObject" Target="../embeddings/oleObject34.bin"/><Relationship Id="rId24" Type="http://schemas.openxmlformats.org/officeDocument/2006/relationships/oleObject" Target="../embeddings/oleObject47.bin"/><Relationship Id="rId5" Type="http://schemas.openxmlformats.org/officeDocument/2006/relationships/oleObject" Target="../embeddings/oleObject28.bin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6.bin"/><Relationship Id="rId10" Type="http://schemas.openxmlformats.org/officeDocument/2006/relationships/oleObject" Target="../embeddings/oleObject33.bin"/><Relationship Id="rId19" Type="http://schemas.openxmlformats.org/officeDocument/2006/relationships/oleObject" Target="../embeddings/oleObject42.bin"/><Relationship Id="rId4" Type="http://schemas.openxmlformats.org/officeDocument/2006/relationships/oleObject" Target="../embeddings/oleObject27.bin"/><Relationship Id="rId9" Type="http://schemas.openxmlformats.org/officeDocument/2006/relationships/oleObject" Target="../embeddings/oleObject32.bin"/><Relationship Id="rId14" Type="http://schemas.openxmlformats.org/officeDocument/2006/relationships/oleObject" Target="../embeddings/oleObject37.bin"/><Relationship Id="rId22" Type="http://schemas.openxmlformats.org/officeDocument/2006/relationships/oleObject" Target="../embeddings/oleObject45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1.bin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860835"/>
            <a:ext cx="8147747" cy="3768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与圆锥曲线相关的最值、范围问题的解题方法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几何法:若题目的条件和结论能明显体现几何特征和意义,则考虑利用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图形性质来解决,此法称为几何法.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代数法:根据题目构造关于变量的等式或不等式,从而采用方程思想或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函数思想求解最值或范围的方法称为代数法.利用代数法解决最值和范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围问题的常见思路:①利用判别式来构造不等关系,从而确定参数的范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围;②利用已知参数范围,求新参数的范围,解决这类问题的核心为构建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所求变量与已知变量的函数关系式;③利用隐含的不等关系建立不等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308176" y="1514184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2472" y="993908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22127" y="5620609"/>
            <a:ext cx="8147747" cy="880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式,从而求出所需要的参数范围;④利用已知的不等关系构造不等式,从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而求出参数的取值范围;⑤利用函数的值域,确定参数的取值范围.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507112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988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(1)由题意得,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845" kern="0" spc="47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634" kern="0" spc="8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所以离心率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2" kern="0" spc="-96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(2)证明:设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&lt;0),则</a:t>
            </a:r>
            <a:r>
              <a:rPr lang="zh-CN" altLang="en-US" sz="1815" kern="0" spc="-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</a:t>
            </a:r>
            <a:r>
              <a:rPr lang="zh-CN" altLang="en-US" sz="1815" kern="0" spc="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(2,0),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(0,1),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7" kern="0" spc="18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797" kern="0" spc="18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,从而|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|=1-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=1+</a:t>
            </a:r>
            <a:r>
              <a:rPr lang="zh-CN" altLang="en-US" sz="2797" kern="0" spc="18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7" kern="0" spc="164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74646" y="1615127"/>
          <a:ext cx="286479" cy="592058"/>
        </p:xfrm>
        <a:graphic>
          <a:graphicData uri="http://schemas.openxmlformats.org/presentationml/2006/ole">
            <p:oleObj spid="_x0000_s6157" name="Equation" r:id="rId4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68213" y="2224915"/>
          <a:ext cx="840340" cy="334225"/>
        </p:xfrm>
        <a:graphic>
          <a:graphicData uri="http://schemas.openxmlformats.org/presentationml/2006/ole">
            <p:oleObj spid="_x0000_s6158" name="Equation" r:id="rId5" imgW="22250400" imgH="883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53072" y="2263374"/>
          <a:ext cx="315127" cy="296029"/>
        </p:xfrm>
        <a:graphic>
          <a:graphicData uri="http://schemas.openxmlformats.org/presentationml/2006/ole">
            <p:oleObj spid="_x0000_s6159" name="Equation" r:id="rId6" imgW="8229600" imgH="792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93223" y="2757924"/>
          <a:ext cx="200535" cy="553859"/>
        </p:xfrm>
        <a:graphic>
          <a:graphicData uri="http://schemas.openxmlformats.org/presentationml/2006/ole">
            <p:oleObj spid="_x0000_s6160" name="Equation" r:id="rId7" imgW="51816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38277" y="2709655"/>
          <a:ext cx="343775" cy="601607"/>
        </p:xfrm>
        <a:graphic>
          <a:graphicData uri="http://schemas.openxmlformats.org/presentationml/2006/ole">
            <p:oleObj spid="_x0000_s6161" name="Equation" r:id="rId8" imgW="9144000" imgH="15849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391544" y="3389277"/>
          <a:ext cx="229183" cy="324676"/>
        </p:xfrm>
        <a:graphic>
          <a:graphicData uri="http://schemas.openxmlformats.org/presentationml/2006/ole">
            <p:oleObj spid="_x0000_s6162" name="Equation" r:id="rId9" imgW="6096000" imgH="853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893370" y="3389277"/>
          <a:ext cx="238732" cy="324676"/>
        </p:xfrm>
        <a:graphic>
          <a:graphicData uri="http://schemas.openxmlformats.org/presentationml/2006/ole">
            <p:oleObj spid="_x0000_s6163" name="Equation" r:id="rId10" imgW="6400800" imgH="8534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744676" y="4335735"/>
          <a:ext cx="592058" cy="611156"/>
        </p:xfrm>
        <a:graphic>
          <a:graphicData uri="http://schemas.openxmlformats.org/presentationml/2006/ole">
            <p:oleObj spid="_x0000_s6164" name="Equation" r:id="rId11" imgW="15544800" imgH="16154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460804" y="4986426"/>
          <a:ext cx="592057" cy="611156"/>
        </p:xfrm>
        <a:graphic>
          <a:graphicData uri="http://schemas.openxmlformats.org/presentationml/2006/ole">
            <p:oleObj spid="_x0000_s6165" name="Equation" r:id="rId12" imgW="15544800" imgH="16154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081344" y="4986426"/>
          <a:ext cx="592058" cy="611156"/>
        </p:xfrm>
        <a:graphic>
          <a:graphicData uri="http://schemas.openxmlformats.org/presentationml/2006/ole">
            <p:oleObj spid="_x0000_s6166" name="Equation" r:id="rId13" imgW="15544800" imgH="16154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159084" y="5637116"/>
          <a:ext cx="563410" cy="611156"/>
        </p:xfrm>
        <a:graphic>
          <a:graphicData uri="http://schemas.openxmlformats.org/presentationml/2006/ole">
            <p:oleObj spid="_x0000_s6167" name="Equation" r:id="rId14" imgW="14935200" imgH="16154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86397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841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797" kern="0" spc="164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3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|=2-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=2+</a:t>
            </a:r>
            <a:r>
              <a:rPr lang="zh-CN" altLang="en-US" sz="2797" kern="0" spc="164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3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所以四边形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ABNM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的面积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56" kern="0" spc="-102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3088" kern="0" spc="563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3088" kern="0" spc="555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4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8" kern="0" spc="2023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8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7" kern="0" spc="1276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3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从而四边形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ABNM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的面积为定值.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41548" y="1197452"/>
          <a:ext cx="563410" cy="611156"/>
        </p:xfrm>
        <a:graphic>
          <a:graphicData uri="http://schemas.openxmlformats.org/presentationml/2006/ole">
            <p:oleObj spid="_x0000_s7178" name="Equation" r:id="rId4" imgW="14935200" imgH="1615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69380" y="1848142"/>
          <a:ext cx="563410" cy="611156"/>
        </p:xfrm>
        <a:graphic>
          <a:graphicData uri="http://schemas.openxmlformats.org/presentationml/2006/ole">
            <p:oleObj spid="_x0000_s7179" name="Equation" r:id="rId5" imgW="14935200" imgH="1615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26488" y="2934513"/>
          <a:ext cx="181437" cy="553859"/>
        </p:xfrm>
        <a:graphic>
          <a:graphicData uri="http://schemas.openxmlformats.org/presentationml/2006/ole">
            <p:oleObj spid="_x0000_s7180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198225" y="3611975"/>
          <a:ext cx="181437" cy="553859"/>
        </p:xfrm>
        <a:graphic>
          <a:graphicData uri="http://schemas.openxmlformats.org/presentationml/2006/ole">
            <p:oleObj spid="_x0000_s7181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379661" y="3545352"/>
          <a:ext cx="1107721" cy="697099"/>
        </p:xfrm>
        <a:graphic>
          <a:graphicData uri="http://schemas.openxmlformats.org/presentationml/2006/ole">
            <p:oleObj spid="_x0000_s7182" name="Equation" r:id="rId8" imgW="29260800" imgH="182880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487382" y="3545352"/>
          <a:ext cx="1098170" cy="697099"/>
        </p:xfrm>
        <a:graphic>
          <a:graphicData uri="http://schemas.openxmlformats.org/presentationml/2006/ole">
            <p:oleObj spid="_x0000_s7183" name="Equation" r:id="rId9" imgW="28956000" imgH="182880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198224" y="4279060"/>
          <a:ext cx="2941189" cy="649353"/>
        </p:xfrm>
        <a:graphic>
          <a:graphicData uri="http://schemas.openxmlformats.org/presentationml/2006/ole">
            <p:oleObj spid="_x0000_s7184" name="Equation" r:id="rId10" imgW="77724000" imgH="17068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198225" y="4981247"/>
          <a:ext cx="1976708" cy="611156"/>
        </p:xfrm>
        <a:graphic>
          <a:graphicData uri="http://schemas.openxmlformats.org/presentationml/2006/ole">
            <p:oleObj spid="_x0000_s7185" name="Equation" r:id="rId11" imgW="52120800" imgH="16154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94810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850667"/>
            <a:ext cx="8147747" cy="3156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已知椭圆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&gt;0),过椭圆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的右顶点和上顶点的直线与圆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71"/>
              </a:spcBef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相切.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2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的上顶点,过点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分别作直线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交椭圆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设这两条直线的斜率分别为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=2,证明:直线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过定点.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  </a:t>
            </a:r>
            <a:endParaRPr lang="zh-CN" altLang="en-US" sz="1805" b="1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61462" y="916658"/>
          <a:ext cx="286479" cy="592058"/>
        </p:xfrm>
        <a:graphic>
          <a:graphicData uri="http://schemas.openxmlformats.org/presentationml/2006/ole">
            <p:oleObj spid="_x0000_s8196" name="Equation" r:id="rId4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96370" y="1599768"/>
          <a:ext cx="181437" cy="553860"/>
        </p:xfrm>
        <a:graphic>
          <a:graphicData uri="http://schemas.openxmlformats.org/presentationml/2006/ole">
            <p:oleObj spid="_x0000_s8197" name="Equation" r:id="rId5" imgW="4876800" imgH="14630400" progId="Equation.DSMT4">
              <p:embed/>
            </p:oleObj>
          </a:graphicData>
        </a:graphic>
      </p:graphicFrame>
      <p:pic>
        <p:nvPicPr>
          <p:cNvPr id="6" name="图片 3" descr="textimage5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01463" y="4005783"/>
            <a:ext cx="5546321" cy="235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8358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(1)∵直线过点(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,0)和(0,1),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∴直线的方程为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∵直线与圆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相切,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827" kern="0" spc="311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42" kern="0" spc="4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=2,∴椭圆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(2)证明:由题意得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(0,1).当直线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的斜率不存在时,设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=2得</a:t>
            </a:r>
            <a:r>
              <a:rPr lang="zh-CN" altLang="en-US" sz="2797" kern="0" spc="164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97" kern="0" spc="269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=-1.当直线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的斜率存在时,设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4040" kern="0" spc="505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(1+2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kmx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-2=0,得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296" kern="0" spc="319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56" kern="0" spc="363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77633" y="2099511"/>
          <a:ext cx="181437" cy="553860"/>
        </p:xfrm>
        <a:graphic>
          <a:graphicData uri="http://schemas.openxmlformats.org/presentationml/2006/ole">
            <p:oleObj spid="_x0000_s9227" name="Equation" r:id="rId4" imgW="4876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09960" y="2733417"/>
          <a:ext cx="754395" cy="620704"/>
        </p:xfrm>
        <a:graphic>
          <a:graphicData uri="http://schemas.openxmlformats.org/presentationml/2006/ole">
            <p:oleObj spid="_x0000_s9228" name="Equation" r:id="rId5" imgW="19812000" imgH="1645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08873" y="2685185"/>
          <a:ext cx="353325" cy="601607"/>
        </p:xfrm>
        <a:graphic>
          <a:graphicData uri="http://schemas.openxmlformats.org/presentationml/2006/ole">
            <p:oleObj spid="_x0000_s9229" name="Equation" r:id="rId6" imgW="9448800" imgH="15849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59053" y="3337198"/>
          <a:ext cx="286479" cy="592058"/>
        </p:xfrm>
        <a:graphic>
          <a:graphicData uri="http://schemas.openxmlformats.org/presentationml/2006/ole">
            <p:oleObj spid="_x0000_s9230" name="Equation" r:id="rId7" imgW="7620000" imgH="1554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550462" y="4484697"/>
          <a:ext cx="563410" cy="611156"/>
        </p:xfrm>
        <a:graphic>
          <a:graphicData uri="http://schemas.openxmlformats.org/presentationml/2006/ole">
            <p:oleObj spid="_x0000_s9231" name="Equation" r:id="rId8" imgW="14935200" imgH="1615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258389" y="4484697"/>
          <a:ext cx="697099" cy="611156"/>
        </p:xfrm>
        <a:graphic>
          <a:graphicData uri="http://schemas.openxmlformats.org/presentationml/2006/ole">
            <p:oleObj spid="_x0000_s9232" name="Equation" r:id="rId9" imgW="18288000" imgH="1615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309960" y="5434370"/>
          <a:ext cx="1155467" cy="974030"/>
        </p:xfrm>
        <a:graphic>
          <a:graphicData uri="http://schemas.openxmlformats.org/presentationml/2006/ole">
            <p:oleObj spid="_x0000_s9233" name="Equation" r:id="rId10" imgW="30480000" imgH="25603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281487" y="5697391"/>
          <a:ext cx="697099" cy="553859"/>
        </p:xfrm>
        <a:graphic>
          <a:graphicData uri="http://schemas.openxmlformats.org/presentationml/2006/ole">
            <p:oleObj spid="_x0000_s9234" name="Equation" r:id="rId11" imgW="18288000" imgH="14630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604859" y="5697390"/>
          <a:ext cx="773495" cy="592058"/>
        </p:xfrm>
        <a:graphic>
          <a:graphicData uri="http://schemas.openxmlformats.org/presentationml/2006/ole">
            <p:oleObj spid="_x0000_s9235" name="Equation" r:id="rId12" imgW="20421600" imgH="1554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09044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3926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797" kern="0" spc="149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97" kern="0" spc="164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797" kern="0" spc="1968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3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即(2-2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-2)=(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-1)(-4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),即(1-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-1)=-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km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1,得(1-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+1)=-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km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过定点(-1,-1).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综上,直线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过定点(-1,-1).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67997" y="1197452"/>
          <a:ext cx="544310" cy="611155"/>
        </p:xfrm>
        <a:graphic>
          <a:graphicData uri="http://schemas.openxmlformats.org/presentationml/2006/ole">
            <p:oleObj spid="_x0000_s10245" name="Equation" r:id="rId4" imgW="14325600" imgH="1615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56826" y="1197452"/>
          <a:ext cx="563410" cy="611156"/>
        </p:xfrm>
        <a:graphic>
          <a:graphicData uri="http://schemas.openxmlformats.org/presentationml/2006/ole">
            <p:oleObj spid="_x0000_s10246" name="Equation" r:id="rId5" imgW="14935200" imgH="1615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49132" y="1197452"/>
          <a:ext cx="2855244" cy="611155"/>
        </p:xfrm>
        <a:graphic>
          <a:graphicData uri="http://schemas.openxmlformats.org/presentationml/2006/ole">
            <p:oleObj spid="_x0000_s10247" name="Equation" r:id="rId6" imgW="75285600" imgH="16154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25686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307717"/>
            <a:ext cx="8147747" cy="2837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方法3  存在性问题的解题策略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1.此类问题一般分为探究条件、探究结论两种.若探究条件,则可先假设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条件成立,再验证结论是否成立,成立则存在,否则不存在;若探究结论,则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应先求出结论的表达式,再针对其表达式进行讨论,往往涉及对参数的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讨论.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2.反证法与验证法也是求解存在性问题的常用方法.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989495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85066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例4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如图,曲线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由上半椭圆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0)和部分抛物线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71"/>
              </a:spcBef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0)连接而成,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的公共点为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,其中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的离心率为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8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(2)过点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分别交于点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(均异于点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),是否存在直线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使得以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为直径的圆恰好过点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?若存在,求出直线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的方程;若不存在,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请说明理由.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9309" kern="0" spc="760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35214" y="4123218"/>
            <a:ext cx="1673158" cy="1955736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41769" y="916658"/>
          <a:ext cx="296029" cy="592058"/>
        </p:xfrm>
        <a:graphic>
          <a:graphicData uri="http://schemas.openxmlformats.org/presentationml/2006/ole">
            <p:oleObj spid="_x0000_s11269" name="Equation" r:id="rId5" imgW="79248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982315" y="916658"/>
          <a:ext cx="286479" cy="592058"/>
        </p:xfrm>
        <a:graphic>
          <a:graphicData uri="http://schemas.openxmlformats.org/presentationml/2006/ole">
            <p:oleObj spid="_x0000_s11270" name="Equation" r:id="rId6" imgW="76200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083669" y="1578699"/>
          <a:ext cx="343775" cy="601607"/>
        </p:xfrm>
        <a:graphic>
          <a:graphicData uri="http://schemas.openxmlformats.org/presentationml/2006/ole">
            <p:oleObj spid="_x0000_s11271" name="Equation" r:id="rId7" imgW="9144000" imgH="15849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5247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7895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1440" kern="0" spc="4352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5328" y="1710111"/>
            <a:ext cx="6477385" cy="290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5184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9339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的方程中,令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=0,可得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(-1,0),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(1,0)是上半椭圆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的左、右顶点.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2" kern="0" spc="-96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及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=1可得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(2)存在.由(1)知,上半椭圆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由题易知,直线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轴不重合也不垂直,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设其方程为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的方程,整理得(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-4=0.(*)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的坐标为(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68213" y="2126711"/>
          <a:ext cx="200535" cy="553859"/>
        </p:xfrm>
        <a:graphic>
          <a:graphicData uri="http://schemas.openxmlformats.org/presentationml/2006/ole">
            <p:oleObj spid="_x0000_s12293" name="Equation" r:id="rId4" imgW="51816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13267" y="2078441"/>
          <a:ext cx="343774" cy="601606"/>
        </p:xfrm>
        <a:graphic>
          <a:graphicData uri="http://schemas.openxmlformats.org/presentationml/2006/ole">
            <p:oleObj spid="_x0000_s12294" name="Equation" r:id="rId5" imgW="9144000" imgH="15849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089434" y="3189439"/>
          <a:ext cx="296029" cy="592058"/>
        </p:xfrm>
        <a:graphic>
          <a:graphicData uri="http://schemas.openxmlformats.org/presentationml/2006/ole">
            <p:oleObj spid="_x0000_s12295" name="Equation" r:id="rId6" imgW="7924800" imgH="1554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81932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65529"/>
            <a:ext cx="8147747" cy="4197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=1是方程(*)的一个根.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由求根公式,得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7" kern="0" spc="208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,从而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221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的坐标为</a:t>
            </a:r>
            <a:r>
              <a:rPr lang="zh-CN" altLang="en-US" sz="2993" kern="0" spc="90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同理,由</a:t>
            </a:r>
            <a:r>
              <a:rPr lang="zh-CN" altLang="en-US" sz="2993" kern="0" spc="1182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的坐标为(-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-1,-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1659" kern="0" spc="104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221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,-4),</a:t>
            </a:r>
            <a:r>
              <a:rPr lang="zh-CN" altLang="en-US" sz="1970" kern="0" spc="96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连接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,依题意可知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kern="0" spc="90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141" kern="0" spc="79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=0,即</a:t>
            </a:r>
            <a:r>
              <a:rPr lang="zh-CN" altLang="en-US" sz="2727" kern="0" spc="208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+2)]=0,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90937" y="1597898"/>
          <a:ext cx="611156" cy="592058"/>
        </p:xfrm>
        <a:graphic>
          <a:graphicData uri="http://schemas.openxmlformats.org/presentationml/2006/ole">
            <p:oleObj spid="_x0000_s13327" name="Equation" r:id="rId4" imgW="161544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56466" y="1621263"/>
          <a:ext cx="611155" cy="553859"/>
        </p:xfrm>
        <a:graphic>
          <a:graphicData uri="http://schemas.openxmlformats.org/presentationml/2006/ole">
            <p:oleObj spid="_x0000_s13328" name="Equation" r:id="rId5" imgW="161544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47988" y="2341799"/>
          <a:ext cx="1527890" cy="668452"/>
        </p:xfrm>
        <a:graphic>
          <a:graphicData uri="http://schemas.openxmlformats.org/presentationml/2006/ole">
            <p:oleObj spid="_x0000_s13329" name="Equation" r:id="rId6" imgW="40233600" imgH="1767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886528" y="3047315"/>
          <a:ext cx="1881215" cy="668452"/>
        </p:xfrm>
        <a:graphic>
          <a:graphicData uri="http://schemas.openxmlformats.org/presentationml/2006/ole">
            <p:oleObj spid="_x0000_s13330" name="Equation" r:id="rId7" imgW="49682400" imgH="1767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309960" y="3742611"/>
          <a:ext cx="343774" cy="353325"/>
        </p:xfrm>
        <a:graphic>
          <a:graphicData uri="http://schemas.openxmlformats.org/presentationml/2006/ole">
            <p:oleObj spid="_x0000_s13331" name="Equation" r:id="rId8" imgW="9144000" imgH="944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798252" y="3734778"/>
          <a:ext cx="611156" cy="553860"/>
        </p:xfrm>
        <a:graphic>
          <a:graphicData uri="http://schemas.openxmlformats.org/presentationml/2006/ole">
            <p:oleObj spid="_x0000_s13332" name="Equation" r:id="rId9" imgW="161544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034414" y="3733584"/>
          <a:ext cx="372422" cy="420169"/>
        </p:xfrm>
        <a:graphic>
          <a:graphicData uri="http://schemas.openxmlformats.org/presentationml/2006/ole">
            <p:oleObj spid="_x0000_s13333" name="Equation" r:id="rId10" imgW="9753600" imgH="10972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309960" y="4728696"/>
          <a:ext cx="343774" cy="353324"/>
        </p:xfrm>
        <a:graphic>
          <a:graphicData uri="http://schemas.openxmlformats.org/presentationml/2006/ole">
            <p:oleObj spid="_x0000_s13334" name="Equation" r:id="rId11" imgW="9144000" imgH="9448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717799" y="4719669"/>
          <a:ext cx="372423" cy="420170"/>
        </p:xfrm>
        <a:graphic>
          <a:graphicData uri="http://schemas.openxmlformats.org/presentationml/2006/ole">
            <p:oleObj spid="_x0000_s13335" name="Equation" r:id="rId12" imgW="9753600" imgH="10972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660908" y="4700938"/>
          <a:ext cx="611155" cy="592058"/>
        </p:xfrm>
        <a:graphic>
          <a:graphicData uri="http://schemas.openxmlformats.org/presentationml/2006/ole">
            <p:oleObj spid="_x0000_s13336" name="Equation" r:id="rId13" imgW="16154400" imgH="15544800" progId="Equation.DSMT4">
              <p:embed/>
            </p:oleObj>
          </a:graphicData>
        </a:graphic>
      </p:graphicFrame>
      <p:sp>
        <p:nvSpPr>
          <p:cNvPr id="14" name="TextBox 2"/>
          <p:cNvSpPr txBox="1"/>
          <p:nvPr/>
        </p:nvSpPr>
        <p:spPr>
          <a:xfrm>
            <a:off x="2013639" y="5202280"/>
            <a:ext cx="8147747" cy="1130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0,∴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+2)=0,解得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597" kern="0" spc="-12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经检验,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597" kern="0" spc="-12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符合题意,故直线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597" kern="0" spc="-12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-1).</a:t>
            </a:r>
            <a:endParaRPr lang="zh-CN" altLang="en-US" sz="1805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96487" y="5256672"/>
          <a:ext cx="171888" cy="553860"/>
        </p:xfrm>
        <a:graphic>
          <a:graphicData uri="http://schemas.openxmlformats.org/presentationml/2006/ole">
            <p:oleObj spid="_x0000_s13337" name="Equation" r:id="rId14" imgW="4572000" imgH="14630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189062" y="5829635"/>
          <a:ext cx="171888" cy="553860"/>
        </p:xfrm>
        <a:graphic>
          <a:graphicData uri="http://schemas.openxmlformats.org/presentationml/2006/ole">
            <p:oleObj spid="_x0000_s13338" name="Equation" r:id="rId15" imgW="4572000" imgH="14630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718222" y="5901255"/>
          <a:ext cx="171888" cy="553860"/>
        </p:xfrm>
        <a:graphic>
          <a:graphicData uri="http://schemas.openxmlformats.org/presentationml/2006/ole">
            <p:oleObj spid="_x0000_s13339" name="Equation" r:id="rId16" imgW="45720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9874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3074" y="2314912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039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(2017浙江,21,15分)如图,已知抛物线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827" kern="0" spc="363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827" kern="0" spc="236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,抛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0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物线上的点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827" kern="0" spc="732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.过点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的垂线,垂足为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0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斜率的取值范围;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(2)求|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|的最大值.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8818" kern="0" spc="1261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48732" y="3437754"/>
            <a:ext cx="2467956" cy="214755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561979" y="1185396"/>
          <a:ext cx="821240" cy="620704"/>
        </p:xfrm>
        <a:graphic>
          <a:graphicData uri="http://schemas.openxmlformats.org/presentationml/2006/ole">
            <p:oleObj spid="_x0000_s1029" name="Equation" r:id="rId5" imgW="21640800" imgH="1645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601110" y="1185396"/>
          <a:ext cx="658902" cy="620704"/>
        </p:xfrm>
        <a:graphic>
          <a:graphicData uri="http://schemas.openxmlformats.org/presentationml/2006/ole">
            <p:oleObj spid="_x0000_s1030" name="Equation" r:id="rId6" imgW="17373600" imgH="1645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951970" y="1877916"/>
          <a:ext cx="1289158" cy="620704"/>
        </p:xfrm>
        <a:graphic>
          <a:graphicData uri="http://schemas.openxmlformats.org/presentationml/2006/ole">
            <p:oleObj spid="_x0000_s1031" name="Equation" r:id="rId7" imgW="34137600" imgH="16459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43577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89119"/>
            <a:ext cx="8147747" cy="223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3549" kern="0" spc="5141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32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6758" kern="0" spc="4821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67362" y="2186752"/>
            <a:ext cx="6178592" cy="735345"/>
          </a:xfrm>
          <a:prstGeom prst="rect">
            <a:avLst/>
          </a:prstGeom>
        </p:spPr>
      </p:pic>
      <p:pic>
        <p:nvPicPr>
          <p:cNvPr id="4" name="图片 4" descr="textimage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2501" y="3117816"/>
            <a:ext cx="6465073" cy="163616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13639" y="1352009"/>
            <a:ext cx="1483670" cy="506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2311"/>
              </a:spcBef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  </a:t>
            </a:r>
            <a:endParaRPr lang="zh-CN" altLang="en-US" sz="2015" b="1" dirty="0"/>
          </a:p>
        </p:txBody>
      </p:sp>
    </p:spTree>
    <p:extLst>
      <p:ext uri="{BB962C8B-B14F-4D97-AF65-F5344CB8AC3E}">
        <p14:creationId xmlns:p14="http://schemas.microsoft.com/office/powerpoint/2010/main" xmlns="" val="1536429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9047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(1)设直线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的斜率为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497" kern="0" spc="61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251" kern="0" spc="-8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937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因为-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斜率的取值范围是(-1,1).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(2)解法一:联立直线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</a:t>
            </a:r>
            <a:r>
              <a:rPr lang="zh-CN" altLang="en-US" sz="4823" kern="0" spc="1066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802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的横坐标是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93" kern="0" spc="650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7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1524" kern="0" spc="411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827" kern="0" spc="296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24" kern="0" spc="411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1499" kern="0" spc="413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)=-</a:t>
            </a:r>
            <a:r>
              <a:rPr lang="zh-CN" altLang="en-US" sz="2958" kern="0" spc="711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68727" y="1213988"/>
          <a:ext cx="649352" cy="1107720"/>
        </p:xfrm>
        <a:graphic>
          <a:graphicData uri="http://schemas.openxmlformats.org/presentationml/2006/ole">
            <p:oleObj spid="_x0000_s2061" name="Equation" r:id="rId4" imgW="17068800" imgH="29260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660682" y="1482264"/>
          <a:ext cx="181437" cy="553860"/>
        </p:xfrm>
        <a:graphic>
          <a:graphicData uri="http://schemas.openxmlformats.org/presentationml/2006/ole">
            <p:oleObj spid="_x0000_s2062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51546" y="2325294"/>
          <a:ext cx="181437" cy="553859"/>
        </p:xfrm>
        <a:graphic>
          <a:graphicData uri="http://schemas.openxmlformats.org/presentationml/2006/ole">
            <p:oleObj spid="_x0000_s2063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234769" y="2325294"/>
          <a:ext cx="181437" cy="553860"/>
        </p:xfrm>
        <a:graphic>
          <a:graphicData uri="http://schemas.openxmlformats.org/presentationml/2006/ole">
            <p:oleObj spid="_x0000_s2064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900975" y="2974896"/>
          <a:ext cx="1967159" cy="1203214"/>
        </p:xfrm>
        <a:graphic>
          <a:graphicData uri="http://schemas.openxmlformats.org/presentationml/2006/ole">
            <p:oleObj spid="_x0000_s2065" name="Equation" r:id="rId8" imgW="51816000" imgH="31699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638582" y="4149296"/>
          <a:ext cx="1193664" cy="639804"/>
        </p:xfrm>
        <a:graphic>
          <a:graphicData uri="http://schemas.openxmlformats.org/presentationml/2006/ole">
            <p:oleObj spid="_x0000_s2066" name="Equation" r:id="rId9" imgW="31394400" imgH="167640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132948" y="4910482"/>
          <a:ext cx="716199" cy="334225"/>
        </p:xfrm>
        <a:graphic>
          <a:graphicData uri="http://schemas.openxmlformats.org/presentationml/2006/ole">
            <p:oleObj spid="_x0000_s2067" name="Equation" r:id="rId10" imgW="18897600" imgH="8839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849146" y="4835133"/>
          <a:ext cx="735297" cy="620704"/>
        </p:xfrm>
        <a:graphic>
          <a:graphicData uri="http://schemas.openxmlformats.org/presentationml/2006/ole">
            <p:oleObj spid="_x0000_s2068" name="Equation" r:id="rId11" imgW="19507200" imgH="164592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728961" y="4910482"/>
          <a:ext cx="716199" cy="334225"/>
        </p:xfrm>
        <a:graphic>
          <a:graphicData uri="http://schemas.openxmlformats.org/presentationml/2006/ole">
            <p:oleObj spid="_x0000_s2069" name="Equation" r:id="rId12" imgW="18897600" imgH="88392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642650" y="5592070"/>
          <a:ext cx="716198" cy="334225"/>
        </p:xfrm>
        <a:graphic>
          <a:graphicData uri="http://schemas.openxmlformats.org/presentationml/2006/ole">
            <p:oleObj spid="_x0000_s2070" name="Equation" r:id="rId13" imgW="18897600" imgH="88392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162732" y="5497062"/>
          <a:ext cx="1279608" cy="658902"/>
        </p:xfrm>
        <a:graphic>
          <a:graphicData uri="http://schemas.openxmlformats.org/presentationml/2006/ole">
            <p:oleObj spid="_x0000_s2071" name="Equation" r:id="rId14" imgW="33832800" imgH="17373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957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850667"/>
            <a:ext cx="8147747" cy="35614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9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|=-(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)=-(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'(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)=-(4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)在区间</a:t>
            </a:r>
            <a:r>
              <a:rPr lang="zh-CN" altLang="en-US" sz="2827" kern="0" spc="281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上单调递增,在</a:t>
            </a:r>
            <a:r>
              <a:rPr lang="zh-CN" altLang="en-US" sz="2827" kern="0" spc="183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上单调递减,因此当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2" kern="0" spc="-109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时,|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|取得最大值</a:t>
            </a:r>
            <a:r>
              <a:rPr lang="zh-CN" altLang="en-US" sz="2597" kern="0" spc="-11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解法二:如图,连接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|·cos∠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BPQ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910" kern="0" spc="79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910" kern="0" spc="7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910" kern="0" spc="79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·(</a:t>
            </a:r>
            <a:r>
              <a:rPr lang="zh-CN" altLang="en-US" sz="1910" kern="0" spc="79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830" kern="0" spc="87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1830" kern="0" spc="87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830" kern="0" spc="87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75" kern="0" spc="123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693483" y="2352445"/>
          <a:ext cx="716199" cy="620706"/>
        </p:xfrm>
        <a:graphic>
          <a:graphicData uri="http://schemas.openxmlformats.org/presentationml/2006/ole">
            <p:oleObj spid="_x0000_s3086" name="Equation" r:id="rId4" imgW="188976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11259" y="2352445"/>
          <a:ext cx="592058" cy="620706"/>
        </p:xfrm>
        <a:graphic>
          <a:graphicData uri="http://schemas.openxmlformats.org/presentationml/2006/ole">
            <p:oleObj spid="_x0000_s3087" name="Equation" r:id="rId5" imgW="15544800" imgH="1645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974668" y="2371879"/>
          <a:ext cx="181437" cy="553860"/>
        </p:xfrm>
        <a:graphic>
          <a:graphicData uri="http://schemas.openxmlformats.org/presentationml/2006/ole">
            <p:oleObj spid="_x0000_s3088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14377" y="2993629"/>
          <a:ext cx="315127" cy="553860"/>
        </p:xfrm>
        <a:graphic>
          <a:graphicData uri="http://schemas.openxmlformats.org/presentationml/2006/ole">
            <p:oleObj spid="_x0000_s3089" name="Equation" r:id="rId7" imgW="82296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634161" y="3500780"/>
          <a:ext cx="343775" cy="353325"/>
        </p:xfrm>
        <a:graphic>
          <a:graphicData uri="http://schemas.openxmlformats.org/presentationml/2006/ole">
            <p:oleObj spid="_x0000_s3090" name="Equation" r:id="rId8" imgW="9144000" imgH="944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041999" y="3500780"/>
          <a:ext cx="334225" cy="353324"/>
        </p:xfrm>
        <a:graphic>
          <a:graphicData uri="http://schemas.openxmlformats.org/presentationml/2006/ole">
            <p:oleObj spid="_x0000_s3091" name="Equation" r:id="rId9" imgW="8839200" imgH="944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520742" y="3500780"/>
          <a:ext cx="343775" cy="353325"/>
        </p:xfrm>
        <a:graphic>
          <a:graphicData uri="http://schemas.openxmlformats.org/presentationml/2006/ole">
            <p:oleObj spid="_x0000_s3092" name="Equation" r:id="rId10" imgW="9144000" imgH="9448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9013915" y="3500780"/>
          <a:ext cx="343775" cy="353325"/>
        </p:xfrm>
        <a:graphic>
          <a:graphicData uri="http://schemas.openxmlformats.org/presentationml/2006/ole">
            <p:oleObj spid="_x0000_s3093" name="Equation" r:id="rId11" imgW="9144000" imgH="9448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053708" y="3954436"/>
          <a:ext cx="343774" cy="353324"/>
        </p:xfrm>
        <a:graphic>
          <a:graphicData uri="http://schemas.openxmlformats.org/presentationml/2006/ole">
            <p:oleObj spid="_x0000_s3094" name="Equation" r:id="rId12" imgW="9144000" imgH="9448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627334" y="3954436"/>
          <a:ext cx="343775" cy="353325"/>
        </p:xfrm>
        <a:graphic>
          <a:graphicData uri="http://schemas.openxmlformats.org/presentationml/2006/ole">
            <p:oleObj spid="_x0000_s3095" name="Equation" r:id="rId13" imgW="9144000" imgH="9448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035173" y="3954436"/>
          <a:ext cx="343774" cy="353324"/>
        </p:xfrm>
        <a:graphic>
          <a:graphicData uri="http://schemas.openxmlformats.org/presentationml/2006/ole">
            <p:oleObj spid="_x0000_s3096" name="Equation" r:id="rId14" imgW="9144000" imgH="9448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464282" y="3907733"/>
          <a:ext cx="420170" cy="401071"/>
        </p:xfrm>
        <a:graphic>
          <a:graphicData uri="http://schemas.openxmlformats.org/presentationml/2006/ole">
            <p:oleObj spid="_x0000_s3097" name="Equation" r:id="rId15" imgW="10972800" imgH="10668000" progId="Equation.DSMT4">
              <p:embed/>
            </p:oleObj>
          </a:graphicData>
        </a:graphic>
      </p:graphicFrame>
      <p:pic>
        <p:nvPicPr>
          <p:cNvPr id="16" name="图片 3" descr="textimage3.jpe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888058" y="4404610"/>
            <a:ext cx="1924145" cy="167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0945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-1512805"/>
            <a:ext cx="8147747" cy="4886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8818" kern="0" spc="1261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231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827" kern="0" spc="732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zh-CN" altLang="en-US" sz="1579" kern="0" spc="112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579" kern="0" spc="112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+1+2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476" kern="0" spc="-10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476" kern="0" spc="-10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795" kern="0" spc="151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93" kern="0" spc="347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993" kern="0" spc="422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476" kern="0" spc="-10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476" kern="0" spc="-10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7" kern="0" spc="-41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7" kern="0" spc="-41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22" kern="0" spc="-109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22" kern="0" spc="-34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827" kern="0" spc="732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47275" y="921859"/>
          <a:ext cx="1289157" cy="620704"/>
        </p:xfrm>
        <a:graphic>
          <a:graphicData uri="http://schemas.openxmlformats.org/presentationml/2006/ole">
            <p:oleObj spid="_x0000_s4121" name="Equation" r:id="rId4" imgW="34137600" imgH="1645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09960" y="1636154"/>
          <a:ext cx="343774" cy="353324"/>
        </p:xfrm>
        <a:graphic>
          <a:graphicData uri="http://schemas.openxmlformats.org/presentationml/2006/ole">
            <p:oleObj spid="_x0000_s4122" name="Equation" r:id="rId5" imgW="91440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717799" y="1636154"/>
          <a:ext cx="343774" cy="353324"/>
        </p:xfrm>
        <a:graphic>
          <a:graphicData uri="http://schemas.openxmlformats.org/presentationml/2006/ole">
            <p:oleObj spid="_x0000_s4123" name="Equation" r:id="rId6" imgW="9144000" imgH="9448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254404" y="1628322"/>
          <a:ext cx="181437" cy="553859"/>
        </p:xfrm>
        <a:graphic>
          <a:graphicData uri="http://schemas.openxmlformats.org/presentationml/2006/ole">
            <p:oleObj spid="_x0000_s4124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415211" y="1628322"/>
          <a:ext cx="181437" cy="553859"/>
        </p:xfrm>
        <a:graphic>
          <a:graphicData uri="http://schemas.openxmlformats.org/presentationml/2006/ole">
            <p:oleObj spid="_x0000_s4125" name="Equation" r:id="rId8" imgW="48768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660711" y="1589453"/>
          <a:ext cx="420169" cy="401070"/>
        </p:xfrm>
        <a:graphic>
          <a:graphicData uri="http://schemas.openxmlformats.org/presentationml/2006/ole">
            <p:oleObj spid="_x0000_s4126" name="Equation" r:id="rId9" imgW="10972800" imgH="106680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225398" y="1560208"/>
          <a:ext cx="821240" cy="668451"/>
        </p:xfrm>
        <a:graphic>
          <a:graphicData uri="http://schemas.openxmlformats.org/presentationml/2006/ole">
            <p:oleObj spid="_x0000_s4127" name="Equation" r:id="rId10" imgW="21640800" imgH="17678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191157" y="1560208"/>
          <a:ext cx="916734" cy="668451"/>
        </p:xfrm>
        <a:graphic>
          <a:graphicData uri="http://schemas.openxmlformats.org/presentationml/2006/ole">
            <p:oleObj spid="_x0000_s4128" name="Equation" r:id="rId11" imgW="24079200" imgH="17678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8831009" y="1628322"/>
          <a:ext cx="181437" cy="553859"/>
        </p:xfrm>
        <a:graphic>
          <a:graphicData uri="http://schemas.openxmlformats.org/presentationml/2006/ole">
            <p:oleObj spid="_x0000_s4129" name="Equation" r:id="rId12" imgW="48768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9419111" y="1628322"/>
          <a:ext cx="181437" cy="553859"/>
        </p:xfrm>
        <a:graphic>
          <a:graphicData uri="http://schemas.openxmlformats.org/presentationml/2006/ole">
            <p:oleObj spid="_x0000_s4130" name="Equation" r:id="rId13" imgW="4876800" imgH="14630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198224" y="2268560"/>
          <a:ext cx="276929" cy="553859"/>
        </p:xfrm>
        <a:graphic>
          <a:graphicData uri="http://schemas.openxmlformats.org/presentationml/2006/ole">
            <p:oleObj spid="_x0000_s4131" name="Equation" r:id="rId14" imgW="7315200" imgH="14630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941004" y="2268560"/>
          <a:ext cx="181437" cy="553859"/>
        </p:xfrm>
        <a:graphic>
          <a:graphicData uri="http://schemas.openxmlformats.org/presentationml/2006/ole">
            <p:oleObj spid="_x0000_s4132" name="Equation" r:id="rId15" imgW="4876800" imgH="14630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701041" y="2268560"/>
          <a:ext cx="276929" cy="553859"/>
        </p:xfrm>
        <a:graphic>
          <a:graphicData uri="http://schemas.openxmlformats.org/presentationml/2006/ole">
            <p:oleObj spid="_x0000_s4133" name="Equation" r:id="rId16" imgW="7315200" imgH="146304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3791849" y="2902503"/>
          <a:ext cx="181436" cy="553859"/>
        </p:xfrm>
        <a:graphic>
          <a:graphicData uri="http://schemas.openxmlformats.org/presentationml/2006/ole">
            <p:oleObj spid="_x0000_s4134" name="Equation" r:id="rId17" imgW="4876800" imgH="146304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4551886" y="2902503"/>
          <a:ext cx="276929" cy="553859"/>
        </p:xfrm>
        <a:graphic>
          <a:graphicData uri="http://schemas.openxmlformats.org/presentationml/2006/ole">
            <p:oleObj spid="_x0000_s4135" name="Equation" r:id="rId18" imgW="7315200" imgH="146304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828817" y="2883068"/>
          <a:ext cx="1289158" cy="620704"/>
        </p:xfrm>
        <a:graphic>
          <a:graphicData uri="http://schemas.openxmlformats.org/presentationml/2006/ole">
            <p:oleObj spid="_x0000_s4136" name="Equation" r:id="rId19" imgW="34137600" imgH="16459200" progId="Equation.DSMT4">
              <p:embed/>
            </p:oleObj>
          </a:graphicData>
        </a:graphic>
      </p:graphicFrame>
      <p:sp>
        <p:nvSpPr>
          <p:cNvPr id="21" name="TextBox 2"/>
          <p:cNvSpPr txBox="1"/>
          <p:nvPr/>
        </p:nvSpPr>
        <p:spPr>
          <a:xfrm>
            <a:off x="2022127" y="3357380"/>
            <a:ext cx="8147747" cy="29644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481" kern="0" spc="-105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481" kern="0" spc="-29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802" kern="0" spc="73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'(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)=-4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+1=-(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)在</a:t>
            </a:r>
            <a:r>
              <a:rPr lang="zh-CN" altLang="en-US" sz="2827" kern="0" spc="296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上为增函数,在</a:t>
            </a:r>
            <a:r>
              <a:rPr lang="zh-CN" altLang="en-US" sz="2827" kern="0" spc="160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上为减函数,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max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(1)=</a:t>
            </a:r>
            <a:r>
              <a:rPr lang="zh-CN" altLang="en-US" sz="2597" kern="0" spc="-11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|的最大值为</a:t>
            </a:r>
            <a:r>
              <a:rPr lang="zh-CN" altLang="en-US" sz="2597" kern="0" spc="-11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188075" y="3482014"/>
          <a:ext cx="181437" cy="553860"/>
        </p:xfrm>
        <a:graphic>
          <a:graphicData uri="http://schemas.openxmlformats.org/presentationml/2006/ole">
            <p:oleObj spid="_x0000_s4137" name="Equation" r:id="rId20" imgW="4876800" imgH="14630400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948112" y="3482015"/>
          <a:ext cx="276929" cy="553859"/>
        </p:xfrm>
        <a:graphic>
          <a:graphicData uri="http://schemas.openxmlformats.org/presentationml/2006/ole">
            <p:oleObj spid="_x0000_s4138" name="Equation" r:id="rId21" imgW="7315200" imgH="14630400" progId="Equation.DSMT4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4225042" y="3460116"/>
          <a:ext cx="1289158" cy="620704"/>
        </p:xfrm>
        <a:graphic>
          <a:graphicData uri="http://schemas.openxmlformats.org/presentationml/2006/ole">
            <p:oleObj spid="_x0000_s4139" name="Equation" r:id="rId22" imgW="34137600" imgH="16459200" progId="Equation.DSMT4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2893145" y="4578755"/>
          <a:ext cx="735297" cy="620706"/>
        </p:xfrm>
        <a:graphic>
          <a:graphicData uri="http://schemas.openxmlformats.org/presentationml/2006/ole">
            <p:oleObj spid="_x0000_s4140" name="Equation" r:id="rId23" imgW="19507200" imgH="16459200" progId="Equation.DSMT4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5230020" y="4578755"/>
          <a:ext cx="563410" cy="620706"/>
        </p:xfrm>
        <a:graphic>
          <a:graphicData uri="http://schemas.openxmlformats.org/presentationml/2006/ole">
            <p:oleObj spid="_x0000_s4141" name="Equation" r:id="rId24" imgW="14935200" imgH="16459200" progId="Equation.DSMT4">
              <p:embed/>
            </p:oleObj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3520408" y="5219938"/>
          <a:ext cx="315127" cy="553860"/>
        </p:xfrm>
        <a:graphic>
          <a:graphicData uri="http://schemas.openxmlformats.org/presentationml/2006/ole">
            <p:oleObj spid="_x0000_s4142" name="Equation" r:id="rId25" imgW="8229600" imgH="14630400" progId="Equation.DSMT4">
              <p:embed/>
            </p:oleObj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4490349" y="5815803"/>
          <a:ext cx="315127" cy="553860"/>
        </p:xfrm>
        <a:graphic>
          <a:graphicData uri="http://schemas.openxmlformats.org/presentationml/2006/ole">
            <p:oleObj spid="_x0000_s4143" name="Equation" r:id="rId26" imgW="82296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21249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30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圆锥曲线中的定值、定点问题的解题方法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1.圆锥曲线中的定点、定值问题往往与圆锥曲线中的“常数”有关,如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椭圆的长、短轴的长,双曲线的虚、实轴的长,抛物线的焦参数等,可通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过直接计算求解,也可用“特殊位置法”和“相关曲线系数”求解.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2.解决定点、定值问题常用的思想有两种:①从特殊入手,求含参变量的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定点、定值,再证明这个定点、定值与变量无关;②直接推理计算,并在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计算的过程中消去变量,从而得到定点、定值.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4283342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791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(2016北京文,19,14分)已知椭圆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=1过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(2,0),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(0,1)两点.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7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的方程及离心率;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为第三象限内一点且在椭圆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轴交于点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PB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轴交于点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.求证:四边形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ABNM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的面积为定值.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6166" kern="0" spc="488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40189" y="3715482"/>
            <a:ext cx="6262524" cy="143070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310276" y="1148748"/>
          <a:ext cx="286479" cy="592058"/>
        </p:xfrm>
        <a:graphic>
          <a:graphicData uri="http://schemas.openxmlformats.org/presentationml/2006/ole">
            <p:oleObj spid="_x0000_s5124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741273" y="1148748"/>
          <a:ext cx="296028" cy="592057"/>
        </p:xfrm>
        <a:graphic>
          <a:graphicData uri="http://schemas.openxmlformats.org/presentationml/2006/ole">
            <p:oleObj spid="_x0000_s5125" name="Equation" r:id="rId6" imgW="7924800" imgH="1554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19481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167</Words>
  <Application>Microsoft Office PowerPoint</Application>
  <PresentationFormat>自定义</PresentationFormat>
  <Paragraphs>109</Paragraphs>
  <Slides>19</Slides>
  <Notes>18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2019-11-14T00:03:06Z</dcterms:modified>
  <cp:contentType>阳光数学网【http://www.eduy.net】搜集，仅供学习和研究使用！</cp:contentType>
  <cp:contentStatus>阳光数学网【http://www.eduy.net】搜集，仅供学习和研究使用！</cp:contentStatus>
</cp:coreProperties>
</file>