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9"/>
  </p:notesMasterIdLst>
  <p:sldIdLst>
    <p:sldId id="600" r:id="rId2"/>
    <p:sldId id="601" r:id="rId3"/>
    <p:sldId id="602" r:id="rId4"/>
    <p:sldId id="603" r:id="rId5"/>
    <p:sldId id="604" r:id="rId6"/>
    <p:sldId id="605" r:id="rId7"/>
    <p:sldId id="606" r:id="rId8"/>
    <p:sldId id="607" r:id="rId9"/>
    <p:sldId id="608" r:id="rId10"/>
    <p:sldId id="609" r:id="rId11"/>
    <p:sldId id="610" r:id="rId12"/>
    <p:sldId id="611" r:id="rId13"/>
    <p:sldId id="612" r:id="rId14"/>
    <p:sldId id="613" r:id="rId15"/>
    <p:sldId id="614" r:id="rId16"/>
    <p:sldId id="615" r:id="rId17"/>
    <p:sldId id="616" r:id="rId18"/>
    <p:sldId id="617" r:id="rId19"/>
    <p:sldId id="618" r:id="rId20"/>
    <p:sldId id="619" r:id="rId21"/>
    <p:sldId id="620" r:id="rId22"/>
    <p:sldId id="621" r:id="rId23"/>
    <p:sldId id="622" r:id="rId24"/>
    <p:sldId id="623" r:id="rId25"/>
    <p:sldId id="624" r:id="rId26"/>
    <p:sldId id="625" r:id="rId27"/>
    <p:sldId id="626" r:id="rId28"/>
    <p:sldId id="627" r:id="rId29"/>
    <p:sldId id="628" r:id="rId30"/>
    <p:sldId id="629" r:id="rId31"/>
    <p:sldId id="630" r:id="rId32"/>
    <p:sldId id="631" r:id="rId33"/>
    <p:sldId id="632" r:id="rId34"/>
    <p:sldId id="633" r:id="rId35"/>
    <p:sldId id="634" r:id="rId36"/>
    <p:sldId id="635" r:id="rId37"/>
    <p:sldId id="636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95550" autoAdjust="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Relationship Id="rId4" Type="http://schemas.openxmlformats.org/officeDocument/2006/relationships/image" Target="../media/image39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Relationship Id="rId4" Type="http://schemas.openxmlformats.org/officeDocument/2006/relationships/image" Target="../media/image46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image" Target="../media/image54.emf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image" Target="../media/image6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267072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74978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70198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923424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646390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15734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181211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05997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947755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477895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26310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4986D-6BE9-4264-908F-02DB36FD8D6C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40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61" r:id="rId13"/>
    <p:sldLayoutId id="2147483665" r:id="rId14"/>
    <p:sldLayoutId id="2147483666" r:id="rId15"/>
    <p:sldLayoutId id="2147483667" r:id="rId16"/>
    <p:sldLayoutId id="2147483654" r:id="rId17"/>
    <p:sldLayoutId id="2147483656" r:id="rId18"/>
    <p:sldLayoutId id="2147483657" r:id="rId19"/>
    <p:sldLayoutId id="2147483658" r:id="rId20"/>
    <p:sldLayoutId id="2147483659" r:id="rId2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4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2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7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6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5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8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29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30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31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32.docx"/><Relationship Id="rId5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35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36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39.docx"/><Relationship Id="rId5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42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5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43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46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47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Office_Word___48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2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package" Target="../embeddings/Microsoft_Office_Word___50.docx"/><Relationship Id="rId11" Type="http://schemas.openxmlformats.org/officeDocument/2006/relationships/package" Target="../embeddings/Microsoft_Office_Word___55.docx"/><Relationship Id="rId5" Type="http://schemas.openxmlformats.org/officeDocument/2006/relationships/slide" Target="slide26.xml"/><Relationship Id="rId10" Type="http://schemas.openxmlformats.org/officeDocument/2006/relationships/package" Target="../embeddings/Microsoft_Office_Word___54.docx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53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Office_Word___56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package" Target="../embeddings/Microsoft_Office_Word___58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package" Target="../embeddings/Microsoft_Office_Word___59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package" Target="../embeddings/Microsoft_Office_Word___61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package" Target="../embeddings/Microsoft_Office_Word___63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package" Target="../embeddings/Microsoft_Office_Word___64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8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5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6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1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9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83768" y="3039095"/>
            <a:ext cx="6258800" cy="893961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en-US" altLang="zh-CN" i="1" dirty="0"/>
              <a:t>.</a:t>
            </a:r>
            <a:r>
              <a:rPr lang="en-US" altLang="zh-CN" dirty="0"/>
              <a:t>3</a:t>
            </a:r>
            <a:r>
              <a:rPr lang="zh-CN" altLang="zh-CN" i="1" dirty="0"/>
              <a:t>　</a:t>
            </a:r>
            <a:r>
              <a:rPr lang="zh-CN" altLang="zh-CN" dirty="0"/>
              <a:t>三角函数的图象与性质 </a:t>
            </a: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186584"/>
            <a:ext cx="7121522" cy="22428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0832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9051570"/>
              </p:ext>
            </p:extLst>
          </p:nvPr>
        </p:nvGraphicFramePr>
        <p:xfrm>
          <a:off x="313137" y="1518556"/>
          <a:ext cx="8128000" cy="1190364"/>
        </p:xfrm>
        <a:graphic>
          <a:graphicData uri="http://schemas.openxmlformats.org/presentationml/2006/ole">
            <p:oleObj spid="_x0000_s83970" name="文档" r:id="rId9" imgW="3847376" imgH="562811" progId="Word.Document.12">
              <p:embed/>
            </p:oleObj>
          </a:graphicData>
        </a:graphic>
      </p:graphicFrame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520" y="4509119"/>
            <a:ext cx="8640960" cy="2160241"/>
            <a:chOff x="251520" y="3356991"/>
            <a:chExt cx="8640960" cy="2160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3356991"/>
              <a:ext cx="8640960" cy="2160241"/>
              <a:chOff x="251520" y="797924"/>
              <a:chExt cx="8640960" cy="2160241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797924"/>
                <a:ext cx="8640960" cy="1845953"/>
                <a:chOff x="251520" y="797924"/>
                <a:chExt cx="8640960" cy="1845953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797924"/>
                  <a:ext cx="8640960" cy="18459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2"/>
                <p:cNvSpPr txBox="1"/>
                <p:nvPr/>
              </p:nvSpPr>
              <p:spPr>
                <a:xfrm>
                  <a:off x="8360077" y="93232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34273809"/>
                </p:ext>
              </p:extLst>
            </p:nvPr>
          </p:nvGraphicFramePr>
          <p:xfrm>
            <a:off x="528638" y="3777826"/>
            <a:ext cx="8042275" cy="1101725"/>
          </p:xfrm>
          <a:graphic>
            <a:graphicData uri="http://schemas.openxmlformats.org/presentationml/2006/ole">
              <p:oleObj spid="_x0000_s83971" name="文档" r:id="rId10" imgW="3847376" imgH="525746" progId="Word.Document.12">
                <p:embed/>
              </p:oleObj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699312719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3972" name="文档" r:id="rId11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109238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0142" y="170080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单调递增区间是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5475726"/>
              </p:ext>
            </p:extLst>
          </p:nvPr>
        </p:nvGraphicFramePr>
        <p:xfrm>
          <a:off x="1700584" y="1676768"/>
          <a:ext cx="8128000" cy="506324"/>
        </p:xfrm>
        <a:graphic>
          <a:graphicData uri="http://schemas.openxmlformats.org/presentationml/2006/ole">
            <p:oleObj spid="_x0000_s84994" name="文档" r:id="rId9" imgW="3847376" imgH="239303" progId="Word.Document.12">
              <p:embed/>
            </p:oleObj>
          </a:graphicData>
        </a:graphic>
      </p:graphicFrame>
      <p:sp>
        <p:nvSpPr>
          <p:cNvPr id="17" name="五边形 1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51520" y="4156311"/>
            <a:ext cx="8640960" cy="2513049"/>
            <a:chOff x="251520" y="3004183"/>
            <a:chExt cx="8640960" cy="2513049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3004183"/>
              <a:ext cx="8640960" cy="2513049"/>
              <a:chOff x="251520" y="445116"/>
              <a:chExt cx="8640960" cy="2513049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51520" y="445116"/>
                <a:ext cx="8640960" cy="2198761"/>
                <a:chOff x="251520" y="445116"/>
                <a:chExt cx="8640960" cy="2198761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251520" y="445116"/>
                  <a:ext cx="8640960" cy="219876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2"/>
                <p:cNvSpPr txBox="1"/>
                <p:nvPr/>
              </p:nvSpPr>
              <p:spPr>
                <a:xfrm>
                  <a:off x="8400037" y="44891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970820519"/>
                </p:ext>
              </p:extLst>
            </p:nvPr>
          </p:nvGraphicFramePr>
          <p:xfrm>
            <a:off x="488880" y="3506961"/>
            <a:ext cx="8045450" cy="1146175"/>
          </p:xfrm>
          <a:graphic>
            <a:graphicData uri="http://schemas.openxmlformats.org/presentationml/2006/ole">
              <p:oleObj spid="_x0000_s84995" name="文档" r:id="rId10" imgW="3847376" imgH="550217" progId="Word.Document.12">
                <p:embed/>
              </p:oleObj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251520" y="5482183"/>
            <a:ext cx="8640960" cy="1187177"/>
            <a:chOff x="251520" y="5338167"/>
            <a:chExt cx="8640960" cy="1187177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01928373"/>
                </p:ext>
              </p:extLst>
            </p:nvPr>
          </p:nvGraphicFramePr>
          <p:xfrm>
            <a:off x="439812" y="5517232"/>
            <a:ext cx="7948612" cy="511175"/>
          </p:xfrm>
          <a:graphic>
            <a:graphicData uri="http://schemas.openxmlformats.org/presentationml/2006/ole">
              <p:oleObj spid="_x0000_s84996" name="文档" r:id="rId11" imgW="3869751" imgH="24973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035764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517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判断函数周期不能以特殊代一般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取定义域内的每一个值时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应注意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看作一个整体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的相应单调区间求解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的对称轴分别是经过其图象的最高点或最低点且平行于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的对称轴为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不能认为其在定义域上为增函数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而是在每个区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8405400"/>
              </p:ext>
            </p:extLst>
          </p:nvPr>
        </p:nvGraphicFramePr>
        <p:xfrm>
          <a:off x="599682" y="5594602"/>
          <a:ext cx="8128000" cy="506324"/>
        </p:xfrm>
        <a:graphic>
          <a:graphicData uri="http://schemas.openxmlformats.org/presentationml/2006/ole">
            <p:oleObj spid="_x0000_s86018" name="文档" r:id="rId9" imgW="3847376" imgH="2393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97185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1472075"/>
              </p:ext>
            </p:extLst>
          </p:nvPr>
        </p:nvGraphicFramePr>
        <p:xfrm>
          <a:off x="500922" y="1423167"/>
          <a:ext cx="8128000" cy="1004181"/>
        </p:xfrm>
        <a:graphic>
          <a:graphicData uri="http://schemas.openxmlformats.org/presentationml/2006/ole">
            <p:oleObj spid="_x0000_s87042" name="文档" r:id="rId6" imgW="3957084" imgH="488322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5841517"/>
              </p:ext>
            </p:extLst>
          </p:nvPr>
        </p:nvGraphicFramePr>
        <p:xfrm>
          <a:off x="313137" y="1995927"/>
          <a:ext cx="8128000" cy="4251776"/>
        </p:xfrm>
        <a:graphic>
          <a:graphicData uri="http://schemas.openxmlformats.org/presentationml/2006/ole">
            <p:oleObj spid="_x0000_s87043" name="文档" r:id="rId7" imgW="3848098" imgH="201374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364088" y="2142535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93857" y="4714753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363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48880"/>
            <a:ext cx="51155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7143094"/>
              </p:ext>
            </p:extLst>
          </p:nvPr>
        </p:nvGraphicFramePr>
        <p:xfrm>
          <a:off x="313137" y="2882430"/>
          <a:ext cx="8128000" cy="1005941"/>
        </p:xfrm>
        <a:graphic>
          <a:graphicData uri="http://schemas.openxmlformats.org/presentationml/2006/ole">
            <p:oleObj spid="_x0000_s88066" name="文档" r:id="rId6" imgW="3847376" imgH="47644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92332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如何求三角函数的定义域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求三角函数值域的常用方法有哪些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839250" y="2356186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694220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6558175"/>
              </p:ext>
            </p:extLst>
          </p:nvPr>
        </p:nvGraphicFramePr>
        <p:xfrm>
          <a:off x="313137" y="1402385"/>
          <a:ext cx="8128000" cy="2498085"/>
        </p:xfrm>
        <a:graphic>
          <a:graphicData uri="http://schemas.openxmlformats.org/presentationml/2006/ole">
            <p:oleObj spid="_x0000_s89090" name="文档" r:id="rId6" imgW="3847376" imgH="1183199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4988389"/>
              </p:ext>
            </p:extLst>
          </p:nvPr>
        </p:nvGraphicFramePr>
        <p:xfrm>
          <a:off x="599682" y="3940259"/>
          <a:ext cx="8128000" cy="1341254"/>
        </p:xfrm>
        <a:graphic>
          <a:graphicData uri="http://schemas.openxmlformats.org/presentationml/2006/ole">
            <p:oleObj spid="_x0000_s89091" name="文档" r:id="rId7" imgW="3847376" imgH="635502" progId="Word.Document.12">
              <p:embed/>
            </p:oleObj>
          </a:graphicData>
        </a:graphic>
      </p:graphicFrame>
      <p:pic>
        <p:nvPicPr>
          <p:cNvPr id="12" name="19DW27.eps" descr="id:2147513539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377137" y="4842485"/>
            <a:ext cx="2261774" cy="168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3745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98271"/>
            <a:ext cx="8128000" cy="33154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求三角函数的定义域通常要解三角不等式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解三角不等式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常借助三角函数线或三角函数的图象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求三角函数值域、最值的方法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的值域直接求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的三角函数化为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的形式求值域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的三角函数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可先设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的二次函数求值域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的关系转换成二次函数求值域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55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519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的定义域为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[0,1],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的定义域为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的值域为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3906835"/>
              </p:ext>
            </p:extLst>
          </p:nvPr>
        </p:nvGraphicFramePr>
        <p:xfrm>
          <a:off x="598692" y="3166347"/>
          <a:ext cx="8128000" cy="873978"/>
        </p:xfrm>
        <a:graphic>
          <a:graphicData uri="http://schemas.openxmlformats.org/presentationml/2006/ole">
            <p:oleObj spid="_x0000_s90114" name="文档" r:id="rId6" imgW="3839157" imgH="412634" progId="Word.Document.12">
              <p:embed/>
            </p:oleObj>
          </a:graphicData>
        </a:graphic>
      </p:graphicFrame>
      <p:sp>
        <p:nvSpPr>
          <p:cNvPr id="18" name="五边形 1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51520" y="5373217"/>
            <a:ext cx="8640960" cy="1296143"/>
            <a:chOff x="251520" y="5229201"/>
            <a:chExt cx="8640960" cy="1296143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980168928"/>
                </p:ext>
              </p:extLst>
            </p:nvPr>
          </p:nvGraphicFramePr>
          <p:xfrm>
            <a:off x="560388" y="5597972"/>
            <a:ext cx="7950200" cy="487362"/>
          </p:xfrm>
          <a:graphic>
            <a:graphicData uri="http://schemas.openxmlformats.org/presentationml/2006/ole">
              <p:oleObj spid="_x0000_s90115" name="文档" r:id="rId7" imgW="3855752" imgH="239803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417767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4514154"/>
              </p:ext>
            </p:extLst>
          </p:nvPr>
        </p:nvGraphicFramePr>
        <p:xfrm>
          <a:off x="312642" y="1432737"/>
          <a:ext cx="8128000" cy="5092607"/>
        </p:xfrm>
        <a:graphic>
          <a:graphicData uri="http://schemas.openxmlformats.org/presentationml/2006/ole">
            <p:oleObj spid="_x0000_s91138" name="文档" r:id="rId6" imgW="3847376" imgH="24041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47593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7602710"/>
              </p:ext>
            </p:extLst>
          </p:nvPr>
        </p:nvGraphicFramePr>
        <p:xfrm>
          <a:off x="633816" y="1340768"/>
          <a:ext cx="8128000" cy="1004181"/>
        </p:xfrm>
        <a:graphic>
          <a:graphicData uri="http://schemas.openxmlformats.org/presentationml/2006/ole">
            <p:oleObj spid="_x0000_s92162" name="文档" r:id="rId6" imgW="3957084" imgH="48832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9834923"/>
              </p:ext>
            </p:extLst>
          </p:nvPr>
        </p:nvGraphicFramePr>
        <p:xfrm>
          <a:off x="500063" y="1914525"/>
          <a:ext cx="8094662" cy="4778375"/>
        </p:xfrm>
        <a:graphic>
          <a:graphicData uri="http://schemas.openxmlformats.org/presentationml/2006/ole">
            <p:oleObj spid="_x0000_s92163" name="文档" r:id="rId7" imgW="3847376" imgH="2267439" progId="Word.Document.12">
              <p:embed/>
            </p:oleObj>
          </a:graphicData>
        </a:graphic>
      </p:graphicFrame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15" name="五边形 1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39552" y="4968572"/>
              <a:ext cx="783725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 </a:t>
              </a:r>
              <a:r>
                <a:rPr lang="en-US" altLang="zh-CN" sz="2000" dirty="0"/>
                <a:t>(1)C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(2)A</a:t>
              </a:r>
              <a:r>
                <a:rPr lang="en-US" altLang="zh-CN" sz="2000" dirty="0" smtClean="0">
                  <a:latin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0108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294028"/>
              </p:ext>
            </p:extLst>
          </p:nvPr>
        </p:nvGraphicFramePr>
        <p:xfrm>
          <a:off x="399388" y="3008062"/>
          <a:ext cx="8128000" cy="1552503"/>
        </p:xfrm>
        <a:graphic>
          <a:graphicData uri="http://schemas.openxmlformats.org/presentationml/2006/ole">
            <p:oleObj spid="_x0000_s76802" name="文档" r:id="rId8" imgW="3847376" imgH="73518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735799" y="2937964"/>
            <a:ext cx="107914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(0,0)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40534" y="2953177"/>
            <a:ext cx="7986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40214" y="2937964"/>
            <a:ext cx="122180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68344" y="3912802"/>
            <a:ext cx="89319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13285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正弦函数的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在正弦函数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五个关键点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14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1633738"/>
              </p:ext>
            </p:extLst>
          </p:nvPr>
        </p:nvGraphicFramePr>
        <p:xfrm>
          <a:off x="508000" y="1929729"/>
          <a:ext cx="8128000" cy="3252541"/>
        </p:xfrm>
        <a:graphic>
          <a:graphicData uri="http://schemas.openxmlformats.org/presentationml/2006/ole">
            <p:oleObj spid="_x0000_s93186" name="文档" r:id="rId6" imgW="3847376" imgH="15394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03762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2238513"/>
              </p:ext>
            </p:extLst>
          </p:nvPr>
        </p:nvGraphicFramePr>
        <p:xfrm>
          <a:off x="508000" y="1793927"/>
          <a:ext cx="8128000" cy="3524146"/>
        </p:xfrm>
        <a:graphic>
          <a:graphicData uri="http://schemas.openxmlformats.org/presentationml/2006/ole">
            <p:oleObj spid="_x0000_s94210" name="文档" r:id="rId6" imgW="3847376" imgH="16686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97962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56792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三角函数单调区间的求法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将函数化为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的单调区间列不等式的方法去解答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列不等式的原则是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为负值时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应用诱导公式化为正值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视为一个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所列不等式的方向与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的单调区间对应的不等式方向相同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7165502"/>
              </p:ext>
            </p:extLst>
          </p:nvPr>
        </p:nvGraphicFramePr>
        <p:xfrm>
          <a:off x="599682" y="4862850"/>
          <a:ext cx="8128000" cy="995880"/>
        </p:xfrm>
        <a:graphic>
          <a:graphicData uri="http://schemas.openxmlformats.org/presentationml/2006/ole">
            <p:oleObj spid="_x0000_s95234" name="文档" r:id="rId6" imgW="3847376" imgH="4710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13916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求含有绝对值的三角函数的单调性及周期时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通常要画出图象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结合图象判定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求函数的单调区间首先要求函数的定义域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单调区间是定义域的一个子集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已知函数在某区间上单调求参数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的范围的解法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先确定出已知函数的单调区间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再利用已知的单调区间为函数的单调区间的子集的关系求解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38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0806294"/>
              </p:ext>
            </p:extLst>
          </p:nvPr>
        </p:nvGraphicFramePr>
        <p:xfrm>
          <a:off x="599682" y="1813651"/>
          <a:ext cx="8128000" cy="1374785"/>
        </p:xfrm>
        <a:graphic>
          <a:graphicData uri="http://schemas.openxmlformats.org/presentationml/2006/ole">
            <p:oleObj spid="_x0000_s96258" name="文档" r:id="rId6" imgW="3847376" imgH="650616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2550223"/>
              </p:ext>
            </p:extLst>
          </p:nvPr>
        </p:nvGraphicFramePr>
        <p:xfrm>
          <a:off x="313137" y="3247350"/>
          <a:ext cx="8128000" cy="1009293"/>
        </p:xfrm>
        <a:graphic>
          <a:graphicData uri="http://schemas.openxmlformats.org/presentationml/2006/ole">
            <p:oleObj spid="_x0000_s96259" name="文档" r:id="rId7" imgW="3847376" imgH="478606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4415902"/>
              </p:ext>
            </p:extLst>
          </p:nvPr>
        </p:nvGraphicFramePr>
        <p:xfrm>
          <a:off x="313137" y="4307869"/>
          <a:ext cx="8128000" cy="506324"/>
        </p:xfrm>
        <a:graphic>
          <a:graphicData uri="http://schemas.openxmlformats.org/presentationml/2006/ole">
            <p:oleObj spid="_x0000_s96260" name="文档" r:id="rId8" imgW="3847376" imgH="239303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7861233"/>
              </p:ext>
            </p:extLst>
          </p:nvPr>
        </p:nvGraphicFramePr>
        <p:xfrm>
          <a:off x="313137" y="4870246"/>
          <a:ext cx="8128000" cy="502970"/>
        </p:xfrm>
        <a:graphic>
          <a:graphicData uri="http://schemas.openxmlformats.org/presentationml/2006/ole">
            <p:oleObj spid="_x0000_s96261" name="文档" r:id="rId9" imgW="3847376" imgH="238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0287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3846929"/>
              </p:ext>
            </p:extLst>
          </p:nvPr>
        </p:nvGraphicFramePr>
        <p:xfrm>
          <a:off x="599682" y="1381603"/>
          <a:ext cx="8128000" cy="871815"/>
        </p:xfrm>
        <a:graphic>
          <a:graphicData uri="http://schemas.openxmlformats.org/presentationml/2006/ole">
            <p:oleObj spid="_x0000_s97282" name="文档" r:id="rId6" imgW="3847376" imgH="412393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253418"/>
            <a:ext cx="412965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6631924"/>
              </p:ext>
            </p:extLst>
          </p:nvPr>
        </p:nvGraphicFramePr>
        <p:xfrm>
          <a:off x="313137" y="2729796"/>
          <a:ext cx="8128000" cy="1398256"/>
        </p:xfrm>
        <a:graphic>
          <a:graphicData uri="http://schemas.openxmlformats.org/presentationml/2006/ole">
            <p:oleObj spid="_x0000_s97283" name="文档" r:id="rId7" imgW="3847376" imgH="661411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7640644"/>
              </p:ext>
            </p:extLst>
          </p:nvPr>
        </p:nvGraphicFramePr>
        <p:xfrm>
          <a:off x="313137" y="4166660"/>
          <a:ext cx="8128000" cy="2441083"/>
        </p:xfrm>
        <a:graphic>
          <a:graphicData uri="http://schemas.openxmlformats.org/presentationml/2006/ole">
            <p:oleObj spid="_x0000_s97284" name="文档" r:id="rId8" imgW="3847376" imgH="11562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113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8639070"/>
              </p:ext>
            </p:extLst>
          </p:nvPr>
        </p:nvGraphicFramePr>
        <p:xfrm>
          <a:off x="502613" y="1484784"/>
          <a:ext cx="8128000" cy="1004181"/>
        </p:xfrm>
        <a:graphic>
          <a:graphicData uri="http://schemas.openxmlformats.org/presentationml/2006/ole">
            <p:oleObj spid="_x0000_s98306" name="文档" r:id="rId6" imgW="3957084" imgH="48832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8310073"/>
              </p:ext>
            </p:extLst>
          </p:nvPr>
        </p:nvGraphicFramePr>
        <p:xfrm>
          <a:off x="629624" y="2060848"/>
          <a:ext cx="8128000" cy="4328899"/>
        </p:xfrm>
        <a:graphic>
          <a:graphicData uri="http://schemas.openxmlformats.org/presentationml/2006/ole">
            <p:oleObj spid="_x0000_s98307" name="文档" r:id="rId7" imgW="3847376" imgH="2049727" progId="Word.Document.12">
              <p:embed/>
            </p:oleObj>
          </a:graphicData>
        </a:graphic>
      </p:graphicFrame>
      <p:sp>
        <p:nvSpPr>
          <p:cNvPr id="9" name="五边形 8"/>
          <p:cNvSpPr/>
          <p:nvPr/>
        </p:nvSpPr>
        <p:spPr>
          <a:xfrm>
            <a:off x="766834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6772223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95536" y="3645025"/>
            <a:ext cx="8352928" cy="2880319"/>
            <a:chOff x="539552" y="2636913"/>
            <a:chExt cx="8352928" cy="2880319"/>
          </a:xfrm>
        </p:grpSpPr>
        <p:grpSp>
          <p:nvGrpSpPr>
            <p:cNvPr id="12" name="组合 11"/>
            <p:cNvGrpSpPr/>
            <p:nvPr/>
          </p:nvGrpSpPr>
          <p:grpSpPr>
            <a:xfrm>
              <a:off x="539552" y="2636913"/>
              <a:ext cx="8352928" cy="2880319"/>
              <a:chOff x="539552" y="77846"/>
              <a:chExt cx="8352928" cy="2880319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39552" y="77846"/>
                <a:ext cx="8352928" cy="2566032"/>
                <a:chOff x="539552" y="77846"/>
                <a:chExt cx="8352928" cy="2566032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539552" y="77846"/>
                  <a:ext cx="8352928" cy="256603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400037" y="14071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92526979"/>
                </p:ext>
              </p:extLst>
            </p:nvPr>
          </p:nvGraphicFramePr>
          <p:xfrm>
            <a:off x="680591" y="3040013"/>
            <a:ext cx="8047038" cy="1974850"/>
          </p:xfrm>
          <a:graphic>
            <a:graphicData uri="http://schemas.openxmlformats.org/presentationml/2006/ole">
              <p:oleObj spid="_x0000_s98308" name="文档" r:id="rId8" imgW="3847376" imgH="945336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395536" y="5338167"/>
            <a:ext cx="8352928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860478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134693686"/>
                </p:ext>
              </p:extLst>
            </p:nvPr>
          </p:nvGraphicFramePr>
          <p:xfrm>
            <a:off x="590550" y="5629621"/>
            <a:ext cx="7962900" cy="428625"/>
          </p:xfrm>
          <a:graphic>
            <a:graphicData uri="http://schemas.openxmlformats.org/presentationml/2006/ole">
              <p:oleObj spid="_x0000_s98309" name="文档" r:id="rId9" imgW="3869751" imgH="212674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73581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2323475"/>
              </p:ext>
            </p:extLst>
          </p:nvPr>
        </p:nvGraphicFramePr>
        <p:xfrm>
          <a:off x="467544" y="1772816"/>
          <a:ext cx="8128000" cy="2420964"/>
        </p:xfrm>
        <a:graphic>
          <a:graphicData uri="http://schemas.openxmlformats.org/presentationml/2006/ole">
            <p:oleObj spid="_x0000_s99330" name="文档" r:id="rId6" imgW="3847376" imgH="1146854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66834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6772223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95536" y="2852936"/>
            <a:ext cx="8358117" cy="3672408"/>
            <a:chOff x="539552" y="1844824"/>
            <a:chExt cx="8358117" cy="3672408"/>
          </a:xfrm>
        </p:grpSpPr>
        <p:grpSp>
          <p:nvGrpSpPr>
            <p:cNvPr id="10" name="组合 9"/>
            <p:cNvGrpSpPr/>
            <p:nvPr/>
          </p:nvGrpSpPr>
          <p:grpSpPr>
            <a:xfrm>
              <a:off x="539552" y="1844824"/>
              <a:ext cx="8358117" cy="3672408"/>
              <a:chOff x="539552" y="-714243"/>
              <a:chExt cx="8358117" cy="367240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539552" y="-714243"/>
                <a:ext cx="8358117" cy="3358121"/>
                <a:chOff x="539552" y="-714243"/>
                <a:chExt cx="8358117" cy="335812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539552" y="-714243"/>
                  <a:ext cx="8352928" cy="335812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405226" y="-65778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927286546"/>
                </p:ext>
              </p:extLst>
            </p:nvPr>
          </p:nvGraphicFramePr>
          <p:xfrm>
            <a:off x="692497" y="2331888"/>
            <a:ext cx="8047038" cy="2681288"/>
          </p:xfrm>
          <a:graphic>
            <a:graphicData uri="http://schemas.openxmlformats.org/presentationml/2006/ole">
              <p:oleObj spid="_x0000_s99331" name="文档" r:id="rId7" imgW="3847376" imgH="128144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395536" y="5338167"/>
            <a:ext cx="8352928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860478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039055570"/>
                </p:ext>
              </p:extLst>
            </p:nvPr>
          </p:nvGraphicFramePr>
          <p:xfrm>
            <a:off x="590550" y="5629621"/>
            <a:ext cx="7962900" cy="428625"/>
          </p:xfrm>
          <a:graphic>
            <a:graphicData uri="http://schemas.openxmlformats.org/presentationml/2006/ole">
              <p:oleObj spid="_x0000_s99332" name="文档" r:id="rId8" imgW="3869751" imgH="212674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10992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spect="1"/>
          </p:cNvSpPr>
          <p:nvPr/>
        </p:nvSpPr>
        <p:spPr>
          <a:xfrm>
            <a:off x="508000" y="491771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已知三角函数的周期性、奇偶性判断其单调性的基本思路是什么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539552" y="4968572"/>
              <a:ext cx="783725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 </a:t>
              </a:r>
              <a:endParaRPr lang="zh-CN" altLang="en-US" sz="2000" dirty="0"/>
            </a:p>
          </p:txBody>
        </p:sp>
      </p:grp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49567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考向三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已知周期性、奇偶性判断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单调性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346144"/>
              </p:ext>
            </p:extLst>
          </p:nvPr>
        </p:nvGraphicFramePr>
        <p:xfrm>
          <a:off x="508000" y="1981468"/>
          <a:ext cx="8128000" cy="2911021"/>
        </p:xfrm>
        <a:graphic>
          <a:graphicData uri="http://schemas.openxmlformats.org/presentationml/2006/ole">
            <p:oleObj spid="_x0000_s100354" name="文档" r:id="rId6" imgW="3839157" imgH="13754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154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9039613"/>
              </p:ext>
            </p:extLst>
          </p:nvPr>
        </p:nvGraphicFramePr>
        <p:xfrm>
          <a:off x="603728" y="1772816"/>
          <a:ext cx="8128000" cy="4074060"/>
        </p:xfrm>
        <a:graphic>
          <a:graphicData uri="http://schemas.openxmlformats.org/presentationml/2006/ole">
            <p:oleObj spid="_x0000_s101378" name="文档" r:id="rId6" imgW="3847376" imgH="19288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46345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9851" y="1556792"/>
            <a:ext cx="5259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正弦、余弦、正切函数的图象与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3516162"/>
              </p:ext>
            </p:extLst>
          </p:nvPr>
        </p:nvGraphicFramePr>
        <p:xfrm>
          <a:off x="572027" y="2055390"/>
          <a:ext cx="8128000" cy="4506745"/>
        </p:xfrm>
        <a:graphic>
          <a:graphicData uri="http://schemas.openxmlformats.org/presentationml/2006/ole">
            <p:oleObj spid="_x0000_s77826" name="文档" r:id="rId8" imgW="3905117" imgH="216524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780481" y="5045834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21381" y="5067606"/>
            <a:ext cx="11737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60404" y="5500889"/>
            <a:ext cx="5389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52120" y="5517232"/>
            <a:ext cx="6799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3793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0199" y="135115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若求最小正周期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可把所给三角函数式化为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则最小正周期为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奇偶性的判断关键是解析式是否可化为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三角函数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图象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对称轴及对称中心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须先把所给三角函数式化为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整体看成一个变量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图象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对称轴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则只需令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的对称中心的横坐标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则只需令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已知三角函数的周期性、奇偶性判断其单调性的基本思路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根据给出的三角函数的周期性、奇偶性求出三角函数式中的参数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然后把三角函数式化成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的形式再判断其单调性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7788682"/>
              </p:ext>
            </p:extLst>
          </p:nvPr>
        </p:nvGraphicFramePr>
        <p:xfrm>
          <a:off x="539552" y="3862672"/>
          <a:ext cx="393595" cy="448459"/>
        </p:xfrm>
        <a:graphic>
          <a:graphicData uri="http://schemas.openxmlformats.org/presentationml/2006/ole">
            <p:oleObj spid="_x0000_s102402" name="文档" r:id="rId6" imgW="258392" imgH="282485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4657680"/>
              </p:ext>
            </p:extLst>
          </p:nvPr>
        </p:nvGraphicFramePr>
        <p:xfrm>
          <a:off x="7565892" y="1742372"/>
          <a:ext cx="521215" cy="540299"/>
        </p:xfrm>
        <a:graphic>
          <a:graphicData uri="http://schemas.openxmlformats.org/presentationml/2006/ole">
            <p:oleObj spid="_x0000_s102403" name="文档" r:id="rId7" imgW="339230" imgH="3451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3084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6644459"/>
              </p:ext>
            </p:extLst>
          </p:nvPr>
        </p:nvGraphicFramePr>
        <p:xfrm>
          <a:off x="599682" y="1391994"/>
          <a:ext cx="8128000" cy="466087"/>
        </p:xfrm>
        <a:graphic>
          <a:graphicData uri="http://schemas.openxmlformats.org/presentationml/2006/ole">
            <p:oleObj spid="_x0000_s103426" name="文档" r:id="rId6" imgW="3847376" imgH="220590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2004132"/>
              </p:ext>
            </p:extLst>
          </p:nvPr>
        </p:nvGraphicFramePr>
        <p:xfrm>
          <a:off x="313137" y="1924199"/>
          <a:ext cx="8128000" cy="479499"/>
        </p:xfrm>
        <a:graphic>
          <a:graphicData uri="http://schemas.openxmlformats.org/presentationml/2006/ole">
            <p:oleObj spid="_x0000_s103427" name="文档" r:id="rId7" imgW="3847376" imgH="227787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3939099"/>
              </p:ext>
            </p:extLst>
          </p:nvPr>
        </p:nvGraphicFramePr>
        <p:xfrm>
          <a:off x="558847" y="2462318"/>
          <a:ext cx="8128000" cy="506324"/>
        </p:xfrm>
        <a:graphic>
          <a:graphicData uri="http://schemas.openxmlformats.org/presentationml/2006/ole">
            <p:oleObj spid="_x0000_s103428" name="文档" r:id="rId8" imgW="3847376" imgH="239303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6930987"/>
              </p:ext>
            </p:extLst>
          </p:nvPr>
        </p:nvGraphicFramePr>
        <p:xfrm>
          <a:off x="313137" y="3035071"/>
          <a:ext cx="8128000" cy="1683274"/>
        </p:xfrm>
        <a:graphic>
          <a:graphicData uri="http://schemas.openxmlformats.org/presentationml/2006/ole">
            <p:oleObj spid="_x0000_s103429" name="文档" r:id="rId9" imgW="3847376" imgH="796357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8290227"/>
              </p:ext>
            </p:extLst>
          </p:nvPr>
        </p:nvGraphicFramePr>
        <p:xfrm>
          <a:off x="599682" y="4749793"/>
          <a:ext cx="8128000" cy="952290"/>
        </p:xfrm>
        <a:graphic>
          <a:graphicData uri="http://schemas.openxmlformats.org/presentationml/2006/ole">
            <p:oleObj spid="_x0000_s103430" name="文档" r:id="rId10" imgW="3847376" imgH="451617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9662905"/>
              </p:ext>
            </p:extLst>
          </p:nvPr>
        </p:nvGraphicFramePr>
        <p:xfrm>
          <a:off x="313137" y="5781949"/>
          <a:ext cx="8128000" cy="476145"/>
        </p:xfrm>
        <a:graphic>
          <a:graphicData uri="http://schemas.openxmlformats.org/presentationml/2006/ole">
            <p:oleObj spid="_x0000_s103431" name="文档" r:id="rId11" imgW="3847376" imgH="225628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8141227" y="1369697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173885" y="2472709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82764" y="5225938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57005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2541880"/>
              </p:ext>
            </p:extLst>
          </p:nvPr>
        </p:nvGraphicFramePr>
        <p:xfrm>
          <a:off x="599682" y="2780928"/>
          <a:ext cx="8128000" cy="871815"/>
        </p:xfrm>
        <a:graphic>
          <a:graphicData uri="http://schemas.openxmlformats.org/presentationml/2006/ole">
            <p:oleObj spid="_x0000_s104450" name="文档" r:id="rId6" imgW="3847376" imgH="412393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8044785"/>
              </p:ext>
            </p:extLst>
          </p:nvPr>
        </p:nvGraphicFramePr>
        <p:xfrm>
          <a:off x="313137" y="3737814"/>
          <a:ext cx="8128000" cy="449320"/>
        </p:xfrm>
        <a:graphic>
          <a:graphicData uri="http://schemas.openxmlformats.org/presentationml/2006/ole">
            <p:oleObj spid="_x0000_s104451" name="文档" r:id="rId7" imgW="3847376" imgH="21195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192386" y="3220712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56101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6223323"/>
              </p:ext>
            </p:extLst>
          </p:nvPr>
        </p:nvGraphicFramePr>
        <p:xfrm>
          <a:off x="313137" y="1837518"/>
          <a:ext cx="8128000" cy="3436963"/>
        </p:xfrm>
        <a:graphic>
          <a:graphicData uri="http://schemas.openxmlformats.org/presentationml/2006/ole">
            <p:oleObj spid="_x0000_s105474" name="文档" r:id="rId6" imgW="3847376" imgH="16279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38763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6723004"/>
              </p:ext>
            </p:extLst>
          </p:nvPr>
        </p:nvGraphicFramePr>
        <p:xfrm>
          <a:off x="313137" y="1608018"/>
          <a:ext cx="8128000" cy="2513880"/>
        </p:xfrm>
        <a:graphic>
          <a:graphicData uri="http://schemas.openxmlformats.org/presentationml/2006/ole">
            <p:oleObj spid="_x0000_s106498" name="文档" r:id="rId6" imgW="3847376" imgH="1186078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6977461"/>
              </p:ext>
            </p:extLst>
          </p:nvPr>
        </p:nvGraphicFramePr>
        <p:xfrm>
          <a:off x="313137" y="3956896"/>
          <a:ext cx="8128000" cy="1934758"/>
        </p:xfrm>
        <a:graphic>
          <a:graphicData uri="http://schemas.openxmlformats.org/presentationml/2006/ole">
            <p:oleObj spid="_x0000_s106499" name="文档" r:id="rId7" imgW="3847376" imgH="9165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812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7250216"/>
              </p:ext>
            </p:extLst>
          </p:nvPr>
        </p:nvGraphicFramePr>
        <p:xfrm>
          <a:off x="508000" y="1718930"/>
          <a:ext cx="8128000" cy="462733"/>
        </p:xfrm>
        <a:graphic>
          <a:graphicData uri="http://schemas.openxmlformats.org/presentationml/2006/ole">
            <p:oleObj spid="_x0000_s107522" name="文档" r:id="rId6" imgW="3847376" imgH="219151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223146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讨论三角函数的性质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要把三角函数式化成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338570"/>
              </p:ext>
            </p:extLst>
          </p:nvPr>
        </p:nvGraphicFramePr>
        <p:xfrm>
          <a:off x="599682" y="3130919"/>
          <a:ext cx="8128000" cy="881876"/>
        </p:xfrm>
        <a:graphic>
          <a:graphicData uri="http://schemas.openxmlformats.org/presentationml/2006/ole">
            <p:oleObj spid="_x0000_s107523" name="文档" r:id="rId7" imgW="3847376" imgH="418150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10094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对于函数的性质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定义域、值域、单调性、对称性、最值等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可以通过换元的方法令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将其转化为研究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的性质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2206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1163448"/>
              </p:ext>
            </p:extLst>
          </p:nvPr>
        </p:nvGraphicFramePr>
        <p:xfrm>
          <a:off x="599682" y="2280133"/>
          <a:ext cx="8128000" cy="2551735"/>
        </p:xfrm>
        <a:graphic>
          <a:graphicData uri="http://schemas.openxmlformats.org/presentationml/2006/ole">
            <p:oleObj spid="_x0000_s108546" name="文档" r:id="rId6" imgW="3847376" imgH="12083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176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201880"/>
              </p:ext>
            </p:extLst>
          </p:nvPr>
        </p:nvGraphicFramePr>
        <p:xfrm>
          <a:off x="508000" y="2564904"/>
          <a:ext cx="8128000" cy="325253"/>
        </p:xfrm>
        <a:graphic>
          <a:graphicData uri="http://schemas.openxmlformats.org/presentationml/2006/ole">
            <p:oleObj spid="_x0000_s109570" name="文档" r:id="rId6" imgW="3847376" imgH="15329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01022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求三角函数的单调区间时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当单调区间有无穷多个时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别忘了注明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求三角函数式的最小正周期时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要尽可能地化为只含一个三角函数的式子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否则很容易出现错误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79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87974716"/>
              </p:ext>
            </p:extLst>
          </p:nvPr>
        </p:nvGraphicFramePr>
        <p:xfrm>
          <a:off x="615142" y="1442636"/>
          <a:ext cx="8128000" cy="5415364"/>
        </p:xfrm>
        <a:graphic>
          <a:graphicData uri="http://schemas.openxmlformats.org/presentationml/2006/ole">
            <p:oleObj spid="_x0000_s78850" name="文档" r:id="rId8" imgW="3905117" imgH="2601383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724913" y="185571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奇函数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12634" y="1875138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偶函数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80247" y="2655378"/>
            <a:ext cx="1499128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91067" y="3841883"/>
            <a:ext cx="1595309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18312" y="4941168"/>
            <a:ext cx="17075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,0)(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977634" y="5733256"/>
            <a:ext cx="162256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280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5536" y="1819741"/>
            <a:ext cx="831247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周期函数的定义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如果存在一个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取定义域内的每一个值时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就叫做周期函数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非零常数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叫做这个函数的周期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0259782"/>
              </p:ext>
            </p:extLst>
          </p:nvPr>
        </p:nvGraphicFramePr>
        <p:xfrm>
          <a:off x="-21637" y="3614172"/>
          <a:ext cx="8128000" cy="606916"/>
        </p:xfrm>
        <a:graphic>
          <a:graphicData uri="http://schemas.openxmlformats.org/presentationml/2006/ole">
            <p:oleObj spid="_x0000_s79874" name="文档" r:id="rId8" imgW="3847376" imgH="286804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911271" y="2132856"/>
            <a:ext cx="15357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非零常数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72072" y="2564904"/>
            <a:ext cx="15792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x+T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28469" y="2996952"/>
            <a:ext cx="40722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7419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对称与周期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正弦曲线、余弦曲线相邻的两个对称中心、相邻的两条对称轴之间的距离是半个周期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相邻的对称中心与对称轴之间的距离是四分之一个周期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正切曲线相邻两个对称中心之间的距离是半个周期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0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0199" y="162880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下列结论正确的打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在第一、二象限内是减函数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若非零实数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是非零整数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在整个定义域上是增函数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2962808"/>
              </p:ext>
            </p:extLst>
          </p:nvPr>
        </p:nvGraphicFramePr>
        <p:xfrm>
          <a:off x="304698" y="3645024"/>
          <a:ext cx="8128000" cy="509677"/>
        </p:xfrm>
        <a:graphic>
          <a:graphicData uri="http://schemas.openxmlformats.org/presentationml/2006/ole">
            <p:oleObj spid="_x0000_s80898" name="文档" r:id="rId9" imgW="3847376" imgH="241102" progId="Word.Document.12">
              <p:embed/>
            </p:oleObj>
          </a:graphicData>
        </a:graphic>
      </p:graphicFrame>
      <p:sp>
        <p:nvSpPr>
          <p:cNvPr id="15" name="五边形 1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4968572"/>
              <a:ext cx="783725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(3)√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(4)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(5)</a:t>
              </a:r>
              <a:r>
                <a:rPr lang="en-US" altLang="zh-CN" sz="2000" i="1" dirty="0"/>
                <a:t>×</a:t>
              </a:r>
              <a:r>
                <a:rPr lang="en-US" altLang="zh-CN" sz="2000" dirty="0" smtClean="0">
                  <a:latin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5129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76939404"/>
              </p:ext>
            </p:extLst>
          </p:nvPr>
        </p:nvGraphicFramePr>
        <p:xfrm>
          <a:off x="399388" y="1484784"/>
          <a:ext cx="8128000" cy="2786457"/>
        </p:xfrm>
        <a:graphic>
          <a:graphicData uri="http://schemas.openxmlformats.org/presentationml/2006/ole">
            <p:oleObj spid="_x0000_s81922" name="文档" r:id="rId9" imgW="3847376" imgH="1318864" progId="Word.Document.12">
              <p:embed/>
            </p:oleObj>
          </a:graphicData>
        </a:graphic>
      </p:graphicFrame>
      <p:sp>
        <p:nvSpPr>
          <p:cNvPr id="26" name="五边形 25"/>
          <p:cNvSpPr/>
          <p:nvPr/>
        </p:nvSpPr>
        <p:spPr>
          <a:xfrm>
            <a:off x="7812360" y="638132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916239" y="638132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51520" y="4293096"/>
            <a:ext cx="8640960" cy="2376263"/>
            <a:chOff x="251520" y="3140969"/>
            <a:chExt cx="8640960" cy="2376263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3140969"/>
              <a:ext cx="8640960" cy="2376263"/>
              <a:chOff x="251520" y="581902"/>
              <a:chExt cx="8640960" cy="2376263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581902"/>
                <a:ext cx="8640960" cy="2061976"/>
                <a:chOff x="251520" y="581902"/>
                <a:chExt cx="8640960" cy="206197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581902"/>
                  <a:ext cx="8640960" cy="20619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2"/>
                <p:cNvSpPr txBox="1"/>
                <p:nvPr/>
              </p:nvSpPr>
              <p:spPr>
                <a:xfrm>
                  <a:off x="8372520" y="636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814607630"/>
                </p:ext>
              </p:extLst>
            </p:nvPr>
          </p:nvGraphicFramePr>
          <p:xfrm>
            <a:off x="596900" y="3615136"/>
            <a:ext cx="8059738" cy="1195387"/>
          </p:xfrm>
          <a:graphic>
            <a:graphicData uri="http://schemas.openxmlformats.org/presentationml/2006/ole">
              <p:oleObj spid="_x0000_s81923" name="文档" r:id="rId10" imgW="3847376" imgH="568569" progId="Word.Document.12">
                <p:embed/>
              </p:oleObj>
            </a:graphicData>
          </a:graphic>
        </p:graphicFrame>
      </p:grpSp>
      <p:grpSp>
        <p:nvGrpSpPr>
          <p:cNvPr id="36" name="组合 35"/>
          <p:cNvGrpSpPr/>
          <p:nvPr/>
        </p:nvGrpSpPr>
        <p:grpSpPr>
          <a:xfrm>
            <a:off x="251520" y="5482182"/>
            <a:ext cx="8640960" cy="1187177"/>
            <a:chOff x="251520" y="5338167"/>
            <a:chExt cx="8640960" cy="1187177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8" name="对象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969490941"/>
                </p:ext>
              </p:extLst>
            </p:nvPr>
          </p:nvGraphicFramePr>
          <p:xfrm>
            <a:off x="579438" y="5655122"/>
            <a:ext cx="7962900" cy="428625"/>
          </p:xfrm>
          <a:graphic>
            <a:graphicData uri="http://schemas.openxmlformats.org/presentationml/2006/ole">
              <p:oleObj spid="_x0000_s81924" name="文档" r:id="rId11" imgW="3869751" imgH="212674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6499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9476123"/>
              </p:ext>
            </p:extLst>
          </p:nvPr>
        </p:nvGraphicFramePr>
        <p:xfrm>
          <a:off x="313137" y="1537181"/>
          <a:ext cx="8128000" cy="1274191"/>
        </p:xfrm>
        <a:graphic>
          <a:graphicData uri="http://schemas.openxmlformats.org/presentationml/2006/ole">
            <p:oleObj spid="_x0000_s82946" name="文档" r:id="rId9" imgW="3848098" imgH="603835" progId="Word.Document.12">
              <p:embed/>
            </p:oleObj>
          </a:graphicData>
        </a:graphic>
      </p:graphicFrame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520" y="4653135"/>
            <a:ext cx="8640960" cy="2016225"/>
            <a:chOff x="251520" y="3501007"/>
            <a:chExt cx="8640960" cy="2016225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3501007"/>
              <a:ext cx="8640960" cy="2016225"/>
              <a:chOff x="251520" y="941940"/>
              <a:chExt cx="8640960" cy="2016225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941940"/>
                <a:ext cx="8640960" cy="1701937"/>
                <a:chOff x="251520" y="941940"/>
                <a:chExt cx="8640960" cy="1701937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941940"/>
                  <a:ext cx="8640960" cy="170193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2"/>
                <p:cNvSpPr txBox="1"/>
                <p:nvPr/>
              </p:nvSpPr>
              <p:spPr>
                <a:xfrm>
                  <a:off x="8360077" y="108595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358239964"/>
                </p:ext>
              </p:extLst>
            </p:nvPr>
          </p:nvGraphicFramePr>
          <p:xfrm>
            <a:off x="528638" y="3931455"/>
            <a:ext cx="8042275" cy="682625"/>
          </p:xfrm>
          <a:graphic>
            <a:graphicData uri="http://schemas.openxmlformats.org/presentationml/2006/ole">
              <p:oleObj spid="_x0000_s82947" name="文档" r:id="rId10" imgW="3847376" imgH="326028" progId="Word.Document.12">
                <p:embed/>
              </p:oleObj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775846790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2948" name="文档" r:id="rId11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54417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</TotalTime>
  <Words>1474</Words>
  <Application>Microsoft Office PowerPoint</Application>
  <PresentationFormat>全屏显示(4:3)</PresentationFormat>
  <Paragraphs>314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主题​​</vt:lpstr>
      <vt:lpstr>文档</vt:lpstr>
      <vt:lpstr>4.3　三角函数的图象与性质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</cp:revision>
  <dcterms:created xsi:type="dcterms:W3CDTF">2014-12-26T02:01:49Z</dcterms:created>
  <dcterms:modified xsi:type="dcterms:W3CDTF">2019-11-12T10:58:55Z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