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50"/>
  </p:notesMasterIdLst>
  <p:sldIdLst>
    <p:sldId id="60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  <p:sldId id="626" r:id="rId28"/>
    <p:sldId id="627" r:id="rId29"/>
    <p:sldId id="628" r:id="rId30"/>
    <p:sldId id="629" r:id="rId31"/>
    <p:sldId id="630" r:id="rId32"/>
    <p:sldId id="631" r:id="rId33"/>
    <p:sldId id="632" r:id="rId34"/>
    <p:sldId id="633" r:id="rId35"/>
    <p:sldId id="634" r:id="rId36"/>
    <p:sldId id="635" r:id="rId37"/>
    <p:sldId id="636" r:id="rId38"/>
    <p:sldId id="637" r:id="rId39"/>
    <p:sldId id="638" r:id="rId40"/>
    <p:sldId id="639" r:id="rId41"/>
    <p:sldId id="640" r:id="rId42"/>
    <p:sldId id="641" r:id="rId43"/>
    <p:sldId id="642" r:id="rId44"/>
    <p:sldId id="643" r:id="rId45"/>
    <p:sldId id="644" r:id="rId46"/>
    <p:sldId id="645" r:id="rId47"/>
    <p:sldId id="646" r:id="rId48"/>
    <p:sldId id="647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26707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74978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70198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23424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46390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15734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812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0599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947755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789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26310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61" r:id="rId13"/>
    <p:sldLayoutId id="2147483665" r:id="rId14"/>
    <p:sldLayoutId id="2147483666" r:id="rId15"/>
    <p:sldLayoutId id="2147483667" r:id="rId16"/>
    <p:sldLayoutId id="2147483654" r:id="rId17"/>
    <p:sldLayoutId id="2147483656" r:id="rId18"/>
    <p:sldLayoutId id="2147483657" r:id="rId19"/>
    <p:sldLayoutId id="2147483658" r:id="rId20"/>
    <p:sldLayoutId id="2147483659" r:id="rId2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7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3.xml"/><Relationship Id="rId9" Type="http://schemas.openxmlformats.org/officeDocument/2006/relationships/package" Target="../embeddings/Microsoft_Office_Word___7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8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5.docx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3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8.docx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7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6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package" Target="../embeddings/Microsoft_Office_Word___19.docx"/><Relationship Id="rId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30.xml"/><Relationship Id="rId5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20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slide" Target="slide35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package" Target="../embeddings/Microsoft_Office_Word___25.docx"/><Relationship Id="rId7" Type="http://schemas.openxmlformats.org/officeDocument/2006/relationships/slide" Target="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16.xml"/><Relationship Id="rId4" Type="http://schemas.openxmlformats.org/officeDocument/2006/relationships/package" Target="../embeddings/Microsoft_Office_Word___26.docx"/><Relationship Id="rId9" Type="http://schemas.openxmlformats.org/officeDocument/2006/relationships/slide" Target="slide4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30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slide" Target="slide35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10" Type="http://schemas.openxmlformats.org/officeDocument/2006/relationships/package" Target="../embeddings/Microsoft_Office_Word___33.docx"/><Relationship Id="rId4" Type="http://schemas.openxmlformats.org/officeDocument/2006/relationships/slide" Target="slide25.xml"/><Relationship Id="rId9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1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36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3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slide" Target="slide35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9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40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2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43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4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5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46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slide" Target="slide35.xml"/><Relationship Id="rId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7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8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9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0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10" Type="http://schemas.openxmlformats.org/officeDocument/2006/relationships/package" Target="../embeddings/Microsoft_Office_Word___52.docx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51.docx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3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slide" Target="slide35.xml"/><Relationship Id="rId4" Type="http://schemas.openxmlformats.org/officeDocument/2006/relationships/slide" Target="slide3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4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5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6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Relationship Id="rId9" Type="http://schemas.openxmlformats.org/officeDocument/2006/relationships/package" Target="../embeddings/Microsoft_Office_Word___57.docx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8.docx"/><Relationship Id="rId3" Type="http://schemas.openxmlformats.org/officeDocument/2006/relationships/slide" Target="slide16.xml"/><Relationship Id="rId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5.xml"/><Relationship Id="rId5" Type="http://schemas.openxmlformats.org/officeDocument/2006/relationships/slide" Target="slide30.xml"/><Relationship Id="rId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3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11" Type="http://schemas.openxmlformats.org/officeDocument/2006/relationships/image" Target="../media/image9.png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4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package" Target="../embeddings/Microsoft_Office_Word___6.docx"/><Relationship Id="rId4" Type="http://schemas.openxmlformats.org/officeDocument/2006/relationships/slide" Target="slide10.xml"/><Relationship Id="rId9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sz="3200" dirty="0"/>
              <a:t>选修</a:t>
            </a:r>
            <a:r>
              <a:rPr lang="en-US" altLang="zh-CN" sz="3200" dirty="0"/>
              <a:t>4</a:t>
            </a:r>
            <a:r>
              <a:rPr lang="zh-CN" altLang="zh-CN" sz="3200" dirty="0"/>
              <a:t>系列</a:t>
            </a:r>
            <a:endParaRPr lang="zh-CN" altLang="en-US" sz="32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186584"/>
            <a:ext cx="7121522" cy="22428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4191768"/>
              </p:ext>
            </p:extLst>
          </p:nvPr>
        </p:nvGraphicFramePr>
        <p:xfrm>
          <a:off x="508000" y="1547900"/>
          <a:ext cx="8128000" cy="4257364"/>
        </p:xfrm>
        <a:graphic>
          <a:graphicData uri="http://schemas.openxmlformats.org/presentationml/2006/ole">
            <p:oleObj spid="_x0000_s82946" name="文档" r:id="rId9" imgW="3847376" imgH="2009064" progId="Word.Document.12">
              <p:embed/>
            </p:oleObj>
          </a:graphicData>
        </a:graphic>
      </p:graphicFrame>
      <p:sp>
        <p:nvSpPr>
          <p:cNvPr id="14" name="五边形 13"/>
          <p:cNvSpPr/>
          <p:nvPr/>
        </p:nvSpPr>
        <p:spPr>
          <a:xfrm>
            <a:off x="7635686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8" y="5444679"/>
            <a:ext cx="8247378" cy="1224681"/>
            <a:chOff x="645102" y="4679995"/>
            <a:chExt cx="8247378" cy="1224681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679995"/>
              <a:ext cx="8247378" cy="1224681"/>
              <a:chOff x="645102" y="3682916"/>
              <a:chExt cx="8247378" cy="1224681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682916"/>
                <a:ext cx="8247377" cy="90924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5009401"/>
              <a:ext cx="7881530" cy="495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/>
                <a:t>(1)</a:t>
              </a:r>
              <a:r>
                <a:rPr lang="en-US" altLang="zh-CN" sz="2000" i="1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(3)√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(4)√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(5)</a:t>
              </a:r>
              <a:r>
                <a:rPr lang="en-US" altLang="zh-CN" sz="2000" i="1" dirty="0"/>
                <a:t>×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5129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424283"/>
              </p:ext>
            </p:extLst>
          </p:nvPr>
        </p:nvGraphicFramePr>
        <p:xfrm>
          <a:off x="508000" y="1484784"/>
          <a:ext cx="8128000" cy="1994167"/>
        </p:xfrm>
        <a:graphic>
          <a:graphicData uri="http://schemas.openxmlformats.org/presentationml/2006/ole">
            <p:oleObj spid="_x0000_s83970" name="文档" r:id="rId9" imgW="3837004" imgH="941459" progId="Word.Document.12">
              <p:embed/>
            </p:oleObj>
          </a:graphicData>
        </a:graphic>
      </p:graphicFrame>
      <p:sp>
        <p:nvSpPr>
          <p:cNvPr id="26" name="五边形 25"/>
          <p:cNvSpPr/>
          <p:nvPr/>
        </p:nvSpPr>
        <p:spPr>
          <a:xfrm>
            <a:off x="7812360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916239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1520" y="3212976"/>
            <a:ext cx="8652900" cy="3456383"/>
            <a:chOff x="251520" y="2060849"/>
            <a:chExt cx="8652900" cy="3456383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060849"/>
              <a:ext cx="8652900" cy="3456383"/>
              <a:chOff x="251520" y="-498218"/>
              <a:chExt cx="8652900" cy="3456383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-498218"/>
                <a:ext cx="8652900" cy="3142096"/>
                <a:chOff x="251520" y="-498218"/>
                <a:chExt cx="8652900" cy="314209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-498218"/>
                  <a:ext cx="8640960" cy="314209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2"/>
                <p:cNvSpPr txBox="1"/>
                <p:nvPr/>
              </p:nvSpPr>
              <p:spPr>
                <a:xfrm>
                  <a:off x="8411977" y="-48290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444954938"/>
                </p:ext>
              </p:extLst>
            </p:nvPr>
          </p:nvGraphicFramePr>
          <p:xfrm>
            <a:off x="533598" y="2564905"/>
            <a:ext cx="8070850" cy="2511425"/>
          </p:xfrm>
          <a:graphic>
            <a:graphicData uri="http://schemas.openxmlformats.org/presentationml/2006/ole">
              <p:oleObj spid="_x0000_s83971" name="文档" r:id="rId10" imgW="3874081" imgH="1195794" progId="Word.Document.12">
                <p:embed/>
              </p:oleObj>
            </a:graphicData>
          </a:graphic>
        </p:graphicFrame>
      </p:grpSp>
      <p:grpSp>
        <p:nvGrpSpPr>
          <p:cNvPr id="36" name="组合 35"/>
          <p:cNvGrpSpPr/>
          <p:nvPr/>
        </p:nvGrpSpPr>
        <p:grpSpPr>
          <a:xfrm>
            <a:off x="251520" y="5482182"/>
            <a:ext cx="8640960" cy="1187177"/>
            <a:chOff x="251520" y="5338167"/>
            <a:chExt cx="8640960" cy="1187177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232282005"/>
                </p:ext>
              </p:extLst>
            </p:nvPr>
          </p:nvGraphicFramePr>
          <p:xfrm>
            <a:off x="579438" y="5655122"/>
            <a:ext cx="7962900" cy="428625"/>
          </p:xfrm>
          <a:graphic>
            <a:graphicData uri="http://schemas.openxmlformats.org/presentationml/2006/ole">
              <p:oleObj spid="_x0000_s83972" name="文档" r:id="rId11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6499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47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2cos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51520" y="3919721"/>
            <a:ext cx="8640960" cy="2749639"/>
            <a:chOff x="251520" y="2767593"/>
            <a:chExt cx="8640960" cy="2749639"/>
          </a:xfrm>
        </p:grpSpPr>
        <p:grpSp>
          <p:nvGrpSpPr>
            <p:cNvPr id="47" name="组合 46"/>
            <p:cNvGrpSpPr/>
            <p:nvPr/>
          </p:nvGrpSpPr>
          <p:grpSpPr>
            <a:xfrm>
              <a:off x="251520" y="2767593"/>
              <a:ext cx="8640960" cy="2749639"/>
              <a:chOff x="251520" y="208526"/>
              <a:chExt cx="8640960" cy="2749639"/>
            </a:xfrm>
          </p:grpSpPr>
          <p:sp>
            <p:nvSpPr>
              <p:cNvPr id="49" name="五边形 4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251520" y="208526"/>
                <a:ext cx="8640960" cy="2435352"/>
                <a:chOff x="251520" y="208526"/>
                <a:chExt cx="8640960" cy="2435352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251520" y="208526"/>
                  <a:ext cx="8640960" cy="243535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TextBox 22"/>
                <p:cNvSpPr txBox="1"/>
                <p:nvPr/>
              </p:nvSpPr>
              <p:spPr>
                <a:xfrm>
                  <a:off x="8360077" y="2886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8" name="对象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81254430"/>
                </p:ext>
              </p:extLst>
            </p:nvPr>
          </p:nvGraphicFramePr>
          <p:xfrm>
            <a:off x="528638" y="3134122"/>
            <a:ext cx="8031162" cy="1739900"/>
          </p:xfrm>
          <a:graphic>
            <a:graphicData uri="http://schemas.openxmlformats.org/presentationml/2006/ole">
              <p:oleObj spid="_x0000_s84994" name="文档" r:id="rId9" imgW="3847376" imgH="830903" progId="Word.Document.12">
                <p:embed/>
              </p:oleObj>
            </a:graphicData>
          </a:graphic>
        </p:graphicFrame>
      </p:grpSp>
      <p:grpSp>
        <p:nvGrpSpPr>
          <p:cNvPr id="54" name="组合 53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55" name="组合 54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57" name="五边形 5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8" name="五边形 5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56" name="对象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85512512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4995" name="文档" r:id="rId10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4417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5959036"/>
              </p:ext>
            </p:extLst>
          </p:nvPr>
        </p:nvGraphicFramePr>
        <p:xfrm>
          <a:off x="599682" y="1519856"/>
          <a:ext cx="8128000" cy="1180304"/>
        </p:xfrm>
        <a:graphic>
          <a:graphicData uri="http://schemas.openxmlformats.org/presentationml/2006/ole">
            <p:oleObj spid="_x0000_s86018" name="文档" r:id="rId9" imgW="3847376" imgH="558493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51520" y="4653135"/>
            <a:ext cx="8640960" cy="2016225"/>
            <a:chOff x="251520" y="3501007"/>
            <a:chExt cx="8640960" cy="2016225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3501007"/>
              <a:ext cx="8640960" cy="2016225"/>
              <a:chOff x="251520" y="941940"/>
              <a:chExt cx="8640960" cy="2016225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251520" y="941940"/>
                <a:ext cx="8640960" cy="1701937"/>
                <a:chOff x="251520" y="941940"/>
                <a:chExt cx="8640960" cy="1701937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251520" y="941940"/>
                  <a:ext cx="8640960" cy="170193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2"/>
                <p:cNvSpPr txBox="1"/>
                <p:nvPr/>
              </p:nvSpPr>
              <p:spPr>
                <a:xfrm>
                  <a:off x="8360077" y="105947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44592647"/>
                </p:ext>
              </p:extLst>
            </p:nvPr>
          </p:nvGraphicFramePr>
          <p:xfrm>
            <a:off x="528638" y="3904977"/>
            <a:ext cx="8042275" cy="892175"/>
          </p:xfrm>
          <a:graphic>
            <a:graphicData uri="http://schemas.openxmlformats.org/presentationml/2006/ole">
              <p:oleObj spid="_x0000_s86019" name="文档" r:id="rId10" imgW="3847376" imgH="425707" progId="Word.Document.12">
                <p:embed/>
              </p:oleObj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41" name="组合 40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2" name="五边形 6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65093527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6020" name="文档" r:id="rId11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10923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3219241"/>
              </p:ext>
            </p:extLst>
          </p:nvPr>
        </p:nvGraphicFramePr>
        <p:xfrm>
          <a:off x="599682" y="1521313"/>
          <a:ext cx="8128000" cy="1482086"/>
        </p:xfrm>
        <a:graphic>
          <a:graphicData uri="http://schemas.openxmlformats.org/presentationml/2006/ole">
            <p:oleObj spid="_x0000_s87042" name="文档" r:id="rId9" imgW="3847376" imgH="701715" progId="Word.Document.12">
              <p:embed/>
            </p:oleObj>
          </a:graphicData>
        </a:graphic>
      </p:graphicFrame>
      <p:sp>
        <p:nvSpPr>
          <p:cNvPr id="31" name="五边形 3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34" name="组合 33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TextBox 22"/>
                <p:cNvSpPr txBox="1"/>
                <p:nvPr/>
              </p:nvSpPr>
              <p:spPr>
                <a:xfrm>
                  <a:off x="8360077" y="-179436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5" name="对象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57968540"/>
                </p:ext>
              </p:extLst>
            </p:nvPr>
          </p:nvGraphicFramePr>
          <p:xfrm>
            <a:off x="517525" y="1063175"/>
            <a:ext cx="8031163" cy="3954462"/>
          </p:xfrm>
          <a:graphic>
            <a:graphicData uri="http://schemas.openxmlformats.org/presentationml/2006/ole">
              <p:oleObj spid="_x0000_s87043" name="文档" r:id="rId10" imgW="3847376" imgH="1889593" progId="Word.Document.12">
                <p:embed/>
              </p:oleObj>
            </a:graphicData>
          </a:graphic>
        </p:graphicFrame>
      </p:grpSp>
      <p:grpSp>
        <p:nvGrpSpPr>
          <p:cNvPr id="59" name="组合 58"/>
          <p:cNvGrpSpPr/>
          <p:nvPr/>
        </p:nvGrpSpPr>
        <p:grpSpPr>
          <a:xfrm>
            <a:off x="251520" y="5373217"/>
            <a:ext cx="8640960" cy="1296143"/>
            <a:chOff x="251520" y="5229201"/>
            <a:chExt cx="8640960" cy="1296143"/>
          </a:xfrm>
        </p:grpSpPr>
        <p:grpSp>
          <p:nvGrpSpPr>
            <p:cNvPr id="60" name="组合 59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61" name="对象 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59989944"/>
                </p:ext>
              </p:extLst>
            </p:nvPr>
          </p:nvGraphicFramePr>
          <p:xfrm>
            <a:off x="555625" y="5596384"/>
            <a:ext cx="7975600" cy="487363"/>
          </p:xfrm>
          <a:graphic>
            <a:graphicData uri="http://schemas.openxmlformats.org/presentationml/2006/ole">
              <p:oleObj spid="_x0000_s87044" name="文档" r:id="rId11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03576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在极坐标系下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点的极坐标不是唯一的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等表示同一点的坐标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因此曲线上点的极坐标不一定适合曲线的极坐标方程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判断曲线的极坐标方程或曲线的参数方程表示什么曲线时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一般先化为直角坐标方程或普通方程再判断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在极坐标系中判断两曲线的位置关系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或者求两曲线的交点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都是把曲线方程化为直角坐标方程或普通方程后再进行判断或求解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72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9651214"/>
              </p:ext>
            </p:extLst>
          </p:nvPr>
        </p:nvGraphicFramePr>
        <p:xfrm>
          <a:off x="508000" y="3922298"/>
          <a:ext cx="8128000" cy="457347"/>
        </p:xfrm>
        <a:graphic>
          <a:graphicData uri="http://schemas.openxmlformats.org/presentationml/2006/ole">
            <p:oleObj spid="_x0000_s88066" name="文档" r:id="rId3" imgW="3837004" imgH="216344" progId="Word.Document.12">
              <p:embed/>
            </p:oleObj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4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5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6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7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8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6052714"/>
              </p:ext>
            </p:extLst>
          </p:nvPr>
        </p:nvGraphicFramePr>
        <p:xfrm>
          <a:off x="508000" y="1772816"/>
          <a:ext cx="8128000" cy="948158"/>
        </p:xfrm>
        <a:graphic>
          <a:graphicData uri="http://schemas.openxmlformats.org/presentationml/2006/ole">
            <p:oleObj spid="_x0000_s88067" name="文档" r:id="rId9" imgW="3946416" imgH="4608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24074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考向一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直角坐标方程化为极坐标方程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以坐标原点为极点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轴的正半轴为极轴建立极坐标系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4739999"/>
            <a:ext cx="57278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如何把直角坐标方程化为极坐标方程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3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3862545"/>
              </p:ext>
            </p:extLst>
          </p:nvPr>
        </p:nvGraphicFramePr>
        <p:xfrm>
          <a:off x="508000" y="1908205"/>
          <a:ext cx="8128000" cy="3295590"/>
        </p:xfrm>
        <a:graphic>
          <a:graphicData uri="http://schemas.openxmlformats.org/presentationml/2006/ole">
            <p:oleObj spid="_x0000_s89090" name="文档" r:id="rId8" imgW="3837004" imgH="15558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62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19371"/>
            <a:ext cx="8128000" cy="35455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考向二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极坐标方程化为直角坐标方程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为直角坐标原点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轴的正半轴建立平面直角坐标系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轴的正半轴分别交于点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面积的最大值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如何把极坐标方程化为直角坐标方程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4461061"/>
              </p:ext>
            </p:extLst>
          </p:nvPr>
        </p:nvGraphicFramePr>
        <p:xfrm>
          <a:off x="620464" y="2701823"/>
          <a:ext cx="8128000" cy="511153"/>
        </p:xfrm>
        <a:graphic>
          <a:graphicData uri="http://schemas.openxmlformats.org/presentationml/2006/ole">
            <p:oleObj spid="_x0000_s90114" name="文档" r:id="rId8" imgW="3837004" imgH="2408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8552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38690"/>
              </p:ext>
            </p:extLst>
          </p:nvPr>
        </p:nvGraphicFramePr>
        <p:xfrm>
          <a:off x="508000" y="2310066"/>
          <a:ext cx="8128000" cy="2491869"/>
        </p:xfrm>
        <a:graphic>
          <a:graphicData uri="http://schemas.openxmlformats.org/presentationml/2006/ole">
            <p:oleObj spid="_x0000_s91138" name="文档" r:id="rId8" imgW="3837004" imgH="11765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130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3768" y="3039095"/>
            <a:ext cx="6258800" cy="893961"/>
          </a:xfrm>
        </p:spPr>
        <p:txBody>
          <a:bodyPr/>
          <a:lstStyle/>
          <a:p>
            <a:r>
              <a:rPr lang="zh-CN" altLang="zh-CN" dirty="0"/>
              <a:t>选修</a:t>
            </a:r>
            <a:r>
              <a:rPr lang="en-US" altLang="zh-CN" dirty="0"/>
              <a:t>4—4</a:t>
            </a:r>
            <a:r>
              <a:rPr lang="zh-CN" altLang="zh-CN" i="1" dirty="0"/>
              <a:t>　</a:t>
            </a:r>
            <a:r>
              <a:rPr lang="zh-CN" altLang="zh-CN" dirty="0"/>
              <a:t>坐标系与参数方程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60832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3048795"/>
              </p:ext>
            </p:extLst>
          </p:nvPr>
        </p:nvGraphicFramePr>
        <p:xfrm>
          <a:off x="508000" y="1556792"/>
          <a:ext cx="8128000" cy="4338073"/>
        </p:xfrm>
        <a:graphic>
          <a:graphicData uri="http://schemas.openxmlformats.org/presentationml/2006/ole">
            <p:oleObj spid="_x0000_s92162" name="文档" r:id="rId8" imgW="3837004" imgH="20473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60738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5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直角坐标方程化为极坐标方程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只需把公式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直接代入化简即可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极坐标方程化为直角坐标方程要通过变形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构造形如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进行整体代换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其中方程的两边同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或同除以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及方程两边平方是常用的变形方法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13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以坐标原点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轴正半轴为极轴建立极坐标系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的圆心的极坐标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6089600"/>
              </p:ext>
            </p:extLst>
          </p:nvPr>
        </p:nvGraphicFramePr>
        <p:xfrm>
          <a:off x="620464" y="4100573"/>
          <a:ext cx="8128000" cy="561596"/>
        </p:xfrm>
        <a:graphic>
          <a:graphicData uri="http://schemas.openxmlformats.org/presentationml/2006/ole">
            <p:oleObj spid="_x0000_s93186" name="文档" r:id="rId3" imgW="3837004" imgH="26466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3113459"/>
              </p:ext>
            </p:extLst>
          </p:nvPr>
        </p:nvGraphicFramePr>
        <p:xfrm>
          <a:off x="-1836712" y="2351868"/>
          <a:ext cx="6912768" cy="506230"/>
        </p:xfrm>
        <a:graphic>
          <a:graphicData uri="http://schemas.openxmlformats.org/presentationml/2006/ole">
            <p:oleObj spid="_x0000_s93187" name="文档" r:id="rId4" imgW="3837004" imgH="281248" progId="Word.Document.12">
              <p:embed/>
            </p:oleObj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5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6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7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8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9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653174"/>
            <a:ext cx="8128000" cy="23267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在极坐标系下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极点为直角坐标原点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轴的正半轴建立平面直角坐标系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公共点的一个极坐标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97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5229408"/>
              </p:ext>
            </p:extLst>
          </p:nvPr>
        </p:nvGraphicFramePr>
        <p:xfrm>
          <a:off x="508000" y="1456731"/>
          <a:ext cx="8128000" cy="4852589"/>
        </p:xfrm>
        <a:graphic>
          <a:graphicData uri="http://schemas.openxmlformats.org/presentationml/2006/ole">
            <p:oleObj spid="_x0000_s94210" name="文档" r:id="rId8" imgW="3837004" imgH="2290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0354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圆角矩形 51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8061491"/>
              </p:ext>
            </p:extLst>
          </p:nvPr>
        </p:nvGraphicFramePr>
        <p:xfrm>
          <a:off x="508000" y="1484784"/>
          <a:ext cx="8128000" cy="4321257"/>
        </p:xfrm>
        <a:graphic>
          <a:graphicData uri="http://schemas.openxmlformats.org/presentationml/2006/ole">
            <p:oleObj spid="_x0000_s95234" name="文档" r:id="rId8" imgW="3837004" imgH="20397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814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9133142"/>
              </p:ext>
            </p:extLst>
          </p:nvPr>
        </p:nvGraphicFramePr>
        <p:xfrm>
          <a:off x="508000" y="1988840"/>
          <a:ext cx="8128000" cy="948158"/>
        </p:xfrm>
        <a:graphic>
          <a:graphicData uri="http://schemas.openxmlformats.org/presentationml/2006/ole">
            <p:oleObj spid="_x0000_s96258" name="文档" r:id="rId8" imgW="3946416" imgH="4608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170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的参数方程及直线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的普通方程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满足到点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的距离与其到直线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参数方程与普通方程的互化的基本方法是什么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2078330"/>
              </p:ext>
            </p:extLst>
          </p:nvPr>
        </p:nvGraphicFramePr>
        <p:xfrm>
          <a:off x="508000" y="2492896"/>
          <a:ext cx="8128000" cy="1264430"/>
        </p:xfrm>
        <a:graphic>
          <a:graphicData uri="http://schemas.openxmlformats.org/presentationml/2006/ole">
            <p:oleObj spid="_x0000_s96259" name="文档" r:id="rId9" imgW="3837004" imgH="5967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108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72606355"/>
              </p:ext>
            </p:extLst>
          </p:nvPr>
        </p:nvGraphicFramePr>
        <p:xfrm>
          <a:off x="508000" y="1484784"/>
          <a:ext cx="8128000" cy="4802145"/>
        </p:xfrm>
        <a:graphic>
          <a:graphicData uri="http://schemas.openxmlformats.org/presentationml/2006/ole">
            <p:oleObj spid="_x0000_s97282" name="文档" r:id="rId8" imgW="3837004" imgH="22669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694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参数方程化为普通方程的基本方法就是消参法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常用的消参技巧有代入消元、加减消元、平方后再加减消元等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对于与角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有关的参数方程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经常用到公式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在将曲线的参数方程化为普通方程时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还要注意其中的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即在消去参数的过程中一定要注意普通方程与参数方程的等价性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直线、圆、圆锥曲线的普通方程有其较为固定的参数方程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只需套用公式即可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9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5669017"/>
              </p:ext>
            </p:extLst>
          </p:nvPr>
        </p:nvGraphicFramePr>
        <p:xfrm>
          <a:off x="599682" y="1546401"/>
          <a:ext cx="8128000" cy="1056239"/>
        </p:xfrm>
        <a:graphic>
          <a:graphicData uri="http://schemas.openxmlformats.org/presentationml/2006/ole">
            <p:oleObj spid="_x0000_s98306" name="文档" r:id="rId8" imgW="3847376" imgH="499837" progId="Word.Document.12">
              <p:embed/>
            </p:oleObj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508000" y="2667601"/>
                <a:ext cx="8128000" cy="89819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的交点坐标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上的点到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距离的最大值为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667601"/>
                <a:ext cx="8128000" cy="898195"/>
              </a:xfrm>
              <a:prstGeom prst="rect">
                <a:avLst/>
              </a:prstGeom>
              <a:blipFill rotWithShape="0">
                <a:blip r:embed="rId9"/>
                <a:stretch>
                  <a:fillRect t="-3401" b="-12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5636072"/>
              </p:ext>
            </p:extLst>
          </p:nvPr>
        </p:nvGraphicFramePr>
        <p:xfrm>
          <a:off x="313137" y="3583824"/>
          <a:ext cx="8128000" cy="2467908"/>
        </p:xfrm>
        <a:graphic>
          <a:graphicData uri="http://schemas.openxmlformats.org/presentationml/2006/ole">
            <p:oleObj spid="_x0000_s98307" name="文档" r:id="rId10" imgW="3847376" imgH="11691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851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4824"/>
            <a:ext cx="46458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的普通方程为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7165720"/>
              </p:ext>
            </p:extLst>
          </p:nvPr>
        </p:nvGraphicFramePr>
        <p:xfrm>
          <a:off x="313137" y="2331630"/>
          <a:ext cx="8128000" cy="3024528"/>
        </p:xfrm>
        <a:graphic>
          <a:graphicData uri="http://schemas.openxmlformats.org/presentationml/2006/ole">
            <p:oleObj spid="_x0000_s99330" name="文档" r:id="rId8" imgW="3847376" imgH="14322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560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5986642"/>
              </p:ext>
            </p:extLst>
          </p:nvPr>
        </p:nvGraphicFramePr>
        <p:xfrm>
          <a:off x="508000" y="2579094"/>
          <a:ext cx="8128000" cy="1953813"/>
        </p:xfrm>
        <a:graphic>
          <a:graphicData uri="http://schemas.openxmlformats.org/presentationml/2006/ole">
            <p:oleObj spid="_x0000_s76802" name="文档" r:id="rId10" imgW="3837004" imgH="9216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3214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1205385"/>
              </p:ext>
            </p:extLst>
          </p:nvPr>
        </p:nvGraphicFramePr>
        <p:xfrm>
          <a:off x="508000" y="1844824"/>
          <a:ext cx="8128000" cy="948158"/>
        </p:xfrm>
        <a:graphic>
          <a:graphicData uri="http://schemas.openxmlformats.org/presentationml/2006/ole">
            <p:oleObj spid="_x0000_s100354" name="文档" r:id="rId8" imgW="3946416" imgH="46081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32809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以坐标原点为极点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轴正半轴为极轴建立极坐标系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|OM|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|OP|=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8682066"/>
              </p:ext>
            </p:extLst>
          </p:nvPr>
        </p:nvGraphicFramePr>
        <p:xfrm>
          <a:off x="599682" y="4009586"/>
          <a:ext cx="8128000" cy="871815"/>
        </p:xfrm>
        <a:graphic>
          <a:graphicData uri="http://schemas.openxmlformats.org/presentationml/2006/ole">
            <p:oleObj spid="_x0000_s100355" name="文档" r:id="rId9" imgW="3847376" imgH="412393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488140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在极坐标系中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如何求两点之间的距离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58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016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6648316"/>
              </p:ext>
            </p:extLst>
          </p:nvPr>
        </p:nvGraphicFramePr>
        <p:xfrm>
          <a:off x="312642" y="1803678"/>
          <a:ext cx="8128000" cy="477327"/>
        </p:xfrm>
        <a:graphic>
          <a:graphicData uri="http://schemas.openxmlformats.org/presentationml/2006/ole">
            <p:oleObj spid="_x0000_s101378" name="文档" r:id="rId8" imgW="3839157" imgH="225040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23022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|OM|·|OP|=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的极坐标方程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的直角坐标方程为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由题设知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|OA|=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面积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4718080"/>
              </p:ext>
            </p:extLst>
          </p:nvPr>
        </p:nvGraphicFramePr>
        <p:xfrm>
          <a:off x="312642" y="3982494"/>
          <a:ext cx="8128000" cy="2756394"/>
        </p:xfrm>
        <a:graphic>
          <a:graphicData uri="http://schemas.openxmlformats.org/presentationml/2006/ole">
            <p:oleObj spid="_x0000_s101379" name="文档" r:id="rId9" imgW="3839157" imgH="13023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6069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在极坐标系中求两点间的距离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可以结合极坐标系刻画点的位置、图形中点的对称等均可求得两点间的距离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也可以利用点的极坐标与直角坐标的互化公式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将点的极坐标转化为直角坐标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然后利用平面直角坐标系中两点间的距离公式求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两点间的距离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在极坐标系中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经过极点的直线上两点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|AB|=|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859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720042"/>
              </p:ext>
            </p:extLst>
          </p:nvPr>
        </p:nvGraphicFramePr>
        <p:xfrm>
          <a:off x="599682" y="1926009"/>
          <a:ext cx="8128000" cy="1931406"/>
        </p:xfrm>
        <a:graphic>
          <a:graphicData uri="http://schemas.openxmlformats.org/presentationml/2006/ole">
            <p:oleObj spid="_x0000_s102402" name="文档" r:id="rId8" imgW="3847376" imgH="91510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85741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若射线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平分曲线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5272893"/>
              </p:ext>
            </p:extLst>
          </p:nvPr>
        </p:nvGraphicFramePr>
        <p:xfrm>
          <a:off x="876987" y="4730327"/>
          <a:ext cx="5405146" cy="381300"/>
        </p:xfrm>
        <a:graphic>
          <a:graphicData uri="http://schemas.openxmlformats.org/presentationml/2006/ole">
            <p:oleObj spid="_x0000_s102403" name="文档" r:id="rId9" imgW="3847376" imgH="2716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9187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9076541"/>
              </p:ext>
            </p:extLst>
          </p:nvPr>
        </p:nvGraphicFramePr>
        <p:xfrm>
          <a:off x="313137" y="2172832"/>
          <a:ext cx="8128000" cy="2766336"/>
        </p:xfrm>
        <a:graphic>
          <a:graphicData uri="http://schemas.openxmlformats.org/presentationml/2006/ole">
            <p:oleObj spid="_x0000_s103426" name="文档" r:id="rId8" imgW="3847376" imgH="13091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488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3641842"/>
              </p:ext>
            </p:extLst>
          </p:nvPr>
        </p:nvGraphicFramePr>
        <p:xfrm>
          <a:off x="508000" y="1994859"/>
          <a:ext cx="8128000" cy="961236"/>
        </p:xfrm>
        <a:graphic>
          <a:graphicData uri="http://schemas.openxmlformats.org/presentationml/2006/ole">
            <p:oleObj spid="_x0000_s104450" name="文档" r:id="rId8" imgW="3946416" imgH="46730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52615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Segoe UI Symbol" panose="020B0502040204020203" pitchFamily="34" charset="0"/>
                <a:cs typeface="Segoe UI Symbol" panose="020B0502040204020203" pitchFamily="34" charset="0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的参数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629210"/>
              </p:ext>
            </p:extLst>
          </p:nvPr>
        </p:nvGraphicFramePr>
        <p:xfrm>
          <a:off x="599682" y="3048178"/>
          <a:ext cx="8128000" cy="623683"/>
        </p:xfrm>
        <a:graphic>
          <a:graphicData uri="http://schemas.openxmlformats.org/presentationml/2006/ole">
            <p:oleObj spid="_x0000_s104451" name="文档" r:id="rId9" imgW="3847376" imgH="295440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37223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的轨迹的参数方程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如何利用直线的参数方程求直线与曲线相交的弦长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532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88911"/>
            <a:ext cx="49904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dirty="0">
                <a:solidFill>
                  <a:srgbClr val="000000"/>
                </a:solidFill>
                <a:latin typeface="Segoe UI Symbol" panose="020B0502040204020203" pitchFamily="34" charset="0"/>
                <a:cs typeface="Segoe UI Symbol" panose="020B0502040204020203" pitchFamily="34" charset="0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的直角坐标方程为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820204"/>
              </p:ext>
            </p:extLst>
          </p:nvPr>
        </p:nvGraphicFramePr>
        <p:xfrm>
          <a:off x="313137" y="2702697"/>
          <a:ext cx="8128000" cy="2454495"/>
        </p:xfrm>
        <a:graphic>
          <a:graphicData uri="http://schemas.openxmlformats.org/presentationml/2006/ole">
            <p:oleObj spid="_x0000_s105474" name="文档" r:id="rId8" imgW="3847376" imgH="11616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3060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0398688"/>
              </p:ext>
            </p:extLst>
          </p:nvPr>
        </p:nvGraphicFramePr>
        <p:xfrm>
          <a:off x="313137" y="1546401"/>
          <a:ext cx="8128000" cy="2672448"/>
        </p:xfrm>
        <a:graphic>
          <a:graphicData uri="http://schemas.openxmlformats.org/presentationml/2006/ole">
            <p:oleObj spid="_x0000_s106498" name="文档" r:id="rId8" imgW="3847376" imgH="126560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178755"/>
              </p:ext>
            </p:extLst>
          </p:nvPr>
        </p:nvGraphicFramePr>
        <p:xfrm>
          <a:off x="599682" y="4288908"/>
          <a:ext cx="8128000" cy="1696686"/>
        </p:xfrm>
        <a:graphic>
          <a:graphicData uri="http://schemas.openxmlformats.org/presentationml/2006/ole">
            <p:oleObj spid="_x0000_s106499" name="文档" r:id="rId9" imgW="3847376" imgH="8035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6764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求直线与圆锥曲线相交所得的弦长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可以利用直线参数方程中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的几何意义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即弦长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71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36104"/>
            <a:ext cx="8128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中的参数方程为</a:t>
            </a:r>
            <a:endParaRPr lang="en-US" altLang="zh-CN" sz="2200" i="1" dirty="0" smtClean="0">
              <a:solidFill>
                <a:srgbClr val="0000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为倾斜角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在以坐标原点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轴正半轴为极轴的极坐标中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的极坐标方程为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4cos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相交于不同的两点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|PM|+|PN|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86949865"/>
              </p:ext>
            </p:extLst>
          </p:nvPr>
        </p:nvGraphicFramePr>
        <p:xfrm>
          <a:off x="672810" y="2547021"/>
          <a:ext cx="8128000" cy="622126"/>
        </p:xfrm>
        <a:graphic>
          <a:graphicData uri="http://schemas.openxmlformats.org/presentationml/2006/ole">
            <p:oleObj spid="_x0000_s107522" name="文档" r:id="rId8" imgW="3837004" imgH="2942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9254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7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极坐标系与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极坐标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在平面内取一个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自极点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引一条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叫做极轴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再选定一个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通常取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及其正方向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通常取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这样就建立了一个极坐标系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是平面内一点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以极轴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为始边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为终边的角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有序数对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2" name="Z22.eps" descr="id:2147499800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3726646" y="1772816"/>
            <a:ext cx="1578252" cy="100811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652120" y="292494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86111" y="332592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射线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52203" y="332592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73060" y="371703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角度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14188" y="373635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20866" y="3699230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逆时针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28184" y="4509120"/>
            <a:ext cx="16946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|OM|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56042" y="4885376"/>
            <a:ext cx="6719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901735" y="494662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xOM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318625" y="5328226"/>
            <a:ext cx="3930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 </a:t>
            </a:r>
            <a:endParaRPr lang="zh-CN" altLang="en-US" sz="22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527085" y="5311086"/>
            <a:ext cx="10695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324864" y="5719086"/>
            <a:ext cx="130516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7057158" y="4098588"/>
            <a:ext cx="993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33110" y="5343284"/>
            <a:ext cx="7459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793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1" grpId="0"/>
      <p:bldP spid="23" grpId="0"/>
      <p:bldP spid="24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6947147"/>
              </p:ext>
            </p:extLst>
          </p:nvPr>
        </p:nvGraphicFramePr>
        <p:xfrm>
          <a:off x="508000" y="1556792"/>
          <a:ext cx="8128000" cy="4294354"/>
        </p:xfrm>
        <a:graphic>
          <a:graphicData uri="http://schemas.openxmlformats.org/presentationml/2006/ole">
            <p:oleObj spid="_x0000_s108546" name="文档" r:id="rId8" imgW="3837004" imgH="20267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25702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3409396"/>
              </p:ext>
            </p:extLst>
          </p:nvPr>
        </p:nvGraphicFramePr>
        <p:xfrm>
          <a:off x="508000" y="2192365"/>
          <a:ext cx="8128000" cy="2727270"/>
        </p:xfrm>
        <a:graphic>
          <a:graphicData uri="http://schemas.openxmlformats.org/presentationml/2006/ole">
            <p:oleObj spid="_x0000_s109570" name="文档" r:id="rId8" imgW="3837004" imgH="12876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58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9152615"/>
              </p:ext>
            </p:extLst>
          </p:nvPr>
        </p:nvGraphicFramePr>
        <p:xfrm>
          <a:off x="508000" y="1641020"/>
          <a:ext cx="8128000" cy="951046"/>
        </p:xfrm>
        <a:graphic>
          <a:graphicData uri="http://schemas.openxmlformats.org/presentationml/2006/ole">
            <p:oleObj spid="_x0000_s110594" name="文档" r:id="rId8" imgW="3948631" imgH="462322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4379266"/>
              </p:ext>
            </p:extLst>
          </p:nvPr>
        </p:nvGraphicFramePr>
        <p:xfrm>
          <a:off x="595313" y="2215284"/>
          <a:ext cx="8129587" cy="1971675"/>
        </p:xfrm>
        <a:graphic>
          <a:graphicData uri="http://schemas.openxmlformats.org/presentationml/2006/ole">
            <p:oleObj spid="_x0000_s110595" name="文档" r:id="rId9" imgW="3847376" imgH="93094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076646"/>
            <a:ext cx="8128000" cy="1718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的普通方程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以坐标原点为极点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轴正半轴为极轴建立极坐标系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 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求解参数方程与极坐标方程综合问题的一般思路是什么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0059999"/>
              </p:ext>
            </p:extLst>
          </p:nvPr>
        </p:nvGraphicFramePr>
        <p:xfrm>
          <a:off x="1240004" y="4741012"/>
          <a:ext cx="1243012" cy="377825"/>
        </p:xfrm>
        <a:graphic>
          <a:graphicData uri="http://schemas.openxmlformats.org/presentationml/2006/ole">
            <p:oleObj spid="_x0000_s110596" name="文档" r:id="rId10" imgW="599475" imgH="1789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926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01890"/>
            <a:ext cx="560922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消去参数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的普通方程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5376435"/>
              </p:ext>
            </p:extLst>
          </p:nvPr>
        </p:nvGraphicFramePr>
        <p:xfrm>
          <a:off x="312642" y="1890423"/>
          <a:ext cx="8128000" cy="4490905"/>
        </p:xfrm>
        <a:graphic>
          <a:graphicData uri="http://schemas.openxmlformats.org/presentationml/2006/ole">
            <p:oleObj spid="_x0000_s111618" name="文档" r:id="rId8" imgW="3839157" imgH="21211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3119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求解参数方程与极坐标方程综合问题的一般思路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分别化为普通方程和直角坐标方程后求解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转化后可使问题变得更加直观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它体现了化归思想的具体运用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还要结合题目本身特点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确定选择何种方程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63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2876590"/>
              </p:ext>
            </p:extLst>
          </p:nvPr>
        </p:nvGraphicFramePr>
        <p:xfrm>
          <a:off x="599682" y="1700808"/>
          <a:ext cx="8128000" cy="2062179"/>
        </p:xfrm>
        <a:graphic>
          <a:graphicData uri="http://schemas.openxmlformats.org/presentationml/2006/ole">
            <p:oleObj spid="_x0000_s112642" name="文档" r:id="rId8" imgW="3847376" imgH="977003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80144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交于不同于原点的点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以直角坐标系的原点为极点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轴的正半轴为极轴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建立极坐标系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4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6400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的直角坐标方程为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则极坐标方程为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的直角坐标方程为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则极坐标方程为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9627419"/>
              </p:ext>
            </p:extLst>
          </p:nvPr>
        </p:nvGraphicFramePr>
        <p:xfrm>
          <a:off x="313137" y="3151225"/>
          <a:ext cx="8128000" cy="2903815"/>
        </p:xfrm>
        <a:graphic>
          <a:graphicData uri="http://schemas.openxmlformats.org/presentationml/2006/ole">
            <p:oleObj spid="_x0000_s113666" name="文档" r:id="rId8" imgW="3847376" imgH="13746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64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913889"/>
              </p:ext>
            </p:extLst>
          </p:nvPr>
        </p:nvGraphicFramePr>
        <p:xfrm>
          <a:off x="508000" y="1812466"/>
          <a:ext cx="8128000" cy="462733"/>
        </p:xfrm>
        <a:graphic>
          <a:graphicData uri="http://schemas.openxmlformats.org/presentationml/2006/ole">
            <p:oleObj spid="_x0000_s114690" name="文档" r:id="rId8" imgW="3847376" imgH="21915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236335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曲线的极坐标方程与直角坐标方程的互化思路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对于简单的我们可以直接代入公式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但有时需要作适当的变化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如将式子的两边同时平方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两边同时乘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要判断极坐标系中曲线的形状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可以先将方程化为直角坐标方程再进行判断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参数方程化普通方程常用的消参技巧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代入消元、加减消元、平方后加减消元等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经常用到公式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:cos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2141986"/>
              </p:ext>
            </p:extLst>
          </p:nvPr>
        </p:nvGraphicFramePr>
        <p:xfrm>
          <a:off x="7153897" y="4801247"/>
          <a:ext cx="1366722" cy="456004"/>
        </p:xfrm>
        <a:graphic>
          <a:graphicData uri="http://schemas.openxmlformats.org/presentationml/2006/ole">
            <p:oleObj spid="_x0000_s114691" name="文档" r:id="rId9" imgW="907621" imgH="3004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293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274755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57956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3464427"/>
              </p:ext>
            </p:extLst>
          </p:nvPr>
        </p:nvGraphicFramePr>
        <p:xfrm>
          <a:off x="508000" y="2132856"/>
          <a:ext cx="8128000" cy="325253"/>
        </p:xfrm>
        <a:graphic>
          <a:graphicData uri="http://schemas.openxmlformats.org/presentationml/2006/ole">
            <p:oleObj spid="_x0000_s115714" name="文档" r:id="rId8" imgW="3847376" imgH="153298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251813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极坐标与平面直角坐标不同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极坐标与直角坐标之间不是一一对应的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所以我们规定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来使平面上的点与它的极坐标之间是一一对应的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但仍然不包括极点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在将曲线的参数方程化为普通方程时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不仅仅要把其中的参数消去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还要注意其中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也即在消去参数的过程中一定要注意普通方程与参数方程的等价性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98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552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极坐标与直角坐标的互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它的极坐标为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把直角坐标转化为极坐标时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通常有不同的表示法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极角相差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的整数倍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6740675"/>
              </p:ext>
            </p:extLst>
          </p:nvPr>
        </p:nvGraphicFramePr>
        <p:xfrm>
          <a:off x="508000" y="2492896"/>
          <a:ext cx="8128000" cy="2975253"/>
        </p:xfrm>
        <a:graphic>
          <a:graphicData uri="http://schemas.openxmlformats.org/presentationml/2006/ole">
            <p:oleObj spid="_x0000_s77826" name="文档" r:id="rId10" imgW="3946416" imgH="1444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419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704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直线的极坐标方程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且与极轴所成的角为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则直线的方程为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几个特殊位置的直线的极坐标方程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且垂直于极轴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8875134"/>
              </p:ext>
            </p:extLst>
          </p:nvPr>
        </p:nvGraphicFramePr>
        <p:xfrm>
          <a:off x="332432" y="4564877"/>
          <a:ext cx="8128000" cy="564958"/>
        </p:xfrm>
        <a:graphic>
          <a:graphicData uri="http://schemas.openxmlformats.org/presentationml/2006/ole">
            <p:oleObj spid="_x0000_s78850" name="文档" r:id="rId10" imgW="3837004" imgH="26610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353819" y="2753408"/>
            <a:ext cx="175881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ρ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sin(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1880" y="3529197"/>
            <a:ext cx="143180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23682" y="3960819"/>
            <a:ext cx="130516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29896" y="4507245"/>
            <a:ext cx="125867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704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圆的极坐标方程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若圆心为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几个特殊位置的圆的极坐标方程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圆心位于极点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圆心位于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6269082"/>
              </p:ext>
            </p:extLst>
          </p:nvPr>
        </p:nvGraphicFramePr>
        <p:xfrm>
          <a:off x="304698" y="4576772"/>
          <a:ext cx="8128000" cy="564958"/>
        </p:xfrm>
        <a:graphic>
          <a:graphicData uri="http://schemas.openxmlformats.org/presentationml/2006/ole">
            <p:oleObj spid="_x0000_s79874" name="文档" r:id="rId10" imgW="3837004" imgH="266104" progId="Word.Document.12">
              <p:embed/>
            </p:oleObj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1093608" y="2705431"/>
                <a:ext cx="3511218" cy="5066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ρ</a:t>
                </a:r>
                <a:r>
                  <a:rPr lang="en-US" altLang="zh-CN" sz="2200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ρ</a:t>
                </a:r>
                <a:r>
                  <a:rPr lang="en-US" altLang="zh-CN" sz="2200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2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ρ</a:t>
                </a:r>
                <a:r>
                  <a:rPr lang="en-US" altLang="zh-CN" sz="22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cos(</a:t>
                </a:r>
                <a:r>
                  <a:rPr lang="en-US" altLang="zh-CN" sz="22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θ</a:t>
                </a:r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</a:rPr>
                  <a:t>θ</a:t>
                </a:r>
                <a:r>
                  <a:rPr lang="en-US" altLang="zh-CN" sz="2200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2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𝜌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-r</a:t>
                </a:r>
                <a:r>
                  <a:rPr lang="en-US" altLang="zh-CN" sz="2200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0</a:t>
                </a:r>
                <a:r>
                  <a:rPr lang="zh-CN" altLang="zh-CN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sz="22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608" y="2705431"/>
                <a:ext cx="3511218" cy="506677"/>
              </a:xfrm>
              <a:prstGeom prst="rect">
                <a:avLst/>
              </a:prstGeom>
              <a:blipFill rotWithShape="0">
                <a:blip r:embed="rId11"/>
                <a:stretch>
                  <a:fillRect l="-2257" t="-1205" b="-15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spect="1"/>
          </p:cNvSpPr>
          <p:nvPr/>
        </p:nvSpPr>
        <p:spPr>
          <a:xfrm>
            <a:off x="4463388" y="3597524"/>
            <a:ext cx="36420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04826" y="3978318"/>
            <a:ext cx="14029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cos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69133" y="4604337"/>
            <a:ext cx="1074333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44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椭圆 21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3" name="椭圆 22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4" name="椭圆 23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5" name="椭圆 24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6" name="椭圆 25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椭圆 26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060176"/>
              </p:ext>
            </p:extLst>
          </p:nvPr>
        </p:nvGraphicFramePr>
        <p:xfrm>
          <a:off x="506413" y="1376363"/>
          <a:ext cx="8120062" cy="5343525"/>
        </p:xfrm>
        <a:graphic>
          <a:graphicData uri="http://schemas.openxmlformats.org/presentationml/2006/ole">
            <p:oleObj spid="_x0000_s80898" name="文档" r:id="rId10" imgW="3847376" imgH="252617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71600" y="325381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参数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37614" y="327248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81334" y="4793892"/>
            <a:ext cx="129073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+t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sin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90006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椭圆 21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3" name="椭圆 22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4" name="椭圆 23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5" name="椭圆 24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6" name="椭圆 25">
            <a:hlinkClick r:id="rId8" action="ppaction://hlinksldjump"/>
          </p:cNvPr>
          <p:cNvSpPr/>
          <p:nvPr/>
        </p:nvSpPr>
        <p:spPr>
          <a:xfrm>
            <a:off x="524565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椭圆 26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6580235"/>
              </p:ext>
            </p:extLst>
          </p:nvPr>
        </p:nvGraphicFramePr>
        <p:xfrm>
          <a:off x="508000" y="1835903"/>
          <a:ext cx="8128000" cy="3440193"/>
        </p:xfrm>
        <a:graphic>
          <a:graphicData uri="http://schemas.openxmlformats.org/presentationml/2006/ole">
            <p:oleObj spid="_x0000_s81922" name="文档" r:id="rId10" imgW="3837004" imgH="162330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259632" y="2054533"/>
            <a:ext cx="15616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a+r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34066" y="2430981"/>
            <a:ext cx="15151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b+r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28274" y="3394499"/>
            <a:ext cx="9797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259632" y="3717032"/>
            <a:ext cx="121539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76256" y="3970187"/>
            <a:ext cx="68640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pt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74205" y="4271580"/>
            <a:ext cx="8980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pt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55699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2333</Words>
  <Application>Microsoft Office PowerPoint</Application>
  <PresentationFormat>全屏显示(4:3)</PresentationFormat>
  <Paragraphs>469</Paragraphs>
  <Slides>48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Office 主题​​</vt:lpstr>
      <vt:lpstr>文档</vt:lpstr>
      <vt:lpstr>选修4系列</vt:lpstr>
      <vt:lpstr>选修4—4　坐标系与参数方程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</cp:revision>
  <dcterms:created xsi:type="dcterms:W3CDTF">2014-12-26T02:01:49Z</dcterms:created>
  <dcterms:modified xsi:type="dcterms:W3CDTF">2019-11-12T11:30:04Z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