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41"/>
  </p:notesMasterIdLst>
  <p:sldIdLst>
    <p:sldId id="600" r:id="rId2"/>
    <p:sldId id="601" r:id="rId3"/>
    <p:sldId id="602" r:id="rId4"/>
    <p:sldId id="603" r:id="rId5"/>
    <p:sldId id="604" r:id="rId6"/>
    <p:sldId id="605" r:id="rId7"/>
    <p:sldId id="606" r:id="rId8"/>
    <p:sldId id="607" r:id="rId9"/>
    <p:sldId id="608" r:id="rId10"/>
    <p:sldId id="609" r:id="rId11"/>
    <p:sldId id="610" r:id="rId12"/>
    <p:sldId id="611" r:id="rId13"/>
    <p:sldId id="612" r:id="rId14"/>
    <p:sldId id="613" r:id="rId15"/>
    <p:sldId id="614" r:id="rId16"/>
    <p:sldId id="615" r:id="rId17"/>
    <p:sldId id="616" r:id="rId18"/>
    <p:sldId id="617" r:id="rId19"/>
    <p:sldId id="618" r:id="rId20"/>
    <p:sldId id="619" r:id="rId21"/>
    <p:sldId id="620" r:id="rId22"/>
    <p:sldId id="621" r:id="rId23"/>
    <p:sldId id="622" r:id="rId24"/>
    <p:sldId id="623" r:id="rId25"/>
    <p:sldId id="624" r:id="rId26"/>
    <p:sldId id="625" r:id="rId27"/>
    <p:sldId id="626" r:id="rId28"/>
    <p:sldId id="627" r:id="rId29"/>
    <p:sldId id="628" r:id="rId30"/>
    <p:sldId id="629" r:id="rId31"/>
    <p:sldId id="630" r:id="rId32"/>
    <p:sldId id="631" r:id="rId33"/>
    <p:sldId id="632" r:id="rId34"/>
    <p:sldId id="633" r:id="rId35"/>
    <p:sldId id="634" r:id="rId36"/>
    <p:sldId id="635" r:id="rId37"/>
    <p:sldId id="636" r:id="rId38"/>
    <p:sldId id="637" r:id="rId39"/>
    <p:sldId id="638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E20000"/>
    <a:srgbClr val="FFE389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95550" autoAdjust="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5775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267072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74978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70198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31641" y="538157"/>
            <a:ext cx="144555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核心考点分层突破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235822" y="864432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9234249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646390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157347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81211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059974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947755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477895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pPr/>
              <a:t>11/12/2019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26310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4986D-6BE9-4264-908F-02DB36FD8D6C}" type="datetime1">
              <a:rPr lang="en-US" smtClean="0"/>
              <a:pPr/>
              <a:t>11/12/2019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4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9" r:id="rId13"/>
    <p:sldLayoutId id="2147483661" r:id="rId14"/>
    <p:sldLayoutId id="2147483665" r:id="rId15"/>
    <p:sldLayoutId id="2147483666" r:id="rId16"/>
    <p:sldLayoutId id="2147483667" r:id="rId17"/>
    <p:sldLayoutId id="2147483654" r:id="rId18"/>
    <p:sldLayoutId id="2147483656" r:id="rId19"/>
    <p:sldLayoutId id="2147483657" r:id="rId20"/>
    <p:sldLayoutId id="2147483658" r:id="rId21"/>
    <p:sldLayoutId id="2147483659" r:id="rId2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6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9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3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4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7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8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7.docx"/><Relationship Id="rId5" Type="http://schemas.openxmlformats.org/officeDocument/2006/relationships/slide" Target="slide30.xml"/><Relationship Id="rId4" Type="http://schemas.openxmlformats.org/officeDocument/2006/relationships/slide" Target="slid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1.vml"/><Relationship Id="rId4" Type="http://schemas.openxmlformats.org/officeDocument/2006/relationships/package" Target="../embeddings/Microsoft_Office_Word___30.docx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2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3.vml"/><Relationship Id="rId4" Type="http://schemas.openxmlformats.org/officeDocument/2006/relationships/package" Target="../embeddings/Microsoft_Office_Word___33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package" Target="../embeddings/Microsoft_Office_Word___3.docx"/><Relationship Id="rId7" Type="http://schemas.openxmlformats.org/officeDocument/2006/relationships/slide" Target="slide6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4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 smtClean="0"/>
              <a:t>第十</a:t>
            </a:r>
            <a:r>
              <a:rPr lang="zh-CN" altLang="en-US" dirty="0"/>
              <a:t>一</a:t>
            </a:r>
            <a:r>
              <a:rPr lang="zh-CN" altLang="zh-CN" dirty="0" smtClean="0"/>
              <a:t>章</a:t>
            </a:r>
            <a:r>
              <a:rPr lang="zh-CN" altLang="zh-CN" i="1" dirty="0"/>
              <a:t>　</a:t>
            </a:r>
            <a:r>
              <a:rPr lang="zh-CN" altLang="zh-CN" dirty="0"/>
              <a:t>概率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186584"/>
            <a:ext cx="7121522" cy="22428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749080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148478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828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下列结论正确的打</a:t>
            </a:r>
            <a:r>
              <a:rPr lang="zh-CN" altLang="en-US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zh-CN" altLang="en-US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错误的打</a:t>
            </a:r>
            <a:r>
              <a:rPr lang="zh-CN" altLang="en-US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×”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altLang="zh-CN" sz="2200" dirty="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事件发生的频率与概率是相同的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 dirty="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随机事件和随机试验是一回事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 dirty="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(3)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在大量重复试验中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概率是频率的稳定值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 dirty="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(4)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两个事件的和事件是指两个事件至少有一个发生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 dirty="0"/>
          </a:p>
          <a:p>
            <a:pPr lvl="0" indent="2667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(5)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为互斥事件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(</a:t>
            </a:r>
            <a:r>
              <a:rPr lang="zh-CN" altLang="en-US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en-US" altLang="zh-CN" sz="2200" dirty="0"/>
          </a:p>
        </p:txBody>
      </p:sp>
      <p:sp>
        <p:nvSpPr>
          <p:cNvPr id="13" name="五边形 12"/>
          <p:cNvSpPr/>
          <p:nvPr/>
        </p:nvSpPr>
        <p:spPr>
          <a:xfrm>
            <a:off x="7635686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8428" y="5444679"/>
            <a:ext cx="8247378" cy="1224681"/>
            <a:chOff x="645102" y="4679995"/>
            <a:chExt cx="8247378" cy="1224681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4679995"/>
              <a:ext cx="8247378" cy="1224681"/>
              <a:chOff x="645102" y="3682916"/>
              <a:chExt cx="8247378" cy="1224681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45102" y="3682916"/>
                <a:ext cx="8247377" cy="90924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5009401"/>
              <a:ext cx="788153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/>
                <a:t>(1)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</a:t>
              </a:r>
              <a:r>
                <a:rPr lang="en-US" altLang="zh-CN" sz="2000" i="1" dirty="0"/>
                <a:t>×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(3)√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(4)√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(5)</a:t>
              </a:r>
              <a:r>
                <a:rPr lang="en-US" altLang="zh-CN" sz="2000" i="1" dirty="0"/>
                <a:t>×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75129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将一枚硬币向上抛掷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正面向上恰有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6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8428" y="5444679"/>
            <a:ext cx="8247378" cy="1224681"/>
            <a:chOff x="645102" y="4679995"/>
            <a:chExt cx="8247378" cy="1224681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679995"/>
              <a:ext cx="8247378" cy="1224681"/>
              <a:chOff x="645102" y="3682916"/>
              <a:chExt cx="8247378" cy="1224681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45102" y="3682916"/>
                <a:ext cx="8247377" cy="90924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5009401"/>
              <a:ext cx="7881530" cy="5046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6499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624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一个人打靶时连续射击两次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至少有一次中靶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的互斥事件是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至多有一次中靶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两次都中靶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只有一次中靶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两次都不中靶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51520" y="4863118"/>
            <a:ext cx="8640960" cy="1806242"/>
            <a:chOff x="251520" y="2659845"/>
            <a:chExt cx="8640960" cy="1806242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659845"/>
              <a:ext cx="8640960" cy="1806242"/>
              <a:chOff x="251520" y="614646"/>
              <a:chExt cx="8640960" cy="1806242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614646"/>
                <a:ext cx="8640960" cy="1489233"/>
                <a:chOff x="251520" y="614646"/>
                <a:chExt cx="8640960" cy="1489233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614646"/>
                  <a:ext cx="8640960" cy="148923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88424" y="62068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546815" y="3025927"/>
              <a:ext cx="8053283" cy="9572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事件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至少有一次中靶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包括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中靶一次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和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中靶两次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两种情况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由互斥事件的定义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可知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两次都不中靶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与之互斥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1520" y="5633844"/>
            <a:ext cx="8640960" cy="1035516"/>
            <a:chOff x="251520" y="4869160"/>
            <a:chExt cx="8640960" cy="1035516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4869160"/>
              <a:ext cx="8640960" cy="1035516"/>
              <a:chOff x="251520" y="3872081"/>
              <a:chExt cx="8640960" cy="1035516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872082"/>
                <a:ext cx="8640960" cy="72008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39552" y="4968572"/>
              <a:ext cx="783725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 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54417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39536742"/>
              </p:ext>
            </p:extLst>
          </p:nvPr>
        </p:nvGraphicFramePr>
        <p:xfrm>
          <a:off x="508000" y="1484784"/>
          <a:ext cx="8128000" cy="1681423"/>
        </p:xfrm>
        <a:graphic>
          <a:graphicData uri="http://schemas.openxmlformats.org/presentationml/2006/ole">
            <p:oleObj spid="_x0000_s81922" name="文档" r:id="rId9" imgW="3847376" imgH="793478" progId="Word.Document.12">
              <p:embed/>
            </p:oleObj>
          </a:graphicData>
        </a:graphic>
      </p:graphicFrame>
      <p:sp>
        <p:nvSpPr>
          <p:cNvPr id="26" name="五边形 25"/>
          <p:cNvSpPr/>
          <p:nvPr/>
        </p:nvSpPr>
        <p:spPr>
          <a:xfrm>
            <a:off x="7812360" y="638132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916239" y="638132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51520" y="3931908"/>
            <a:ext cx="8640960" cy="2737451"/>
            <a:chOff x="251520" y="2779781"/>
            <a:chExt cx="8640960" cy="2737451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2779781"/>
              <a:ext cx="8640960" cy="2737451"/>
              <a:chOff x="251520" y="220714"/>
              <a:chExt cx="8640960" cy="2737451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251520" y="220714"/>
                <a:ext cx="8640960" cy="2423164"/>
                <a:chOff x="251520" y="220714"/>
                <a:chExt cx="8640960" cy="242316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51520" y="221862"/>
                  <a:ext cx="8640960" cy="242201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2"/>
                <p:cNvSpPr txBox="1"/>
                <p:nvPr/>
              </p:nvSpPr>
              <p:spPr>
                <a:xfrm>
                  <a:off x="8386952" y="22071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151201131"/>
                </p:ext>
              </p:extLst>
            </p:nvPr>
          </p:nvGraphicFramePr>
          <p:xfrm>
            <a:off x="454856" y="3170660"/>
            <a:ext cx="8058150" cy="1914525"/>
          </p:xfrm>
          <a:graphic>
            <a:graphicData uri="http://schemas.openxmlformats.org/presentationml/2006/ole">
              <p:oleObj spid="_x0000_s81923" name="文档" r:id="rId10" imgW="3847376" imgH="911150" progId="Word.Document.12">
                <p:embed/>
              </p:oleObj>
            </a:graphicData>
          </a:graphic>
        </p:graphicFrame>
      </p:grpSp>
      <p:grpSp>
        <p:nvGrpSpPr>
          <p:cNvPr id="36" name="组合 35"/>
          <p:cNvGrpSpPr/>
          <p:nvPr/>
        </p:nvGrpSpPr>
        <p:grpSpPr>
          <a:xfrm>
            <a:off x="251520" y="5482182"/>
            <a:ext cx="8640960" cy="1187177"/>
            <a:chOff x="251520" y="5338167"/>
            <a:chExt cx="8640960" cy="1187177"/>
          </a:xfrm>
        </p:grpSpPr>
        <p:grpSp>
          <p:nvGrpSpPr>
            <p:cNvPr id="37" name="组合 3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8" name="对象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537162119"/>
                </p:ext>
              </p:extLst>
            </p:nvPr>
          </p:nvGraphicFramePr>
          <p:xfrm>
            <a:off x="579438" y="5655122"/>
            <a:ext cx="7962900" cy="428625"/>
          </p:xfrm>
          <a:graphic>
            <a:graphicData uri="http://schemas.openxmlformats.org/presentationml/2006/ole">
              <p:oleObj spid="_x0000_s81924" name="文档" r:id="rId11" imgW="3869751" imgH="212674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10923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从一副不包括大小王的扑克牌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随机抽取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抽得红桃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抽得黑桃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结果用最简分数表示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51520" y="3429001"/>
            <a:ext cx="8640960" cy="3240359"/>
            <a:chOff x="251520" y="2276873"/>
            <a:chExt cx="8640960" cy="3240359"/>
          </a:xfrm>
        </p:grpSpPr>
        <p:grpSp>
          <p:nvGrpSpPr>
            <p:cNvPr id="21" name="组合 20"/>
            <p:cNvGrpSpPr/>
            <p:nvPr/>
          </p:nvGrpSpPr>
          <p:grpSpPr>
            <a:xfrm>
              <a:off x="251520" y="2276873"/>
              <a:ext cx="8640960" cy="3240359"/>
              <a:chOff x="251520" y="-282194"/>
              <a:chExt cx="8640960" cy="3240359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51520" y="-282194"/>
                <a:ext cx="8640960" cy="2926072"/>
                <a:chOff x="251520" y="-282194"/>
                <a:chExt cx="8640960" cy="2926072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251520" y="-282194"/>
                  <a:ext cx="8640960" cy="29260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2"/>
                <p:cNvSpPr txBox="1"/>
                <p:nvPr/>
              </p:nvSpPr>
              <p:spPr>
                <a:xfrm>
                  <a:off x="8360077" y="-17403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026440384"/>
                </p:ext>
              </p:extLst>
            </p:nvPr>
          </p:nvGraphicFramePr>
          <p:xfrm>
            <a:off x="522288" y="2802335"/>
            <a:ext cx="8027987" cy="1460500"/>
          </p:xfrm>
          <a:graphic>
            <a:graphicData uri="http://schemas.openxmlformats.org/presentationml/2006/ole">
              <p:oleObj spid="_x0000_s82946" name="文档" r:id="rId9" imgW="3837004" imgH="700235" progId="Word.Document.12">
                <p:embed/>
              </p:oleObj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251520" y="5482183"/>
            <a:ext cx="8640960" cy="1187177"/>
            <a:chOff x="251520" y="5338167"/>
            <a:chExt cx="8640960" cy="1187177"/>
          </a:xfrm>
        </p:grpSpPr>
        <p:grpSp>
          <p:nvGrpSpPr>
            <p:cNvPr id="29" name="组合 28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932868891"/>
                </p:ext>
              </p:extLst>
            </p:nvPr>
          </p:nvGraphicFramePr>
          <p:xfrm>
            <a:off x="558800" y="5517232"/>
            <a:ext cx="8039100" cy="511175"/>
          </p:xfrm>
          <a:graphic>
            <a:graphicData uri="http://schemas.openxmlformats.org/presentationml/2006/ole">
              <p:oleObj spid="_x0000_s82947" name="文档" r:id="rId10" imgW="3861838" imgH="24591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03576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自测点评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频率与概率有本质的区别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不可混为一谈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频率随着试验次数的改变而变化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概率却是一个常数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当试验次数越来越多时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频率向概率靠近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随机事件和随机试验是两个不同的概念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没有必然的联系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在一定的条件下可能发生也可能不发生的事件叫随机事件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如果试验结果试验前无法确定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那么试验就叫做随机试验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对立事件是互斥事件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是互斥中的特殊情况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但互斥事件不一定是对立事件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的必要不充分条件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349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76709499"/>
              </p:ext>
            </p:extLst>
          </p:nvPr>
        </p:nvGraphicFramePr>
        <p:xfrm>
          <a:off x="508000" y="1556792"/>
          <a:ext cx="8128000" cy="961236"/>
        </p:xfrm>
        <a:graphic>
          <a:graphicData uri="http://schemas.openxmlformats.org/presentationml/2006/ole">
            <p:oleObj spid="_x0000_s83970" name="文档" r:id="rId6" imgW="3946416" imgH="46730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26568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一枚均匀的正方体玩具的各个面上分别标有数字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1,2,3,4,5,6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将这个玩具向上抛掷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表示向上的一面出现奇数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表示向上的一面出现的数字不超过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表示向上的一面出现的数字不小于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是互斥而非对立事件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是对立事件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是互斥而非对立事件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3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个白球的口袋内任取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则互斥而不对立的事件有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都是红球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都是白球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至少有一个白球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恰有一个红球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恰有两个红球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如何判断随机事件之间的关系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1520" y="3645023"/>
            <a:ext cx="8640960" cy="3024337"/>
            <a:chOff x="251520" y="1441750"/>
            <a:chExt cx="8640960" cy="3024337"/>
          </a:xfrm>
        </p:grpSpPr>
        <p:grpSp>
          <p:nvGrpSpPr>
            <p:cNvPr id="10" name="组合 9"/>
            <p:cNvGrpSpPr/>
            <p:nvPr/>
          </p:nvGrpSpPr>
          <p:grpSpPr>
            <a:xfrm>
              <a:off x="251520" y="1441750"/>
              <a:ext cx="8640960" cy="3024337"/>
              <a:chOff x="251520" y="-603449"/>
              <a:chExt cx="8640960" cy="3024337"/>
            </a:xfrm>
          </p:grpSpPr>
          <p:sp>
            <p:nvSpPr>
              <p:cNvPr id="12" name="五边形 1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3" name="燕尾形 1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51520" y="-603449"/>
                <a:ext cx="8640960" cy="2707329"/>
                <a:chOff x="251520" y="-603449"/>
                <a:chExt cx="8640960" cy="2707329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251520" y="-603449"/>
                  <a:ext cx="8640960" cy="27073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TextBox 28"/>
                <p:cNvSpPr txBox="1"/>
                <p:nvPr/>
              </p:nvSpPr>
              <p:spPr>
                <a:xfrm>
                  <a:off x="8371094" y="-47488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508000" y="1858970"/>
              <a:ext cx="8128000" cy="19389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/>
                <a:t>(</a:t>
              </a:r>
              <a:r>
                <a:rPr lang="en-US" altLang="zh-CN" sz="2000" dirty="0"/>
                <a:t>1)</a:t>
              </a:r>
              <a:r>
                <a:rPr lang="zh-CN" altLang="zh-CN" sz="2000" dirty="0"/>
                <a:t>根据互斥事件与对立事件的定义作答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∩</a:t>
              </a:r>
              <a:r>
                <a:rPr lang="en-US" altLang="zh-CN" sz="2000" i="1" dirty="0"/>
                <a:t>B=</a:t>
              </a:r>
              <a:r>
                <a:rPr lang="en-US" altLang="zh-CN" sz="2000" dirty="0"/>
                <a:t>{</a:t>
              </a:r>
              <a:r>
                <a:rPr lang="zh-CN" altLang="zh-CN" sz="2000" dirty="0"/>
                <a:t>出现点数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或</a:t>
              </a:r>
              <a:r>
                <a:rPr lang="en-US" altLang="zh-CN" sz="2000" dirty="0"/>
                <a:t>3},</a:t>
              </a:r>
              <a:r>
                <a:rPr lang="zh-CN" altLang="zh-CN" sz="2000" dirty="0"/>
                <a:t>事件</a:t>
              </a:r>
              <a:r>
                <a:rPr lang="en-US" altLang="zh-CN" sz="2000" i="1" dirty="0"/>
                <a:t>A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不互斥更不对立</a:t>
              </a:r>
              <a:r>
                <a:rPr lang="en-US" altLang="zh-CN" sz="2000" dirty="0"/>
                <a:t>;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∩</a:t>
              </a:r>
              <a:r>
                <a:rPr lang="en-US" altLang="zh-CN" sz="2000" i="1" dirty="0"/>
                <a:t>C=</a:t>
              </a:r>
              <a:r>
                <a:rPr lang="en-US" altLang="zh-CN" sz="2000" dirty="0"/>
                <a:t>⌀,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∪</a:t>
              </a:r>
              <a:r>
                <a:rPr lang="en-US" altLang="zh-CN" sz="2000" i="1" dirty="0"/>
                <a:t>C=Ω</a:t>
              </a:r>
              <a:r>
                <a:rPr lang="en-US" altLang="zh-CN" sz="2000" dirty="0"/>
                <a:t>(</a:t>
              </a:r>
              <a:r>
                <a:rPr lang="en-US" altLang="zh-CN" sz="2000" i="1" dirty="0"/>
                <a:t>Ω</a:t>
              </a:r>
              <a:r>
                <a:rPr lang="zh-CN" altLang="zh-CN" sz="2000" dirty="0"/>
                <a:t>为必然事件</a:t>
              </a:r>
              <a:r>
                <a:rPr lang="en-US" altLang="zh-CN" sz="2000" dirty="0"/>
                <a:t>),</a:t>
              </a:r>
              <a:r>
                <a:rPr lang="zh-CN" altLang="zh-CN" sz="2000" dirty="0"/>
                <a:t>故事件</a:t>
              </a:r>
              <a:r>
                <a:rPr lang="en-US" altLang="zh-CN" sz="2000" i="1" dirty="0"/>
                <a:t>B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C</a:t>
              </a:r>
              <a:r>
                <a:rPr lang="zh-CN" altLang="zh-CN" sz="2000" dirty="0"/>
                <a:t>是对立事件</a:t>
              </a:r>
              <a:r>
                <a:rPr lang="en-US" altLang="zh-CN" sz="2000" i="1" dirty="0"/>
                <a:t>.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由互斥与对立的关系及定义知</a:t>
              </a:r>
              <a:r>
                <a:rPr lang="en-US" altLang="zh-CN" sz="2000" dirty="0"/>
                <a:t>,</a:t>
              </a:r>
              <a:r>
                <a:rPr lang="zh-CN" altLang="zh-CN" sz="2000" i="1" dirty="0"/>
                <a:t>①</a:t>
              </a:r>
              <a:r>
                <a:rPr lang="zh-CN" altLang="zh-CN" sz="2000" dirty="0"/>
                <a:t>不互斥</a:t>
              </a:r>
              <a:r>
                <a:rPr lang="en-US" altLang="zh-CN" sz="2000" dirty="0"/>
                <a:t>,</a:t>
              </a:r>
              <a:r>
                <a:rPr lang="zh-CN" altLang="zh-CN" sz="2000" i="1" dirty="0"/>
                <a:t>②</a:t>
              </a:r>
              <a:r>
                <a:rPr lang="zh-CN" altLang="zh-CN" sz="2000" dirty="0"/>
                <a:t>对立</a:t>
              </a:r>
              <a:r>
                <a:rPr lang="en-US" altLang="zh-CN" sz="2000" dirty="0"/>
                <a:t>,</a:t>
              </a:r>
              <a:r>
                <a:rPr lang="zh-CN" altLang="zh-CN" sz="2000" i="1" dirty="0"/>
                <a:t>③</a:t>
              </a:r>
              <a:r>
                <a:rPr lang="zh-CN" altLang="zh-CN" sz="2000" dirty="0"/>
                <a:t>不互斥</a:t>
              </a:r>
              <a:r>
                <a:rPr lang="en-US" altLang="zh-CN" sz="2000" dirty="0"/>
                <a:t>,</a:t>
              </a:r>
              <a:r>
                <a:rPr lang="zh-CN" altLang="zh-CN" sz="2000" i="1" dirty="0"/>
                <a:t>④</a:t>
              </a:r>
              <a:r>
                <a:rPr lang="zh-CN" altLang="zh-CN" sz="2000" dirty="0"/>
                <a:t>互斥不对立</a:t>
              </a:r>
              <a:r>
                <a:rPr lang="en-US" altLang="zh-CN" sz="2000" i="1" dirty="0"/>
                <a:t>.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1520" y="5517232"/>
            <a:ext cx="8640960" cy="1152128"/>
            <a:chOff x="251520" y="4752548"/>
            <a:chExt cx="8640960" cy="115212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52548"/>
              <a:ext cx="8640960" cy="1152128"/>
              <a:chOff x="251520" y="3755469"/>
              <a:chExt cx="8640960" cy="115212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五边形 2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55469"/>
                <a:ext cx="8640960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5009401"/>
              <a:ext cx="8064896" cy="495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(1)D</a:t>
              </a:r>
              <a:r>
                <a:rPr lang="zh-CN" altLang="zh-CN" sz="2000" i="1" dirty="0"/>
                <a:t>　</a:t>
              </a:r>
              <a:r>
                <a:rPr lang="en-US" altLang="zh-CN" sz="2000" dirty="0"/>
                <a:t>(2)</a:t>
              </a:r>
              <a:r>
                <a:rPr lang="zh-CN" altLang="zh-CN" sz="2000" i="1" dirty="0"/>
                <a:t>④　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34300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86486"/>
            <a:ext cx="8128000" cy="25390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判断随机事件之间的关系有两种方法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紧扣事件的分类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结合互斥事件、对立事件的定义进行分析判断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类比集合进行判断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把所有试验结果写出来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看所求事件包含哪些试验结果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从而断定所给事件的关系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若两个事件所含的结果组成的集合的交集为空集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则这两事件互斥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对立事件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含的结果组成的集合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是全集中由事件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所含的结果组成的集合的补集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7808833"/>
              </p:ext>
            </p:extLst>
          </p:nvPr>
        </p:nvGraphicFramePr>
        <p:xfrm>
          <a:off x="1804169" y="3965330"/>
          <a:ext cx="8128000" cy="380001"/>
        </p:xfrm>
        <a:graphic>
          <a:graphicData uri="http://schemas.openxmlformats.org/presentationml/2006/ole">
            <p:oleObj spid="_x0000_s84994" name="文档" r:id="rId6" imgW="3837004" imgH="179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24043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832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张电话卡中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张移动卡和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张联通卡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从中任取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张全是移动卡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至多有一张移动卡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恰有一张移动卡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都不是移动卡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至少有一张移动卡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某城市有甲、乙两种报纸供居民订阅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只订甲报纸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至少订一种报纸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至多订一种报纸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不订甲报纸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一种报纸也不订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则下列两个事件是互斥事件的有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是对立事件的有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8344336"/>
              </p:ext>
            </p:extLst>
          </p:nvPr>
        </p:nvGraphicFramePr>
        <p:xfrm>
          <a:off x="4089460" y="1916832"/>
          <a:ext cx="3016250" cy="498475"/>
        </p:xfrm>
        <a:graphic>
          <a:graphicData uri="http://schemas.openxmlformats.org/presentationml/2006/ole">
            <p:oleObj spid="_x0000_s86018" name="文档" r:id="rId6" imgW="1433523" imgH="2387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517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1010132"/>
              </p:ext>
            </p:extLst>
          </p:nvPr>
        </p:nvGraphicFramePr>
        <p:xfrm>
          <a:off x="508000" y="1894521"/>
          <a:ext cx="8128000" cy="3322958"/>
        </p:xfrm>
        <a:graphic>
          <a:graphicData uri="http://schemas.openxmlformats.org/presentationml/2006/ole">
            <p:oleObj spid="_x0000_s76802" name="文档" r:id="rId3" imgW="3847376" imgH="15740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(1)A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至多有一张移动卡包含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一张移动卡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一张联通卡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两张全是联通卡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两个事件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张全是移动卡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至多订一种报纸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只订甲报纸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有可能同时发生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不是互斥事件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至少订一种报纸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一种报纸也不订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是不可能同时发生的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是互斥事件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不发生可导致事件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不发生会导致事件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还是对立事件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92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9" name="圆角矩形 48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50" name="圆角矩形 49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圆角矩形 50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至少订一种报纸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中有这些可能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只订甲报纸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只订乙报纸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订甲、乙两种报纸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至多订一种报纸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中有这些可能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一种报纸也不订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只订甲报纸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只订乙报纸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由于这两个事件可能同时发生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不是互斥事件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一种报纸也不订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的一种可能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有可能同时发生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不是互斥事件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6250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8627962"/>
              </p:ext>
            </p:extLst>
          </p:nvPr>
        </p:nvGraphicFramePr>
        <p:xfrm>
          <a:off x="508000" y="1484784"/>
          <a:ext cx="8128000" cy="948158"/>
        </p:xfrm>
        <a:graphic>
          <a:graphicData uri="http://schemas.openxmlformats.org/presentationml/2006/ole">
            <p:oleObj spid="_x0000_s87042" name="文档" r:id="rId6" imgW="3946416" imgH="4608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952713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险种的基本保费为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继续购买该险种的投保人称为续保人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续保人本年度的保费与其上年度出险次数的关联如下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随机调查了该险种的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名续保人在一年内的出险情况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得到如下统计表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7056570"/>
              </p:ext>
            </p:extLst>
          </p:nvPr>
        </p:nvGraphicFramePr>
        <p:xfrm>
          <a:off x="508000" y="2780928"/>
          <a:ext cx="8128000" cy="1656747"/>
        </p:xfrm>
        <a:graphic>
          <a:graphicData uri="http://schemas.openxmlformats.org/presentationml/2006/ole">
            <p:oleObj spid="_x0000_s87043" name="文档" r:id="rId7" imgW="3894229" imgH="793263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1359774"/>
              </p:ext>
            </p:extLst>
          </p:nvPr>
        </p:nvGraphicFramePr>
        <p:xfrm>
          <a:off x="508000" y="4991372"/>
          <a:ext cx="8128000" cy="1560657"/>
        </p:xfrm>
        <a:graphic>
          <a:graphicData uri="http://schemas.openxmlformats.org/presentationml/2006/ole">
            <p:oleObj spid="_x0000_s87044" name="文档" r:id="rId8" imgW="3894229" imgH="7474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1088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一续保人本年度的保费不高于基本保费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一续保人本年度的保费高于基本保费但不高于基本保费的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160%”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的估计值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求续保人本年度平均保费的估计值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18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0102912"/>
              </p:ext>
            </p:extLst>
          </p:nvPr>
        </p:nvGraphicFramePr>
        <p:xfrm>
          <a:off x="508000" y="1871213"/>
          <a:ext cx="8128000" cy="3369573"/>
        </p:xfrm>
        <a:graphic>
          <a:graphicData uri="http://schemas.openxmlformats.org/presentationml/2006/ole">
            <p:oleObj spid="_x0000_s88066" name="文档" r:id="rId6" imgW="3837004" imgH="15912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6164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375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由所给数据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调查的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名续保人的平均保费为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续保人本年度平均保费的估计值为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645357"/>
              </p:ext>
            </p:extLst>
          </p:nvPr>
        </p:nvGraphicFramePr>
        <p:xfrm>
          <a:off x="508000" y="2492896"/>
          <a:ext cx="8128000" cy="1464564"/>
        </p:xfrm>
        <a:graphic>
          <a:graphicData uri="http://schemas.openxmlformats.org/presentationml/2006/ole">
            <p:oleObj spid="_x0000_s89090" name="文档" r:id="rId6" imgW="3894229" imgH="7009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5956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概率是频率的稳定值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它从数量上反映了随机事件发生的可能性的大小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它是频率的科学抽象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当试验次数越来越多时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频率越稳定于概率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求随机事件的概率的常用方法有两种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可用频率来估计概率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包含的基本事件数除以基本事件总数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计算的方法有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树状图法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44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56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某超市随机选取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名顾客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记录了他们购买甲、乙、丙、丁四种商品的情况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整理成如下统计表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表示未购买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251586"/>
              </p:ext>
            </p:extLst>
          </p:nvPr>
        </p:nvGraphicFramePr>
        <p:xfrm>
          <a:off x="508000" y="2886786"/>
          <a:ext cx="8128000" cy="3432925"/>
        </p:xfrm>
        <a:graphic>
          <a:graphicData uri="http://schemas.openxmlformats.org/presentationml/2006/ole">
            <p:oleObj spid="_x0000_s90114" name="文档" r:id="rId6" imgW="3905117" imgH="16488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18568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545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估计顾客同时购买乙和丙的概率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估计顾客在甲、乙、丙、丁中同时购买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种商品的概率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若顾客购买了甲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则该顾客同时购买乙、丙、丁中哪种商品的可能性最大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163990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从统计表可以看出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名顾客中有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名顾客同时购买了乙和丙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所以顾客同时购买乙和丙的概率可以估计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从统计表可以看出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名顾客中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名顾客同时购买了甲、丙、丁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名顾客同时购买了甲、乙、丙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其他顾客最多购买了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种商品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14767266"/>
              </p:ext>
            </p:extLst>
          </p:nvPr>
        </p:nvGraphicFramePr>
        <p:xfrm>
          <a:off x="7000219" y="3580110"/>
          <a:ext cx="1344612" cy="428625"/>
        </p:xfrm>
        <a:graphic>
          <a:graphicData uri="http://schemas.openxmlformats.org/presentationml/2006/ole">
            <p:oleObj spid="_x0000_s91138" name="文档" r:id="rId6" imgW="956701" imgH="301558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2300265"/>
              </p:ext>
            </p:extLst>
          </p:nvPr>
        </p:nvGraphicFramePr>
        <p:xfrm>
          <a:off x="599682" y="5271711"/>
          <a:ext cx="8128000" cy="841638"/>
        </p:xfrm>
        <a:graphic>
          <a:graphicData uri="http://schemas.openxmlformats.org/presentationml/2006/ole">
            <p:oleObj spid="_x0000_s91139" name="文档" r:id="rId7" imgW="3847376" imgH="3987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16708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420888"/>
            <a:ext cx="274466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57957156"/>
              </p:ext>
            </p:extLst>
          </p:nvPr>
        </p:nvGraphicFramePr>
        <p:xfrm>
          <a:off x="313137" y="2923489"/>
          <a:ext cx="8128000" cy="1797281"/>
        </p:xfrm>
        <a:graphic>
          <a:graphicData uri="http://schemas.openxmlformats.org/presentationml/2006/ole">
            <p:oleObj spid="_x0000_s92162" name="文档" r:id="rId6" imgW="3847376" imgH="8503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0239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83768" y="3039095"/>
            <a:ext cx="6258800" cy="893961"/>
          </a:xfrm>
        </p:spPr>
        <p:txBody>
          <a:bodyPr/>
          <a:lstStyle/>
          <a:p>
            <a:r>
              <a:rPr lang="en-US" altLang="zh-CN" dirty="0" smtClean="0"/>
              <a:t>11.1</a:t>
            </a:r>
            <a:r>
              <a:rPr lang="zh-CN" altLang="en-US" dirty="0"/>
              <a:t>　随机事件的概率</a:t>
            </a:r>
          </a:p>
        </p:txBody>
      </p:sp>
    </p:spTree>
    <p:extLst>
      <p:ext uri="{BB962C8B-B14F-4D97-AF65-F5344CB8AC3E}">
        <p14:creationId xmlns:p14="http://schemas.microsoft.com/office/powerpoint/2010/main" xmlns="" val="360832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227687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在某储蓄所一个营业窗口等候的人数相应的概率如下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人排队等候的概率是多少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人排队等候的概率是多少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求互斥事件的概率一般方法有哪些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7993308"/>
              </p:ext>
            </p:extLst>
          </p:nvPr>
        </p:nvGraphicFramePr>
        <p:xfrm>
          <a:off x="508000" y="1772816"/>
          <a:ext cx="8128000" cy="948158"/>
        </p:xfrm>
        <a:graphic>
          <a:graphicData uri="http://schemas.openxmlformats.org/presentationml/2006/ole">
            <p:oleObj spid="_x0000_s93186" name="文档" r:id="rId6" imgW="3946416" imgH="460814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2059134"/>
              </p:ext>
            </p:extLst>
          </p:nvPr>
        </p:nvGraphicFramePr>
        <p:xfrm>
          <a:off x="508000" y="3171053"/>
          <a:ext cx="8128000" cy="1481133"/>
        </p:xfrm>
        <a:graphic>
          <a:graphicData uri="http://schemas.openxmlformats.org/presentationml/2006/ole">
            <p:oleObj spid="_x0000_s93187" name="文档" r:id="rId7" imgW="3894229" imgH="7096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3581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人以上排队等候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彼此互斥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G=A+B+C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A+B+C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H=D+E+F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D+E+F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人排队等候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则其对立事件为事件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2741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489619"/>
            <a:ext cx="8128000" cy="21327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求互斥事件的概率一般有两种方法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将所求事件的概率分解为一些彼此互斥的事件的概率的和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运用互斥事件的求和公式计算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间接法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先求此事件的对立事件的概率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至少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用间接法求较简便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317168"/>
              </p:ext>
            </p:extLst>
          </p:nvPr>
        </p:nvGraphicFramePr>
        <p:xfrm>
          <a:off x="273036" y="3769079"/>
          <a:ext cx="8128000" cy="380001"/>
        </p:xfrm>
        <a:graphic>
          <a:graphicData uri="http://schemas.openxmlformats.org/presentationml/2006/ole">
            <p:oleObj spid="_x0000_s94210" name="文档" r:id="rId6" imgW="3837004" imgH="1795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342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2449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黄种人群中各种常见血型的人所占比例大约如下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已知同种血型的人可以互相输血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型血的人可以给任一种血型的人输血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任何人的血都可以输给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其他不同血型的人不能互相输血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若他因病需要输血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任找一人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其血可以输给小明的概率是多少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任找一人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其血不能输给小明的概率是多少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1077756"/>
              </p:ext>
            </p:extLst>
          </p:nvPr>
        </p:nvGraphicFramePr>
        <p:xfrm>
          <a:off x="508000" y="2140784"/>
          <a:ext cx="8128000" cy="1610358"/>
        </p:xfrm>
        <a:graphic>
          <a:graphicData uri="http://schemas.openxmlformats.org/presentationml/2006/ole">
            <p:oleObj spid="_x0000_s95234" name="文档" r:id="rId6" imgW="3894229" imgH="7709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80644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对任一人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其血型为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A,B,AB,O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分别记为事件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它们是互斥的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型血可以输给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任找一人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其血可以输给小明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根据概率加法公式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型血不能输给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型血的人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任找一人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其血不能输给小明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根据概率加法公式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C'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任找一人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其血不能输给小明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则与其血可以输给小明是对立事件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701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5152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08353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1915540" y="1052512"/>
            <a:ext cx="756208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9339106"/>
              </p:ext>
            </p:extLst>
          </p:nvPr>
        </p:nvGraphicFramePr>
        <p:xfrm>
          <a:off x="508000" y="1483263"/>
          <a:ext cx="8128000" cy="462733"/>
        </p:xfrm>
        <a:graphic>
          <a:graphicData uri="http://schemas.openxmlformats.org/presentationml/2006/ole">
            <p:oleObj spid="_x0000_s96258" name="文档" r:id="rId6" imgW="3847376" imgH="21915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195638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因此可以用频率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来估计概率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若某一事件包含的基本事件较多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而它的对立事件包含的基本事件较少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正确认识互斥事件与对立事件的关系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对立事件是互斥事件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是互斥中的特殊情况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但互斥事件不一定是对立事件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注意概率加法公式的使用条件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在概率的一般加法公式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易忽视只有当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34713339"/>
              </p:ext>
            </p:extLst>
          </p:nvPr>
        </p:nvGraphicFramePr>
        <p:xfrm>
          <a:off x="508000" y="3637455"/>
          <a:ext cx="8128000" cy="325253"/>
        </p:xfrm>
        <a:graphic>
          <a:graphicData uri="http://schemas.openxmlformats.org/presentationml/2006/ole">
            <p:oleObj spid="_x0000_s96259" name="文档" r:id="rId7" imgW="3847376" imgH="1532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966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2474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一、易错警示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忽视概率加法公式的应用条件致误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抛掷一枚质地均匀的骰子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向上的一面出现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点的概率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出现奇数点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向上的点数不超过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由题意知这四个事件彼此互斥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8516344"/>
              </p:ext>
            </p:extLst>
          </p:nvPr>
        </p:nvGraphicFramePr>
        <p:xfrm>
          <a:off x="313137" y="3634804"/>
          <a:ext cx="8128000" cy="476145"/>
        </p:xfrm>
        <a:graphic>
          <a:graphicData uri="http://schemas.openxmlformats.org/presentationml/2006/ole">
            <p:oleObj spid="_x0000_s97282" name="文档" r:id="rId3" imgW="3847376" imgH="225988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0608378"/>
              </p:ext>
            </p:extLst>
          </p:nvPr>
        </p:nvGraphicFramePr>
        <p:xfrm>
          <a:off x="1382866" y="1992687"/>
          <a:ext cx="5091893" cy="397018"/>
        </p:xfrm>
        <a:graphic>
          <a:graphicData uri="http://schemas.openxmlformats.org/presentationml/2006/ole">
            <p:oleObj spid="_x0000_s97283" name="文档" r:id="rId4" imgW="3847376" imgH="300478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13173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若审题不仔细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事件作出正确判断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误认为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则易出现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解决互斥事件的有关问题时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应重点注意以下两点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应用加法公式时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一定要注意其前提条件是各事件是互斥事件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等号才成立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39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思想在概率中的应用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的思想是一种常见的数学思想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如反证法、补集的思想都是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思想的体现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在解决问题时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如果从问题的正面入手比较复杂或不易解决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那么尝试采用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思想往往会起到事半功倍的效果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大大降低题目的难度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在求对立事件的概率时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正难则反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先求容易的一个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再求另一个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35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6557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某超市为了了解顾客的购物量及结算时间等信息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安排一名员工随机收集了在该超市购物的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名顾客的相关数据如下表所示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0794319"/>
              </p:ext>
            </p:extLst>
          </p:nvPr>
        </p:nvGraphicFramePr>
        <p:xfrm>
          <a:off x="508000" y="2444683"/>
          <a:ext cx="8128000" cy="2454921"/>
        </p:xfrm>
        <a:graphic>
          <a:graphicData uri="http://schemas.openxmlformats.org/presentationml/2006/ole">
            <p:oleObj spid="_x0000_s98306" name="文档" r:id="rId3" imgW="3905117" imgH="117924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46755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名顾客中一次购物量超过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件的顾客占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并估计顾客一次购物的结算时间的平均值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求一名顾客一次购物的结算时间不超过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分钟的概率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将频率视为概率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438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由已知得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该超市所有顾客一次购物的结算时间组成一个总体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所收集的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名顾客一次购物的结算时间可视为总体的一个容量为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的样本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顾客一次购物的结算时间的平均值可用样本平均值估计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其估计值为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8531409"/>
              </p:ext>
            </p:extLst>
          </p:nvPr>
        </p:nvGraphicFramePr>
        <p:xfrm>
          <a:off x="313137" y="3491476"/>
          <a:ext cx="8128000" cy="482851"/>
        </p:xfrm>
        <a:graphic>
          <a:graphicData uri="http://schemas.openxmlformats.org/presentationml/2006/ole">
            <p:oleObj spid="_x0000_s99330" name="文档" r:id="rId3" imgW="3847376" imgH="228147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97432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一名顾客一次购物的结算时间不超过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该顾客一次购物的结算时间为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将频率视为概率得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89108758"/>
              </p:ext>
            </p:extLst>
          </p:nvPr>
        </p:nvGraphicFramePr>
        <p:xfrm>
          <a:off x="313137" y="5230533"/>
          <a:ext cx="8128000" cy="1428436"/>
        </p:xfrm>
        <a:graphic>
          <a:graphicData uri="http://schemas.openxmlformats.org/presentationml/2006/ole">
            <p:oleObj spid="_x0000_s99331" name="文档" r:id="rId4" imgW="3847376" imgH="6761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937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椭圆 18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6266"/>
            <a:ext cx="1885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7277082"/>
              </p:ext>
            </p:extLst>
          </p:nvPr>
        </p:nvGraphicFramePr>
        <p:xfrm>
          <a:off x="508000" y="2204864"/>
          <a:ext cx="8128000" cy="3139614"/>
        </p:xfrm>
        <a:graphic>
          <a:graphicData uri="http://schemas.openxmlformats.org/presentationml/2006/ole">
            <p:oleObj spid="_x0000_s77826" name="文档" r:id="rId9" imgW="3908266" imgH="1510445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925146" y="3893322"/>
            <a:ext cx="30764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可能发生也可能不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214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3735340"/>
              </p:ext>
            </p:extLst>
          </p:nvPr>
        </p:nvGraphicFramePr>
        <p:xfrm>
          <a:off x="-302120" y="3256323"/>
          <a:ext cx="8128000" cy="460709"/>
        </p:xfrm>
        <a:graphic>
          <a:graphicData uri="http://schemas.openxmlformats.org/presentationml/2006/ole">
            <p:oleObj spid="_x0000_s78850" name="文档" r:id="rId3" imgW="3837004" imgH="217787" progId="Word.Document.12">
              <p:embed/>
            </p:oleObj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hlinkClick r:id="rId7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8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9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38629"/>
            <a:ext cx="8128000" cy="30347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频率与概率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下重复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观察某一事件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次试验中事件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出现的次数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概率与频率的关系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对于给定的随机事件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发生的频率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随着试验次数的增加稳定于概率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因此可以用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来估计概率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0937" y="2825788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12160" y="3234807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494971" y="4035091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603763" y="4480376"/>
            <a:ext cx="9932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3793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3881"/>
            <a:ext cx="300242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事件的关系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与运算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959143"/>
              </p:ext>
            </p:extLst>
          </p:nvPr>
        </p:nvGraphicFramePr>
        <p:xfrm>
          <a:off x="508000" y="1871192"/>
          <a:ext cx="8128000" cy="4986808"/>
        </p:xfrm>
        <a:graphic>
          <a:graphicData uri="http://schemas.openxmlformats.org/presentationml/2006/ole">
            <p:oleObj spid="_x0000_s79874" name="文档" r:id="rId9" imgW="3894229" imgH="239313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690970" y="24409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78255" y="2890833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136183" y="3688588"/>
            <a:ext cx="8114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19947" y="3871799"/>
            <a:ext cx="792205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A=B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978075" y="4957528"/>
            <a:ext cx="42691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发生或事件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36296" y="4735426"/>
            <a:ext cx="1545616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∪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121976" y="2438493"/>
            <a:ext cx="1188146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⊆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</a:p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⊇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7419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8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6371989"/>
              </p:ext>
            </p:extLst>
          </p:nvPr>
        </p:nvGraphicFramePr>
        <p:xfrm>
          <a:off x="511175" y="1543050"/>
          <a:ext cx="8097838" cy="4964113"/>
        </p:xfrm>
        <a:graphic>
          <a:graphicData uri="http://schemas.openxmlformats.org/presentationml/2006/ole">
            <p:oleObj spid="_x0000_s80898" name="文档" r:id="rId9" imgW="3894229" imgH="256512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896269" y="2410130"/>
            <a:ext cx="42691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当且仅当事件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发生且事件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41897" y="2559604"/>
            <a:ext cx="19046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63234" y="357301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06692" y="3809362"/>
            <a:ext cx="1138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B=</a:t>
            </a: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763234" y="456734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48185" y="4963967"/>
            <a:ext cx="166584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660232" y="4437112"/>
            <a:ext cx="15600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B=Ω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20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19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FFE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CD242B"/>
                </a:solidFill>
              </a:rPr>
              <a:t>5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互斥事件与对立事件的关系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对立事件是互斥事件的特殊情况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而互斥事件未必是对立事件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06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304698" y="1052512"/>
            <a:ext cx="915012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259632" y="1052512"/>
            <a:ext cx="915012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双基自测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842634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2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4193388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3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544142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4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18" name="椭圆 17">
            <a:hlinkClick r:id="rId2" action="ppaction://hlinksldjump"/>
          </p:cNvPr>
          <p:cNvSpPr/>
          <p:nvPr/>
        </p:nvSpPr>
        <p:spPr>
          <a:xfrm>
            <a:off x="3491880" y="1052736"/>
            <a:ext cx="270000" cy="270000"/>
          </a:xfrm>
          <a:prstGeom prst="ellipse">
            <a:avLst/>
          </a:prstGeom>
          <a:solidFill>
            <a:srgbClr val="FFEDAB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D242B"/>
                </a:solidFill>
              </a:rPr>
              <a:t>1</a:t>
            </a:r>
            <a:endParaRPr lang="zh-CN" altLang="en-US" dirty="0">
              <a:solidFill>
                <a:srgbClr val="CD242B"/>
              </a:solidFill>
            </a:endParaRPr>
          </a:p>
        </p:txBody>
      </p:sp>
      <p:sp>
        <p:nvSpPr>
          <p:cNvPr id="20" name="椭圆 19">
            <a:hlinkClick r:id="rId7" action="ppaction://hlinksldjump"/>
          </p:cNvPr>
          <p:cNvSpPr/>
          <p:nvPr/>
        </p:nvSpPr>
        <p:spPr>
          <a:xfrm>
            <a:off x="4894896" y="1052736"/>
            <a:ext cx="270000" cy="270000"/>
          </a:xfrm>
          <a:prstGeom prst="ellipse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概率的几个基本性质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概率的加法公式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对立事件的概率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互为对立事件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为必然事件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∪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67343" y="2276872"/>
            <a:ext cx="16369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75738" y="2708920"/>
            <a:ext cx="3962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394349" y="3089605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754904" y="3866506"/>
            <a:ext cx="179889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2843808" y="4709200"/>
            <a:ext cx="3962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065893" y="4667473"/>
            <a:ext cx="130837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-P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42443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9" grpId="0"/>
      <p:bldP spid="6" grpId="0"/>
      <p:bldP spid="21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3138</Words>
  <Application>Microsoft Office PowerPoint</Application>
  <PresentationFormat>全屏显示(4:3)</PresentationFormat>
  <Paragraphs>380</Paragraphs>
  <Slides>39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Office 主题​​</vt:lpstr>
      <vt:lpstr>文档</vt:lpstr>
      <vt:lpstr>第十一章　概率</vt:lpstr>
      <vt:lpstr>幻灯片 2</vt:lpstr>
      <vt:lpstr>11.1　随机事件的概率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2</cp:revision>
  <dcterms:created xsi:type="dcterms:W3CDTF">2014-12-26T02:01:49Z</dcterms:created>
  <dcterms:modified xsi:type="dcterms:W3CDTF">2019-11-12T11:32:06Z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