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442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51" r:id="rId11"/>
    <p:sldId id="452" r:id="rId12"/>
    <p:sldId id="453" r:id="rId13"/>
    <p:sldId id="454" r:id="rId14"/>
    <p:sldId id="455" r:id="rId15"/>
    <p:sldId id="456" r:id="rId16"/>
    <p:sldId id="457" r:id="rId17"/>
    <p:sldId id="458" r:id="rId18"/>
    <p:sldId id="459" r:id="rId19"/>
    <p:sldId id="460" r:id="rId20"/>
    <p:sldId id="461" r:id="rId21"/>
    <p:sldId id="462" r:id="rId22"/>
    <p:sldId id="463" r:id="rId23"/>
    <p:sldId id="464" r:id="rId24"/>
    <p:sldId id="465" r:id="rId25"/>
    <p:sldId id="466" r:id="rId26"/>
    <p:sldId id="467" r:id="rId27"/>
    <p:sldId id="468" r:id="rId28"/>
    <p:sldId id="469" r:id="rId29"/>
    <p:sldId id="470" r:id="rId30"/>
    <p:sldId id="471" r:id="rId31"/>
    <p:sldId id="472" r:id="rId32"/>
    <p:sldId id="473" r:id="rId33"/>
    <p:sldId id="474" r:id="rId34"/>
    <p:sldId id="475" r:id="rId35"/>
    <p:sldId id="476" r:id="rId36"/>
    <p:sldId id="477" r:id="rId37"/>
    <p:sldId id="478" r:id="rId38"/>
    <p:sldId id="479" r:id="rId39"/>
    <p:sldId id="480" r:id="rId4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35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20000"/>
    <a:srgbClr val="FFE389"/>
    <a:srgbClr val="E75E22"/>
    <a:srgbClr val="FFEDAB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935"/>
        <p:guide pos="575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741251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71855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30668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05967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65086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09045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822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64239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9610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7383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464591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48682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68663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1866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83677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996126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01465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122227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68888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972121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45853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205126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8224217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6329899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862405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509621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383668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3055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41615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181604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7919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43851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9117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3467489" y="538157"/>
            <a:ext cx="1433729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必备知识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预案自诊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680981" y="874706"/>
            <a:ext cx="99918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4932040" y="538157"/>
            <a:ext cx="1497645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关键能力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学案突破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5166165" y="874706"/>
            <a:ext cx="1043726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6464756" y="538157"/>
            <a:ext cx="1445551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学科素养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微专题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6668937" y="864432"/>
            <a:ext cx="1043726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52" r:id="rId3"/>
    <p:sldLayoutId id="2147483653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jpeg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33.xml"/><Relationship Id="rId4" Type="http://schemas.openxmlformats.org/officeDocument/2006/relationships/slide" Target="slide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slide" Target="slide33.xml"/><Relationship Id="rId4" Type="http://schemas.openxmlformats.org/officeDocument/2006/relationships/slide" Target="slide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33.xml"/><Relationship Id="rId4" Type="http://schemas.openxmlformats.org/officeDocument/2006/relationships/slide" Target="slide2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notesSlide" Target="../notesSlides/notesSlide15.xml"/><Relationship Id="rId7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slide" Target="slide33.xml"/><Relationship Id="rId5" Type="http://schemas.openxmlformats.org/officeDocument/2006/relationships/slide" Target="slide23.xml"/><Relationship Id="rId4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7.docx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slide" Target="slide33.xml"/><Relationship Id="rId5" Type="http://schemas.openxmlformats.org/officeDocument/2006/relationships/slide" Target="slide23.xml"/><Relationship Id="rId4" Type="http://schemas.openxmlformats.org/officeDocument/2006/relationships/slide" Target="slid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slide" Target="slide33.xml"/><Relationship Id="rId5" Type="http://schemas.openxmlformats.org/officeDocument/2006/relationships/slide" Target="slide23.xml"/><Relationship Id="rId4" Type="http://schemas.openxmlformats.org/officeDocument/2006/relationships/slide" Target="slid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slide" Target="slide33.xml"/><Relationship Id="rId4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5" Type="http://schemas.openxmlformats.org/officeDocument/2006/relationships/slide" Target="slide33.xml"/><Relationship Id="rId4" Type="http://schemas.openxmlformats.org/officeDocument/2006/relationships/slide" Target="slide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slide" Target="slide33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slide" Target="slide33.xml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33.xml"/><Relationship Id="rId4" Type="http://schemas.openxmlformats.org/officeDocument/2006/relationships/slide" Target="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slide" Target="slide33.xml"/><Relationship Id="rId4" Type="http://schemas.openxmlformats.org/officeDocument/2006/relationships/slide" Target="slide2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notesSlide" Target="../notesSlides/notesSlide24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slide" Target="slide33.xml"/><Relationship Id="rId5" Type="http://schemas.openxmlformats.org/officeDocument/2006/relationships/slide" Target="slide23.xml"/><Relationship Id="rId4" Type="http://schemas.openxmlformats.org/officeDocument/2006/relationships/slide" Target="slide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slide" Target="slide33.xml"/><Relationship Id="rId5" Type="http://schemas.openxmlformats.org/officeDocument/2006/relationships/slide" Target="slide23.xml"/><Relationship Id="rId4" Type="http://schemas.openxmlformats.org/officeDocument/2006/relationships/slide" Target="slide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33.xml"/><Relationship Id="rId4" Type="http://schemas.openxmlformats.org/officeDocument/2006/relationships/slide" Target="slide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slide" Target="slide33.xml"/><Relationship Id="rId4" Type="http://schemas.openxmlformats.org/officeDocument/2006/relationships/slide" Target="slide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7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33.xml"/><Relationship Id="rId5" Type="http://schemas.openxmlformats.org/officeDocument/2006/relationships/slide" Target="slide23.xml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slide" Target="slide33.xml"/><Relationship Id="rId4" Type="http://schemas.openxmlformats.org/officeDocument/2006/relationships/slide" Target="slide2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33.xml"/><Relationship Id="rId5" Type="http://schemas.openxmlformats.org/officeDocument/2006/relationships/slide" Target="slide23.xml"/><Relationship Id="rId4" Type="http://schemas.openxmlformats.org/officeDocument/2006/relationships/slide" Target="slide1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notesSlide" Target="../notesSlides/notesSlide31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33.xml"/><Relationship Id="rId5" Type="http://schemas.openxmlformats.org/officeDocument/2006/relationships/slide" Target="slide23.xml"/><Relationship Id="rId4" Type="http://schemas.openxmlformats.org/officeDocument/2006/relationships/slide" Target="slide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33.xml"/><Relationship Id="rId4" Type="http://schemas.openxmlformats.org/officeDocument/2006/relationships/slide" Target="slide2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slide" Target="slide33.xml"/><Relationship Id="rId4" Type="http://schemas.openxmlformats.org/officeDocument/2006/relationships/slide" Target="slide2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33.xml"/><Relationship Id="rId4" Type="http://schemas.openxmlformats.org/officeDocument/2006/relationships/slide" Target="slide2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slide" Target="slide33.xml"/><Relationship Id="rId4" Type="http://schemas.openxmlformats.org/officeDocument/2006/relationships/slide" Target="slide2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33.xml"/><Relationship Id="rId4" Type="http://schemas.openxmlformats.org/officeDocument/2006/relationships/slide" Target="slide2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slide" Target="slide33.xml"/><Relationship Id="rId4" Type="http://schemas.openxmlformats.org/officeDocument/2006/relationships/slide" Target="slide2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eg"/><Relationship Id="rId5" Type="http://schemas.openxmlformats.org/officeDocument/2006/relationships/slide" Target="slide33.xml"/><Relationship Id="rId4" Type="http://schemas.openxmlformats.org/officeDocument/2006/relationships/slide" Target="slide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jpeg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eg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eg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2780928"/>
            <a:ext cx="6948264" cy="1185625"/>
          </a:xfrm>
        </p:spPr>
        <p:txBody>
          <a:bodyPr/>
          <a:lstStyle/>
          <a:p>
            <a:r>
              <a:rPr lang="en-US" altLang="zh-CN" dirty="0"/>
              <a:t>8</a:t>
            </a:r>
            <a:r>
              <a:rPr lang="en-US" altLang="zh-CN" i="1" dirty="0"/>
              <a:t>.</a:t>
            </a:r>
            <a:r>
              <a:rPr lang="en-US" altLang="zh-CN" dirty="0"/>
              <a:t>3</a:t>
            </a:r>
            <a:r>
              <a:rPr lang="zh-CN" altLang="zh-CN" i="1" dirty="0"/>
              <a:t>　</a:t>
            </a:r>
            <a:r>
              <a:rPr lang="zh-CN" altLang="zh-CN" dirty="0"/>
              <a:t>空间点、直线、平面</a:t>
            </a:r>
            <a:r>
              <a:rPr lang="zh-CN" altLang="zh-CN" dirty="0" smtClean="0"/>
              <a:t>之间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zh-CN" altLang="zh-CN" dirty="0" smtClean="0"/>
              <a:t>的</a:t>
            </a:r>
            <a:r>
              <a:rPr lang="zh-CN" altLang="zh-CN" dirty="0"/>
              <a:t>位置关系</a:t>
            </a:r>
          </a:p>
        </p:txBody>
      </p:sp>
      <p:pic>
        <p:nvPicPr>
          <p:cNvPr id="4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4071942"/>
            <a:ext cx="7621588" cy="2400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4197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在下列四个正方体中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为正方体的两个顶点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,M,N,Q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为所在棱的中点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则在这四个正方体中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不平行的是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49045982"/>
              </p:ext>
            </p:extLst>
          </p:nvPr>
        </p:nvGraphicFramePr>
        <p:xfrm>
          <a:off x="508000" y="2200137"/>
          <a:ext cx="8128000" cy="4469223"/>
        </p:xfrm>
        <a:graphic>
          <a:graphicData uri="http://schemas.openxmlformats.org/presentationml/2006/ole">
            <p:oleObj spid="_x0000_s33794" name="文档" r:id="rId6" imgW="3837724" imgH="2110441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1077017" y="2122482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112400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易知选项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MQ,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MQ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" panose="03000500000000000000" pitchFamily="66" charset="-122"/>
                <a:cs typeface="Cambria Math" panose="02040503050406030204" pitchFamily="18" charset="0"/>
              </a:rPr>
              <a:t>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MNQ,AB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" panose="03000500000000000000" pitchFamily="66" charset="-122"/>
                <a:cs typeface="Cambria Math" panose="02040503050406030204" pitchFamily="18" charset="0"/>
              </a:rPr>
              <a:t>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MNQ,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MNQ;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MQ,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MQ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" panose="03000500000000000000" pitchFamily="66" charset="-122"/>
                <a:cs typeface="Cambria Math" panose="02040503050406030204" pitchFamily="18" charset="0"/>
              </a:rPr>
              <a:t>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MNQ,AB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" panose="03000500000000000000" pitchFamily="66" charset="-122"/>
                <a:cs typeface="Cambria Math" panose="02040503050406030204" pitchFamily="18" charset="0"/>
              </a:rPr>
              <a:t>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MNQ,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MNQ;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NQ,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NQ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" panose="03000500000000000000" pitchFamily="66" charset="-122"/>
                <a:cs typeface="Cambria Math" panose="02040503050406030204" pitchFamily="18" charset="0"/>
              </a:rPr>
              <a:t>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MNQ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AB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" panose="03000500000000000000" pitchFamily="66" charset="-122"/>
                <a:cs typeface="Cambria Math" panose="02040503050406030204" pitchFamily="18" charset="0"/>
              </a:rPr>
              <a:t>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MNQ,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MNQ.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故排除选项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B,C,D.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7077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1998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江苏太仓期中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分别是正三棱柱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两底面为正三角形的直棱柱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的顶点或所在棱的中点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则表示直线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是异面直线的图形有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填上所有正确答案的序号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A156.eps" descr="id:2147493028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547664" y="2636912"/>
            <a:ext cx="6048672" cy="232780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4499992" y="2085748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r>
              <a:rPr lang="zh-CN" altLang="zh-CN" sz="2200" i="1" dirty="0" smtClean="0">
                <a:solidFill>
                  <a:srgbClr val="FF0000"/>
                </a:solidFill>
                <a:cs typeface="宋体" panose="02010600030101010101" pitchFamily="2" charset="-122"/>
              </a:rPr>
              <a:t>④</a:t>
            </a:r>
            <a:r>
              <a:rPr lang="en-US" altLang="zh-CN" sz="2200" i="1" dirty="0" smtClean="0">
                <a:solidFill>
                  <a:srgbClr val="FF0000"/>
                </a:solidFill>
                <a:cs typeface="宋体" panose="02010600030101010101" pitchFamily="2" charset="-122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501317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,G,H,N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三点共面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" panose="03000500000000000000" pitchFamily="66" charset="-122"/>
                <a:cs typeface="Cambria Math" panose="02040503050406030204" pitchFamily="18" charset="0"/>
              </a:rPr>
              <a:t>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异面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MG,GM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共面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,G,M,N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共面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" panose="03000500000000000000" pitchFamily="66" charset="-122"/>
                <a:cs typeface="Cambria Math" panose="02040503050406030204" pitchFamily="18" charset="0"/>
              </a:rPr>
              <a:t>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GMN,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异面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0708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48880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平面的基本性质及应用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平面的交线问题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河南南阳二中高一期中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正方体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上的动点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包括端点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作正方体的截面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若截面为四边形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的轨迹是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156176" y="3934561"/>
            <a:ext cx="226857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线段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CF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和一点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200" baseline="-25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3037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如图当点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在线段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上移动时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易由线面平行的性质定理知直线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平行于平面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的截面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的交线必与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因此两平面的交线为过点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平行的直线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在线段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故此时过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平行的直线与直线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的交点在线段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故此时截面为四边形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实质上是平行四边形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特别地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点恰为点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此时截面为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也为平行四边形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在线段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分别延长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于点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则据平面基本定理知点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既在平面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内也在平面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为两平面的交线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分别交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于点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再分别连接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即得截面为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DEKNP,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此时为五边形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A157.eps" descr="id:2147512957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072496" y="5373216"/>
            <a:ext cx="1347376" cy="1270055"/>
          </a:xfrm>
          <a:prstGeom prst="rect">
            <a:avLst/>
          </a:prstGeom>
        </p:spPr>
      </p:pic>
      <p:pic>
        <p:nvPicPr>
          <p:cNvPr id="10" name="A158.eps" descr="id:2147512964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4499992" y="5378787"/>
            <a:ext cx="1656184" cy="129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55865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如何作出两个相交平面的交线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FF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利用公理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两个平面相交必交于一条直线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在一个平面内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作两条不平行的直线的交点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或利用两点都在平面内求两个平面的交线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9432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兰亭粗黑简体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江西南昌八一中学、桑海中学、麻丘高中等八校联考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正方体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,P,Q,R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AB,AD,B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那么正方体过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P,Q,R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的截面图形是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三角形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六边形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148064" y="2148296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39625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延长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QP,CB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交于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RV,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PQ,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延长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PQ,CD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交于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正方体过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P,Q,R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的截面图形是六边形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且边长为正方体棱长的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倍的正六边形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92485994"/>
              </p:ext>
            </p:extLst>
          </p:nvPr>
        </p:nvGraphicFramePr>
        <p:xfrm>
          <a:off x="1451530" y="4557531"/>
          <a:ext cx="8128000" cy="544781"/>
        </p:xfrm>
        <a:graphic>
          <a:graphicData uri="http://schemas.openxmlformats.org/presentationml/2006/ole">
            <p:oleObj spid="_x0000_s34818" name="文档" r:id="rId7" imgW="3837724" imgH="257450" progId="Word.Document.12">
              <p:embed/>
            </p:oleObj>
          </a:graphicData>
        </a:graphic>
      </p:graphicFrame>
      <p:pic>
        <p:nvPicPr>
          <p:cNvPr id="11" name="A171.eps" descr="id:2147512971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5515530" y="4653136"/>
            <a:ext cx="1864782" cy="1987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6814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64731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ABEF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都是直角梯形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BCHG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的形状是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能共面的四点是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在正方体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对角线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L131.eps" descr="id:2147518968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2627784" y="3944574"/>
            <a:ext cx="3240360" cy="2231121"/>
          </a:xfrm>
          <a:prstGeom prst="rect">
            <a:avLst/>
          </a:prstGeom>
        </p:spPr>
      </p:pic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60355617"/>
              </p:ext>
            </p:extLst>
          </p:nvPr>
        </p:nvGraphicFramePr>
        <p:xfrm>
          <a:off x="2261336" y="1830636"/>
          <a:ext cx="8128000" cy="504427"/>
        </p:xfrm>
        <a:graphic>
          <a:graphicData uri="http://schemas.openxmlformats.org/presentationml/2006/ole">
            <p:oleObj spid="_x0000_s35842" name="文档" r:id="rId8" imgW="3837724" imgH="237979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739079" y="2235578"/>
            <a:ext cx="1665841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平行四边形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14439" y="2648964"/>
            <a:ext cx="120417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181762" y="3431032"/>
            <a:ext cx="238719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在直线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858696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30227302"/>
              </p:ext>
            </p:extLst>
          </p:nvPr>
        </p:nvGraphicFramePr>
        <p:xfrm>
          <a:off x="508000" y="1803957"/>
          <a:ext cx="8128000" cy="3504087"/>
        </p:xfrm>
        <a:graphic>
          <a:graphicData uri="http://schemas.openxmlformats.org/presentationml/2006/ole">
            <p:oleObj spid="_x0000_s36866" name="文档" r:id="rId7" imgW="3837724" imgH="16539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44731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02385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的交线上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BD=M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L132.eps" descr="id:2147515431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987824" y="3501351"/>
            <a:ext cx="2880320" cy="2869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3980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244971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平面的基本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性质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50788196"/>
              </p:ext>
            </p:extLst>
          </p:nvPr>
        </p:nvGraphicFramePr>
        <p:xfrm>
          <a:off x="508000" y="2089542"/>
          <a:ext cx="8128000" cy="4286328"/>
        </p:xfrm>
        <a:graphic>
          <a:graphicData uri="http://schemas.openxmlformats.org/presentationml/2006/ole">
            <p:oleObj spid="_x0000_s29698" name="文档" r:id="rId6" imgW="3946416" imgH="2081234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545344" y="2907642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978492" y="4679376"/>
            <a:ext cx="27943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同一条直线上的三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65903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共面、共线、共点问题的证明有哪些方法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共面、共线、共点问题的证明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证明点或线共面问题的两种方法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首先由所给条件中的部分线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确定一个平面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然后证其余的线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在这个平面内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将所有条件分为两部分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然后分别确定平面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再证两平面重合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证明点共线问题的两种方法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先由两点确定一条直线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再证其他各点都在这条直线上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直接证明这些点都在同一条特定直线上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证明线共点问题的常用方法是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先证其中两条直线交于一点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再证其他直线经过该点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824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1277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</a:t>
            </a:r>
            <a:r>
              <a:rPr lang="zh-CN" altLang="zh-CN" sz="2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训练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err="1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三点的平面记作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的交线必通过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但不过点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以下四个命题中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不共面的四点中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其中任意三点不共线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若直线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则直线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依次首尾相接的四条线段必共面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正确命题的个数是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A.0	B.1	C.2	D.3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L133.eps" descr="id:214751898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3995936" y="2335728"/>
            <a:ext cx="2664296" cy="1910417"/>
          </a:xfrm>
          <a:prstGeom prst="rect">
            <a:avLst/>
          </a:prstGeom>
        </p:spPr>
      </p:pic>
      <p:sp>
        <p:nvSpPr>
          <p:cNvPr id="10" name="矩形 9"/>
          <p:cNvSpPr>
            <a:spLocks noChangeAspect="1"/>
          </p:cNvSpPr>
          <p:nvPr/>
        </p:nvSpPr>
        <p:spPr>
          <a:xfrm>
            <a:off x="6084168" y="1809198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086284" y="5445224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780233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γ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根据公理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的交线上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同理可知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的交线上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否则三点共线和第四点必共面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如图三棱锥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能符合题意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不共面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的几何体知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由空间四边形可知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L134.eps" descr="id:2147515438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771800" y="4149080"/>
            <a:ext cx="2808312" cy="2478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1745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空间两条直线的位置关系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多考向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两直线位置关系的判定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为三条不重合的直线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已知下列结论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其中正确的个数为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A.0	B.1	C.2	D.3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265471" y="3812062"/>
            <a:ext cx="442750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4663527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在空间中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可能平行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也可能相交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还可能异面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显然成立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构造长方体或正方体模型可快速判断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5911196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如何比较直观地判断两直线的位置关系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1565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异面直线的判定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FF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安徽马鞍山期中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三棱柱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底面三角形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是正三角形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则下列叙述正确的是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A.CC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是异面直线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B.CC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是共面直线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是异面直线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D.AE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是共面直线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空间两条直线位置关系的判定方法有哪些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A161.eps" descr="id:2147493100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4788024" y="2635701"/>
            <a:ext cx="1584176" cy="1584176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7925203" y="2203670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4671619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均在平面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不是异面直线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3000500000000000000" pitchFamily="66" charset="-122"/>
                <a:cs typeface="Times New Roman" panose="02020603050405020304" pitchFamily="18" charset="0"/>
              </a:rPr>
              <a:t>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ABC=C,AE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" panose="03000500000000000000" pitchFamily="66" charset="-122"/>
                <a:cs typeface="Cambria Math" panose="02040503050406030204" pitchFamily="18" charset="0"/>
              </a:rPr>
              <a:t>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不在直线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是异面直线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;AE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3000500000000000000" pitchFamily="66" charset="-122"/>
                <a:cs typeface="Times New Roman" panose="02020603050405020304" pitchFamily="18" charset="0"/>
              </a:rPr>
              <a:t>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=E,B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" panose="03000500000000000000" pitchFamily="66" charset="-122"/>
                <a:cs typeface="Cambria Math" panose="02040503050406030204" pitchFamily="18" charset="0"/>
              </a:rPr>
              <a:t>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不在直线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是异面直线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8820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2316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异面直线所成的角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FF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河北衡水三模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在矩形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,AB=4,AD=2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现将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绕直线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翻转至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DA'P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为线段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则异面直线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PA'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所成角的正切值为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13040633"/>
              </p:ext>
            </p:extLst>
          </p:nvPr>
        </p:nvGraphicFramePr>
        <p:xfrm>
          <a:off x="508000" y="5022825"/>
          <a:ext cx="8128000" cy="1008854"/>
        </p:xfrm>
        <a:graphic>
          <a:graphicData uri="http://schemas.openxmlformats.org/presentationml/2006/ole">
            <p:oleObj spid="_x0000_s37890" name="文档" r:id="rId7" imgW="3837724" imgH="475958" progId="Word.Document.12">
              <p:embed/>
            </p:oleObj>
          </a:graphicData>
        </a:graphic>
      </p:graphicFrame>
      <p:pic>
        <p:nvPicPr>
          <p:cNvPr id="10" name="A162.eps" descr="id:2147493107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2915816" y="3156682"/>
            <a:ext cx="2808312" cy="1813183"/>
          </a:xfrm>
          <a:prstGeom prst="rect">
            <a:avLst/>
          </a:prstGeom>
        </p:spPr>
      </p:pic>
      <p:sp>
        <p:nvSpPr>
          <p:cNvPr id="11" name="矩形 10"/>
          <p:cNvSpPr>
            <a:spLocks noChangeAspect="1"/>
          </p:cNvSpPr>
          <p:nvPr/>
        </p:nvSpPr>
        <p:spPr>
          <a:xfrm>
            <a:off x="7152110" y="2638667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053965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27348771"/>
              </p:ext>
            </p:extLst>
          </p:nvPr>
        </p:nvGraphicFramePr>
        <p:xfrm>
          <a:off x="508000" y="1836088"/>
          <a:ext cx="8128000" cy="3393112"/>
        </p:xfrm>
        <a:graphic>
          <a:graphicData uri="http://schemas.openxmlformats.org/presentationml/2006/ole">
            <p:oleObj spid="_x0000_s38914" name="文档" r:id="rId7" imgW="3837724" imgH="16020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84054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求异面直线所成角的方法有哪些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FF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思路分析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利用中位线和平行四边形平移直线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作出异面直线所成的角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再在直角三角形中求解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140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41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点、线、面之间的位置关系可借助正方体为模型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以正方体为主线直观感知并认识空间点、线、面的位置关系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准确判定线线平行、线线垂直、线面平行、线面垂直、面面平行、面面垂直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空间两条直线位置关系的判定方法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L137.eps" descr="id:2147519018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331640" y="3450510"/>
            <a:ext cx="6370768" cy="3133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55402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32856"/>
            <a:ext cx="385233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求解异面直线所成角的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10887599"/>
              </p:ext>
            </p:extLst>
          </p:nvPr>
        </p:nvGraphicFramePr>
        <p:xfrm>
          <a:off x="508000" y="2620053"/>
          <a:ext cx="8128000" cy="2537139"/>
        </p:xfrm>
        <a:graphic>
          <a:graphicData uri="http://schemas.openxmlformats.org/presentationml/2006/ole">
            <p:oleObj spid="_x0000_s39938" name="文档" r:id="rId7" imgW="3947136" imgH="12324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95747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39769433"/>
              </p:ext>
            </p:extLst>
          </p:nvPr>
        </p:nvGraphicFramePr>
        <p:xfrm>
          <a:off x="508000" y="2142941"/>
          <a:ext cx="8128000" cy="3230275"/>
        </p:xfrm>
        <a:graphic>
          <a:graphicData uri="http://schemas.openxmlformats.org/presentationml/2006/ole">
            <p:oleObj spid="_x0000_s30722" name="文档" r:id="rId6" imgW="3947136" imgH="1567776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4417593" y="2981628"/>
            <a:ext cx="19479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有且只有一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545402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9158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方正兰亭粗黑简体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若空间中四条两两不同的直线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则下列结论一定正确的是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	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B.l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既不垂直也不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平行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D.l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的位置关系不确定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,G,N,M,H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分别是正三棱柱的顶点或所在棱的中点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则表示直线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GH,MN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是异面直线的图形有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填上所有正确答案的序号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A166.eps" descr="id:2147493150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619672" y="4278568"/>
            <a:ext cx="5574935" cy="2174768"/>
          </a:xfrm>
          <a:prstGeom prst="rect">
            <a:avLst/>
          </a:prstGeom>
        </p:spPr>
      </p:pic>
      <p:sp>
        <p:nvSpPr>
          <p:cNvPr id="13" name="矩形 12"/>
          <p:cNvSpPr>
            <a:spLocks noChangeAspect="1"/>
          </p:cNvSpPr>
          <p:nvPr/>
        </p:nvSpPr>
        <p:spPr>
          <a:xfrm>
            <a:off x="5230463" y="1787075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148064" y="3380525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r>
              <a:rPr lang="zh-CN" altLang="zh-CN" sz="2200" i="1" dirty="0" smtClean="0">
                <a:solidFill>
                  <a:srgbClr val="FF0000"/>
                </a:solidFill>
                <a:cs typeface="宋体" panose="02010600030101010101" pitchFamily="2" charset="-122"/>
              </a:rPr>
              <a:t>④</a:t>
            </a:r>
            <a:r>
              <a:rPr lang="en-US" altLang="zh-CN" sz="2200" i="1" dirty="0" smtClean="0">
                <a:solidFill>
                  <a:srgbClr val="FF0000"/>
                </a:solidFill>
                <a:cs typeface="宋体" panose="02010600030101010101" pitchFamily="2" charset="-122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787824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42088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安徽池州高三期末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正方体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ABCD-A'B'C'D'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棱长为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PA=2PB,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A'D'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CC'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分别交于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EF=(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67612241"/>
              </p:ext>
            </p:extLst>
          </p:nvPr>
        </p:nvGraphicFramePr>
        <p:xfrm>
          <a:off x="508000" y="3755628"/>
          <a:ext cx="8128000" cy="393452"/>
        </p:xfrm>
        <a:graphic>
          <a:graphicData uri="http://schemas.openxmlformats.org/presentationml/2006/ole">
            <p:oleObj spid="_x0000_s40962" name="文档" r:id="rId7" imgW="3837724" imgH="185696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2787222" y="3223415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12117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40768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构造如图所示的正方体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AD,l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A,B,C,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,G,H,N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三点共面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" panose="03000500000000000000" pitchFamily="66" charset="-122"/>
                <a:cs typeface="Cambria Math" panose="02040503050406030204" pitchFamily="18" charset="0"/>
              </a:rPr>
              <a:t>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异面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共面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,G,M,N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共面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" panose="03000500000000000000" pitchFamily="66" charset="-122"/>
                <a:cs typeface="Cambria Math" panose="02040503050406030204" pitchFamily="18" charset="0"/>
              </a:rPr>
              <a:t>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GMN,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异面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所以在图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,GH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异面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交于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M,C'E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A'B'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交于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根据相似三角形的性质可求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22038990"/>
              </p:ext>
            </p:extLst>
          </p:nvPr>
        </p:nvGraphicFramePr>
        <p:xfrm>
          <a:off x="508000" y="5673476"/>
          <a:ext cx="8128000" cy="955049"/>
        </p:xfrm>
        <a:graphic>
          <a:graphicData uri="http://schemas.openxmlformats.org/presentationml/2006/ole">
            <p:oleObj spid="_x0000_s41986" name="文档" r:id="rId7" imgW="3837724" imgH="450718" progId="Word.Document.12">
              <p:embed/>
            </p:oleObj>
          </a:graphicData>
        </a:graphic>
      </p:graphicFrame>
      <p:pic>
        <p:nvPicPr>
          <p:cNvPr id="13" name="A279.eps" descr="id:2147512999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6588224" y="4560346"/>
            <a:ext cx="1687357" cy="168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80296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空间中线面的位置关系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相交但不垂直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内有且只有一条直线与直线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有且只有一个平面与平面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垂直的直线不可能与平面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平行的平面不可能与平面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垂直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740041" y="2708920"/>
            <a:ext cx="442750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58061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的斜线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内所有与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平行的直线都垂直于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由题意可知过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有且只有一个平面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垂直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假设有两个平面都与平面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垂直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则这两个平面的交线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垂直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与条件矛盾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l'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l'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l'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l'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又在平面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内取不在直线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上的一点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可作平面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L142.eps" descr="id:214751548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5724128" y="3212976"/>
            <a:ext cx="2914978" cy="2505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7557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如何借助空间图形确定线面位置关系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解决这类问题的关键就是熟悉直线与直线、直线与平面、平面与平面的各种位置关系及相应的公理定理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归纳整理平面几何中成立但立体几何中不成立的命题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并在解题过程中注意避免掉入由此设下的陷阱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判断时可由易到难进行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一般是作图分析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构造出符合题设条件的图形或反例来判断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9195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4076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</a:t>
            </a:r>
            <a:r>
              <a:rPr lang="zh-CN" altLang="zh-CN" sz="2200" b="1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训练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正方体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分别是线段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上的动点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给出下列结论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 smtClean="0">
              <a:solidFill>
                <a:srgbClr val="000000"/>
              </a:solidFill>
              <a:latin typeface="NEU-BZ-S92"/>
              <a:cs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>
              <a:solidFill>
                <a:srgbClr val="000000"/>
              </a:solidFill>
              <a:latin typeface="NEU-BZ-S92"/>
              <a:cs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 smtClean="0">
              <a:solidFill>
                <a:srgbClr val="000000"/>
              </a:solidFill>
              <a:latin typeface="NEU-BZ-S92"/>
              <a:cs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>
              <a:solidFill>
                <a:srgbClr val="000000"/>
              </a:solidFill>
              <a:latin typeface="NEU-BZ-S92"/>
              <a:cs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 smtClean="0">
              <a:solidFill>
                <a:srgbClr val="000000"/>
              </a:solidFill>
              <a:latin typeface="NEU-BZ-S92"/>
              <a:cs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>
              <a:solidFill>
                <a:srgbClr val="000000"/>
              </a:solidFill>
              <a:latin typeface="NEU-BZ-S92"/>
              <a:cs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对于任意给定的点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对于任意给定的点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对于任意给定的点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对于任意给定的点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其中正确的结论是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填序号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L143.eps" descr="id:2147519076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987824" y="2204864"/>
            <a:ext cx="2304256" cy="2347192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3320497" y="6144522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r>
              <a:rPr lang="zh-CN" altLang="zh-CN" sz="2200" i="1" dirty="0" smtClean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r>
              <a:rPr lang="en-US" altLang="zh-CN" sz="2200" i="1" dirty="0" smtClean="0">
                <a:solidFill>
                  <a:srgbClr val="FF0000"/>
                </a:solidFill>
                <a:cs typeface="宋体" panose="02010600030101010101" pitchFamily="2" charset="-122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370160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76294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重合时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Q=D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上不存在点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重合时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因为对于任意给定的点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所以对于任意给定的点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存在点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垂直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中的射影时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重合时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此时在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上不存在点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307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要点归纳小结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60328" y="1628800"/>
            <a:ext cx="7396048" cy="417655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08000" y="2044176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是判断一条直线是否在某个平面内的依据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及其推论是判断或证明点、线共面的依据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是证明三线共点或三点共线的依据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要能够熟练用文字语言、符号语言、图形语言来表示公理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判定空间两条直线是异面直线的方法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判定定理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平面外一点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与平面内一点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的连线和平面内不经过点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的直线是异面直线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反证法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证明两线不可能平行、相交或证明两线不可能共面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从而可得两线异面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6489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8" name="易错易混警示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93393" y="2427985"/>
            <a:ext cx="2034391" cy="32997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275857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异面直线易误解为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分别在两个不同平面内的两条直线为异面直线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实质上两异面直线不能确定任何一个平面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因此异面直线既不平行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也不相交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直线与平面的位置关系在判断时最易忽视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线在面内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192609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523316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41935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空间点、直线、平面之间的位置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关系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90714845"/>
              </p:ext>
            </p:extLst>
          </p:nvPr>
        </p:nvGraphicFramePr>
        <p:xfrm>
          <a:off x="508000" y="1852185"/>
          <a:ext cx="8128000" cy="5033199"/>
        </p:xfrm>
        <a:graphic>
          <a:graphicData uri="http://schemas.openxmlformats.org/presentationml/2006/ole">
            <p:oleObj spid="_x0000_s31746" name="文档" r:id="rId6" imgW="3894589" imgH="24118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2197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99250714"/>
              </p:ext>
            </p:extLst>
          </p:nvPr>
        </p:nvGraphicFramePr>
        <p:xfrm>
          <a:off x="508000" y="1916832"/>
          <a:ext cx="8128000" cy="1977354"/>
        </p:xfrm>
        <a:graphic>
          <a:graphicData uri="http://schemas.openxmlformats.org/presentationml/2006/ole">
            <p:oleObj spid="_x0000_s32770" name="文档" r:id="rId6" imgW="3837724" imgH="932805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3907684" y="2567943"/>
            <a:ext cx="185499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锐角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或直角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39552" y="400073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等角定理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空间中如果两个角的两边分别对应平行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那么这两个角相等或互补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6297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6" name="常用结论.eps"/>
          <p:cNvPicPr/>
          <p:nvPr/>
        </p:nvPicPr>
        <p:blipFill>
          <a:blip r:embed="rId5"/>
          <a:stretch>
            <a:fillRect/>
          </a:stretch>
        </p:blipFill>
        <p:spPr>
          <a:xfrm>
            <a:off x="560328" y="1344770"/>
            <a:ext cx="7396048" cy="417655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1791929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的三个推论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经过一条直线和这条直线外一点有且只有一个平面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经过两条相交直线有且只有一个平面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经过两条平行直线有且只有一个平面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异面直线判定的一个定理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过平面外一点和平面内一点的直线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与平面内不过该点的直线是异面直线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唯一性定理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过直线外一点有且只有一条直线与已知直线平行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过直线外一点有且只有一个平面与已知直线垂直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过平面外一点有且只有一个平面与已知平面平行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过平面外一点有且只有一条直线与已知平面垂直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038951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判断下列结论是否正确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两个不重合的平面只能把空间分成四个部分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有一个公共点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相交于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是异面直线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平行于直线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不可能是平行直线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两个不重合的平面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有一条公共直线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就说平面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并记作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是两条直线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是两个平面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是异面直线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670623" y="1954798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43081" y="2780928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486047" y="3592749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267744" y="4385886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11907" y="5196438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湖北部分重点中学期末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在正方体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,E,F,G,H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分别为棱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则下列直线中与直线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相交的是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555776" y="2148296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339625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EH,HC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EH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EH,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四边形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是梯形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A152.eps" descr="id:214751293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4716016" y="3865239"/>
            <a:ext cx="2304256" cy="2472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01955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3548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是两个不重合的平面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下面说法中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内有两条直线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内有无数条直线平行于平面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若直线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都平行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内所有的直线都与平面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009881" y="1493548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354403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都不能保证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无公共点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可能相交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一定无公共点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A153.eps" descr="id:214751294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979712" y="4456267"/>
            <a:ext cx="3744416" cy="1276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9392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</p:bld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395</TotalTime>
  <Words>3181</Words>
  <Application>Microsoft Office PowerPoint</Application>
  <PresentationFormat>全屏显示(4:3)</PresentationFormat>
  <Paragraphs>353</Paragraphs>
  <Slides>39</Slides>
  <Notes>38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1" baseType="lpstr">
      <vt:lpstr>2014高优二轮模板</vt:lpstr>
      <vt:lpstr>文档</vt:lpstr>
      <vt:lpstr>8.3　空间点、直线、平面之间      的位置关系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95</cp:revision>
  <dcterms:created xsi:type="dcterms:W3CDTF">2014-12-26T02:01:49Z</dcterms:created>
  <dcterms:modified xsi:type="dcterms:W3CDTF">2019-12-10T09:58:58Z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