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1" r:id="rId2"/>
    <p:sldId id="295" r:id="rId3"/>
    <p:sldId id="263" r:id="rId4"/>
    <p:sldId id="264" r:id="rId5"/>
    <p:sldId id="265" r:id="rId6"/>
    <p:sldId id="270" r:id="rId7"/>
    <p:sldId id="272" r:id="rId8"/>
    <p:sldId id="273" r:id="rId9"/>
    <p:sldId id="278" r:id="rId10"/>
    <p:sldId id="280" r:id="rId11"/>
    <p:sldId id="281" r:id="rId12"/>
    <p:sldId id="284" r:id="rId13"/>
    <p:sldId id="285" r:id="rId14"/>
    <p:sldId id="286" r:id="rId15"/>
    <p:sldId id="287" r:id="rId16"/>
    <p:sldId id="288" r:id="rId17"/>
    <p:sldId id="289" r:id="rId18"/>
    <p:sldId id="292" r:id="rId19"/>
    <p:sldId id="29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5FBC0-F0C9-47EE-889A-61785C65A41F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3D50B-07BF-425A-B5D4-936BC45EDE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5136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79573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36411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389883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806990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772804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447024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547863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692211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17665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0091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15843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14664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01041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99638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90712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06232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029587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89738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5.png"/><Relationship Id="rId4" Type="http://schemas.openxmlformats.org/officeDocument/2006/relationships/oleObject" Target="../embeddings/oleObject1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0.bin"/><Relationship Id="rId9" Type="http://schemas.openxmlformats.org/officeDocument/2006/relationships/oleObject" Target="../embeddings/oleObject25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287389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随机抽样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752812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3593" y="1227298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3707" y="2568719"/>
            <a:ext cx="8147747" cy="27940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1.简单随机抽样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(1)定义:一般地,设一个总体含有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个个体,从中逐个①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不放回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地抽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个个体作为样本(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),如果每次抽取时各个个体被抽到的机会都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相等,就把这种抽样方法叫做简单随机抽样.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(2)最常用的简单随机抽样方法有两种: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随机数法和抽签法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7783814" y="3562053"/>
            <a:ext cx="1320242" cy="368289"/>
            <a:chOff x="4881563" y="2969419"/>
            <a:chExt cx="783431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24951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8533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(2)标准差: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7" kern="0" spc="2589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注意:方差和标准差描述了一组数据与平均数的离散程度,反映了一组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数据相对于平均数的波动情况,标准差和方差越大,说明这组数据的波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动性越大.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3.关于平均数、方差的有关性质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的平均数为</a:t>
            </a:r>
            <a:r>
              <a:rPr lang="zh-CN" altLang="en-US" sz="1649" kern="0" spc="-4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的平均数为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649" kern="0" spc="-4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(2)数据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与数据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的方差相等.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的方差为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的方差为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36695" y="1156301"/>
          <a:ext cx="3647838" cy="620706"/>
        </p:xfrm>
        <a:graphic>
          <a:graphicData uri="http://schemas.openxmlformats.org/presentationml/2006/ole">
            <p:oleObj spid="_x0000_s7173" name="Equation" r:id="rId4" imgW="963168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68900" y="3699400"/>
          <a:ext cx="152789" cy="276929"/>
        </p:xfrm>
        <a:graphic>
          <a:graphicData uri="http://schemas.openxmlformats.org/presentationml/2006/ole">
            <p:oleObj spid="_x0000_s7174" name="Equation" r:id="rId5" imgW="3962400" imgH="731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119473" y="3699400"/>
          <a:ext cx="152788" cy="276929"/>
        </p:xfrm>
        <a:graphic>
          <a:graphicData uri="http://schemas.openxmlformats.org/presentationml/2006/ole">
            <p:oleObj spid="_x0000_s7175" name="Equation" r:id="rId6" imgW="3962400" imgH="7315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97109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9390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429400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    用样本特征估计总体特征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1856052"/>
            <a:ext cx="8147747" cy="4517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(2017北京文,17,13分)某大学艺术专业400名学生参加某次测评,根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据男女学生人数的比例,使用分层抽样的方法从中随机抽取了100名学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生,记录他们的分数,将数据分成7组:[20,30),[30,40),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,[80,90],并整理得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到如下频率分布直方图: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2813" kern="0" spc="3704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</p:txBody>
      </p:sp>
      <p:pic>
        <p:nvPicPr>
          <p:cNvPr id="5" name="图片 3" descr="textimage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8372" y="3772573"/>
            <a:ext cx="4169757" cy="232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7845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100641"/>
            <a:ext cx="8147747" cy="2328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382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(1)从总体的400名学生中随机抽取一人,估计其分数小于70的概率;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(2)已知样本中分数小于40的学生有5人,试估计总体中分数在区间[40,5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0)内的人数;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(3)已知样本中有一半男生的分数不小于70,且样本中分数不小于70的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男女生人数相等.试估计总体中男生和女生人数的比例.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1539060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本题考查频率分布直方图,古典概型,分层抽样的方法.考查运算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求解能力.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(1)根据频率分布直方图可知,样本中分数不小于70的频率为(0.02+0.04)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10=0.6,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所以样本中分数小于70的频率为1-0.6=0.4.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所以从总体的400名学生中随机抽取一人,其分数小于70的概率估计为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0.4.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(2)由题图,知样本中分数不小于50的频率为(0.01+0.02+0.04+0.02)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10=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0.9,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分数在区间[40,50)内的人数为100-100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0.9-5=5.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所以总体中分数在区间[40,50)内的人数估计为400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597" kern="0" spc="48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688909" y="5881869"/>
          <a:ext cx="391521" cy="553859"/>
        </p:xfrm>
        <a:graphic>
          <a:graphicData uri="http://schemas.openxmlformats.org/presentationml/2006/ole">
            <p:oleObj spid="_x0000_s8195" name="Equation" r:id="rId4" imgW="103632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3981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812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(3)由题意可知,样本中分数不小于70的学生人数为(0.02+0.04)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所以样本中分数不小于70的男生人数为60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所以样本中的男生人数为30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2=60,女生人数为100-60=40,故男生和女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生人数的比例为60∶40=3∶2.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所以总体中男生和女生人数的比例估计为3∶2.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方法总结    在频率分布直方图中,各小长方形的面积表示相应各组的频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率,所有小长方形的面积的和等于1.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813548" y="2099511"/>
          <a:ext cx="181437" cy="553860"/>
        </p:xfrm>
        <a:graphic>
          <a:graphicData uri="http://schemas.openxmlformats.org/presentationml/2006/ole">
            <p:oleObj spid="_x0000_s9219" name="Equation" r:id="rId4" imgW="48768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07838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208023"/>
            <a:ext cx="8147747" cy="34524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频率分布直方图的应用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从频率分布直方图中得出有关数据的方法: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(1)频率=组距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662" kern="0" spc="15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(2)众数:最高小长方形底边中点的横坐标;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(3)中位数:平分频率分布直方图面积且垂直于横轴的直线与横轴交点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的横坐标;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(4)平均数:每个小长方形的面积乘小长方形底边中点的横坐标之和.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13670" y="3193479"/>
          <a:ext cx="534761" cy="572959"/>
        </p:xfrm>
        <a:graphic>
          <a:graphicData uri="http://schemas.openxmlformats.org/presentationml/2006/ole">
            <p:oleObj spid="_x0000_s10243" name="Equation" r:id="rId4" imgW="14020800" imgH="15240000" progId="Equation.DSMT4">
              <p:embed/>
            </p:oleObj>
          </a:graphicData>
        </a:graphic>
      </p:graphicFrame>
      <p:sp>
        <p:nvSpPr>
          <p:cNvPr id="5" name="文本框 2"/>
          <p:cNvSpPr txBox="1"/>
          <p:nvPr/>
        </p:nvSpPr>
        <p:spPr>
          <a:xfrm>
            <a:off x="5313074" y="1729045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6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7371" y="1208769"/>
            <a:ext cx="2777259" cy="415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85740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221227"/>
            <a:ext cx="8147747" cy="4517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(2016山东,3,5分)某高校调查了200名学生每周的自习时间(单位: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小时),制成了如图所示的频率分布直方图,其中自习时间的范围是[17.5,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30],样本数据分组为[17.5,20),[20,22.5),[22.5,25),[25,27.5),[27.5,30].根据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直方图,这200名学生中每周的自习时间不少于22.5小时的人数是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2813" kern="0" spc="3463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8731" y="3209369"/>
            <a:ext cx="3867500" cy="22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3791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392237"/>
            <a:ext cx="8147747" cy="15291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A.56　    B.60　    C.120　    D.140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928" kern="0" spc="5204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8" y="2306073"/>
            <a:ext cx="6334145" cy="589222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022127" y="3077396"/>
            <a:ext cx="8147747" cy="13396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由频率分布直方图知这200名学生每周的自习时间不少于22.5小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时的频率为1-(0.02+0.10)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2.5=0.7,则这200名学生中每周的自习时间不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少于22.5小时的人数为200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0.7=140,故选D.</a:t>
            </a:r>
            <a:endParaRPr lang="zh-CN" altLang="en-US" sz="1805" dirty="0"/>
          </a:p>
        </p:txBody>
      </p:sp>
      <p:sp>
        <p:nvSpPr>
          <p:cNvPr id="5" name="TextBox 2"/>
          <p:cNvSpPr txBox="1"/>
          <p:nvPr/>
        </p:nvSpPr>
        <p:spPr>
          <a:xfrm>
            <a:off x="2013639" y="4597925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65043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22287"/>
            <a:ext cx="8147747" cy="45029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样本的数字特征及用其估计总体的数字特征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利用频率分布直方图估计样本的数字特征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(1)在样本数据的频率分布直方图中,众数就是最高矩形底边中点的横坐标.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(2)在频率分布直方图中,中位数左边和右边的直方图的面积应该相等,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由此可以估计中位数的值.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(3)平均数是频率分布直方图的“重心”,等于频率分布直方图中每个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小矩形的面积与小矩形底边中点的横坐标之积的和.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2.平均数:</a:t>
            </a:r>
            <a:r>
              <a:rPr lang="zh-CN" altLang="en-US" sz="1298" kern="0" spc="-9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1213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方差: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0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1298" kern="0" spc="-9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1298" kern="0" spc="-9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1298" kern="0" spc="-9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];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85848" y="4231825"/>
          <a:ext cx="152789" cy="276930"/>
        </p:xfrm>
        <a:graphic>
          <a:graphicData uri="http://schemas.openxmlformats.org/presentationml/2006/ole">
            <p:oleObj spid="_x0000_s11273" name="Equation" r:id="rId4" imgW="3962400" imgH="731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83155" y="4127975"/>
          <a:ext cx="1871666" cy="553859"/>
        </p:xfrm>
        <a:graphic>
          <a:graphicData uri="http://schemas.openxmlformats.org/presentationml/2006/ole">
            <p:oleObj spid="_x0000_s11274" name="Equation" r:id="rId5" imgW="493776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45710" y="4723840"/>
          <a:ext cx="200535" cy="553859"/>
        </p:xfrm>
        <a:graphic>
          <a:graphicData uri="http://schemas.openxmlformats.org/presentationml/2006/ole">
            <p:oleObj spid="_x0000_s11275" name="Equation" r:id="rId6" imgW="51816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79063" y="4945029"/>
          <a:ext cx="152789" cy="276930"/>
        </p:xfrm>
        <a:graphic>
          <a:graphicData uri="http://schemas.openxmlformats.org/presentationml/2006/ole">
            <p:oleObj spid="_x0000_s11276" name="Equation" r:id="rId7" imgW="3962400" imgH="731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373248" y="4945029"/>
          <a:ext cx="152789" cy="276930"/>
        </p:xfrm>
        <a:graphic>
          <a:graphicData uri="http://schemas.openxmlformats.org/presentationml/2006/ole">
            <p:oleObj spid="_x0000_s11277" name="Equation" r:id="rId8" imgW="3962400" imgH="7315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568205" y="4945029"/>
          <a:ext cx="152789" cy="276930"/>
        </p:xfrm>
        <a:graphic>
          <a:graphicData uri="http://schemas.openxmlformats.org/presentationml/2006/ole">
            <p:oleObj spid="_x0000_s11278" name="Equation" r:id="rId9" imgW="3962400" imgH="7315200" progId="Equation.DSMT4">
              <p:embed/>
            </p:oleObj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2022127" y="5273901"/>
            <a:ext cx="8147747" cy="1118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标准差: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7" kern="0" spc="2589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方差、标准差描述数据的离散程度.</a:t>
            </a:r>
            <a:endParaRPr lang="zh-CN" altLang="en-US" sz="1805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106320" y="5347445"/>
          <a:ext cx="3647837" cy="620706"/>
        </p:xfrm>
        <a:graphic>
          <a:graphicData uri="http://schemas.openxmlformats.org/presentationml/2006/ole">
            <p:oleObj spid="_x0000_s11279" name="Equation" r:id="rId10" imgW="96316800" imgH="16459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06605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850667"/>
            <a:ext cx="8147747" cy="32007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　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已知数据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是某市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)个普通职工的年收入,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个数据的中位数为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,平均数为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,方差为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,如果再加上世界首富的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年收入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,则这(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+1)个数据中,下列说法正确的是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A.年收入平均数可能不变,中位数可能不变,方差可能不变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B.年收入平均数大大增大,中位数可能不变,方差变大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C.年收入平均数大大增大,中位数可能不变,方差也不变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D.年收入平均数大大增大,中位数一定变大,方差可能不变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22127" y="4073584"/>
            <a:ext cx="8147747" cy="1803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∵数据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是某市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)个普通职工的年收入,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为世界首富的年收入,则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远大于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,故这(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+1)个数据中,年收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入平均数大大增大;中位数可能不变,也可能稍微变大;由于数据的集中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程度受到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的影响比较大,更加离散,所以方差变大.</a:t>
            </a:r>
            <a:endParaRPr lang="zh-CN" altLang="en-US" sz="1805" dirty="0"/>
          </a:p>
        </p:txBody>
      </p:sp>
      <p:sp>
        <p:nvSpPr>
          <p:cNvPr id="4" name="TextBox 3"/>
          <p:cNvSpPr txBox="1"/>
          <p:nvPr/>
        </p:nvSpPr>
        <p:spPr>
          <a:xfrm>
            <a:off x="1990546" y="5918485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B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70702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8222" y="225036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3622234"/>
            <a:ext cx="8147747" cy="2026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(3)分层抽样中公式的运用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(i)抽样比=</a:t>
            </a:r>
            <a:r>
              <a:rPr lang="zh-CN" altLang="en-US" sz="2727" kern="0" spc="501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7" kern="0" spc="862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(ii)层1的数量∶层2的数量∶层3的数量=样本1的容量∶样本2的容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量∶样本3的容量.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08845" y="4175418"/>
          <a:ext cx="983579" cy="592058"/>
        </p:xfrm>
        <a:graphic>
          <a:graphicData uri="http://schemas.openxmlformats.org/presentationml/2006/ole">
            <p:oleObj spid="_x0000_s1028" name="Equation" r:id="rId4" imgW="25908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336942" y="4175419"/>
          <a:ext cx="1441947" cy="592057"/>
        </p:xfrm>
        <a:graphic>
          <a:graphicData uri="http://schemas.openxmlformats.org/presentationml/2006/ole">
            <p:oleObj spid="_x0000_s1029" name="Equation" r:id="rId5" imgW="38100000" imgH="15544800" progId="Equation.DSMT4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942019" y="1189834"/>
            <a:ext cx="8307930" cy="2418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分层抽样</a:t>
            </a:r>
            <a:endParaRPr lang="zh-CN" altLang="en-US" sz="2015" b="1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定义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一般地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在抽样时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将总体②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分成互不交叉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的层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然后按照一</a:t>
            </a:r>
            <a:r>
              <a:rPr lang="zh-CN" altLang="en-US" sz="2015" dirty="0"/>
              <a:t/>
            </a:r>
            <a:br>
              <a:rPr lang="zh-CN" altLang="en-US" sz="201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定的比例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从各层独立地抽取一定数量的个体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将各层取出的个体合在</a:t>
            </a:r>
            <a:r>
              <a:rPr lang="zh-CN" altLang="en-US" sz="2015" dirty="0"/>
              <a:t/>
            </a:r>
            <a:br>
              <a:rPr lang="zh-CN" altLang="en-US" sz="201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一起作为样本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这种抽样方法是分层抽样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2015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应用范围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总体是由③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差异明显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的几个部分组成的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2015" dirty="0"/>
          </a:p>
        </p:txBody>
      </p:sp>
      <p:grpSp>
        <p:nvGrpSpPr>
          <p:cNvPr id="7" name="组合 16"/>
          <p:cNvGrpSpPr/>
          <p:nvPr/>
        </p:nvGrpSpPr>
        <p:grpSpPr bwMode="auto">
          <a:xfrm>
            <a:off x="5809518" y="1689978"/>
            <a:ext cx="2076991" cy="429722"/>
            <a:chOff x="4881563" y="2969419"/>
            <a:chExt cx="783431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4735213" y="3043981"/>
            <a:ext cx="1360787" cy="429722"/>
            <a:chOff x="4881563" y="2969419"/>
            <a:chExt cx="783431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129146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2300121" y="2211453"/>
          <a:ext cx="7806620" cy="2583648"/>
        </p:xfrm>
        <a:graphic>
          <a:graphicData uri="http://schemas.openxmlformats.org/drawingml/2006/table">
            <a:tbl>
              <a:tblPr/>
              <a:tblGrid>
                <a:gridCol w="7162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756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337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472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337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196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类别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共同点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各自特点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相互联系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适用范围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69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简单随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机抽样</a:t>
                      </a:r>
                    </a:p>
                  </a:txBody>
                  <a:tcPr marL="45837" marR="45837" marT="45837" marB="45837"/>
                </a:tc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①抽样过程中每个个体被抽到的可能性相等;②每次抽出个体后不再放回,即不放回抽样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从总体中逐个抽取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最基本的抽样方法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总体中的个体数较少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4592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分层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抽样</a:t>
                      </a:r>
                    </a:p>
                  </a:txBody>
                  <a:tcPr marL="45837" marR="45837" marT="45837" marB="45837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将总体分成几层,按比例分层进行抽取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在每一层抽样时采用简单随机抽样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总体由差异明显的几部分组成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228501" y="1495250"/>
            <a:ext cx="4583757" cy="506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简单随机抽样与分层抽样的区别与联系</a:t>
            </a:r>
            <a:endParaRPr lang="zh-CN" altLang="en-US" sz="2015" dirty="0"/>
          </a:p>
        </p:txBody>
      </p:sp>
    </p:spTree>
    <p:extLst>
      <p:ext uri="{BB962C8B-B14F-4D97-AF65-F5344CB8AC3E}">
        <p14:creationId xmlns:p14="http://schemas.microsoft.com/office/powerpoint/2010/main" xmlns="" val="797810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89870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    分层抽样的应用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2054983"/>
            <a:ext cx="8147747" cy="1803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某高校共有学生3 000人,新进大一学生有800人,现对大学生社团活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动情况进行抽样调查,如果用分层抽样法在全校抽取300人,那么应在大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一抽取的人数为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A.200　    B.100　    C.80　    D.75</a:t>
            </a:r>
            <a:endParaRPr lang="zh-CN" altLang="en-US" sz="1805" dirty="0"/>
          </a:p>
        </p:txBody>
      </p:sp>
      <p:grpSp>
        <p:nvGrpSpPr>
          <p:cNvPr id="9" name="组合 8"/>
          <p:cNvGrpSpPr/>
          <p:nvPr/>
        </p:nvGrpSpPr>
        <p:grpSpPr>
          <a:xfrm>
            <a:off x="2022127" y="4001963"/>
            <a:ext cx="8147747" cy="1937965"/>
            <a:chOff x="540000" y="1080000"/>
            <a:chExt cx="8127000" cy="1933030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1080000"/>
              <a:ext cx="8127000" cy="19330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设在大一抽取的人数为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则用分层抽样的方法可得</a:t>
              </a:r>
              <a:r>
                <a:rPr lang="zh-CN" altLang="en-US" sz="2597" kern="0" spc="2062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70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=80.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故选C.</a:t>
              </a:r>
              <a:endParaRPr lang="zh-CN" altLang="en-US" sz="1805" dirty="0"/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351600" y="1628973"/>
            <a:ext cx="590550" cy="552449"/>
          </p:xfrm>
          <a:graphic>
            <a:graphicData uri="http://schemas.openxmlformats.org/presentationml/2006/ole">
              <p:oleObj spid="_x0000_s2052" name="Equation" r:id="rId4" imgW="155448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086299" y="1628973"/>
            <a:ext cx="419099" cy="552449"/>
          </p:xfrm>
          <a:graphic>
            <a:graphicData uri="http://schemas.openxmlformats.org/presentationml/2006/ole">
              <p:oleObj spid="_x0000_s2053" name="Equation" r:id="rId5" imgW="10972800" imgH="14630400" progId="Equation.DSMT4">
                <p:embed/>
              </p:oleObj>
            </a:graphicData>
          </a:graphic>
        </p:graphicFrame>
      </p:grpSp>
      <p:sp>
        <p:nvSpPr>
          <p:cNvPr id="13" name="TextBox 2"/>
          <p:cNvSpPr txBox="1"/>
          <p:nvPr/>
        </p:nvSpPr>
        <p:spPr>
          <a:xfrm>
            <a:off x="2022127" y="6007334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C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18658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22287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统计图表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3707" y="1258121"/>
            <a:ext cx="8147747" cy="5286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1.频率分布表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(1)含义:把反映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总体频率分布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的表格称为频率分布表.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(2)频率分布表的画法步骤: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第一步:求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极差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,决定组数和组距,组距=</a:t>
            </a:r>
            <a:r>
              <a:rPr lang="zh-CN" altLang="en-US" sz="2727" kern="0" spc="133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第二步: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分组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,通常对组内数值所在区间取左闭右开区间,最后一组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取闭区间;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第三步:登记频数,计算频率,列出频率分布表.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频率分布直方图:能够反映样本的频率分布规律的直方图.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3.频率分布直方图的特征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(1)各个小矩形的面积和为1.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753839" y="3210445"/>
          <a:ext cx="515662" cy="592057"/>
        </p:xfrm>
        <a:graphic>
          <a:graphicData uri="http://schemas.openxmlformats.org/presentationml/2006/ole">
            <p:oleObj spid="_x0000_s3075" name="Equation" r:id="rId4" imgW="13716000" imgH="1554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66606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(2)纵轴的含义为</a:t>
            </a:r>
            <a:r>
              <a:rPr lang="zh-CN" altLang="en-US" sz="2662" kern="0" spc="15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,矩形的面积=组距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662" kern="0" spc="15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=频率.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(3)样本数据的平均数的估计值等于每个小矩形的面积乘小矩形底边中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点的横坐标之和.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(4)众数为最高矩形的底边中点的横坐标.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频率分布折线图:将频率分布直方图中各相邻的矩形的上底边的中点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顺次连接起来,就得到频率分布折线图.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5.茎叶图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一般地,茎是指中间的一列数,叶就是从茎的旁边生长出来的数.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6.茎叶图的优点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茎叶图的优点是可以保留原始数据,而且可以随时记录,这给数据的记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录和表示都带来了方便.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90016" y="1168082"/>
          <a:ext cx="534761" cy="572958"/>
        </p:xfrm>
        <a:graphic>
          <a:graphicData uri="http://schemas.openxmlformats.org/presentationml/2006/ole">
            <p:oleObj spid="_x0000_s4100" name="Equation" r:id="rId4" imgW="14020800" imgH="15240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574422" y="1168082"/>
          <a:ext cx="534761" cy="572958"/>
        </p:xfrm>
        <a:graphic>
          <a:graphicData uri="http://schemas.openxmlformats.org/presentationml/2006/ole">
            <p:oleObj spid="_x0000_s4101" name="Equation" r:id="rId5" imgW="14020800" imgH="152400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79755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2228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406402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    统计图表的理解与应用</a:t>
            </a:r>
            <a:endParaRPr lang="zh-CN" altLang="en-US" sz="1805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53707" y="1849719"/>
            <a:ext cx="8147747" cy="3318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下面的茎叶图记录的是甲、乙两个班级各5名同学在一次数学测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试中的选择题的成绩(单位:分;每道题5分,共8道题).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619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已知两组数据的平均数相等,则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的值可以分别为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A.0,0　    B.0,5　    C.5,0　    D.5,5</a:t>
            </a:r>
            <a:endParaRPr lang="zh-CN" altLang="en-US" sz="1805" dirty="0"/>
          </a:p>
        </p:txBody>
      </p:sp>
      <p:pic>
        <p:nvPicPr>
          <p:cNvPr id="5" name="图片 4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68119" y="2695567"/>
            <a:ext cx="3846771" cy="13307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022127" y="5021877"/>
            <a:ext cx="8147747" cy="1032334"/>
            <a:chOff x="540000" y="1080000"/>
            <a:chExt cx="8127000" cy="1029705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080000"/>
              <a:ext cx="8127000" cy="10297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根据题意得</a:t>
              </a:r>
              <a:r>
                <a:rPr lang="zh-CN" altLang="en-US" sz="2597" kern="0" spc="1597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1604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⇒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21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5.结合各选项知选B.</a:t>
              </a:r>
              <a:endParaRPr lang="zh-CN" altLang="en-US" sz="1805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584800" y="1163781"/>
            <a:ext cx="2352674" cy="552449"/>
          </p:xfrm>
          <a:graphic>
            <a:graphicData uri="http://schemas.openxmlformats.org/presentationml/2006/ole">
              <p:oleObj spid="_x0000_s5124" name="Equation" r:id="rId5" imgW="621792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081624" y="1163781"/>
            <a:ext cx="2362200" cy="552449"/>
          </p:xfrm>
          <a:graphic>
            <a:graphicData uri="http://schemas.openxmlformats.org/presentationml/2006/ole">
              <p:oleObj spid="_x0000_s5125" name="Equation" r:id="rId6" imgW="62484000" imgH="14630400" progId="Equation.DSMT4">
                <p:embed/>
              </p:oleObj>
            </a:graphicData>
          </a:graphic>
        </p:graphicFrame>
      </p:grpSp>
      <p:sp>
        <p:nvSpPr>
          <p:cNvPr id="10" name="TextBox 2"/>
          <p:cNvSpPr txBox="1"/>
          <p:nvPr/>
        </p:nvSpPr>
        <p:spPr>
          <a:xfrm>
            <a:off x="2022127" y="6078954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B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91012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考点三  用样本估计总体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3707" y="1423630"/>
            <a:ext cx="8147747" cy="8723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1.众数、中位数、平均数</a:t>
            </a:r>
            <a:endParaRPr lang="zh-CN" altLang="en-US" sz="1805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53707" y="4570648"/>
            <a:ext cx="8147747" cy="1821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2.方差和标准差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方差和标准差反映了数据波动程度的大小.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(1)方差:③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361" u="sng" kern="0" spc="-2782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[(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181" u="sng" kern="0" spc="-978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181" u="sng" kern="0" spc="-978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u="sng" kern="0" dirty="0">
                <a:solidFill>
                  <a:srgbClr val="FF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181" u="sng" kern="0" spc="-978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]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053707" y="2426315"/>
          <a:ext cx="7759759" cy="2149776"/>
        </p:xfrm>
        <a:graphic>
          <a:graphicData uri="http://schemas.openxmlformats.org/drawingml/2006/table">
            <a:tbl>
              <a:tblPr/>
              <a:tblGrid>
                <a:gridCol w="9626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093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877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427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数字特征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样本数据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频率分布直方图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27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众数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出现①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次数最多  </a:t>
                      </a:r>
                      <a:r>
                        <a:rPr lang="zh-CN" altLang="en-US" sz="1300" u="sng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的数据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取最高的小矩形底边中点的横坐标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986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中位数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将数据按大小依次排列,处在②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最中间位置</a:t>
                      </a:r>
                      <a:r>
                        <a:rPr sz="1300" dirty="0"/>
                        <a:t/>
                      </a:r>
                      <a:br>
                        <a:rPr sz="1300" dirty="0"/>
                      </a:br>
                      <a:r>
                        <a:rPr lang="zh-CN" altLang="en-US" sz="1300" u="sng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的一个数据(或最中间两个数据的平均数)   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把频率分布直方图划分为左右两个面积相等的部分,分界线与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轴交点的横坐标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986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平均数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样本数据的算术平均数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每个小矩形的面积乘小矩形底边中点的横坐标之和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62024" y="5753041"/>
          <a:ext cx="190508" cy="526167"/>
        </p:xfrm>
        <a:graphic>
          <a:graphicData uri="http://schemas.openxmlformats.org/presentationml/2006/ole">
            <p:oleObj spid="_x0000_s6150" name="Equation" r:id="rId4" imgW="51816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394182" y="5960980"/>
          <a:ext cx="145149" cy="263083"/>
        </p:xfrm>
        <a:graphic>
          <a:graphicData uri="http://schemas.openxmlformats.org/presentationml/2006/ole">
            <p:oleObj spid="_x0000_s6151" name="Equation" r:id="rId5" imgW="3962400" imgH="731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88368" y="5960980"/>
          <a:ext cx="145149" cy="263083"/>
        </p:xfrm>
        <a:graphic>
          <a:graphicData uri="http://schemas.openxmlformats.org/presentationml/2006/ole">
            <p:oleObj spid="_x0000_s6152" name="Equation" r:id="rId6" imgW="3962400" imgH="7315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383324" y="5960980"/>
          <a:ext cx="145149" cy="263083"/>
        </p:xfrm>
        <a:graphic>
          <a:graphicData uri="http://schemas.openxmlformats.org/presentationml/2006/ole">
            <p:oleObj spid="_x0000_s6153" name="Equation" r:id="rId7" imgW="3962400" imgH="7315200" progId="Equation.DSMT4">
              <p:embed/>
            </p:oleObj>
          </a:graphicData>
        </a:graphic>
      </p:graphicFrame>
      <p:grpSp>
        <p:nvGrpSpPr>
          <p:cNvPr id="10" name="组合 16"/>
          <p:cNvGrpSpPr/>
          <p:nvPr/>
        </p:nvGrpSpPr>
        <p:grpSpPr bwMode="auto">
          <a:xfrm>
            <a:off x="3622710" y="2881502"/>
            <a:ext cx="787824" cy="273749"/>
            <a:chOff x="4881563" y="2969419"/>
            <a:chExt cx="783431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5269979" y="3304061"/>
            <a:ext cx="1112503" cy="268180"/>
            <a:chOff x="4881563" y="2969419"/>
            <a:chExt cx="783431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6" name="组合 16"/>
          <p:cNvGrpSpPr/>
          <p:nvPr/>
        </p:nvGrpSpPr>
        <p:grpSpPr bwMode="auto">
          <a:xfrm>
            <a:off x="3231206" y="5720676"/>
            <a:ext cx="3796171" cy="788137"/>
            <a:chOff x="4881563" y="2969419"/>
            <a:chExt cx="783431" cy="219075"/>
          </a:xfrm>
        </p:grpSpPr>
        <p:sp>
          <p:nvSpPr>
            <p:cNvPr id="1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361604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404</Words>
  <Application>Microsoft Office PowerPoint</Application>
  <PresentationFormat>自定义</PresentationFormat>
  <Paragraphs>141</Paragraphs>
  <Slides>19</Slides>
  <Notes>18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2019-12-06T14:34:41Z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