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1" r:id="rId2"/>
    <p:sldId id="350" r:id="rId3"/>
    <p:sldId id="330" r:id="rId4"/>
    <p:sldId id="477" r:id="rId5"/>
    <p:sldId id="478" r:id="rId6"/>
    <p:sldId id="458" r:id="rId7"/>
    <p:sldId id="459" r:id="rId8"/>
    <p:sldId id="460" r:id="rId9"/>
    <p:sldId id="461" r:id="rId10"/>
    <p:sldId id="462" r:id="rId11"/>
    <p:sldId id="463" r:id="rId12"/>
    <p:sldId id="383" r:id="rId13"/>
    <p:sldId id="479" r:id="rId14"/>
    <p:sldId id="464" r:id="rId15"/>
    <p:sldId id="480" r:id="rId16"/>
    <p:sldId id="481" r:id="rId17"/>
    <p:sldId id="465" r:id="rId18"/>
    <p:sldId id="466" r:id="rId19"/>
    <p:sldId id="488" r:id="rId20"/>
    <p:sldId id="482" r:id="rId21"/>
    <p:sldId id="451" r:id="rId22"/>
    <p:sldId id="467" r:id="rId23"/>
    <p:sldId id="483" r:id="rId24"/>
    <p:sldId id="468" r:id="rId25"/>
    <p:sldId id="469" r:id="rId26"/>
    <p:sldId id="452" r:id="rId27"/>
    <p:sldId id="486" r:id="rId28"/>
    <p:sldId id="470" r:id="rId29"/>
    <p:sldId id="471" r:id="rId30"/>
    <p:sldId id="487" r:id="rId31"/>
    <p:sldId id="473" r:id="rId32"/>
    <p:sldId id="430" r:id="rId33"/>
    <p:sldId id="474" r:id="rId34"/>
    <p:sldId id="475" r:id="rId35"/>
    <p:sldId id="476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4B1C3-B572-4494-965B-167C34F44336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F29A5-B0B2-4924-B7F3-81D1626749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0460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4206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735627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>
            <a:off x="2880320" y="2636912"/>
            <a:ext cx="931168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4375670" y="2910012"/>
            <a:ext cx="7865013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31546218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367808" y="538158"/>
            <a:ext cx="153617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考情概览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535047" y="874706"/>
            <a:ext cx="118103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51163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969101" y="538158"/>
            <a:ext cx="154055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130194" y="876904"/>
            <a:ext cx="12536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75397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9179755" y="538158"/>
            <a:ext cx="1524757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361942" y="874706"/>
            <a:ext cx="1213980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58041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29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30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33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35.docx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2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180968" y="2994231"/>
            <a:ext cx="6487032" cy="809797"/>
          </a:xfrm>
        </p:spPr>
        <p:txBody>
          <a:bodyPr/>
          <a:lstStyle/>
          <a:p>
            <a:r>
              <a:rPr lang="en-US" altLang="zh-CN" dirty="0"/>
              <a:t>3.3</a:t>
            </a:r>
            <a:r>
              <a:rPr lang="zh-CN" altLang="zh-CN" dirty="0"/>
              <a:t>　导数与函数的极值、最值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2160" y="4079166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02020859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2,2]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359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308029"/>
              <a:ext cx="8128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由</a:t>
              </a:r>
              <a:r>
                <a:rPr lang="en-US" altLang="zh-CN" sz="2000" i="1" dirty="0"/>
                <a:t>f'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)</a:t>
              </a:r>
              <a:r>
                <a:rPr lang="en-US" altLang="zh-CN" sz="2000" i="1" dirty="0"/>
                <a:t>=</a:t>
              </a:r>
              <a:r>
                <a:rPr lang="en-US" altLang="zh-CN" sz="2000" dirty="0" err="1"/>
                <a:t>6</a:t>
              </a:r>
              <a:r>
                <a:rPr lang="en-US" altLang="zh-CN" sz="2000" i="1" dirty="0" err="1"/>
                <a:t>x</a:t>
              </a:r>
              <a:r>
                <a:rPr lang="en-US" altLang="zh-CN" sz="2000" baseline="30000" dirty="0" err="1"/>
                <a:t>2</a:t>
              </a:r>
              <a:r>
                <a:rPr lang="en-US" altLang="zh-CN" sz="2000" i="1" dirty="0" err="1"/>
                <a:t>-</a:t>
              </a:r>
              <a:r>
                <a:rPr lang="en-US" altLang="zh-CN" sz="2000" dirty="0" err="1"/>
                <a:t>12</a:t>
              </a:r>
              <a:r>
                <a:rPr lang="en-US" altLang="zh-CN" sz="2000" i="1" dirty="0" err="1"/>
                <a:t>x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0,</a:t>
              </a:r>
              <a:r>
                <a:rPr lang="zh-CN" altLang="zh-CN" sz="2000" dirty="0"/>
                <a:t>得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0</a:t>
              </a:r>
              <a:r>
                <a:rPr lang="zh-CN" altLang="zh-CN" sz="2000" dirty="0"/>
                <a:t>或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2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又</a:t>
              </a:r>
              <a:r>
                <a:rPr lang="en-US" altLang="zh-CN" sz="2000" i="1" dirty="0"/>
                <a:t>f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2)</a:t>
              </a:r>
              <a:r>
                <a:rPr lang="en-US" altLang="zh-CN" sz="2000" i="1" dirty="0"/>
                <a:t>=-</a:t>
              </a:r>
              <a:r>
                <a:rPr lang="en-US" altLang="zh-CN" sz="2000" dirty="0" err="1"/>
                <a:t>37,</a:t>
              </a:r>
              <a:r>
                <a:rPr lang="en-US" altLang="zh-CN" sz="2000" i="1" dirty="0" err="1"/>
                <a:t>f</a:t>
              </a:r>
              <a:r>
                <a:rPr lang="en-US" altLang="zh-CN" sz="2000" dirty="0"/>
                <a:t>(0)</a:t>
              </a:r>
              <a:r>
                <a:rPr lang="en-US" altLang="zh-CN" sz="2000" i="1" dirty="0"/>
                <a:t>=</a:t>
              </a:r>
              <a:r>
                <a:rPr lang="en-US" altLang="zh-CN" sz="2000" dirty="0" err="1"/>
                <a:t>3,</a:t>
              </a:r>
              <a:r>
                <a:rPr lang="en-US" altLang="zh-CN" sz="2000" i="1" dirty="0" err="1"/>
                <a:t>f</a:t>
              </a:r>
              <a:r>
                <a:rPr lang="en-US" altLang="zh-CN" sz="2000" dirty="0"/>
                <a:t>(2)</a:t>
              </a:r>
              <a:r>
                <a:rPr lang="en-US" altLang="zh-CN" sz="2000" i="1" dirty="0"/>
                <a:t>=-</a:t>
              </a:r>
              <a:r>
                <a:rPr lang="en-US" altLang="zh-CN" sz="2000" dirty="0"/>
                <a:t>5,</a:t>
              </a:r>
              <a:r>
                <a:rPr lang="zh-CN" altLang="zh-CN" sz="2000" i="1" dirty="0"/>
                <a:t>∴</a:t>
              </a:r>
              <a:r>
                <a:rPr lang="en-US" altLang="zh-CN" sz="2000" i="1" dirty="0"/>
                <a:t>f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)</a:t>
              </a:r>
              <a:r>
                <a:rPr lang="en-US" altLang="zh-CN" sz="2000" baseline="-25000" dirty="0"/>
                <a:t>max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3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又对任意的</a:t>
              </a:r>
              <a:r>
                <a:rPr lang="en-US" altLang="zh-CN" sz="2000" i="1" dirty="0"/>
                <a:t>x</a:t>
              </a:r>
              <a:r>
                <a:rPr lang="zh-CN" altLang="zh-CN" sz="2000" dirty="0"/>
                <a:t>∈</a:t>
              </a:r>
              <a:r>
                <a:rPr lang="en-US" altLang="zh-CN" sz="2000" dirty="0"/>
                <a:t>[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2,2]</a:t>
              </a:r>
              <a:r>
                <a:rPr lang="zh-CN" altLang="zh-CN" sz="2000" dirty="0"/>
                <a:t>都有</a:t>
              </a:r>
              <a:r>
                <a:rPr lang="en-US" altLang="zh-CN" sz="2000" i="1" dirty="0"/>
                <a:t>f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)≤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,</a:t>
              </a:r>
              <a:r>
                <a:rPr lang="zh-CN" altLang="zh-CN" sz="2000" i="1" dirty="0"/>
                <a:t>∴</a:t>
              </a:r>
              <a:r>
                <a:rPr lang="en-US" altLang="zh-CN" sz="2000" i="1" dirty="0" err="1"/>
                <a:t>a</a:t>
              </a:r>
              <a:r>
                <a:rPr lang="en-US" altLang="zh-CN" sz="2000" dirty="0" err="1"/>
                <a:t>≥3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7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[3,</a:t>
              </a:r>
              <a:r>
                <a:rPr lang="en-US" altLang="zh-CN" sz="2000" i="1" dirty="0"/>
                <a:t>+∞</a:t>
              </a:r>
              <a:r>
                <a:rPr lang="en-US" altLang="zh-CN" sz="2000" dirty="0"/>
                <a:t>)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45663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对于可导函数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处有极值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的必要不充分条件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求最值时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应注意极值点和所给区间的关系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关系不确定时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不可想当然认为极值就是最值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函数最值是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而函数极值是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局部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极大值与极小值之间没有必然的大小关系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实际问题中函数的定义域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由实际问题的意义和解析式共同确定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628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利用导数研究函数的极值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的极小值为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262348" y="2182524"/>
            <a:ext cx="443198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3032183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+ax-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的变化情况如下表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677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2387233"/>
              </p:ext>
            </p:extLst>
          </p:nvPr>
        </p:nvGraphicFramePr>
        <p:xfrm>
          <a:off x="2032000" y="2348881"/>
          <a:ext cx="8128000" cy="1781933"/>
        </p:xfrm>
        <a:graphic>
          <a:graphicData uri="http://schemas.openxmlformats.org/presentationml/2006/ole">
            <p:oleObj spid="_x0000_s5123" name="文档" r:id="rId6" imgW="3895117" imgH="854015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375900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有极小值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并且极小值为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2654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处取得极大值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2618521"/>
            <a:ext cx="8128000" cy="4667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7189880"/>
              </p:ext>
            </p:extLst>
          </p:nvPr>
        </p:nvGraphicFramePr>
        <p:xfrm>
          <a:off x="1837137" y="3100134"/>
          <a:ext cx="8128000" cy="537833"/>
        </p:xfrm>
        <a:graphic>
          <a:graphicData uri="http://schemas.openxmlformats.org/presentationml/2006/ole">
            <p:oleObj spid="_x0000_s6148" name="文档" r:id="rId6" imgW="3837832" imgH="254479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3637966"/>
            <a:ext cx="8128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7558914"/>
              </p:ext>
            </p:extLst>
          </p:nvPr>
        </p:nvGraphicFramePr>
        <p:xfrm>
          <a:off x="1837137" y="4142541"/>
          <a:ext cx="8128000" cy="1889138"/>
        </p:xfrm>
        <a:graphic>
          <a:graphicData uri="http://schemas.openxmlformats.org/presentationml/2006/ole">
            <p:oleObj spid="_x0000_s6149" name="文档" r:id="rId7" imgW="3837832" imgH="8914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73942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148478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处取得极小值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8423476"/>
              </p:ext>
            </p:extLst>
          </p:nvPr>
        </p:nvGraphicFramePr>
        <p:xfrm>
          <a:off x="1837137" y="3556086"/>
          <a:ext cx="8128000" cy="1889138"/>
        </p:xfrm>
        <a:graphic>
          <a:graphicData uri="http://schemas.openxmlformats.org/presentationml/2006/ole">
            <p:oleObj spid="_x0000_s7171" name="文档" r:id="rId6" imgW="3837832" imgH="8914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19250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3047191"/>
              </p:ext>
            </p:extLst>
          </p:nvPr>
        </p:nvGraphicFramePr>
        <p:xfrm>
          <a:off x="1837137" y="2185992"/>
          <a:ext cx="8128000" cy="477327"/>
        </p:xfrm>
        <a:graphic>
          <a:graphicData uri="http://schemas.openxmlformats.org/presentationml/2006/ole">
            <p:oleObj spid="_x0000_s8197" name="文档" r:id="rId6" imgW="3837832" imgH="22536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26974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3911731"/>
              </p:ext>
            </p:extLst>
          </p:nvPr>
        </p:nvGraphicFramePr>
        <p:xfrm>
          <a:off x="2123682" y="3597496"/>
          <a:ext cx="8128000" cy="873978"/>
        </p:xfrm>
        <a:graphic>
          <a:graphicData uri="http://schemas.openxmlformats.org/presentationml/2006/ole">
            <p:oleObj spid="_x0000_s8198" name="文档" r:id="rId7" imgW="3837832" imgH="412450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072805"/>
              </p:ext>
            </p:extLst>
          </p:nvPr>
        </p:nvGraphicFramePr>
        <p:xfrm>
          <a:off x="1837137" y="4539212"/>
          <a:ext cx="8128000" cy="473964"/>
        </p:xfrm>
        <a:graphic>
          <a:graphicData uri="http://schemas.openxmlformats.org/presentationml/2006/ole">
            <p:oleObj spid="_x0000_s8199" name="文档" r:id="rId8" imgW="3837832" imgH="2245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44825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575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利用导数研究函数的极值的一般流程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导函数的零点并不一定就是函数的极值点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可导函数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处取得极值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的必要不充分条件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0877592"/>
              </p:ext>
            </p:extLst>
          </p:nvPr>
        </p:nvGraphicFramePr>
        <p:xfrm>
          <a:off x="2032000" y="1953625"/>
          <a:ext cx="8128000" cy="3223637"/>
        </p:xfrm>
        <a:graphic>
          <a:graphicData uri="http://schemas.openxmlformats.org/presentationml/2006/ole">
            <p:oleObj spid="_x0000_s9219" name="文档" r:id="rId6" imgW="3838246" imgH="15228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3882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181634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f(x)=(2+x+ax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(1+x)-2x.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-1&lt;x&lt;0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,f(x)&lt;0;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,f(x)&gt;0;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的极大值点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2938785"/>
              </p:ext>
            </p:extLst>
          </p:nvPr>
        </p:nvGraphicFramePr>
        <p:xfrm>
          <a:off x="1837137" y="3091708"/>
          <a:ext cx="8128000" cy="942230"/>
        </p:xfrm>
        <a:graphic>
          <a:graphicData uri="http://schemas.openxmlformats.org/presentationml/2006/ole">
            <p:oleObj spid="_x0000_s10243" name="文档" r:id="rId6" imgW="3847376" imgH="445499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2032000" y="404432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4781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15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的极大值点矛盾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1173373"/>
              </p:ext>
            </p:extLst>
          </p:nvPr>
        </p:nvGraphicFramePr>
        <p:xfrm>
          <a:off x="1837137" y="2161319"/>
          <a:ext cx="8128000" cy="4590441"/>
        </p:xfrm>
        <a:graphic>
          <a:graphicData uri="http://schemas.openxmlformats.org/presentationml/2006/ole">
            <p:oleObj spid="_x0000_s11267" name="文档" r:id="rId6" imgW="3847376" imgH="21735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6268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696401" y="507714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8215367"/>
              </p:ext>
            </p:extLst>
          </p:nvPr>
        </p:nvGraphicFramePr>
        <p:xfrm>
          <a:off x="2032000" y="1113151"/>
          <a:ext cx="8128000" cy="5545819"/>
        </p:xfrm>
        <a:graphic>
          <a:graphicData uri="http://schemas.openxmlformats.org/presentationml/2006/ole">
            <p:oleObj spid="_x0000_s1027" name="文档" r:id="rId4" imgW="3957084" imgH="27007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61146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1" y="2492896"/>
            <a:ext cx="4046301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的极大值点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8780147"/>
              </p:ext>
            </p:extLst>
          </p:nvPr>
        </p:nvGraphicFramePr>
        <p:xfrm>
          <a:off x="1837137" y="2934995"/>
          <a:ext cx="8128000" cy="580091"/>
        </p:xfrm>
        <a:graphic>
          <a:graphicData uri="http://schemas.openxmlformats.org/presentationml/2006/ole">
            <p:oleObj spid="_x0000_s12292" name="文档" r:id="rId6" imgW="3847376" imgH="274209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54496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的极大值点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的极大值点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9220330"/>
              </p:ext>
            </p:extLst>
          </p:nvPr>
        </p:nvGraphicFramePr>
        <p:xfrm>
          <a:off x="1837137" y="4399235"/>
          <a:ext cx="8128000" cy="476145"/>
        </p:xfrm>
        <a:graphic>
          <a:graphicData uri="http://schemas.openxmlformats.org/presentationml/2006/ole">
            <p:oleObj spid="_x0000_s12293" name="文档" r:id="rId7" imgW="3847376" imgH="225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35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668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利用导数研究函数的最值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在闭区间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上的最大值与最小值之差为函数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若定义在区间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是奇函数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的极差为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2204864"/>
            <a:ext cx="8640960" cy="4464496"/>
            <a:chOff x="251520" y="1052736"/>
            <a:chExt cx="8640960" cy="4464496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052736"/>
              <a:ext cx="8640960" cy="4464496"/>
              <a:chOff x="251520" y="-1506331"/>
              <a:chExt cx="8640960" cy="4464496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506331"/>
                <a:ext cx="8640960" cy="4150209"/>
                <a:chOff x="251520" y="-1506331"/>
                <a:chExt cx="8640960" cy="415020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-1506331"/>
                  <a:ext cx="8640960" cy="415020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2"/>
                <p:cNvSpPr txBox="1"/>
                <p:nvPr/>
              </p:nvSpPr>
              <p:spPr>
                <a:xfrm>
                  <a:off x="8360077" y="-138309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790732146"/>
                </p:ext>
              </p:extLst>
            </p:nvPr>
          </p:nvGraphicFramePr>
          <p:xfrm>
            <a:off x="520700" y="1446972"/>
            <a:ext cx="8043863" cy="3622675"/>
          </p:xfrm>
          <a:graphic>
            <a:graphicData uri="http://schemas.openxmlformats.org/presentationml/2006/ole">
              <p:oleObj spid="_x0000_s13316" name="文档" r:id="rId6" imgW="3837832" imgH="1733101" progId="Word.Document.12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776743005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13317" name="文档" r:id="rId7" imgW="3862691" imgH="215930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256723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93566"/>
              </p:ext>
            </p:extLst>
          </p:nvPr>
        </p:nvGraphicFramePr>
        <p:xfrm>
          <a:off x="1834649" y="1640154"/>
          <a:ext cx="8128000" cy="507581"/>
        </p:xfrm>
        <a:graphic>
          <a:graphicData uri="http://schemas.openxmlformats.org/presentationml/2006/ole">
            <p:oleObj spid="_x0000_s14341" name="文档" r:id="rId6" imgW="3838246" imgH="23940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1" y="2129324"/>
            <a:ext cx="2688557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6551318"/>
              </p:ext>
            </p:extLst>
          </p:nvPr>
        </p:nvGraphicFramePr>
        <p:xfrm>
          <a:off x="1834649" y="2642735"/>
          <a:ext cx="8128000" cy="507581"/>
        </p:xfrm>
        <a:graphic>
          <a:graphicData uri="http://schemas.openxmlformats.org/presentationml/2006/ole">
            <p:oleObj spid="_x0000_s14342" name="文档" r:id="rId7" imgW="3838246" imgH="239409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1809716"/>
              </p:ext>
            </p:extLst>
          </p:nvPr>
        </p:nvGraphicFramePr>
        <p:xfrm>
          <a:off x="1837137" y="3235694"/>
          <a:ext cx="8128000" cy="2497563"/>
        </p:xfrm>
        <a:graphic>
          <a:graphicData uri="http://schemas.openxmlformats.org/presentationml/2006/ole">
            <p:oleObj spid="_x0000_s14343" name="文档" r:id="rId8" imgW="3837832" imgH="11802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4006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1866652"/>
              </p:ext>
            </p:extLst>
          </p:nvPr>
        </p:nvGraphicFramePr>
        <p:xfrm>
          <a:off x="1837137" y="1402385"/>
          <a:ext cx="8128000" cy="1502572"/>
        </p:xfrm>
        <a:graphic>
          <a:graphicData uri="http://schemas.openxmlformats.org/presentationml/2006/ole">
            <p:oleObj spid="_x0000_s15365" name="文档" r:id="rId6" imgW="3837832" imgH="709792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2863327"/>
            <a:ext cx="1088760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2554888"/>
              </p:ext>
            </p:extLst>
          </p:nvPr>
        </p:nvGraphicFramePr>
        <p:xfrm>
          <a:off x="2032000" y="3315429"/>
          <a:ext cx="8128000" cy="2407929"/>
        </p:xfrm>
        <a:graphic>
          <a:graphicData uri="http://schemas.openxmlformats.org/presentationml/2006/ole">
            <p:oleObj spid="_x0000_s15366" name="文档" r:id="rId7" imgW="3895117" imgH="1154053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8358046"/>
              </p:ext>
            </p:extLst>
          </p:nvPr>
        </p:nvGraphicFramePr>
        <p:xfrm>
          <a:off x="1837137" y="5301209"/>
          <a:ext cx="8128000" cy="1233655"/>
        </p:xfrm>
        <a:graphic>
          <a:graphicData uri="http://schemas.openxmlformats.org/presentationml/2006/ole">
            <p:oleObj spid="_x0000_s15367" name="文档" r:id="rId8" imgW="3837832" imgH="5820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29229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5136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上的最大值与最小值的步骤如下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内的极值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的各极值与端点处的函数值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其中最大的一个是最大值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最小的一个是最小值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若函数中含有参数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要具有分类讨论的思想意识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09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5377504"/>
              </p:ext>
            </p:extLst>
          </p:nvPr>
        </p:nvGraphicFramePr>
        <p:xfrm>
          <a:off x="1837137" y="1603580"/>
          <a:ext cx="8128000" cy="536502"/>
        </p:xfrm>
        <a:graphic>
          <a:graphicData uri="http://schemas.openxmlformats.org/presentationml/2006/ole">
            <p:oleObj spid="_x0000_s16388" name="文档" r:id="rId6" imgW="3847376" imgH="25441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214008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(0,-1)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,f(x)+e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7552161"/>
              </p:ext>
            </p:extLst>
          </p:nvPr>
        </p:nvGraphicFramePr>
        <p:xfrm>
          <a:off x="1837137" y="3012567"/>
          <a:ext cx="8128000" cy="536502"/>
        </p:xfrm>
        <a:graphic>
          <a:graphicData uri="http://schemas.openxmlformats.org/presentationml/2006/ole">
            <p:oleObj spid="_x0000_s16389" name="文档" r:id="rId7" imgW="3847376" imgH="25441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032000" y="357105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处的切线方程是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92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750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利用导数解决生活中的优化问题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请你设计一个包装盒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的正方形硬纸片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切去阴影部分所示的四个全等的等腰直角三角形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再沿虚线折起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四个点重合于图中的点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正好形成一个正四棱柱形状的包装盒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是被切去的等腰直角三角形斜边的两个端点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AE=FB=x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若广告商要求包装盒侧面积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应取何值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若广告商要求包装盒容积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应取何值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并求出此时包装盒的高与底面边长的比值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650184"/>
              </p:ext>
            </p:extLst>
          </p:nvPr>
        </p:nvGraphicFramePr>
        <p:xfrm>
          <a:off x="5926227" y="4615315"/>
          <a:ext cx="4994275" cy="2066925"/>
        </p:xfrm>
        <a:graphic>
          <a:graphicData uri="http://schemas.openxmlformats.org/presentationml/2006/ole">
            <p:oleObj spid="_x0000_s17411" name="文档" r:id="rId6" imgW="2371137" imgH="9788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6512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628800"/>
            <a:ext cx="8128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设包装盒的高为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底面边长为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(cm),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8662177"/>
              </p:ext>
            </p:extLst>
          </p:nvPr>
        </p:nvGraphicFramePr>
        <p:xfrm>
          <a:off x="1837137" y="2102657"/>
          <a:ext cx="8128000" cy="389929"/>
        </p:xfrm>
        <a:graphic>
          <a:graphicData uri="http://schemas.openxmlformats.org/presentationml/2006/ole">
            <p:oleObj spid="_x0000_s18437" name="文档" r:id="rId6" imgW="3837832" imgH="184659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249258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5450626"/>
              </p:ext>
            </p:extLst>
          </p:nvPr>
        </p:nvGraphicFramePr>
        <p:xfrm>
          <a:off x="1837137" y="3364381"/>
          <a:ext cx="8128000" cy="373123"/>
        </p:xfrm>
        <a:graphic>
          <a:graphicData uri="http://schemas.openxmlformats.org/presentationml/2006/ole">
            <p:oleObj spid="_x0000_s18438" name="文档" r:id="rId7" imgW="3837832" imgH="175763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2032000" y="37432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V'&gt;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(20,30)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V'&lt;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347678"/>
              </p:ext>
            </p:extLst>
          </p:nvPr>
        </p:nvGraphicFramePr>
        <p:xfrm>
          <a:off x="1837137" y="4617473"/>
          <a:ext cx="8128000" cy="961376"/>
        </p:xfrm>
        <a:graphic>
          <a:graphicData uri="http://schemas.openxmlformats.org/presentationml/2006/ole">
            <p:oleObj spid="_x0000_s18439" name="文档" r:id="rId8" imgW="3837832" imgH="4536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47840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利用导数解决生活中优化问题的一般步骤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分析实际问题中各量之间的关系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构造出实际问题的数学模型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写出实际问题中变量之间的函数关系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并根据实际意义确定定义域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的导数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得出定义域内的实根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比较函数在区间端点和极值点处的函数值大小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获得所求的最大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还原到实际问题中作答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8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7281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某商场销售某种商品的经验表明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该商品每日的销售量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与销售价格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满足关系式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      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已知销售价格为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每日可售出该商品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若该商品的成本为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试确定销售价格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使商场每日销售该商品所获得的利润最大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3612010"/>
              </p:ext>
            </p:extLst>
          </p:nvPr>
        </p:nvGraphicFramePr>
        <p:xfrm>
          <a:off x="5879976" y="2217074"/>
          <a:ext cx="5852998" cy="418761"/>
        </p:xfrm>
        <a:graphic>
          <a:graphicData uri="http://schemas.openxmlformats.org/presentationml/2006/ole">
            <p:oleObj spid="_x0000_s19460" name="文档" r:id="rId6" imgW="3838246" imgH="273970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9513070"/>
              </p:ext>
            </p:extLst>
          </p:nvPr>
        </p:nvGraphicFramePr>
        <p:xfrm>
          <a:off x="1837137" y="4701934"/>
          <a:ext cx="8128000" cy="450435"/>
        </p:xfrm>
        <a:graphic>
          <a:graphicData uri="http://schemas.openxmlformats.org/presentationml/2006/ole">
            <p:oleObj spid="_x0000_s19461" name="文档" r:id="rId7" imgW="3837832" imgH="2121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336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5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函数的极值与导数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是极值的方法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处连续时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附近的左侧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右侧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是极大值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附近的左侧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右侧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是极小值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求可导函数极值的步骤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求方程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在方程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的根附近的左右两侧导数值的符号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如果左正右负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在这个根处取得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如果左负右正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在这个根处取得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575665" y="2520008"/>
            <a:ext cx="104067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52184" y="2520008"/>
            <a:ext cx="104067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75920" y="3327945"/>
            <a:ext cx="104067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752184" y="3327945"/>
            <a:ext cx="104067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79776" y="4968280"/>
            <a:ext cx="104067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47999" y="5328582"/>
            <a:ext cx="104067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400256" y="5760368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093721" y="6166701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极小值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50901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05938292"/>
              </p:ext>
            </p:extLst>
          </p:nvPr>
        </p:nvGraphicFramePr>
        <p:xfrm>
          <a:off x="1837137" y="1495176"/>
          <a:ext cx="8128000" cy="1425257"/>
        </p:xfrm>
        <a:graphic>
          <a:graphicData uri="http://schemas.openxmlformats.org/presentationml/2006/ole">
            <p:oleObj spid="_x0000_s20484" name="文档" r:id="rId6" imgW="3837832" imgH="673130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279204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的变化情况如下表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6275237"/>
              </p:ext>
            </p:extLst>
          </p:nvPr>
        </p:nvGraphicFramePr>
        <p:xfrm>
          <a:off x="2032000" y="3696980"/>
          <a:ext cx="8128000" cy="1781933"/>
        </p:xfrm>
        <a:graphic>
          <a:graphicData uri="http://schemas.openxmlformats.org/presentationml/2006/ole">
            <p:oleObj spid="_x0000_s20485" name="文档" r:id="rId7" imgW="3895117" imgH="854015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2032000" y="5063950"/>
            <a:ext cx="8128000" cy="866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由上表可得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内的极大值点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也是最大值点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497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91986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取得最大值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且最大值等于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当销售价格为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商场每日销售该商品所获得的利润最大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829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91986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答题规范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函数与导数解答题答题方法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函数与导数解答题答题过程基本思路是利用导数求函数单调性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进而分析函数的极值与最值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816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993607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【典例】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浙江台州高三期末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+|x-a|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借助题设运用导数的几何意义求解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依据题设条件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借助导数与函数的单调性之间的关系求解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(3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处的切线方程为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4677711"/>
            <a:ext cx="358303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3919972"/>
              </p:ext>
            </p:extLst>
          </p:nvPr>
        </p:nvGraphicFramePr>
        <p:xfrm>
          <a:off x="1834649" y="5146991"/>
          <a:ext cx="8128000" cy="689097"/>
        </p:xfrm>
        <a:graphic>
          <a:graphicData uri="http://schemas.openxmlformats.org/presentationml/2006/ole">
            <p:oleObj spid="_x0000_s21507" name="文档" r:id="rId3" imgW="3838246" imgH="324732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83608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352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4421636"/>
              </p:ext>
            </p:extLst>
          </p:nvPr>
        </p:nvGraphicFramePr>
        <p:xfrm>
          <a:off x="1834649" y="1439963"/>
          <a:ext cx="8128000" cy="4232074"/>
        </p:xfrm>
        <a:graphic>
          <a:graphicData uri="http://schemas.openxmlformats.org/presentationml/2006/ole">
            <p:oleObj spid="_x0000_s22531" name="文档" r:id="rId3" imgW="3838246" imgH="19984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37662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9801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答题指导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导数求最值主要有下面几个步骤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求定义域内极值点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的最值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高分策略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求函数单调区间与函数极值时要养成列表的习惯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可使问题直观且有条理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减少失分的可能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导数为零的点不一定是极值点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对含参数的求极值问题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应注意分类讨论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内有极值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内绝不是单调函数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即在某区间上单调的函数没有极值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利用导数解决实际生活中的优化问题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要注意问题的实际意义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5616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0107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函数的最大值与最小值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函数的最大值与最小值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在闭区间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上连续的函数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有最大值与最小值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但在开区间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内连续的函数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有最大值与最小值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求最大值与最小值的步骤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上连续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内可导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上的最大值与最小值的步骤如下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内的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的各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值与</a:t>
            </a:r>
            <a:r>
              <a:rPr lang="zh-CN" altLang="zh-CN" sz="2200" i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其中最大的一个是最大值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最小的一个是最小值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287689" y="2492896"/>
            <a:ext cx="537327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05559" y="2897980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不一定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71865" y="4097854"/>
            <a:ext cx="537327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048604" y="4509120"/>
            <a:ext cx="537327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15162" y="4488338"/>
            <a:ext cx="1425390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0897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4717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生活中的优化问题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通常求利润最大、用料最省、效率最高等问题称为优化问题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对于实际问题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若函数在给定的定义域内只有一个极值点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那么该点也是最值点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利用导数解决生活中的优化问题的一般步骤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49.eps" descr="id:214749114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351584" y="3558451"/>
            <a:ext cx="7200800" cy="259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2042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431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关于函数的极值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的点一定是函数的极值点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函数的极小值一定小于它的极大值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在定义域内最多只能有一个极大值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一个极小值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内有极值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内不是单调函数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359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308029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导数为</a:t>
              </a:r>
              <a:r>
                <a:rPr lang="en-US" altLang="zh-CN" sz="2000" dirty="0"/>
                <a:t>0</a:t>
              </a:r>
              <a:r>
                <a:rPr lang="zh-CN" altLang="zh-CN" sz="2000" dirty="0"/>
                <a:t>的点不一定是极值点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如</a:t>
              </a:r>
              <a:r>
                <a:rPr lang="en-US" altLang="zh-CN" sz="2000" i="1" dirty="0"/>
                <a:t>y=</a:t>
              </a:r>
              <a:r>
                <a:rPr lang="en-US" altLang="zh-CN" sz="2000" i="1" dirty="0" err="1"/>
                <a:t>x</a:t>
              </a:r>
              <a:r>
                <a:rPr lang="en-US" altLang="zh-CN" sz="2000" baseline="30000" dirty="0" err="1"/>
                <a:t>3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0</a:t>
              </a:r>
              <a:r>
                <a:rPr lang="zh-CN" altLang="zh-CN" sz="2000" dirty="0"/>
                <a:t>处</a:t>
              </a:r>
              <a:r>
                <a:rPr lang="en-US" altLang="zh-CN" sz="2000" dirty="0"/>
                <a:t>),</a:t>
              </a:r>
              <a:r>
                <a:rPr lang="zh-CN" altLang="zh-CN" sz="2000" dirty="0"/>
                <a:t>而极值点的导数一定为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极值是局部概念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因此极小值可能有多个且有可能大于极大值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极值点是单调性的转折点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D.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63695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876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(0,e]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3789040"/>
            <a:ext cx="8640960" cy="2880320"/>
            <a:chOff x="251520" y="2636912"/>
            <a:chExt cx="8640960" cy="288032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636912"/>
              <a:ext cx="8640960" cy="2880320"/>
              <a:chOff x="251520" y="77845"/>
              <a:chExt cx="8640960" cy="288032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77845"/>
                <a:ext cx="8640960" cy="2566033"/>
                <a:chOff x="251520" y="77845"/>
                <a:chExt cx="8640960" cy="256603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77845"/>
                  <a:ext cx="8640960" cy="256603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18102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118783968"/>
                </p:ext>
              </p:extLst>
            </p:nvPr>
          </p:nvGraphicFramePr>
          <p:xfrm>
            <a:off x="520700" y="3034462"/>
            <a:ext cx="8043863" cy="2001837"/>
          </p:xfrm>
          <a:graphic>
            <a:graphicData uri="http://schemas.openxmlformats.org/presentationml/2006/ole">
              <p:oleObj spid="_x0000_s2052" name="文档" r:id="rId5" imgW="3837832" imgH="958071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097901167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2053" name="文档" r:id="rId6" imgW="3862691" imgH="215930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5416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15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广东东莞全国卷考前冲刺演练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有极大值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有极小值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有极大值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有极小值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7" name="五边形 26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775520" y="3919722"/>
            <a:ext cx="8640960" cy="2749639"/>
            <a:chOff x="251520" y="2767593"/>
            <a:chExt cx="8640960" cy="2749639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2767593"/>
              <a:ext cx="8640960" cy="2749639"/>
              <a:chOff x="251520" y="208526"/>
              <a:chExt cx="8640960" cy="2749639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208526"/>
                <a:ext cx="8640960" cy="2435352"/>
                <a:chOff x="251520" y="208526"/>
                <a:chExt cx="8640960" cy="2435352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208526"/>
                  <a:ext cx="8640960" cy="243535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2"/>
                <p:cNvSpPr txBox="1"/>
                <p:nvPr/>
              </p:nvSpPr>
              <p:spPr>
                <a:xfrm>
                  <a:off x="8360077" y="28862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944298638"/>
                </p:ext>
              </p:extLst>
            </p:nvPr>
          </p:nvGraphicFramePr>
          <p:xfrm>
            <a:off x="528638" y="3134122"/>
            <a:ext cx="8031162" cy="1806575"/>
          </p:xfrm>
          <a:graphic>
            <a:graphicData uri="http://schemas.openxmlformats.org/presentationml/2006/ole">
              <p:oleObj spid="_x0000_s3076" name="文档" r:id="rId5" imgW="3847376" imgH="864729" progId="Word.Document.12">
                <p:embed/>
              </p:oleObj>
            </a:graphicData>
          </a:graphic>
        </p:graphicFrame>
      </p:grpSp>
      <p:grpSp>
        <p:nvGrpSpPr>
          <p:cNvPr id="36" name="组合 35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8" name="对象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858135323"/>
                </p:ext>
              </p:extLst>
            </p:nvPr>
          </p:nvGraphicFramePr>
          <p:xfrm>
            <a:off x="561975" y="5717034"/>
            <a:ext cx="7986713" cy="441325"/>
          </p:xfrm>
          <a:graphic>
            <a:graphicData uri="http://schemas.openxmlformats.org/presentationml/2006/ole">
              <p:oleObj spid="_x0000_s3077" name="文档" r:id="rId6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14661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的极小值点的个数为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B.2	C.3	D.4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0507526"/>
              </p:ext>
            </p:extLst>
          </p:nvPr>
        </p:nvGraphicFramePr>
        <p:xfrm>
          <a:off x="2032000" y="1831488"/>
          <a:ext cx="8128000" cy="1556355"/>
        </p:xfrm>
        <a:graphic>
          <a:graphicData uri="http://schemas.openxmlformats.org/presentationml/2006/ole">
            <p:oleObj spid="_x0000_s4099" name="文档" r:id="rId5" imgW="3838246" imgH="735506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716749"/>
              <a:ext cx="8128000" cy="5069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由题意知在</a:t>
              </a:r>
              <a:r>
                <a:rPr lang="en-US" altLang="zh-CN" sz="2000" i="1" dirty="0"/>
                <a:t>x=-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处</a:t>
              </a:r>
              <a:r>
                <a:rPr lang="en-US" altLang="zh-CN" sz="2000" i="1" dirty="0"/>
                <a:t>f'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1)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0,</a:t>
              </a:r>
              <a:r>
                <a:rPr lang="zh-CN" altLang="zh-CN" sz="2000" dirty="0"/>
                <a:t>且其左右两侧导数符号为左负右正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196862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2745</Words>
  <Application>Microsoft Office PowerPoint</Application>
  <PresentationFormat>自定义</PresentationFormat>
  <Paragraphs>318</Paragraphs>
  <Slides>35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主题​​</vt:lpstr>
      <vt:lpstr>文档</vt:lpstr>
      <vt:lpstr>3.3　导数与函数的极值、最值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2019-12-10T14:25:59Z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