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s/slide5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slides/slide5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Default Extension="docx" ContentType="application/vnd.openxmlformats-officedocument.wordprocessingml.document"/>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4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Layouts/slideLayout3.xml" ContentType="application/vnd.openxmlformats-officedocument.presentationml.slideLayout+xml"/>
  <Default Extension="emf" ContentType="image/x-emf"/>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slideLayouts/slideLayout10.xml" ContentType="application/vnd.openxmlformats-officedocument.presentationml.slideLayout+xml"/>
  <Default Extension="vml" ContentType="application/vnd.openxmlformats-officedocument.vmlDrawin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6"/>
  </p:notesMasterIdLst>
  <p:sldIdLst>
    <p:sldId id="261" r:id="rId2"/>
    <p:sldId id="350" r:id="rId3"/>
    <p:sldId id="330" r:id="rId4"/>
    <p:sldId id="489" r:id="rId5"/>
    <p:sldId id="490" r:id="rId6"/>
    <p:sldId id="491" r:id="rId7"/>
    <p:sldId id="458" r:id="rId8"/>
    <p:sldId id="459" r:id="rId9"/>
    <p:sldId id="460" r:id="rId10"/>
    <p:sldId id="461" r:id="rId11"/>
    <p:sldId id="462" r:id="rId12"/>
    <p:sldId id="463" r:id="rId13"/>
    <p:sldId id="383" r:id="rId14"/>
    <p:sldId id="464" r:id="rId15"/>
    <p:sldId id="465" r:id="rId16"/>
    <p:sldId id="466" r:id="rId17"/>
    <p:sldId id="467" r:id="rId18"/>
    <p:sldId id="507" r:id="rId19"/>
    <p:sldId id="451" r:id="rId20"/>
    <p:sldId id="469" r:id="rId21"/>
    <p:sldId id="492" r:id="rId22"/>
    <p:sldId id="493" r:id="rId23"/>
    <p:sldId id="470" r:id="rId24"/>
    <p:sldId id="494" r:id="rId25"/>
    <p:sldId id="495" r:id="rId26"/>
    <p:sldId id="471" r:id="rId27"/>
    <p:sldId id="472" r:id="rId28"/>
    <p:sldId id="496" r:id="rId29"/>
    <p:sldId id="473" r:id="rId30"/>
    <p:sldId id="474" r:id="rId31"/>
    <p:sldId id="497" r:id="rId32"/>
    <p:sldId id="498" r:id="rId33"/>
    <p:sldId id="475" r:id="rId34"/>
    <p:sldId id="499" r:id="rId35"/>
    <p:sldId id="508" r:id="rId36"/>
    <p:sldId id="476" r:id="rId37"/>
    <p:sldId id="477" r:id="rId38"/>
    <p:sldId id="502" r:id="rId39"/>
    <p:sldId id="503" r:id="rId40"/>
    <p:sldId id="478" r:id="rId41"/>
    <p:sldId id="479" r:id="rId42"/>
    <p:sldId id="452" r:id="rId43"/>
    <p:sldId id="480" r:id="rId44"/>
    <p:sldId id="509" r:id="rId45"/>
    <p:sldId id="481" r:id="rId46"/>
    <p:sldId id="482" r:id="rId47"/>
    <p:sldId id="483" r:id="rId48"/>
    <p:sldId id="506" r:id="rId49"/>
    <p:sldId id="430" r:id="rId50"/>
    <p:sldId id="484" r:id="rId51"/>
    <p:sldId id="485" r:id="rId52"/>
    <p:sldId id="486" r:id="rId53"/>
    <p:sldId id="487" r:id="rId54"/>
    <p:sldId id="488" r:id="rId55"/>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32767"/>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4995" autoAdjust="0"/>
    <p:restoredTop sz="94660"/>
  </p:normalViewPr>
  <p:slideViewPr>
    <p:cSldViewPr snapToGrid="0">
      <p:cViewPr varScale="1">
        <p:scale>
          <a:sx n="89" d="100"/>
          <a:sy n="89" d="100"/>
        </p:scale>
        <p:origin x="-618" y="-96"/>
      </p:cViewPr>
      <p:guideLst>
        <p:guide orient="horz" pos="2160"/>
        <p:guide pos="384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e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23.emf"/></Relationships>
</file>

<file path=ppt/drawings/_rels/vmlDrawing11.vml.rels><?xml version="1.0" encoding="UTF-8" standalone="yes"?>
<Relationships xmlns="http://schemas.openxmlformats.org/package/2006/relationships"><Relationship Id="rId2" Type="http://schemas.openxmlformats.org/officeDocument/2006/relationships/image" Target="../media/image25.emf"/><Relationship Id="rId1" Type="http://schemas.openxmlformats.org/officeDocument/2006/relationships/image" Target="../media/image24.emf"/></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26.emf"/></Relationships>
</file>

<file path=ppt/drawings/_rels/vmlDrawing13.vml.rels><?xml version="1.0" encoding="UTF-8" standalone="yes"?>
<Relationships xmlns="http://schemas.openxmlformats.org/package/2006/relationships"><Relationship Id="rId2" Type="http://schemas.openxmlformats.org/officeDocument/2006/relationships/image" Target="../media/image28.emf"/><Relationship Id="rId1" Type="http://schemas.openxmlformats.org/officeDocument/2006/relationships/image" Target="../media/image27.emf"/></Relationships>
</file>

<file path=ppt/drawings/_rels/vmlDrawing14.vml.rels><?xml version="1.0" encoding="UTF-8" standalone="yes"?>
<Relationships xmlns="http://schemas.openxmlformats.org/package/2006/relationships"><Relationship Id="rId1" Type="http://schemas.openxmlformats.org/officeDocument/2006/relationships/image" Target="../media/image29.emf"/></Relationships>
</file>

<file path=ppt/drawings/_rels/vmlDrawing15.vml.rels><?xml version="1.0" encoding="UTF-8" standalone="yes"?>
<Relationships xmlns="http://schemas.openxmlformats.org/package/2006/relationships"><Relationship Id="rId1" Type="http://schemas.openxmlformats.org/officeDocument/2006/relationships/image" Target="../media/image30.emf"/></Relationships>
</file>

<file path=ppt/drawings/_rels/vmlDrawing16.vml.rels><?xml version="1.0" encoding="UTF-8" standalone="yes"?>
<Relationships xmlns="http://schemas.openxmlformats.org/package/2006/relationships"><Relationship Id="rId2" Type="http://schemas.openxmlformats.org/officeDocument/2006/relationships/image" Target="../media/image33.emf"/><Relationship Id="rId1" Type="http://schemas.openxmlformats.org/officeDocument/2006/relationships/image" Target="../media/image32.emf"/></Relationships>
</file>

<file path=ppt/drawings/_rels/vmlDrawing17.vml.rels><?xml version="1.0" encoding="UTF-8" standalone="yes"?>
<Relationships xmlns="http://schemas.openxmlformats.org/package/2006/relationships"><Relationship Id="rId2" Type="http://schemas.openxmlformats.org/officeDocument/2006/relationships/image" Target="../media/image34.emf"/><Relationship Id="rId1" Type="http://schemas.openxmlformats.org/officeDocument/2006/relationships/image" Target="../media/image33.emf"/></Relationships>
</file>

<file path=ppt/drawings/_rels/vmlDrawing18.vml.rels><?xml version="1.0" encoding="UTF-8" standalone="yes"?>
<Relationships xmlns="http://schemas.openxmlformats.org/package/2006/relationships"><Relationship Id="rId1" Type="http://schemas.openxmlformats.org/officeDocument/2006/relationships/image" Target="../media/image36.emf"/></Relationships>
</file>

<file path=ppt/drawings/_rels/vmlDrawing19.vml.rels><?xml version="1.0" encoding="UTF-8" standalone="yes"?>
<Relationships xmlns="http://schemas.openxmlformats.org/package/2006/relationships"><Relationship Id="rId1" Type="http://schemas.openxmlformats.org/officeDocument/2006/relationships/image" Target="../media/image37.emf"/></Relationships>
</file>

<file path=ppt/drawings/_rels/vmlDrawing2.v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image" Target="../media/image4.emf"/></Relationships>
</file>

<file path=ppt/drawings/_rels/vmlDrawing20.vml.rels><?xml version="1.0" encoding="UTF-8" standalone="yes"?>
<Relationships xmlns="http://schemas.openxmlformats.org/package/2006/relationships"><Relationship Id="rId1" Type="http://schemas.openxmlformats.org/officeDocument/2006/relationships/image" Target="../media/image39.emf"/></Relationships>
</file>

<file path=ppt/drawings/_rels/vmlDrawing21.vml.rels><?xml version="1.0" encoding="UTF-8" standalone="yes"?>
<Relationships xmlns="http://schemas.openxmlformats.org/package/2006/relationships"><Relationship Id="rId3" Type="http://schemas.openxmlformats.org/officeDocument/2006/relationships/image" Target="../media/image42.emf"/><Relationship Id="rId2" Type="http://schemas.openxmlformats.org/officeDocument/2006/relationships/image" Target="../media/image41.emf"/><Relationship Id="rId1" Type="http://schemas.openxmlformats.org/officeDocument/2006/relationships/image" Target="../media/image40.emf"/></Relationships>
</file>

<file path=ppt/drawings/_rels/vmlDrawing22.vml.rels><?xml version="1.0" encoding="UTF-8" standalone="yes"?>
<Relationships xmlns="http://schemas.openxmlformats.org/package/2006/relationships"><Relationship Id="rId1" Type="http://schemas.openxmlformats.org/officeDocument/2006/relationships/image" Target="../media/image43.emf"/></Relationships>
</file>

<file path=ppt/drawings/_rels/vmlDrawing23.vml.rels><?xml version="1.0" encoding="UTF-8" standalone="yes"?>
<Relationships xmlns="http://schemas.openxmlformats.org/package/2006/relationships"><Relationship Id="rId1" Type="http://schemas.openxmlformats.org/officeDocument/2006/relationships/image" Target="../media/image45.emf"/></Relationships>
</file>

<file path=ppt/drawings/_rels/vmlDrawing24.vml.rels><?xml version="1.0" encoding="UTF-8" standalone="yes"?>
<Relationships xmlns="http://schemas.openxmlformats.org/package/2006/relationships"><Relationship Id="rId1" Type="http://schemas.openxmlformats.org/officeDocument/2006/relationships/image" Target="../media/image46.emf"/></Relationships>
</file>

<file path=ppt/drawings/_rels/vmlDrawing25.vml.rels><?xml version="1.0" encoding="UTF-8" standalone="yes"?>
<Relationships xmlns="http://schemas.openxmlformats.org/package/2006/relationships"><Relationship Id="rId2" Type="http://schemas.openxmlformats.org/officeDocument/2006/relationships/image" Target="../media/image48.emf"/><Relationship Id="rId1" Type="http://schemas.openxmlformats.org/officeDocument/2006/relationships/image" Target="../media/image47.emf"/></Relationships>
</file>

<file path=ppt/drawings/_rels/vmlDrawing26.vml.rels><?xml version="1.0" encoding="UTF-8" standalone="yes"?>
<Relationships xmlns="http://schemas.openxmlformats.org/package/2006/relationships"><Relationship Id="rId3" Type="http://schemas.openxmlformats.org/officeDocument/2006/relationships/image" Target="../media/image51.emf"/><Relationship Id="rId2" Type="http://schemas.openxmlformats.org/officeDocument/2006/relationships/image" Target="../media/image50.emf"/><Relationship Id="rId1" Type="http://schemas.openxmlformats.org/officeDocument/2006/relationships/image" Target="../media/image49.emf"/></Relationships>
</file>

<file path=ppt/drawings/_rels/vmlDrawing27.vml.rels><?xml version="1.0" encoding="UTF-8" standalone="yes"?>
<Relationships xmlns="http://schemas.openxmlformats.org/package/2006/relationships"><Relationship Id="rId2" Type="http://schemas.openxmlformats.org/officeDocument/2006/relationships/image" Target="../media/image53.emf"/><Relationship Id="rId1" Type="http://schemas.openxmlformats.org/officeDocument/2006/relationships/image" Target="../media/image52.emf"/></Relationships>
</file>

<file path=ppt/drawings/_rels/vmlDrawing28.vml.rels><?xml version="1.0" encoding="UTF-8" standalone="yes"?>
<Relationships xmlns="http://schemas.openxmlformats.org/package/2006/relationships"><Relationship Id="rId1" Type="http://schemas.openxmlformats.org/officeDocument/2006/relationships/image" Target="../media/image54.emf"/></Relationships>
</file>

<file path=ppt/drawings/_rels/vmlDrawing29.vml.rels><?xml version="1.0" encoding="UTF-8" standalone="yes"?>
<Relationships xmlns="http://schemas.openxmlformats.org/package/2006/relationships"><Relationship Id="rId3" Type="http://schemas.openxmlformats.org/officeDocument/2006/relationships/image" Target="../media/image57.emf"/><Relationship Id="rId2" Type="http://schemas.openxmlformats.org/officeDocument/2006/relationships/image" Target="../media/image56.emf"/><Relationship Id="rId1" Type="http://schemas.openxmlformats.org/officeDocument/2006/relationships/image" Target="../media/image55.emf"/></Relationships>
</file>

<file path=ppt/drawings/_rels/vmlDrawing3.v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image" Target="../media/image8.emf"/><Relationship Id="rId1" Type="http://schemas.openxmlformats.org/officeDocument/2006/relationships/image" Target="../media/image7.emf"/></Relationships>
</file>

<file path=ppt/drawings/_rels/vmlDrawing30.vml.rels><?xml version="1.0" encoding="UTF-8" standalone="yes"?>
<Relationships xmlns="http://schemas.openxmlformats.org/package/2006/relationships"><Relationship Id="rId1" Type="http://schemas.openxmlformats.org/officeDocument/2006/relationships/image" Target="../media/image58.emf"/></Relationships>
</file>

<file path=ppt/drawings/_rels/vmlDrawing31.vml.rels><?xml version="1.0" encoding="UTF-8" standalone="yes"?>
<Relationships xmlns="http://schemas.openxmlformats.org/package/2006/relationships"><Relationship Id="rId1" Type="http://schemas.openxmlformats.org/officeDocument/2006/relationships/image" Target="../media/image59.emf"/></Relationships>
</file>

<file path=ppt/drawings/_rels/vmlDrawing32.vml.rels><?xml version="1.0" encoding="UTF-8" standalone="yes"?>
<Relationships xmlns="http://schemas.openxmlformats.org/package/2006/relationships"><Relationship Id="rId2" Type="http://schemas.openxmlformats.org/officeDocument/2006/relationships/image" Target="../media/image61.emf"/><Relationship Id="rId1" Type="http://schemas.openxmlformats.org/officeDocument/2006/relationships/image" Target="../media/image60.emf"/></Relationships>
</file>

<file path=ppt/drawings/_rels/vmlDrawing33.vml.rels><?xml version="1.0" encoding="UTF-8" standalone="yes"?>
<Relationships xmlns="http://schemas.openxmlformats.org/package/2006/relationships"><Relationship Id="rId2" Type="http://schemas.openxmlformats.org/officeDocument/2006/relationships/image" Target="../media/image63.emf"/><Relationship Id="rId1" Type="http://schemas.openxmlformats.org/officeDocument/2006/relationships/image" Target="../media/image62.emf"/></Relationships>
</file>

<file path=ppt/drawings/_rels/vmlDrawing34.vml.rels><?xml version="1.0" encoding="UTF-8" standalone="yes"?>
<Relationships xmlns="http://schemas.openxmlformats.org/package/2006/relationships"><Relationship Id="rId1" Type="http://schemas.openxmlformats.org/officeDocument/2006/relationships/image" Target="../media/image64.emf"/></Relationships>
</file>

<file path=ppt/drawings/_rels/vmlDrawing35.vml.rels><?xml version="1.0" encoding="UTF-8" standalone="yes"?>
<Relationships xmlns="http://schemas.openxmlformats.org/package/2006/relationships"><Relationship Id="rId1" Type="http://schemas.openxmlformats.org/officeDocument/2006/relationships/image" Target="../media/image65.emf"/></Relationships>
</file>

<file path=ppt/drawings/_rels/vmlDrawing36.vml.rels><?xml version="1.0" encoding="UTF-8" standalone="yes"?>
<Relationships xmlns="http://schemas.openxmlformats.org/package/2006/relationships"><Relationship Id="rId3" Type="http://schemas.openxmlformats.org/officeDocument/2006/relationships/image" Target="../media/image68.emf"/><Relationship Id="rId2" Type="http://schemas.openxmlformats.org/officeDocument/2006/relationships/image" Target="../media/image67.emf"/><Relationship Id="rId1" Type="http://schemas.openxmlformats.org/officeDocument/2006/relationships/image" Target="../media/image66.emf"/></Relationships>
</file>

<file path=ppt/drawings/_rels/vmlDrawing37.vml.rels><?xml version="1.0" encoding="UTF-8" standalone="yes"?>
<Relationships xmlns="http://schemas.openxmlformats.org/package/2006/relationships"><Relationship Id="rId1" Type="http://schemas.openxmlformats.org/officeDocument/2006/relationships/image" Target="../media/image70.emf"/></Relationships>
</file>

<file path=ppt/drawings/_rels/vmlDrawing38.vml.rels><?xml version="1.0" encoding="UTF-8" standalone="yes"?>
<Relationships xmlns="http://schemas.openxmlformats.org/package/2006/relationships"><Relationship Id="rId1" Type="http://schemas.openxmlformats.org/officeDocument/2006/relationships/image" Target="../media/image71.emf"/></Relationships>
</file>

<file path=ppt/drawings/_rels/vmlDrawing39.vml.rels><?xml version="1.0" encoding="UTF-8" standalone="yes"?>
<Relationships xmlns="http://schemas.openxmlformats.org/package/2006/relationships"><Relationship Id="rId1" Type="http://schemas.openxmlformats.org/officeDocument/2006/relationships/image" Target="../media/image72.emf"/></Relationships>
</file>

<file path=ppt/drawings/_rels/vmlDrawing4.vml.rels><?xml version="1.0" encoding="UTF-8" standalone="yes"?>
<Relationships xmlns="http://schemas.openxmlformats.org/package/2006/relationships"><Relationship Id="rId3" Type="http://schemas.openxmlformats.org/officeDocument/2006/relationships/image" Target="../media/image12.emf"/><Relationship Id="rId2" Type="http://schemas.openxmlformats.org/officeDocument/2006/relationships/image" Target="../media/image11.emf"/><Relationship Id="rId1" Type="http://schemas.openxmlformats.org/officeDocument/2006/relationships/image" Target="../media/image10.emf"/></Relationships>
</file>

<file path=ppt/drawings/_rels/vmlDrawing5.vml.rels><?xml version="1.0" encoding="UTF-8" standalone="yes"?>
<Relationships xmlns="http://schemas.openxmlformats.org/package/2006/relationships"><Relationship Id="rId2" Type="http://schemas.openxmlformats.org/officeDocument/2006/relationships/image" Target="../media/image14.emf"/><Relationship Id="rId1" Type="http://schemas.openxmlformats.org/officeDocument/2006/relationships/image" Target="../media/image13.emf"/></Relationships>
</file>

<file path=ppt/drawings/_rels/vmlDrawing6.vml.rels><?xml version="1.0" encoding="UTF-8" standalone="yes"?>
<Relationships xmlns="http://schemas.openxmlformats.org/package/2006/relationships"><Relationship Id="rId2" Type="http://schemas.openxmlformats.org/officeDocument/2006/relationships/image" Target="../media/image16.emf"/><Relationship Id="rId1" Type="http://schemas.openxmlformats.org/officeDocument/2006/relationships/image" Target="../media/image15.emf"/></Relationships>
</file>

<file path=ppt/drawings/_rels/vmlDrawing7.vml.rels><?xml version="1.0" encoding="UTF-8" standalone="yes"?>
<Relationships xmlns="http://schemas.openxmlformats.org/package/2006/relationships"><Relationship Id="rId3" Type="http://schemas.openxmlformats.org/officeDocument/2006/relationships/image" Target="../media/image19.emf"/><Relationship Id="rId2" Type="http://schemas.openxmlformats.org/officeDocument/2006/relationships/image" Target="../media/image18.emf"/><Relationship Id="rId1" Type="http://schemas.openxmlformats.org/officeDocument/2006/relationships/image" Target="../media/image17.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20.e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21.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8C21F3A-ECDA-44DA-BDDA-91DBA478FEF0}" type="datetimeFigureOut">
              <a:rPr lang="zh-CN" altLang="en-US" smtClean="0"/>
              <a:pPr/>
              <a:t>2019/12/10</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4BA168B-2AA5-4568-A1ED-738D29A8169B}" type="slidenum">
              <a:rPr lang="zh-CN" altLang="en-US" smtClean="0"/>
              <a:pPr/>
              <a:t>‹#›</a:t>
            </a:fld>
            <a:endParaRPr lang="zh-CN" altLang="en-US"/>
          </a:p>
        </p:txBody>
      </p:sp>
    </p:spTree>
    <p:extLst>
      <p:ext uri="{BB962C8B-B14F-4D97-AF65-F5344CB8AC3E}">
        <p14:creationId xmlns:p14="http://schemas.microsoft.com/office/powerpoint/2010/main" xmlns="" val="225333347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2</a:t>
            </a:fld>
            <a:endParaRPr lang="zh-CN" altLang="en-US"/>
          </a:p>
        </p:txBody>
      </p:sp>
    </p:spTree>
    <p:extLst>
      <p:ext uri="{BB962C8B-B14F-4D97-AF65-F5344CB8AC3E}">
        <p14:creationId xmlns:p14="http://schemas.microsoft.com/office/powerpoint/2010/main" xmlns="" val="399259799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57E02BA7-B8F1-43FE-8D34-A095D1CCD2E0}"/>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xmlns="" id="{C5A2F70A-E6DE-4232-AD3D-725BF9F52731}"/>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xmlns="" id="{4D8C45E9-7CD0-4FFE-8F8D-78F2041A2E52}"/>
              </a:ext>
            </a:extLst>
          </p:cNvPr>
          <p:cNvSpPr>
            <a:spLocks noGrp="1"/>
          </p:cNvSpPr>
          <p:nvPr>
            <p:ph type="dt" sz="half" idx="10"/>
          </p:nvPr>
        </p:nvSpPr>
        <p:spPr/>
        <p:txBody>
          <a:bodyPr/>
          <a:lstStyle/>
          <a:p>
            <a:fld id="{AACB72D8-C221-4806-8D8F-7ED7F969E5BC}" type="datetimeFigureOut">
              <a:rPr lang="zh-CN" altLang="en-US" smtClean="0"/>
              <a:pPr/>
              <a:t>2019/12/10</a:t>
            </a:fld>
            <a:endParaRPr lang="zh-CN" altLang="en-US"/>
          </a:p>
        </p:txBody>
      </p:sp>
      <p:sp>
        <p:nvSpPr>
          <p:cNvPr id="5" name="页脚占位符 4">
            <a:extLst>
              <a:ext uri="{FF2B5EF4-FFF2-40B4-BE49-F238E27FC236}">
                <a16:creationId xmlns:a16="http://schemas.microsoft.com/office/drawing/2014/main" xmlns="" id="{6408CB82-E2BE-4A07-9A22-8261131D37CF}"/>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55511F8B-2BFD-4377-BB75-52BF252DF716}"/>
              </a:ext>
            </a:extLst>
          </p:cNvPr>
          <p:cNvSpPr>
            <a:spLocks noGrp="1"/>
          </p:cNvSpPr>
          <p:nvPr>
            <p:ph type="sldNum" sz="quarter" idx="12"/>
          </p:nvPr>
        </p:nvSpPr>
        <p:spPr/>
        <p:txBody>
          <a:bodyPr/>
          <a:lstStyle/>
          <a:p>
            <a:fld id="{6A35C6BD-397C-49D1-9278-48E580004E4F}" type="slidenum">
              <a:rPr lang="zh-CN" altLang="en-US" smtClean="0"/>
              <a:pPr/>
              <a:t>‹#›</a:t>
            </a:fld>
            <a:endParaRPr lang="zh-CN" altLang="en-US"/>
          </a:p>
        </p:txBody>
      </p:sp>
    </p:spTree>
    <p:extLst>
      <p:ext uri="{BB962C8B-B14F-4D97-AF65-F5344CB8AC3E}">
        <p14:creationId xmlns:p14="http://schemas.microsoft.com/office/powerpoint/2010/main" xmlns="" val="201480753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09F51E2F-661F-4D3D-8E6C-84A1664A9F9E}"/>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xmlns="" id="{4A44DDF4-BAB4-47B1-92F2-AFE7458EDC86}"/>
              </a:ext>
            </a:extLst>
          </p:cNvPr>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D18DEE4C-CFB3-4491-80CA-77C32E661961}"/>
              </a:ext>
            </a:extLst>
          </p:cNvPr>
          <p:cNvSpPr>
            <a:spLocks noGrp="1"/>
          </p:cNvSpPr>
          <p:nvPr>
            <p:ph type="dt" sz="half" idx="10"/>
          </p:nvPr>
        </p:nvSpPr>
        <p:spPr/>
        <p:txBody>
          <a:bodyPr/>
          <a:lstStyle/>
          <a:p>
            <a:fld id="{AACB72D8-C221-4806-8D8F-7ED7F969E5BC}" type="datetimeFigureOut">
              <a:rPr lang="zh-CN" altLang="en-US" smtClean="0"/>
              <a:pPr/>
              <a:t>2019/12/10</a:t>
            </a:fld>
            <a:endParaRPr lang="zh-CN" altLang="en-US"/>
          </a:p>
        </p:txBody>
      </p:sp>
      <p:sp>
        <p:nvSpPr>
          <p:cNvPr id="5" name="页脚占位符 4">
            <a:extLst>
              <a:ext uri="{FF2B5EF4-FFF2-40B4-BE49-F238E27FC236}">
                <a16:creationId xmlns:a16="http://schemas.microsoft.com/office/drawing/2014/main" xmlns="" id="{CA43D6E6-3423-4DCA-957B-3F7CA3F4B116}"/>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A7763C9B-0350-4658-A7D2-E95715F8617E}"/>
              </a:ext>
            </a:extLst>
          </p:cNvPr>
          <p:cNvSpPr>
            <a:spLocks noGrp="1"/>
          </p:cNvSpPr>
          <p:nvPr>
            <p:ph type="sldNum" sz="quarter" idx="12"/>
          </p:nvPr>
        </p:nvSpPr>
        <p:spPr/>
        <p:txBody>
          <a:bodyPr/>
          <a:lstStyle/>
          <a:p>
            <a:fld id="{6A35C6BD-397C-49D1-9278-48E580004E4F}" type="slidenum">
              <a:rPr lang="zh-CN" altLang="en-US" smtClean="0"/>
              <a:pPr/>
              <a:t>‹#›</a:t>
            </a:fld>
            <a:endParaRPr lang="zh-CN" altLang="en-US"/>
          </a:p>
        </p:txBody>
      </p:sp>
    </p:spTree>
    <p:extLst>
      <p:ext uri="{BB962C8B-B14F-4D97-AF65-F5344CB8AC3E}">
        <p14:creationId xmlns:p14="http://schemas.microsoft.com/office/powerpoint/2010/main" xmlns="" val="225029578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xmlns="" id="{C1D81FA1-67BF-4D6F-9232-289E1B7594A4}"/>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xmlns="" id="{1EAF4A1C-D9FE-4669-A397-634AEE0683ED}"/>
              </a:ext>
            </a:extLst>
          </p:cNvPr>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93E6645D-1DCF-494D-8977-7C1E42F80072}"/>
              </a:ext>
            </a:extLst>
          </p:cNvPr>
          <p:cNvSpPr>
            <a:spLocks noGrp="1"/>
          </p:cNvSpPr>
          <p:nvPr>
            <p:ph type="dt" sz="half" idx="10"/>
          </p:nvPr>
        </p:nvSpPr>
        <p:spPr/>
        <p:txBody>
          <a:bodyPr/>
          <a:lstStyle/>
          <a:p>
            <a:fld id="{AACB72D8-C221-4806-8D8F-7ED7F969E5BC}" type="datetimeFigureOut">
              <a:rPr lang="zh-CN" altLang="en-US" smtClean="0"/>
              <a:pPr/>
              <a:t>2019/12/10</a:t>
            </a:fld>
            <a:endParaRPr lang="zh-CN" altLang="en-US"/>
          </a:p>
        </p:txBody>
      </p:sp>
      <p:sp>
        <p:nvSpPr>
          <p:cNvPr id="5" name="页脚占位符 4">
            <a:extLst>
              <a:ext uri="{FF2B5EF4-FFF2-40B4-BE49-F238E27FC236}">
                <a16:creationId xmlns:a16="http://schemas.microsoft.com/office/drawing/2014/main" xmlns="" id="{BBB319C7-569A-4D70-828F-BB99739B5650}"/>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E4150868-C603-4514-AB9E-3334DFE8799A}"/>
              </a:ext>
            </a:extLst>
          </p:cNvPr>
          <p:cNvSpPr>
            <a:spLocks noGrp="1"/>
          </p:cNvSpPr>
          <p:nvPr>
            <p:ph type="sldNum" sz="quarter" idx="12"/>
          </p:nvPr>
        </p:nvSpPr>
        <p:spPr/>
        <p:txBody>
          <a:bodyPr/>
          <a:lstStyle/>
          <a:p>
            <a:fld id="{6A35C6BD-397C-49D1-9278-48E580004E4F}" type="slidenum">
              <a:rPr lang="zh-CN" altLang="en-US" smtClean="0"/>
              <a:pPr/>
              <a:t>‹#›</a:t>
            </a:fld>
            <a:endParaRPr lang="zh-CN" altLang="en-US"/>
          </a:p>
        </p:txBody>
      </p:sp>
    </p:spTree>
    <p:extLst>
      <p:ext uri="{BB962C8B-B14F-4D97-AF65-F5344CB8AC3E}">
        <p14:creationId xmlns:p14="http://schemas.microsoft.com/office/powerpoint/2010/main" xmlns="" val="422158243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2_节标题">
    <p:spTree>
      <p:nvGrpSpPr>
        <p:cNvPr id="1" name=""/>
        <p:cNvGrpSpPr/>
        <p:nvPr/>
      </p:nvGrpSpPr>
      <p:grpSpPr>
        <a:xfrm>
          <a:off x="0" y="0"/>
          <a:ext cx="0" cy="0"/>
          <a:chOff x="0" y="0"/>
          <a:chExt cx="0" cy="0"/>
        </a:xfrm>
      </p:grpSpPr>
      <p:sp>
        <p:nvSpPr>
          <p:cNvPr id="8" name="矩形 7"/>
          <p:cNvSpPr/>
          <p:nvPr userDrawn="1"/>
        </p:nvSpPr>
        <p:spPr>
          <a:xfrm>
            <a:off x="0" y="2636912"/>
            <a:ext cx="2735627"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9" name="矩形 8"/>
          <p:cNvSpPr/>
          <p:nvPr userDrawn="1"/>
        </p:nvSpPr>
        <p:spPr>
          <a:xfrm>
            <a:off x="2880320" y="2636912"/>
            <a:ext cx="9311680" cy="1440160"/>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10" name="标题 1"/>
          <p:cNvSpPr>
            <a:spLocks noGrp="1"/>
          </p:cNvSpPr>
          <p:nvPr>
            <p:ph type="ctrTitle"/>
          </p:nvPr>
        </p:nvSpPr>
        <p:spPr>
          <a:xfrm>
            <a:off x="4375670" y="2910012"/>
            <a:ext cx="7865013" cy="893961"/>
          </a:xfrm>
          <a:prstGeom prst="rect">
            <a:avLst/>
          </a:prstGeom>
        </p:spPr>
        <p:txBody>
          <a:bodyPr>
            <a:noAutofit/>
          </a:bodyPr>
          <a:lstStyle>
            <a:lvl1pPr algn="l">
              <a:defRPr sz="3600" b="1" baseline="0">
                <a:solidFill>
                  <a:schemeClr val="bg1"/>
                </a:solidFill>
                <a:latin typeface="黑体" panose="02010600030101010101" pitchFamily="2" charset="-122"/>
                <a:ea typeface="黑体" panose="02010600030101010101" pitchFamily="2" charset="-122"/>
              </a:defRPr>
            </a:lvl1pPr>
          </a:lstStyle>
          <a:p>
            <a:r>
              <a:rPr lang="zh-CN" altLang="en-US"/>
              <a:t>单击此处编辑母版标题样式</a:t>
            </a:r>
            <a:endParaRPr lang="zh-CN" altLang="en-US" dirty="0"/>
          </a:p>
        </p:txBody>
      </p:sp>
    </p:spTree>
    <p:extLst>
      <p:ext uri="{BB962C8B-B14F-4D97-AF65-F5344CB8AC3E}">
        <p14:creationId xmlns:p14="http://schemas.microsoft.com/office/powerpoint/2010/main" xmlns="" val="1421234150"/>
      </p:ext>
    </p:extLst>
  </p:cSld>
  <p:clrMapOvr>
    <a:masterClrMapping/>
  </p:clrMapOvr>
  <p:transition spd="slow">
    <p:push/>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命题调研">
    <p:spTree>
      <p:nvGrpSpPr>
        <p:cNvPr id="1" name=""/>
        <p:cNvGrpSpPr/>
        <p:nvPr/>
      </p:nvGrpSpPr>
      <p:grpSpPr>
        <a:xfrm>
          <a:off x="0" y="0"/>
          <a:ext cx="0" cy="0"/>
          <a:chOff x="0" y="0"/>
          <a:chExt cx="0" cy="0"/>
        </a:xfrm>
      </p:grpSpPr>
      <p:sp>
        <p:nvSpPr>
          <p:cNvPr id="7" name="同侧圆角矩形 6"/>
          <p:cNvSpPr/>
          <p:nvPr userDrawn="1"/>
        </p:nvSpPr>
        <p:spPr>
          <a:xfrm>
            <a:off x="4367808" y="538158"/>
            <a:ext cx="1536171" cy="370871"/>
          </a:xfrm>
          <a:prstGeom prst="round2SameRect">
            <a:avLst/>
          </a:prstGeom>
          <a:gradFill flip="none" rotWithShape="1">
            <a:gsLst>
              <a:gs pos="0">
                <a:srgbClr val="FFD85D"/>
              </a:gs>
              <a:gs pos="100000">
                <a:srgbClr val="FFEDAB"/>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C00000"/>
                </a:solidFill>
                <a:latin typeface="微软雅黑" panose="020B0503020204020204" pitchFamily="34" charset="-122"/>
                <a:ea typeface="微软雅黑" panose="020B0503020204020204" pitchFamily="34" charset="-122"/>
              </a:rPr>
              <a:t>考情概览</a:t>
            </a:r>
          </a:p>
        </p:txBody>
      </p:sp>
      <p:cxnSp>
        <p:nvCxnSpPr>
          <p:cNvPr id="8" name="直接连接符 7"/>
          <p:cNvCxnSpPr/>
          <p:nvPr userDrawn="1"/>
        </p:nvCxnSpPr>
        <p:spPr>
          <a:xfrm>
            <a:off x="4535047" y="874706"/>
            <a:ext cx="1181036" cy="0"/>
          </a:xfrm>
          <a:prstGeom prst="line">
            <a:avLst/>
          </a:prstGeom>
          <a:ln w="19050">
            <a:solidFill>
              <a:srgbClr val="FF8534"/>
            </a:solidFill>
          </a:ln>
        </p:spPr>
        <p:style>
          <a:lnRef idx="1">
            <a:schemeClr val="accent1"/>
          </a:lnRef>
          <a:fillRef idx="0">
            <a:schemeClr val="accent1"/>
          </a:fillRef>
          <a:effectRef idx="0">
            <a:schemeClr val="accent1"/>
          </a:effectRef>
          <a:fontRef idx="minor">
            <a:schemeClr val="tx1"/>
          </a:fontRef>
        </p:style>
      </p:cxnSp>
      <p:sp>
        <p:nvSpPr>
          <p:cNvPr id="10" name="灯片编号占位符 3"/>
          <p:cNvSpPr>
            <a:spLocks noGrp="1"/>
          </p:cNvSpPr>
          <p:nvPr>
            <p:ph type="sldNum" sz="quarter" idx="4"/>
          </p:nvPr>
        </p:nvSpPr>
        <p:spPr>
          <a:xfrm>
            <a:off x="10896534" y="507714"/>
            <a:ext cx="1295465" cy="365125"/>
          </a:xfrm>
          <a:prstGeom prst="rect">
            <a:avLst/>
          </a:prstGeom>
        </p:spPr>
        <p:txBody>
          <a:bodyPr/>
          <a:lstStyle>
            <a:lvl1pPr>
              <a:defRPr>
                <a:solidFill>
                  <a:schemeClr val="bg1"/>
                </a:solidFill>
                <a:latin typeface="+mj-ea"/>
                <a:ea typeface="+mj-ea"/>
              </a:defRPr>
            </a:lvl1pPr>
          </a:lstStyle>
          <a:p>
            <a:pPr algn="ctr"/>
            <a:r>
              <a:rPr lang="en-US" altLang="zh-CN" dirty="0"/>
              <a:t>-</a:t>
            </a:r>
            <a:fld id="{4BF17FCF-D4DA-449D-A468-DDB7E43619E6}" type="slidenum">
              <a:rPr lang="zh-CN" altLang="en-US" smtClean="0"/>
              <a:pPr algn="ctr"/>
              <a:t>‹#›</a:t>
            </a:fld>
            <a:r>
              <a:rPr lang="en-US" altLang="zh-CN" dirty="0"/>
              <a:t>-</a:t>
            </a:r>
            <a:endParaRPr lang="zh-CN" altLang="en-US" dirty="0"/>
          </a:p>
        </p:txBody>
      </p:sp>
    </p:spTree>
    <p:extLst>
      <p:ext uri="{BB962C8B-B14F-4D97-AF65-F5344CB8AC3E}">
        <p14:creationId xmlns:p14="http://schemas.microsoft.com/office/powerpoint/2010/main" xmlns="" val="339104062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热点聚焦">
    <p:spTree>
      <p:nvGrpSpPr>
        <p:cNvPr id="1" name=""/>
        <p:cNvGrpSpPr/>
        <p:nvPr/>
      </p:nvGrpSpPr>
      <p:grpSpPr>
        <a:xfrm>
          <a:off x="0" y="0"/>
          <a:ext cx="0" cy="0"/>
          <a:chOff x="0" y="0"/>
          <a:chExt cx="0" cy="0"/>
        </a:xfrm>
      </p:grpSpPr>
      <p:sp>
        <p:nvSpPr>
          <p:cNvPr id="11" name="同侧圆角矩形 10"/>
          <p:cNvSpPr/>
          <p:nvPr userDrawn="1"/>
        </p:nvSpPr>
        <p:spPr>
          <a:xfrm>
            <a:off x="5969101" y="538158"/>
            <a:ext cx="1540556" cy="370871"/>
          </a:xfrm>
          <a:prstGeom prst="round2SameRect">
            <a:avLst/>
          </a:prstGeom>
          <a:gradFill flip="none" rotWithShape="1">
            <a:gsLst>
              <a:gs pos="0">
                <a:srgbClr val="FFD85D"/>
              </a:gs>
              <a:gs pos="100000">
                <a:srgbClr val="FFEDAB"/>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C00000"/>
                </a:solidFill>
                <a:latin typeface="微软雅黑" panose="020B0503020204020204" pitchFamily="34" charset="-122"/>
                <a:ea typeface="微软雅黑" panose="020B0503020204020204" pitchFamily="34" charset="-122"/>
              </a:rPr>
              <a:t>知识梳理</a:t>
            </a:r>
          </a:p>
        </p:txBody>
      </p:sp>
      <p:cxnSp>
        <p:nvCxnSpPr>
          <p:cNvPr id="12" name="直接连接符 11"/>
          <p:cNvCxnSpPr/>
          <p:nvPr userDrawn="1"/>
        </p:nvCxnSpPr>
        <p:spPr>
          <a:xfrm>
            <a:off x="6130194" y="876904"/>
            <a:ext cx="1253623" cy="0"/>
          </a:xfrm>
          <a:prstGeom prst="line">
            <a:avLst/>
          </a:prstGeom>
          <a:ln w="19050">
            <a:solidFill>
              <a:srgbClr val="FF8534"/>
            </a:solidFill>
          </a:ln>
        </p:spPr>
        <p:style>
          <a:lnRef idx="1">
            <a:schemeClr val="accent1"/>
          </a:lnRef>
          <a:fillRef idx="0">
            <a:schemeClr val="accent1"/>
          </a:fillRef>
          <a:effectRef idx="0">
            <a:schemeClr val="accent1"/>
          </a:effectRef>
          <a:fontRef idx="minor">
            <a:schemeClr val="tx1"/>
          </a:fontRef>
        </p:style>
      </p:cxnSp>
      <p:sp>
        <p:nvSpPr>
          <p:cNvPr id="6" name="灯片编号占位符 3"/>
          <p:cNvSpPr>
            <a:spLocks noGrp="1"/>
          </p:cNvSpPr>
          <p:nvPr>
            <p:ph type="sldNum" sz="quarter" idx="4"/>
          </p:nvPr>
        </p:nvSpPr>
        <p:spPr>
          <a:xfrm>
            <a:off x="10896534" y="507714"/>
            <a:ext cx="1295465" cy="365125"/>
          </a:xfrm>
          <a:prstGeom prst="rect">
            <a:avLst/>
          </a:prstGeom>
        </p:spPr>
        <p:txBody>
          <a:bodyPr/>
          <a:lstStyle>
            <a:lvl1pPr>
              <a:defRPr>
                <a:solidFill>
                  <a:schemeClr val="bg1"/>
                </a:solidFill>
                <a:latin typeface="+mj-ea"/>
                <a:ea typeface="+mj-ea"/>
              </a:defRPr>
            </a:lvl1pPr>
          </a:lstStyle>
          <a:p>
            <a:pPr algn="ctr"/>
            <a:r>
              <a:rPr lang="en-US" altLang="zh-CN" dirty="0"/>
              <a:t>-</a:t>
            </a:r>
            <a:fld id="{4BF17FCF-D4DA-449D-A468-DDB7E43619E6}" type="slidenum">
              <a:rPr lang="zh-CN" altLang="en-US" smtClean="0"/>
              <a:pPr algn="ctr"/>
              <a:t>‹#›</a:t>
            </a:fld>
            <a:r>
              <a:rPr lang="en-US" altLang="zh-CN" dirty="0"/>
              <a:t>-</a:t>
            </a:r>
            <a:endParaRPr lang="zh-CN" altLang="en-US" dirty="0"/>
          </a:p>
        </p:txBody>
      </p:sp>
    </p:spTree>
    <p:extLst>
      <p:ext uri="{BB962C8B-B14F-4D97-AF65-F5344CB8AC3E}">
        <p14:creationId xmlns:p14="http://schemas.microsoft.com/office/powerpoint/2010/main" xmlns="" val="400546965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创新模拟">
    <p:spTree>
      <p:nvGrpSpPr>
        <p:cNvPr id="1" name=""/>
        <p:cNvGrpSpPr/>
        <p:nvPr/>
      </p:nvGrpSpPr>
      <p:grpSpPr>
        <a:xfrm>
          <a:off x="0" y="0"/>
          <a:ext cx="0" cy="0"/>
          <a:chOff x="0" y="0"/>
          <a:chExt cx="0" cy="0"/>
        </a:xfrm>
      </p:grpSpPr>
      <p:sp>
        <p:nvSpPr>
          <p:cNvPr id="6" name="灯片编号占位符 3"/>
          <p:cNvSpPr>
            <a:spLocks noGrp="1"/>
          </p:cNvSpPr>
          <p:nvPr>
            <p:ph type="sldNum" sz="quarter" idx="4"/>
          </p:nvPr>
        </p:nvSpPr>
        <p:spPr>
          <a:xfrm>
            <a:off x="10896534" y="507714"/>
            <a:ext cx="1295465" cy="365125"/>
          </a:xfrm>
          <a:prstGeom prst="rect">
            <a:avLst/>
          </a:prstGeom>
        </p:spPr>
        <p:txBody>
          <a:bodyPr/>
          <a:lstStyle>
            <a:lvl1pPr>
              <a:defRPr>
                <a:solidFill>
                  <a:schemeClr val="bg1"/>
                </a:solidFill>
                <a:latin typeface="+mj-ea"/>
                <a:ea typeface="+mj-ea"/>
              </a:defRPr>
            </a:lvl1pPr>
          </a:lstStyle>
          <a:p>
            <a:pPr algn="ctr"/>
            <a:r>
              <a:rPr lang="en-US" altLang="zh-CN" dirty="0"/>
              <a:t>-</a:t>
            </a:r>
            <a:fld id="{4BF17FCF-D4DA-449D-A468-DDB7E43619E6}" type="slidenum">
              <a:rPr lang="zh-CN" altLang="en-US" smtClean="0"/>
              <a:pPr algn="ctr"/>
              <a:t>‹#›</a:t>
            </a:fld>
            <a:r>
              <a:rPr lang="en-US" altLang="zh-CN" dirty="0"/>
              <a:t>-</a:t>
            </a:r>
            <a:endParaRPr lang="zh-CN" altLang="en-US" dirty="0"/>
          </a:p>
        </p:txBody>
      </p:sp>
      <p:sp>
        <p:nvSpPr>
          <p:cNvPr id="3" name="同侧圆角矩形 2"/>
          <p:cNvSpPr/>
          <p:nvPr userDrawn="1"/>
        </p:nvSpPr>
        <p:spPr>
          <a:xfrm>
            <a:off x="9179755" y="538158"/>
            <a:ext cx="1524757" cy="370871"/>
          </a:xfrm>
          <a:prstGeom prst="round2SameRect">
            <a:avLst/>
          </a:prstGeom>
          <a:gradFill flip="none" rotWithShape="1">
            <a:gsLst>
              <a:gs pos="0">
                <a:srgbClr val="FFD85D"/>
              </a:gs>
              <a:gs pos="100000">
                <a:srgbClr val="FFEDAB"/>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C00000"/>
                </a:solidFill>
                <a:latin typeface="微软雅黑" panose="020B0503020204020204" pitchFamily="34" charset="-122"/>
                <a:ea typeface="微软雅黑" panose="020B0503020204020204" pitchFamily="34" charset="-122"/>
              </a:rPr>
              <a:t>学科素养</a:t>
            </a:r>
          </a:p>
        </p:txBody>
      </p:sp>
      <p:cxnSp>
        <p:nvCxnSpPr>
          <p:cNvPr id="4" name="直接连接符 3"/>
          <p:cNvCxnSpPr/>
          <p:nvPr userDrawn="1"/>
        </p:nvCxnSpPr>
        <p:spPr>
          <a:xfrm>
            <a:off x="9361942" y="874706"/>
            <a:ext cx="1213980" cy="0"/>
          </a:xfrm>
          <a:prstGeom prst="line">
            <a:avLst/>
          </a:prstGeom>
          <a:ln w="19050">
            <a:solidFill>
              <a:srgbClr val="FF8534"/>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136192696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FE28D260-2C98-460D-A135-0BB10FA29EA8}"/>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xmlns="" id="{413FF2B8-45C2-466B-B425-231500FBBB9C}"/>
              </a:ext>
            </a:extLst>
          </p:cNvPr>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4F33DFED-F91B-42B3-83AF-745C6A16ECEF}"/>
              </a:ext>
            </a:extLst>
          </p:cNvPr>
          <p:cNvSpPr>
            <a:spLocks noGrp="1"/>
          </p:cNvSpPr>
          <p:nvPr>
            <p:ph type="dt" sz="half" idx="10"/>
          </p:nvPr>
        </p:nvSpPr>
        <p:spPr/>
        <p:txBody>
          <a:bodyPr/>
          <a:lstStyle/>
          <a:p>
            <a:fld id="{AACB72D8-C221-4806-8D8F-7ED7F969E5BC}" type="datetimeFigureOut">
              <a:rPr lang="zh-CN" altLang="en-US" smtClean="0"/>
              <a:pPr/>
              <a:t>2019/12/10</a:t>
            </a:fld>
            <a:endParaRPr lang="zh-CN" altLang="en-US"/>
          </a:p>
        </p:txBody>
      </p:sp>
      <p:sp>
        <p:nvSpPr>
          <p:cNvPr id="5" name="页脚占位符 4">
            <a:extLst>
              <a:ext uri="{FF2B5EF4-FFF2-40B4-BE49-F238E27FC236}">
                <a16:creationId xmlns:a16="http://schemas.microsoft.com/office/drawing/2014/main" xmlns="" id="{A4D89223-2A60-4A5E-9E34-39125DC9FF9A}"/>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9AB63EE3-4A2C-498C-BFF4-ED430A508D4A}"/>
              </a:ext>
            </a:extLst>
          </p:cNvPr>
          <p:cNvSpPr>
            <a:spLocks noGrp="1"/>
          </p:cNvSpPr>
          <p:nvPr>
            <p:ph type="sldNum" sz="quarter" idx="12"/>
          </p:nvPr>
        </p:nvSpPr>
        <p:spPr/>
        <p:txBody>
          <a:bodyPr/>
          <a:lstStyle/>
          <a:p>
            <a:fld id="{6A35C6BD-397C-49D1-9278-48E580004E4F}" type="slidenum">
              <a:rPr lang="zh-CN" altLang="en-US" smtClean="0"/>
              <a:pPr/>
              <a:t>‹#›</a:t>
            </a:fld>
            <a:endParaRPr lang="zh-CN" altLang="en-US"/>
          </a:p>
        </p:txBody>
      </p:sp>
    </p:spTree>
    <p:extLst>
      <p:ext uri="{BB962C8B-B14F-4D97-AF65-F5344CB8AC3E}">
        <p14:creationId xmlns:p14="http://schemas.microsoft.com/office/powerpoint/2010/main" xmlns="" val="339531346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8A7271A5-2F1E-48B8-BE1E-293B26D899F2}"/>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xmlns="" id="{76978365-D82C-424A-BBEB-352D76934BCF}"/>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a:extLst>
              <a:ext uri="{FF2B5EF4-FFF2-40B4-BE49-F238E27FC236}">
                <a16:creationId xmlns:a16="http://schemas.microsoft.com/office/drawing/2014/main" xmlns="" id="{2F12889B-C365-4A3A-9004-05B6EDD73A23}"/>
              </a:ext>
            </a:extLst>
          </p:cNvPr>
          <p:cNvSpPr>
            <a:spLocks noGrp="1"/>
          </p:cNvSpPr>
          <p:nvPr>
            <p:ph type="dt" sz="half" idx="10"/>
          </p:nvPr>
        </p:nvSpPr>
        <p:spPr/>
        <p:txBody>
          <a:bodyPr/>
          <a:lstStyle/>
          <a:p>
            <a:fld id="{AACB72D8-C221-4806-8D8F-7ED7F969E5BC}" type="datetimeFigureOut">
              <a:rPr lang="zh-CN" altLang="en-US" smtClean="0"/>
              <a:pPr/>
              <a:t>2019/12/10</a:t>
            </a:fld>
            <a:endParaRPr lang="zh-CN" altLang="en-US"/>
          </a:p>
        </p:txBody>
      </p:sp>
      <p:sp>
        <p:nvSpPr>
          <p:cNvPr id="5" name="页脚占位符 4">
            <a:extLst>
              <a:ext uri="{FF2B5EF4-FFF2-40B4-BE49-F238E27FC236}">
                <a16:creationId xmlns:a16="http://schemas.microsoft.com/office/drawing/2014/main" xmlns="" id="{8E71CF44-66AB-4D08-BEB0-295F8C611932}"/>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FDB20639-F9FB-49F7-B07C-645235CC7DB5}"/>
              </a:ext>
            </a:extLst>
          </p:cNvPr>
          <p:cNvSpPr>
            <a:spLocks noGrp="1"/>
          </p:cNvSpPr>
          <p:nvPr>
            <p:ph type="sldNum" sz="quarter" idx="12"/>
          </p:nvPr>
        </p:nvSpPr>
        <p:spPr/>
        <p:txBody>
          <a:bodyPr/>
          <a:lstStyle/>
          <a:p>
            <a:fld id="{6A35C6BD-397C-49D1-9278-48E580004E4F}" type="slidenum">
              <a:rPr lang="zh-CN" altLang="en-US" smtClean="0"/>
              <a:pPr/>
              <a:t>‹#›</a:t>
            </a:fld>
            <a:endParaRPr lang="zh-CN" altLang="en-US"/>
          </a:p>
        </p:txBody>
      </p:sp>
    </p:spTree>
    <p:extLst>
      <p:ext uri="{BB962C8B-B14F-4D97-AF65-F5344CB8AC3E}">
        <p14:creationId xmlns:p14="http://schemas.microsoft.com/office/powerpoint/2010/main" xmlns="" val="361153554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A3D19BBB-7F63-4A68-AB68-CF941FB24E99}"/>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xmlns="" id="{FDBD0B52-F01E-464B-8548-F1334886D4B9}"/>
              </a:ext>
            </a:extLst>
          </p:cNvPr>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a:extLst>
              <a:ext uri="{FF2B5EF4-FFF2-40B4-BE49-F238E27FC236}">
                <a16:creationId xmlns:a16="http://schemas.microsoft.com/office/drawing/2014/main" xmlns="" id="{44E845D6-0841-4D55-A7DC-4EE66FE5D6A9}"/>
              </a:ext>
            </a:extLst>
          </p:cNvPr>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a:extLst>
              <a:ext uri="{FF2B5EF4-FFF2-40B4-BE49-F238E27FC236}">
                <a16:creationId xmlns:a16="http://schemas.microsoft.com/office/drawing/2014/main" xmlns="" id="{71E17FE7-F55B-4F1F-8E9F-DB2C10C3A9F6}"/>
              </a:ext>
            </a:extLst>
          </p:cNvPr>
          <p:cNvSpPr>
            <a:spLocks noGrp="1"/>
          </p:cNvSpPr>
          <p:nvPr>
            <p:ph type="dt" sz="half" idx="10"/>
          </p:nvPr>
        </p:nvSpPr>
        <p:spPr/>
        <p:txBody>
          <a:bodyPr/>
          <a:lstStyle/>
          <a:p>
            <a:fld id="{AACB72D8-C221-4806-8D8F-7ED7F969E5BC}" type="datetimeFigureOut">
              <a:rPr lang="zh-CN" altLang="en-US" smtClean="0"/>
              <a:pPr/>
              <a:t>2019/12/10</a:t>
            </a:fld>
            <a:endParaRPr lang="zh-CN" altLang="en-US"/>
          </a:p>
        </p:txBody>
      </p:sp>
      <p:sp>
        <p:nvSpPr>
          <p:cNvPr id="6" name="页脚占位符 5">
            <a:extLst>
              <a:ext uri="{FF2B5EF4-FFF2-40B4-BE49-F238E27FC236}">
                <a16:creationId xmlns:a16="http://schemas.microsoft.com/office/drawing/2014/main" xmlns="" id="{E11FFC4B-2CF5-407F-AAFD-FC0A4E71D97A}"/>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D7C3A076-29B3-49ED-9377-0BE4EB5E0411}"/>
              </a:ext>
            </a:extLst>
          </p:cNvPr>
          <p:cNvSpPr>
            <a:spLocks noGrp="1"/>
          </p:cNvSpPr>
          <p:nvPr>
            <p:ph type="sldNum" sz="quarter" idx="12"/>
          </p:nvPr>
        </p:nvSpPr>
        <p:spPr/>
        <p:txBody>
          <a:bodyPr/>
          <a:lstStyle/>
          <a:p>
            <a:fld id="{6A35C6BD-397C-49D1-9278-48E580004E4F}" type="slidenum">
              <a:rPr lang="zh-CN" altLang="en-US" smtClean="0"/>
              <a:pPr/>
              <a:t>‹#›</a:t>
            </a:fld>
            <a:endParaRPr lang="zh-CN" altLang="en-US"/>
          </a:p>
        </p:txBody>
      </p:sp>
    </p:spTree>
    <p:extLst>
      <p:ext uri="{BB962C8B-B14F-4D97-AF65-F5344CB8AC3E}">
        <p14:creationId xmlns:p14="http://schemas.microsoft.com/office/powerpoint/2010/main" xmlns="" val="372726679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924FB45F-1A23-4E6A-A31E-84C1C6E67F4F}"/>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xmlns="" id="{9ABE313F-E874-448A-98EE-8E5B1B16E346}"/>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a:extLst>
              <a:ext uri="{FF2B5EF4-FFF2-40B4-BE49-F238E27FC236}">
                <a16:creationId xmlns:a16="http://schemas.microsoft.com/office/drawing/2014/main" xmlns="" id="{C73EC04B-F867-4F9E-9D30-8D7A6D3C94D6}"/>
              </a:ext>
            </a:extLst>
          </p:cNvPr>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a:extLst>
              <a:ext uri="{FF2B5EF4-FFF2-40B4-BE49-F238E27FC236}">
                <a16:creationId xmlns:a16="http://schemas.microsoft.com/office/drawing/2014/main" xmlns="" id="{B572EE0B-E3DC-43A0-8938-3EB06314E0B8}"/>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a:extLst>
              <a:ext uri="{FF2B5EF4-FFF2-40B4-BE49-F238E27FC236}">
                <a16:creationId xmlns:a16="http://schemas.microsoft.com/office/drawing/2014/main" xmlns="" id="{2FD60B7C-4E34-4469-AF8F-8E72BA5F2BD9}"/>
              </a:ext>
            </a:extLst>
          </p:cNvPr>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a:extLst>
              <a:ext uri="{FF2B5EF4-FFF2-40B4-BE49-F238E27FC236}">
                <a16:creationId xmlns:a16="http://schemas.microsoft.com/office/drawing/2014/main" xmlns="" id="{59B03FF6-76CD-4F7A-A905-B252446E1999}"/>
              </a:ext>
            </a:extLst>
          </p:cNvPr>
          <p:cNvSpPr>
            <a:spLocks noGrp="1"/>
          </p:cNvSpPr>
          <p:nvPr>
            <p:ph type="dt" sz="half" idx="10"/>
          </p:nvPr>
        </p:nvSpPr>
        <p:spPr/>
        <p:txBody>
          <a:bodyPr/>
          <a:lstStyle/>
          <a:p>
            <a:fld id="{AACB72D8-C221-4806-8D8F-7ED7F969E5BC}" type="datetimeFigureOut">
              <a:rPr lang="zh-CN" altLang="en-US" smtClean="0"/>
              <a:pPr/>
              <a:t>2019/12/10</a:t>
            </a:fld>
            <a:endParaRPr lang="zh-CN" altLang="en-US"/>
          </a:p>
        </p:txBody>
      </p:sp>
      <p:sp>
        <p:nvSpPr>
          <p:cNvPr id="8" name="页脚占位符 7">
            <a:extLst>
              <a:ext uri="{FF2B5EF4-FFF2-40B4-BE49-F238E27FC236}">
                <a16:creationId xmlns:a16="http://schemas.microsoft.com/office/drawing/2014/main" xmlns="" id="{517D137B-C391-4D14-A847-89B0FC1CEFEB}"/>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xmlns="" id="{D202B546-EC9E-4CB3-B1C2-5FA4E76539E2}"/>
              </a:ext>
            </a:extLst>
          </p:cNvPr>
          <p:cNvSpPr>
            <a:spLocks noGrp="1"/>
          </p:cNvSpPr>
          <p:nvPr>
            <p:ph type="sldNum" sz="quarter" idx="12"/>
          </p:nvPr>
        </p:nvSpPr>
        <p:spPr/>
        <p:txBody>
          <a:bodyPr/>
          <a:lstStyle/>
          <a:p>
            <a:fld id="{6A35C6BD-397C-49D1-9278-48E580004E4F}" type="slidenum">
              <a:rPr lang="zh-CN" altLang="en-US" smtClean="0"/>
              <a:pPr/>
              <a:t>‹#›</a:t>
            </a:fld>
            <a:endParaRPr lang="zh-CN" altLang="en-US"/>
          </a:p>
        </p:txBody>
      </p:sp>
    </p:spTree>
    <p:extLst>
      <p:ext uri="{BB962C8B-B14F-4D97-AF65-F5344CB8AC3E}">
        <p14:creationId xmlns:p14="http://schemas.microsoft.com/office/powerpoint/2010/main" xmlns="" val="189711857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F5B6D4BC-F3AC-4D95-9A59-C35EFE806077}"/>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xmlns="" id="{2BDD810E-A959-495A-A84E-5B9D99AB8F05}"/>
              </a:ext>
            </a:extLst>
          </p:cNvPr>
          <p:cNvSpPr>
            <a:spLocks noGrp="1"/>
          </p:cNvSpPr>
          <p:nvPr>
            <p:ph type="dt" sz="half" idx="10"/>
          </p:nvPr>
        </p:nvSpPr>
        <p:spPr/>
        <p:txBody>
          <a:bodyPr/>
          <a:lstStyle/>
          <a:p>
            <a:fld id="{AACB72D8-C221-4806-8D8F-7ED7F969E5BC}" type="datetimeFigureOut">
              <a:rPr lang="zh-CN" altLang="en-US" smtClean="0"/>
              <a:pPr/>
              <a:t>2019/12/10</a:t>
            </a:fld>
            <a:endParaRPr lang="zh-CN" altLang="en-US"/>
          </a:p>
        </p:txBody>
      </p:sp>
      <p:sp>
        <p:nvSpPr>
          <p:cNvPr id="4" name="页脚占位符 3">
            <a:extLst>
              <a:ext uri="{FF2B5EF4-FFF2-40B4-BE49-F238E27FC236}">
                <a16:creationId xmlns:a16="http://schemas.microsoft.com/office/drawing/2014/main" xmlns="" id="{675DE6D4-93E2-4442-9240-BE9BEEC03B51}"/>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xmlns="" id="{728761C7-8E64-4FF2-B719-BA3C5A9F8F4C}"/>
              </a:ext>
            </a:extLst>
          </p:cNvPr>
          <p:cNvSpPr>
            <a:spLocks noGrp="1"/>
          </p:cNvSpPr>
          <p:nvPr>
            <p:ph type="sldNum" sz="quarter" idx="12"/>
          </p:nvPr>
        </p:nvSpPr>
        <p:spPr/>
        <p:txBody>
          <a:bodyPr/>
          <a:lstStyle/>
          <a:p>
            <a:fld id="{6A35C6BD-397C-49D1-9278-48E580004E4F}" type="slidenum">
              <a:rPr lang="zh-CN" altLang="en-US" smtClean="0"/>
              <a:pPr/>
              <a:t>‹#›</a:t>
            </a:fld>
            <a:endParaRPr lang="zh-CN" altLang="en-US"/>
          </a:p>
        </p:txBody>
      </p:sp>
    </p:spTree>
    <p:extLst>
      <p:ext uri="{BB962C8B-B14F-4D97-AF65-F5344CB8AC3E}">
        <p14:creationId xmlns:p14="http://schemas.microsoft.com/office/powerpoint/2010/main" xmlns="" val="248607453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xmlns="" id="{918E5B87-7045-4A92-8DFF-729F7BBCEEC7}"/>
              </a:ext>
            </a:extLst>
          </p:cNvPr>
          <p:cNvSpPr>
            <a:spLocks noGrp="1"/>
          </p:cNvSpPr>
          <p:nvPr>
            <p:ph type="dt" sz="half" idx="10"/>
          </p:nvPr>
        </p:nvSpPr>
        <p:spPr/>
        <p:txBody>
          <a:bodyPr/>
          <a:lstStyle/>
          <a:p>
            <a:fld id="{AACB72D8-C221-4806-8D8F-7ED7F969E5BC}" type="datetimeFigureOut">
              <a:rPr lang="zh-CN" altLang="en-US" smtClean="0"/>
              <a:pPr/>
              <a:t>2019/12/10</a:t>
            </a:fld>
            <a:endParaRPr lang="zh-CN" altLang="en-US"/>
          </a:p>
        </p:txBody>
      </p:sp>
      <p:sp>
        <p:nvSpPr>
          <p:cNvPr id="3" name="页脚占位符 2">
            <a:extLst>
              <a:ext uri="{FF2B5EF4-FFF2-40B4-BE49-F238E27FC236}">
                <a16:creationId xmlns:a16="http://schemas.microsoft.com/office/drawing/2014/main" xmlns="" id="{1D5EA3FD-E01F-4C50-A1CC-FF8D0A2220DB}"/>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xmlns="" id="{A6C2ACCE-D742-4A39-8891-BEA96E047AD7}"/>
              </a:ext>
            </a:extLst>
          </p:cNvPr>
          <p:cNvSpPr>
            <a:spLocks noGrp="1"/>
          </p:cNvSpPr>
          <p:nvPr>
            <p:ph type="sldNum" sz="quarter" idx="12"/>
          </p:nvPr>
        </p:nvSpPr>
        <p:spPr/>
        <p:txBody>
          <a:bodyPr/>
          <a:lstStyle/>
          <a:p>
            <a:fld id="{6A35C6BD-397C-49D1-9278-48E580004E4F}" type="slidenum">
              <a:rPr lang="zh-CN" altLang="en-US" smtClean="0"/>
              <a:pPr/>
              <a:t>‹#›</a:t>
            </a:fld>
            <a:endParaRPr lang="zh-CN" altLang="en-US"/>
          </a:p>
        </p:txBody>
      </p:sp>
    </p:spTree>
    <p:extLst>
      <p:ext uri="{BB962C8B-B14F-4D97-AF65-F5344CB8AC3E}">
        <p14:creationId xmlns:p14="http://schemas.microsoft.com/office/powerpoint/2010/main" xmlns="" val="194417687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8428A6D7-1C15-4A4A-BFBE-95BB88BB9B05}"/>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xmlns="" id="{D2D47130-E699-4591-89BB-05D5A06BE7CD}"/>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a:extLst>
              <a:ext uri="{FF2B5EF4-FFF2-40B4-BE49-F238E27FC236}">
                <a16:creationId xmlns:a16="http://schemas.microsoft.com/office/drawing/2014/main" xmlns="" id="{77A2362A-3FB8-4190-98C9-8013CBA0F76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xmlns="" id="{D6B41B7C-F975-43D6-AFA7-FFFE1F4EF251}"/>
              </a:ext>
            </a:extLst>
          </p:cNvPr>
          <p:cNvSpPr>
            <a:spLocks noGrp="1"/>
          </p:cNvSpPr>
          <p:nvPr>
            <p:ph type="dt" sz="half" idx="10"/>
          </p:nvPr>
        </p:nvSpPr>
        <p:spPr/>
        <p:txBody>
          <a:bodyPr/>
          <a:lstStyle/>
          <a:p>
            <a:fld id="{AACB72D8-C221-4806-8D8F-7ED7F969E5BC}" type="datetimeFigureOut">
              <a:rPr lang="zh-CN" altLang="en-US" smtClean="0"/>
              <a:pPr/>
              <a:t>2019/12/10</a:t>
            </a:fld>
            <a:endParaRPr lang="zh-CN" altLang="en-US"/>
          </a:p>
        </p:txBody>
      </p:sp>
      <p:sp>
        <p:nvSpPr>
          <p:cNvPr id="6" name="页脚占位符 5">
            <a:extLst>
              <a:ext uri="{FF2B5EF4-FFF2-40B4-BE49-F238E27FC236}">
                <a16:creationId xmlns:a16="http://schemas.microsoft.com/office/drawing/2014/main" xmlns="" id="{CEE9707B-8227-4A7A-9985-A1CE5D3C0D63}"/>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6FB5D189-02AC-44CD-BFCD-94CA29EF5DA5}"/>
              </a:ext>
            </a:extLst>
          </p:cNvPr>
          <p:cNvSpPr>
            <a:spLocks noGrp="1"/>
          </p:cNvSpPr>
          <p:nvPr>
            <p:ph type="sldNum" sz="quarter" idx="12"/>
          </p:nvPr>
        </p:nvSpPr>
        <p:spPr/>
        <p:txBody>
          <a:bodyPr/>
          <a:lstStyle/>
          <a:p>
            <a:fld id="{6A35C6BD-397C-49D1-9278-48E580004E4F}" type="slidenum">
              <a:rPr lang="zh-CN" altLang="en-US" smtClean="0"/>
              <a:pPr/>
              <a:t>‹#›</a:t>
            </a:fld>
            <a:endParaRPr lang="zh-CN" altLang="en-US"/>
          </a:p>
        </p:txBody>
      </p:sp>
    </p:spTree>
    <p:extLst>
      <p:ext uri="{BB962C8B-B14F-4D97-AF65-F5344CB8AC3E}">
        <p14:creationId xmlns:p14="http://schemas.microsoft.com/office/powerpoint/2010/main" xmlns="" val="139950569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1F0044B1-C6AA-461C-851A-B193F537A218}"/>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xmlns="" id="{9F08D20C-175E-4596-960F-4504DA05BF43}"/>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xmlns="" id="{44987543-4FF9-4F8E-A976-25DF50CD8C8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xmlns="" id="{D44990D6-2F93-4FA6-A6CF-D6023613BE7D}"/>
              </a:ext>
            </a:extLst>
          </p:cNvPr>
          <p:cNvSpPr>
            <a:spLocks noGrp="1"/>
          </p:cNvSpPr>
          <p:nvPr>
            <p:ph type="dt" sz="half" idx="10"/>
          </p:nvPr>
        </p:nvSpPr>
        <p:spPr/>
        <p:txBody>
          <a:bodyPr/>
          <a:lstStyle/>
          <a:p>
            <a:fld id="{AACB72D8-C221-4806-8D8F-7ED7F969E5BC}" type="datetimeFigureOut">
              <a:rPr lang="zh-CN" altLang="en-US" smtClean="0"/>
              <a:pPr/>
              <a:t>2019/12/10</a:t>
            </a:fld>
            <a:endParaRPr lang="zh-CN" altLang="en-US"/>
          </a:p>
        </p:txBody>
      </p:sp>
      <p:sp>
        <p:nvSpPr>
          <p:cNvPr id="6" name="页脚占位符 5">
            <a:extLst>
              <a:ext uri="{FF2B5EF4-FFF2-40B4-BE49-F238E27FC236}">
                <a16:creationId xmlns:a16="http://schemas.microsoft.com/office/drawing/2014/main" xmlns="" id="{4AB6B2AA-2C30-4D29-B366-4CE01A1CFEB4}"/>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D279DD12-F4F0-466E-84C8-BFB1DBC5A142}"/>
              </a:ext>
            </a:extLst>
          </p:cNvPr>
          <p:cNvSpPr>
            <a:spLocks noGrp="1"/>
          </p:cNvSpPr>
          <p:nvPr>
            <p:ph type="sldNum" sz="quarter" idx="12"/>
          </p:nvPr>
        </p:nvSpPr>
        <p:spPr/>
        <p:txBody>
          <a:bodyPr/>
          <a:lstStyle/>
          <a:p>
            <a:fld id="{6A35C6BD-397C-49D1-9278-48E580004E4F}" type="slidenum">
              <a:rPr lang="zh-CN" altLang="en-US" smtClean="0"/>
              <a:pPr/>
              <a:t>‹#›</a:t>
            </a:fld>
            <a:endParaRPr lang="zh-CN" altLang="en-US"/>
          </a:p>
        </p:txBody>
      </p:sp>
    </p:spTree>
    <p:extLst>
      <p:ext uri="{BB962C8B-B14F-4D97-AF65-F5344CB8AC3E}">
        <p14:creationId xmlns:p14="http://schemas.microsoft.com/office/powerpoint/2010/main" xmlns="" val="150240668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png"/><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7">
            <a:lum/>
          </a:blip>
          <a:srcRect/>
          <a:stretch>
            <a:fillRect/>
          </a:stretch>
        </a:blipFill>
        <a:effectLst/>
      </p:bgPr>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xmlns="" id="{72FE055F-41C3-494A-B818-DAED1C515FA3}"/>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xmlns="" id="{6C4DFB76-597D-47A8-BBA0-66193DB589BF}"/>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F54A6859-F888-4DFF-B7C7-44AEE0E79AFC}"/>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ACB72D8-C221-4806-8D8F-7ED7F969E5BC}" type="datetimeFigureOut">
              <a:rPr lang="zh-CN" altLang="en-US" smtClean="0"/>
              <a:pPr/>
              <a:t>2019/12/10</a:t>
            </a:fld>
            <a:endParaRPr lang="zh-CN" altLang="en-US"/>
          </a:p>
        </p:txBody>
      </p:sp>
      <p:sp>
        <p:nvSpPr>
          <p:cNvPr id="5" name="页脚占位符 4">
            <a:extLst>
              <a:ext uri="{FF2B5EF4-FFF2-40B4-BE49-F238E27FC236}">
                <a16:creationId xmlns:a16="http://schemas.microsoft.com/office/drawing/2014/main" xmlns="" id="{EA66E2A1-5B65-4BC3-8638-316BE8A35A19}"/>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xmlns="" id="{D4C9A858-1C82-4166-BEC3-5DA0DB393878}"/>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A35C6BD-397C-49D1-9278-48E580004E4F}" type="slidenum">
              <a:rPr lang="zh-CN" altLang="en-US" smtClean="0"/>
              <a:pPr/>
              <a:t>‹#›</a:t>
            </a:fld>
            <a:endParaRPr lang="zh-CN" altLang="en-US"/>
          </a:p>
        </p:txBody>
      </p:sp>
    </p:spTree>
    <p:extLst>
      <p:ext uri="{BB962C8B-B14F-4D97-AF65-F5344CB8AC3E}">
        <p14:creationId xmlns:p14="http://schemas.microsoft.com/office/powerpoint/2010/main" xmlns="" val="391385767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hyperlink" Target="http://www.mzwhzx.cn/" TargetMode="Externa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14.xml"/><Relationship Id="rId1" Type="http://schemas.openxmlformats.org/officeDocument/2006/relationships/vmlDrawing" Target="../drawings/vmlDrawing6.vml"/><Relationship Id="rId6" Type="http://schemas.openxmlformats.org/officeDocument/2006/relationships/package" Target="../embeddings/Microsoft_Office_Word___13.docx"/><Relationship Id="rId5" Type="http://schemas.openxmlformats.org/officeDocument/2006/relationships/package" Target="../embeddings/Microsoft_Office_Word___12.docx"/><Relationship Id="rId4" Type="http://schemas.openxmlformats.org/officeDocument/2006/relationships/slide" Target="slide7.xml"/></Relationships>
</file>

<file path=ppt/slides/_rels/slide11.xml.rels><?xml version="1.0" encoding="UTF-8" standalone="yes"?>
<Relationships xmlns="http://schemas.openxmlformats.org/package/2006/relationships"><Relationship Id="rId3" Type="http://schemas.openxmlformats.org/officeDocument/2006/relationships/slide" Target="slide3.xml"/><Relationship Id="rId7" Type="http://schemas.openxmlformats.org/officeDocument/2006/relationships/package" Target="../embeddings/Microsoft_Office_Word___16.docx"/><Relationship Id="rId2" Type="http://schemas.openxmlformats.org/officeDocument/2006/relationships/slideLayout" Target="../slideLayouts/slideLayout14.xml"/><Relationship Id="rId1" Type="http://schemas.openxmlformats.org/officeDocument/2006/relationships/vmlDrawing" Target="../drawings/vmlDrawing7.vml"/><Relationship Id="rId6" Type="http://schemas.openxmlformats.org/officeDocument/2006/relationships/package" Target="../embeddings/Microsoft_Office_Word___15.docx"/><Relationship Id="rId5" Type="http://schemas.openxmlformats.org/officeDocument/2006/relationships/package" Target="../embeddings/Microsoft_Office_Word___14.docx"/><Relationship Id="rId4" Type="http://schemas.openxmlformats.org/officeDocument/2006/relationships/slide" Target="slide7.xml"/></Relationships>
</file>

<file path=ppt/slides/_rels/slide12.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3.xml"/><Relationship Id="rId1" Type="http://schemas.openxmlformats.org/officeDocument/2006/relationships/slideLayout" Target="../slideLayouts/slideLayout14.xml"/></Relationships>
</file>

<file path=ppt/slides/_rels/slide13.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slideLayout" Target="../slideLayouts/slideLayout7.xml"/><Relationship Id="rId1" Type="http://schemas.openxmlformats.org/officeDocument/2006/relationships/vmlDrawing" Target="../drawings/vmlDrawing8.vml"/><Relationship Id="rId6" Type="http://schemas.openxmlformats.org/officeDocument/2006/relationships/package" Target="../embeddings/Microsoft_Office_Word___17.docx"/><Relationship Id="rId5" Type="http://schemas.openxmlformats.org/officeDocument/2006/relationships/slide" Target="slide42.xml"/><Relationship Id="rId4" Type="http://schemas.openxmlformats.org/officeDocument/2006/relationships/slide" Target="slide19.xml"/></Relationships>
</file>

<file path=ppt/slides/_rels/slide14.xml.rels><?xml version="1.0" encoding="UTF-8" standalone="yes"?>
<Relationships xmlns="http://schemas.openxmlformats.org/package/2006/relationships"><Relationship Id="rId3" Type="http://schemas.openxmlformats.org/officeDocument/2006/relationships/slide" Target="slide13.xml"/><Relationship Id="rId7" Type="http://schemas.openxmlformats.org/officeDocument/2006/relationships/image" Target="../media/image22.jpeg"/><Relationship Id="rId2" Type="http://schemas.openxmlformats.org/officeDocument/2006/relationships/slideLayout" Target="../slideLayouts/slideLayout7.xml"/><Relationship Id="rId1" Type="http://schemas.openxmlformats.org/officeDocument/2006/relationships/vmlDrawing" Target="../drawings/vmlDrawing9.vml"/><Relationship Id="rId6" Type="http://schemas.openxmlformats.org/officeDocument/2006/relationships/package" Target="../embeddings/Microsoft_Office_Word___18.docx"/><Relationship Id="rId5" Type="http://schemas.openxmlformats.org/officeDocument/2006/relationships/slide" Target="slide42.xml"/><Relationship Id="rId4" Type="http://schemas.openxmlformats.org/officeDocument/2006/relationships/slide" Target="slide19.xml"/></Relationships>
</file>

<file path=ppt/slides/_rels/slide15.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slide" Target="slide13.xml"/><Relationship Id="rId1" Type="http://schemas.openxmlformats.org/officeDocument/2006/relationships/slideLayout" Target="../slideLayouts/slideLayout7.xml"/><Relationship Id="rId4" Type="http://schemas.openxmlformats.org/officeDocument/2006/relationships/slide" Target="slide42.xml"/></Relationships>
</file>

<file path=ppt/slides/_rels/slide16.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slideLayout" Target="../slideLayouts/slideLayout7.xml"/><Relationship Id="rId1" Type="http://schemas.openxmlformats.org/officeDocument/2006/relationships/vmlDrawing" Target="../drawings/vmlDrawing10.vml"/><Relationship Id="rId6" Type="http://schemas.openxmlformats.org/officeDocument/2006/relationships/package" Target="../embeddings/Microsoft_Office_Word___19.docx"/><Relationship Id="rId5" Type="http://schemas.openxmlformats.org/officeDocument/2006/relationships/slide" Target="slide42.xml"/><Relationship Id="rId4" Type="http://schemas.openxmlformats.org/officeDocument/2006/relationships/slide" Target="slide19.xml"/></Relationships>
</file>

<file path=ppt/slides/_rels/slide17.xml.rels><?xml version="1.0" encoding="UTF-8" standalone="yes"?>
<Relationships xmlns="http://schemas.openxmlformats.org/package/2006/relationships"><Relationship Id="rId3" Type="http://schemas.openxmlformats.org/officeDocument/2006/relationships/slide" Target="slide13.xml"/><Relationship Id="rId7" Type="http://schemas.openxmlformats.org/officeDocument/2006/relationships/package" Target="../embeddings/Microsoft_Office_Word___21.docx"/><Relationship Id="rId2" Type="http://schemas.openxmlformats.org/officeDocument/2006/relationships/slideLayout" Target="../slideLayouts/slideLayout7.xml"/><Relationship Id="rId1" Type="http://schemas.openxmlformats.org/officeDocument/2006/relationships/vmlDrawing" Target="../drawings/vmlDrawing11.vml"/><Relationship Id="rId6" Type="http://schemas.openxmlformats.org/officeDocument/2006/relationships/package" Target="../embeddings/Microsoft_Office_Word___20.docx"/><Relationship Id="rId5" Type="http://schemas.openxmlformats.org/officeDocument/2006/relationships/slide" Target="slide42.xml"/><Relationship Id="rId4" Type="http://schemas.openxmlformats.org/officeDocument/2006/relationships/slide" Target="slide19.xml"/></Relationships>
</file>

<file path=ppt/slides/_rels/slide18.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slideLayout" Target="../slideLayouts/slideLayout7.xml"/><Relationship Id="rId1" Type="http://schemas.openxmlformats.org/officeDocument/2006/relationships/vmlDrawing" Target="../drawings/vmlDrawing12.vml"/><Relationship Id="rId6" Type="http://schemas.openxmlformats.org/officeDocument/2006/relationships/package" Target="../embeddings/Microsoft_Office_Word___22.docx"/><Relationship Id="rId5" Type="http://schemas.openxmlformats.org/officeDocument/2006/relationships/slide" Target="slide42.xml"/><Relationship Id="rId4" Type="http://schemas.openxmlformats.org/officeDocument/2006/relationships/slide" Target="slide19.xml"/></Relationships>
</file>

<file path=ppt/slides/_rels/slide19.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slide" Target="slide13.xml"/><Relationship Id="rId1" Type="http://schemas.openxmlformats.org/officeDocument/2006/relationships/slideLayout" Target="../slideLayouts/slideLayout7.xml"/><Relationship Id="rId4" Type="http://schemas.openxmlformats.org/officeDocument/2006/relationships/slide" Target="slide42.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3.xml"/><Relationship Id="rId1" Type="http://schemas.openxmlformats.org/officeDocument/2006/relationships/vmlDrawing" Target="../drawings/vmlDrawing1.vml"/><Relationship Id="rId4" Type="http://schemas.openxmlformats.org/officeDocument/2006/relationships/package" Target="../embeddings/Microsoft_Office_Word___1.docx"/></Relationships>
</file>

<file path=ppt/slides/_rels/slide20.xml.rels><?xml version="1.0" encoding="UTF-8" standalone="yes"?>
<Relationships xmlns="http://schemas.openxmlformats.org/package/2006/relationships"><Relationship Id="rId3" Type="http://schemas.openxmlformats.org/officeDocument/2006/relationships/slide" Target="slide13.xml"/><Relationship Id="rId7" Type="http://schemas.openxmlformats.org/officeDocument/2006/relationships/package" Target="../embeddings/Microsoft_Office_Word___24.docx"/><Relationship Id="rId2" Type="http://schemas.openxmlformats.org/officeDocument/2006/relationships/slideLayout" Target="../slideLayouts/slideLayout7.xml"/><Relationship Id="rId1" Type="http://schemas.openxmlformats.org/officeDocument/2006/relationships/vmlDrawing" Target="../drawings/vmlDrawing13.vml"/><Relationship Id="rId6" Type="http://schemas.openxmlformats.org/officeDocument/2006/relationships/package" Target="../embeddings/Microsoft_Office_Word___23.docx"/><Relationship Id="rId5" Type="http://schemas.openxmlformats.org/officeDocument/2006/relationships/slide" Target="slide42.xml"/><Relationship Id="rId4" Type="http://schemas.openxmlformats.org/officeDocument/2006/relationships/slide" Target="slide19.xml"/></Relationships>
</file>

<file path=ppt/slides/_rels/slide21.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slideLayout" Target="../slideLayouts/slideLayout7.xml"/><Relationship Id="rId1" Type="http://schemas.openxmlformats.org/officeDocument/2006/relationships/vmlDrawing" Target="../drawings/vmlDrawing14.vml"/><Relationship Id="rId6" Type="http://schemas.openxmlformats.org/officeDocument/2006/relationships/package" Target="../embeddings/Microsoft_Office_Word___25.docx"/><Relationship Id="rId5" Type="http://schemas.openxmlformats.org/officeDocument/2006/relationships/slide" Target="slide42.xml"/><Relationship Id="rId4" Type="http://schemas.openxmlformats.org/officeDocument/2006/relationships/slide" Target="slide19.xml"/></Relationships>
</file>

<file path=ppt/slides/_rels/slide22.xml.rels><?xml version="1.0" encoding="UTF-8" standalone="yes"?>
<Relationships xmlns="http://schemas.openxmlformats.org/package/2006/relationships"><Relationship Id="rId3" Type="http://schemas.openxmlformats.org/officeDocument/2006/relationships/slide" Target="slide13.xml"/><Relationship Id="rId7" Type="http://schemas.openxmlformats.org/officeDocument/2006/relationships/image" Target="../media/image31.jpeg"/><Relationship Id="rId2" Type="http://schemas.openxmlformats.org/officeDocument/2006/relationships/slideLayout" Target="../slideLayouts/slideLayout7.xml"/><Relationship Id="rId1" Type="http://schemas.openxmlformats.org/officeDocument/2006/relationships/vmlDrawing" Target="../drawings/vmlDrawing15.vml"/><Relationship Id="rId6" Type="http://schemas.openxmlformats.org/officeDocument/2006/relationships/package" Target="../embeddings/Microsoft_Office_Word___26.docx"/><Relationship Id="rId5" Type="http://schemas.openxmlformats.org/officeDocument/2006/relationships/slide" Target="slide42.xml"/><Relationship Id="rId4" Type="http://schemas.openxmlformats.org/officeDocument/2006/relationships/slide" Target="slide19.xml"/></Relationships>
</file>

<file path=ppt/slides/_rels/slide23.xml.rels><?xml version="1.0" encoding="UTF-8" standalone="yes"?>
<Relationships xmlns="http://schemas.openxmlformats.org/package/2006/relationships"><Relationship Id="rId3" Type="http://schemas.openxmlformats.org/officeDocument/2006/relationships/slide" Target="slide13.xml"/><Relationship Id="rId7" Type="http://schemas.openxmlformats.org/officeDocument/2006/relationships/package" Target="../embeddings/Microsoft_Office_Word___28.docx"/><Relationship Id="rId2" Type="http://schemas.openxmlformats.org/officeDocument/2006/relationships/slideLayout" Target="../slideLayouts/slideLayout7.xml"/><Relationship Id="rId1" Type="http://schemas.openxmlformats.org/officeDocument/2006/relationships/vmlDrawing" Target="../drawings/vmlDrawing16.vml"/><Relationship Id="rId6" Type="http://schemas.openxmlformats.org/officeDocument/2006/relationships/package" Target="../embeddings/Microsoft_Office_Word___27.docx"/><Relationship Id="rId5" Type="http://schemas.openxmlformats.org/officeDocument/2006/relationships/slide" Target="slide42.xml"/><Relationship Id="rId4" Type="http://schemas.openxmlformats.org/officeDocument/2006/relationships/slide" Target="slide19.xml"/></Relationships>
</file>

<file path=ppt/slides/_rels/slide24.xml.rels><?xml version="1.0" encoding="UTF-8" standalone="yes"?>
<Relationships xmlns="http://schemas.openxmlformats.org/package/2006/relationships"><Relationship Id="rId8" Type="http://schemas.openxmlformats.org/officeDocument/2006/relationships/image" Target="../media/image35.jpeg"/><Relationship Id="rId3" Type="http://schemas.openxmlformats.org/officeDocument/2006/relationships/slide" Target="slide13.xml"/><Relationship Id="rId7" Type="http://schemas.openxmlformats.org/officeDocument/2006/relationships/package" Target="../embeddings/Microsoft_Office_Word___30.docx"/><Relationship Id="rId2" Type="http://schemas.openxmlformats.org/officeDocument/2006/relationships/slideLayout" Target="../slideLayouts/slideLayout7.xml"/><Relationship Id="rId1" Type="http://schemas.openxmlformats.org/officeDocument/2006/relationships/vmlDrawing" Target="../drawings/vmlDrawing17.vml"/><Relationship Id="rId6" Type="http://schemas.openxmlformats.org/officeDocument/2006/relationships/package" Target="../embeddings/Microsoft_Office_Word___29.docx"/><Relationship Id="rId5" Type="http://schemas.openxmlformats.org/officeDocument/2006/relationships/slide" Target="slide42.xml"/><Relationship Id="rId4" Type="http://schemas.openxmlformats.org/officeDocument/2006/relationships/slide" Target="slide19.xml"/></Relationships>
</file>

<file path=ppt/slides/_rels/slide25.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slideLayout" Target="../slideLayouts/slideLayout7.xml"/><Relationship Id="rId1" Type="http://schemas.openxmlformats.org/officeDocument/2006/relationships/vmlDrawing" Target="../drawings/vmlDrawing18.vml"/><Relationship Id="rId6" Type="http://schemas.openxmlformats.org/officeDocument/2006/relationships/package" Target="../embeddings/Microsoft_Office_Word___31.docx"/><Relationship Id="rId5" Type="http://schemas.openxmlformats.org/officeDocument/2006/relationships/slide" Target="slide42.xml"/><Relationship Id="rId4" Type="http://schemas.openxmlformats.org/officeDocument/2006/relationships/slide" Target="slide19.xml"/></Relationships>
</file>

<file path=ppt/slides/_rels/slide26.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slideLayout" Target="../slideLayouts/slideLayout7.xml"/><Relationship Id="rId1" Type="http://schemas.openxmlformats.org/officeDocument/2006/relationships/vmlDrawing" Target="../drawings/vmlDrawing19.vml"/><Relationship Id="rId6" Type="http://schemas.openxmlformats.org/officeDocument/2006/relationships/package" Target="../embeddings/Microsoft_Office_Word___32.docx"/><Relationship Id="rId5" Type="http://schemas.openxmlformats.org/officeDocument/2006/relationships/slide" Target="slide42.xml"/><Relationship Id="rId4" Type="http://schemas.openxmlformats.org/officeDocument/2006/relationships/slide" Target="slide19.xml"/></Relationships>
</file>

<file path=ppt/slides/_rels/slide27.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slide" Target="slide13.xml"/><Relationship Id="rId1" Type="http://schemas.openxmlformats.org/officeDocument/2006/relationships/slideLayout" Target="../slideLayouts/slideLayout7.xml"/><Relationship Id="rId5" Type="http://schemas.openxmlformats.org/officeDocument/2006/relationships/image" Target="../media/image38.jpeg"/><Relationship Id="rId4" Type="http://schemas.openxmlformats.org/officeDocument/2006/relationships/slide" Target="slide42.xml"/></Relationships>
</file>

<file path=ppt/slides/_rels/slide28.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slideLayout" Target="../slideLayouts/slideLayout7.xml"/><Relationship Id="rId1" Type="http://schemas.openxmlformats.org/officeDocument/2006/relationships/vmlDrawing" Target="../drawings/vmlDrawing20.vml"/><Relationship Id="rId6" Type="http://schemas.openxmlformats.org/officeDocument/2006/relationships/package" Target="../embeddings/Microsoft_Office_Word___33.docx"/><Relationship Id="rId5" Type="http://schemas.openxmlformats.org/officeDocument/2006/relationships/slide" Target="slide42.xml"/><Relationship Id="rId4" Type="http://schemas.openxmlformats.org/officeDocument/2006/relationships/slide" Target="slide19.xml"/></Relationships>
</file>

<file path=ppt/slides/_rels/slide29.xml.rels><?xml version="1.0" encoding="UTF-8" standalone="yes"?>
<Relationships xmlns="http://schemas.openxmlformats.org/package/2006/relationships"><Relationship Id="rId8" Type="http://schemas.openxmlformats.org/officeDocument/2006/relationships/package" Target="../embeddings/Microsoft_Office_Word___36.docx"/><Relationship Id="rId3" Type="http://schemas.openxmlformats.org/officeDocument/2006/relationships/slide" Target="slide13.xml"/><Relationship Id="rId7" Type="http://schemas.openxmlformats.org/officeDocument/2006/relationships/package" Target="../embeddings/Microsoft_Office_Word___35.docx"/><Relationship Id="rId2" Type="http://schemas.openxmlformats.org/officeDocument/2006/relationships/slideLayout" Target="../slideLayouts/slideLayout7.xml"/><Relationship Id="rId1" Type="http://schemas.openxmlformats.org/officeDocument/2006/relationships/vmlDrawing" Target="../drawings/vmlDrawing21.vml"/><Relationship Id="rId6" Type="http://schemas.openxmlformats.org/officeDocument/2006/relationships/package" Target="../embeddings/Microsoft_Office_Word___34.docx"/><Relationship Id="rId5" Type="http://schemas.openxmlformats.org/officeDocument/2006/relationships/slide" Target="slide42.xml"/><Relationship Id="rId4" Type="http://schemas.openxmlformats.org/officeDocument/2006/relationships/slide" Target="slide19.xml"/></Relationships>
</file>

<file path=ppt/slides/_rels/slide3.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3.xml"/><Relationship Id="rId1" Type="http://schemas.openxmlformats.org/officeDocument/2006/relationships/slideLayout" Target="../slideLayouts/slideLayout14.xml"/></Relationships>
</file>

<file path=ppt/slides/_rels/slide30.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slide" Target="slide13.xml"/><Relationship Id="rId1" Type="http://schemas.openxmlformats.org/officeDocument/2006/relationships/slideLayout" Target="../slideLayouts/slideLayout7.xml"/><Relationship Id="rId4" Type="http://schemas.openxmlformats.org/officeDocument/2006/relationships/slide" Target="slide42.xml"/></Relationships>
</file>

<file path=ppt/slides/_rels/slide31.xml.rels><?xml version="1.0" encoding="UTF-8" standalone="yes"?>
<Relationships xmlns="http://schemas.openxmlformats.org/package/2006/relationships"><Relationship Id="rId3" Type="http://schemas.openxmlformats.org/officeDocument/2006/relationships/slide" Target="slide13.xml"/><Relationship Id="rId7" Type="http://schemas.openxmlformats.org/officeDocument/2006/relationships/image" Target="../media/image44.jpeg"/><Relationship Id="rId2" Type="http://schemas.openxmlformats.org/officeDocument/2006/relationships/slideLayout" Target="../slideLayouts/slideLayout7.xml"/><Relationship Id="rId1" Type="http://schemas.openxmlformats.org/officeDocument/2006/relationships/vmlDrawing" Target="../drawings/vmlDrawing22.vml"/><Relationship Id="rId6" Type="http://schemas.openxmlformats.org/officeDocument/2006/relationships/package" Target="../embeddings/Microsoft_Office_Word___37.docx"/><Relationship Id="rId5" Type="http://schemas.openxmlformats.org/officeDocument/2006/relationships/slide" Target="slide42.xml"/><Relationship Id="rId4" Type="http://schemas.openxmlformats.org/officeDocument/2006/relationships/slide" Target="slide19.xml"/></Relationships>
</file>

<file path=ppt/slides/_rels/slide32.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slideLayout" Target="../slideLayouts/slideLayout7.xml"/><Relationship Id="rId1" Type="http://schemas.openxmlformats.org/officeDocument/2006/relationships/vmlDrawing" Target="../drawings/vmlDrawing23.vml"/><Relationship Id="rId6" Type="http://schemas.openxmlformats.org/officeDocument/2006/relationships/package" Target="../embeddings/Microsoft_Office_Word___38.docx"/><Relationship Id="rId5" Type="http://schemas.openxmlformats.org/officeDocument/2006/relationships/slide" Target="slide42.xml"/><Relationship Id="rId4" Type="http://schemas.openxmlformats.org/officeDocument/2006/relationships/slide" Target="slide19.xml"/></Relationships>
</file>

<file path=ppt/slides/_rels/slide33.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slideLayout" Target="../slideLayouts/slideLayout7.xml"/><Relationship Id="rId1" Type="http://schemas.openxmlformats.org/officeDocument/2006/relationships/vmlDrawing" Target="../drawings/vmlDrawing24.vml"/><Relationship Id="rId6" Type="http://schemas.openxmlformats.org/officeDocument/2006/relationships/package" Target="../embeddings/Microsoft_Office_Word___39.docx"/><Relationship Id="rId5" Type="http://schemas.openxmlformats.org/officeDocument/2006/relationships/slide" Target="slide42.xml"/><Relationship Id="rId4" Type="http://schemas.openxmlformats.org/officeDocument/2006/relationships/slide" Target="slide19.xml"/></Relationships>
</file>

<file path=ppt/slides/_rels/slide34.xml.rels><?xml version="1.0" encoding="UTF-8" standalone="yes"?>
<Relationships xmlns="http://schemas.openxmlformats.org/package/2006/relationships"><Relationship Id="rId3" Type="http://schemas.openxmlformats.org/officeDocument/2006/relationships/slide" Target="slide13.xml"/><Relationship Id="rId7" Type="http://schemas.openxmlformats.org/officeDocument/2006/relationships/package" Target="../embeddings/Microsoft_Office_Word___41.docx"/><Relationship Id="rId2" Type="http://schemas.openxmlformats.org/officeDocument/2006/relationships/slideLayout" Target="../slideLayouts/slideLayout7.xml"/><Relationship Id="rId1" Type="http://schemas.openxmlformats.org/officeDocument/2006/relationships/vmlDrawing" Target="../drawings/vmlDrawing25.vml"/><Relationship Id="rId6" Type="http://schemas.openxmlformats.org/officeDocument/2006/relationships/package" Target="../embeddings/Microsoft_Office_Word___40.docx"/><Relationship Id="rId5" Type="http://schemas.openxmlformats.org/officeDocument/2006/relationships/slide" Target="slide42.xml"/><Relationship Id="rId4" Type="http://schemas.openxmlformats.org/officeDocument/2006/relationships/slide" Target="slide19.xml"/></Relationships>
</file>

<file path=ppt/slides/_rels/slide35.xml.rels><?xml version="1.0" encoding="UTF-8" standalone="yes"?>
<Relationships xmlns="http://schemas.openxmlformats.org/package/2006/relationships"><Relationship Id="rId8" Type="http://schemas.openxmlformats.org/officeDocument/2006/relationships/package" Target="../embeddings/Microsoft_Office_Word___44.docx"/><Relationship Id="rId3" Type="http://schemas.openxmlformats.org/officeDocument/2006/relationships/slide" Target="slide13.xml"/><Relationship Id="rId7" Type="http://schemas.openxmlformats.org/officeDocument/2006/relationships/package" Target="../embeddings/Microsoft_Office_Word___43.docx"/><Relationship Id="rId2" Type="http://schemas.openxmlformats.org/officeDocument/2006/relationships/slideLayout" Target="../slideLayouts/slideLayout7.xml"/><Relationship Id="rId1" Type="http://schemas.openxmlformats.org/officeDocument/2006/relationships/vmlDrawing" Target="../drawings/vmlDrawing26.vml"/><Relationship Id="rId6" Type="http://schemas.openxmlformats.org/officeDocument/2006/relationships/package" Target="../embeddings/Microsoft_Office_Word___42.docx"/><Relationship Id="rId5" Type="http://schemas.openxmlformats.org/officeDocument/2006/relationships/slide" Target="slide42.xml"/><Relationship Id="rId4" Type="http://schemas.openxmlformats.org/officeDocument/2006/relationships/slide" Target="slide19.xml"/></Relationships>
</file>

<file path=ppt/slides/_rels/slide36.xml.rels><?xml version="1.0" encoding="UTF-8" standalone="yes"?>
<Relationships xmlns="http://schemas.openxmlformats.org/package/2006/relationships"><Relationship Id="rId3" Type="http://schemas.openxmlformats.org/officeDocument/2006/relationships/slide" Target="slide13.xml"/><Relationship Id="rId7" Type="http://schemas.openxmlformats.org/officeDocument/2006/relationships/package" Target="../embeddings/Microsoft_Office_Word___46.docx"/><Relationship Id="rId2" Type="http://schemas.openxmlformats.org/officeDocument/2006/relationships/slideLayout" Target="../slideLayouts/slideLayout7.xml"/><Relationship Id="rId1" Type="http://schemas.openxmlformats.org/officeDocument/2006/relationships/vmlDrawing" Target="../drawings/vmlDrawing27.vml"/><Relationship Id="rId6" Type="http://schemas.openxmlformats.org/officeDocument/2006/relationships/package" Target="../embeddings/Microsoft_Office_Word___45.docx"/><Relationship Id="rId5" Type="http://schemas.openxmlformats.org/officeDocument/2006/relationships/slide" Target="slide42.xml"/><Relationship Id="rId4" Type="http://schemas.openxmlformats.org/officeDocument/2006/relationships/slide" Target="slide19.xml"/></Relationships>
</file>

<file path=ppt/slides/_rels/slide37.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slideLayout" Target="../slideLayouts/slideLayout7.xml"/><Relationship Id="rId1" Type="http://schemas.openxmlformats.org/officeDocument/2006/relationships/vmlDrawing" Target="../drawings/vmlDrawing28.vml"/><Relationship Id="rId6" Type="http://schemas.openxmlformats.org/officeDocument/2006/relationships/package" Target="../embeddings/Microsoft_Office_Word___47.docx"/><Relationship Id="rId5" Type="http://schemas.openxmlformats.org/officeDocument/2006/relationships/slide" Target="slide42.xml"/><Relationship Id="rId4" Type="http://schemas.openxmlformats.org/officeDocument/2006/relationships/slide" Target="slide19.xml"/></Relationships>
</file>

<file path=ppt/slides/_rels/slide38.xml.rels><?xml version="1.0" encoding="UTF-8" standalone="yes"?>
<Relationships xmlns="http://schemas.openxmlformats.org/package/2006/relationships"><Relationship Id="rId8" Type="http://schemas.openxmlformats.org/officeDocument/2006/relationships/package" Target="../embeddings/Microsoft_Office_Word___50.docx"/><Relationship Id="rId3" Type="http://schemas.openxmlformats.org/officeDocument/2006/relationships/slide" Target="slide13.xml"/><Relationship Id="rId7" Type="http://schemas.openxmlformats.org/officeDocument/2006/relationships/package" Target="../embeddings/Microsoft_Office_Word___49.docx"/><Relationship Id="rId2" Type="http://schemas.openxmlformats.org/officeDocument/2006/relationships/slideLayout" Target="../slideLayouts/slideLayout7.xml"/><Relationship Id="rId1" Type="http://schemas.openxmlformats.org/officeDocument/2006/relationships/vmlDrawing" Target="../drawings/vmlDrawing29.vml"/><Relationship Id="rId6" Type="http://schemas.openxmlformats.org/officeDocument/2006/relationships/package" Target="../embeddings/Microsoft_Office_Word___48.docx"/><Relationship Id="rId5" Type="http://schemas.openxmlformats.org/officeDocument/2006/relationships/slide" Target="slide42.xml"/><Relationship Id="rId4" Type="http://schemas.openxmlformats.org/officeDocument/2006/relationships/slide" Target="slide19.xml"/></Relationships>
</file>

<file path=ppt/slides/_rels/slide39.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slideLayout" Target="../slideLayouts/slideLayout7.xml"/><Relationship Id="rId1" Type="http://schemas.openxmlformats.org/officeDocument/2006/relationships/vmlDrawing" Target="../drawings/vmlDrawing30.vml"/><Relationship Id="rId6" Type="http://schemas.openxmlformats.org/officeDocument/2006/relationships/package" Target="../embeddings/Microsoft_Office_Word___51.docx"/><Relationship Id="rId5" Type="http://schemas.openxmlformats.org/officeDocument/2006/relationships/slide" Target="slide42.xml"/><Relationship Id="rId4" Type="http://schemas.openxmlformats.org/officeDocument/2006/relationships/slide" Target="slide19.xml"/></Relationships>
</file>

<file path=ppt/slides/_rels/slide4.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3.xml"/><Relationship Id="rId1" Type="http://schemas.openxmlformats.org/officeDocument/2006/relationships/slideLayout" Target="../slideLayouts/slideLayout14.xml"/></Relationships>
</file>

<file path=ppt/slides/_rels/slide40.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slideLayout" Target="../slideLayouts/slideLayout7.xml"/><Relationship Id="rId1" Type="http://schemas.openxmlformats.org/officeDocument/2006/relationships/vmlDrawing" Target="../drawings/vmlDrawing31.vml"/><Relationship Id="rId6" Type="http://schemas.openxmlformats.org/officeDocument/2006/relationships/package" Target="../embeddings/Microsoft_Office_Word___52.docx"/><Relationship Id="rId5" Type="http://schemas.openxmlformats.org/officeDocument/2006/relationships/slide" Target="slide42.xml"/><Relationship Id="rId4" Type="http://schemas.openxmlformats.org/officeDocument/2006/relationships/slide" Target="slide19.xml"/></Relationships>
</file>

<file path=ppt/slides/_rels/slide41.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slide" Target="slide13.xml"/><Relationship Id="rId1" Type="http://schemas.openxmlformats.org/officeDocument/2006/relationships/slideLayout" Target="../slideLayouts/slideLayout7.xml"/><Relationship Id="rId4" Type="http://schemas.openxmlformats.org/officeDocument/2006/relationships/slide" Target="slide42.xml"/></Relationships>
</file>

<file path=ppt/slides/_rels/slide42.xml.rels><?xml version="1.0" encoding="UTF-8" standalone="yes"?>
<Relationships xmlns="http://schemas.openxmlformats.org/package/2006/relationships"><Relationship Id="rId3" Type="http://schemas.openxmlformats.org/officeDocument/2006/relationships/slide" Target="slide13.xml"/><Relationship Id="rId7" Type="http://schemas.openxmlformats.org/officeDocument/2006/relationships/package" Target="../embeddings/Microsoft_Office_Word___54.docx"/><Relationship Id="rId2" Type="http://schemas.openxmlformats.org/officeDocument/2006/relationships/slideLayout" Target="../slideLayouts/slideLayout7.xml"/><Relationship Id="rId1" Type="http://schemas.openxmlformats.org/officeDocument/2006/relationships/vmlDrawing" Target="../drawings/vmlDrawing32.vml"/><Relationship Id="rId6" Type="http://schemas.openxmlformats.org/officeDocument/2006/relationships/package" Target="../embeddings/Microsoft_Office_Word___53.docx"/><Relationship Id="rId5" Type="http://schemas.openxmlformats.org/officeDocument/2006/relationships/slide" Target="slide42.xml"/><Relationship Id="rId4" Type="http://schemas.openxmlformats.org/officeDocument/2006/relationships/slide" Target="slide19.xml"/></Relationships>
</file>

<file path=ppt/slides/_rels/slide43.xml.rels><?xml version="1.0" encoding="UTF-8" standalone="yes"?>
<Relationships xmlns="http://schemas.openxmlformats.org/package/2006/relationships"><Relationship Id="rId3" Type="http://schemas.openxmlformats.org/officeDocument/2006/relationships/slide" Target="slide13.xml"/><Relationship Id="rId7" Type="http://schemas.openxmlformats.org/officeDocument/2006/relationships/package" Target="../embeddings/Microsoft_Office_Word___56.docx"/><Relationship Id="rId2" Type="http://schemas.openxmlformats.org/officeDocument/2006/relationships/slideLayout" Target="../slideLayouts/slideLayout7.xml"/><Relationship Id="rId1" Type="http://schemas.openxmlformats.org/officeDocument/2006/relationships/vmlDrawing" Target="../drawings/vmlDrawing33.vml"/><Relationship Id="rId6" Type="http://schemas.openxmlformats.org/officeDocument/2006/relationships/package" Target="../embeddings/Microsoft_Office_Word___55.docx"/><Relationship Id="rId5" Type="http://schemas.openxmlformats.org/officeDocument/2006/relationships/slide" Target="slide42.xml"/><Relationship Id="rId4" Type="http://schemas.openxmlformats.org/officeDocument/2006/relationships/slide" Target="slide19.xml"/></Relationships>
</file>

<file path=ppt/slides/_rels/slide44.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slideLayout" Target="../slideLayouts/slideLayout7.xml"/><Relationship Id="rId1" Type="http://schemas.openxmlformats.org/officeDocument/2006/relationships/vmlDrawing" Target="../drawings/vmlDrawing34.vml"/><Relationship Id="rId6" Type="http://schemas.openxmlformats.org/officeDocument/2006/relationships/package" Target="../embeddings/Microsoft_Office_Word___57.docx"/><Relationship Id="rId5" Type="http://schemas.openxmlformats.org/officeDocument/2006/relationships/slide" Target="slide42.xml"/><Relationship Id="rId4" Type="http://schemas.openxmlformats.org/officeDocument/2006/relationships/slide" Target="slide19.xml"/></Relationships>
</file>

<file path=ppt/slides/_rels/slide45.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slide" Target="slide13.xml"/><Relationship Id="rId1" Type="http://schemas.openxmlformats.org/officeDocument/2006/relationships/slideLayout" Target="../slideLayouts/slideLayout7.xml"/><Relationship Id="rId4" Type="http://schemas.openxmlformats.org/officeDocument/2006/relationships/slide" Target="slide42.xml"/></Relationships>
</file>

<file path=ppt/slides/_rels/slide46.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slideLayout" Target="../slideLayouts/slideLayout7.xml"/><Relationship Id="rId1" Type="http://schemas.openxmlformats.org/officeDocument/2006/relationships/vmlDrawing" Target="../drawings/vmlDrawing35.vml"/><Relationship Id="rId6" Type="http://schemas.openxmlformats.org/officeDocument/2006/relationships/package" Target="../embeddings/Microsoft_Office_Word___58.docx"/><Relationship Id="rId5" Type="http://schemas.openxmlformats.org/officeDocument/2006/relationships/slide" Target="slide42.xml"/><Relationship Id="rId4" Type="http://schemas.openxmlformats.org/officeDocument/2006/relationships/slide" Target="slide19.xml"/></Relationships>
</file>

<file path=ppt/slides/_rels/slide47.xml.rels><?xml version="1.0" encoding="UTF-8" standalone="yes"?>
<Relationships xmlns="http://schemas.openxmlformats.org/package/2006/relationships"><Relationship Id="rId8" Type="http://schemas.openxmlformats.org/officeDocument/2006/relationships/image" Target="../media/image69.jpeg"/><Relationship Id="rId3" Type="http://schemas.openxmlformats.org/officeDocument/2006/relationships/slide" Target="slide13.xml"/><Relationship Id="rId7" Type="http://schemas.openxmlformats.org/officeDocument/2006/relationships/package" Target="../embeddings/Microsoft_Office_Word___60.docx"/><Relationship Id="rId2" Type="http://schemas.openxmlformats.org/officeDocument/2006/relationships/slideLayout" Target="../slideLayouts/slideLayout7.xml"/><Relationship Id="rId1" Type="http://schemas.openxmlformats.org/officeDocument/2006/relationships/vmlDrawing" Target="../drawings/vmlDrawing36.vml"/><Relationship Id="rId6" Type="http://schemas.openxmlformats.org/officeDocument/2006/relationships/package" Target="../embeddings/Microsoft_Office_Word___59.docx"/><Relationship Id="rId5" Type="http://schemas.openxmlformats.org/officeDocument/2006/relationships/slide" Target="slide42.xml"/><Relationship Id="rId4" Type="http://schemas.openxmlformats.org/officeDocument/2006/relationships/slide" Target="slide19.xml"/><Relationship Id="rId9" Type="http://schemas.openxmlformats.org/officeDocument/2006/relationships/package" Target="../embeddings/Microsoft_Office_Word___61.docx"/></Relationships>
</file>

<file path=ppt/slides/_rels/slide48.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slideLayout" Target="../slideLayouts/slideLayout7.xml"/><Relationship Id="rId1" Type="http://schemas.openxmlformats.org/officeDocument/2006/relationships/vmlDrawing" Target="../drawings/vmlDrawing37.vml"/><Relationship Id="rId6" Type="http://schemas.openxmlformats.org/officeDocument/2006/relationships/package" Target="../embeddings/Microsoft_Office_Word___62.docx"/><Relationship Id="rId5" Type="http://schemas.openxmlformats.org/officeDocument/2006/relationships/slide" Target="slide42.xml"/><Relationship Id="rId4" Type="http://schemas.openxmlformats.org/officeDocument/2006/relationships/slide" Target="slide19.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5.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14.xml"/><Relationship Id="rId1" Type="http://schemas.openxmlformats.org/officeDocument/2006/relationships/vmlDrawing" Target="../drawings/vmlDrawing2.vml"/><Relationship Id="rId6" Type="http://schemas.openxmlformats.org/officeDocument/2006/relationships/package" Target="../embeddings/Microsoft_Office_Word___3.docx"/><Relationship Id="rId5" Type="http://schemas.openxmlformats.org/officeDocument/2006/relationships/package" Target="../embeddings/Microsoft_Office_Word___2.docx"/><Relationship Id="rId4" Type="http://schemas.openxmlformats.org/officeDocument/2006/relationships/slide" Target="slide7.xml"/></Relationships>
</file>

<file path=ppt/slides/_rels/slide50.xml.rels><?xml version="1.0" encoding="UTF-8" standalone="yes"?>
<Relationships xmlns="http://schemas.openxmlformats.org/package/2006/relationships"><Relationship Id="rId3" Type="http://schemas.openxmlformats.org/officeDocument/2006/relationships/package" Target="../embeddings/Microsoft_Office_Word___63.docx"/><Relationship Id="rId2" Type="http://schemas.openxmlformats.org/officeDocument/2006/relationships/slideLayout" Target="../slideLayouts/slideLayout15.xml"/><Relationship Id="rId1" Type="http://schemas.openxmlformats.org/officeDocument/2006/relationships/vmlDrawing" Target="../drawings/vmlDrawing38.v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52.xml.rels><?xml version="1.0" encoding="UTF-8" standalone="yes"?>
<Relationships xmlns="http://schemas.openxmlformats.org/package/2006/relationships"><Relationship Id="rId3" Type="http://schemas.openxmlformats.org/officeDocument/2006/relationships/package" Target="../embeddings/Microsoft_Office_Word___64.docx"/><Relationship Id="rId2" Type="http://schemas.openxmlformats.org/officeDocument/2006/relationships/slideLayout" Target="../slideLayouts/slideLayout15.xml"/><Relationship Id="rId1" Type="http://schemas.openxmlformats.org/officeDocument/2006/relationships/vmlDrawing" Target="../drawings/vmlDrawing39.vml"/><Relationship Id="rId4" Type="http://schemas.openxmlformats.org/officeDocument/2006/relationships/image" Target="../media/image73.jpeg"/></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6.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3.xml"/><Relationship Id="rId1" Type="http://schemas.openxmlformats.org/officeDocument/2006/relationships/slideLayout" Target="../slideLayouts/slideLayout14.xml"/><Relationship Id="rId4" Type="http://schemas.openxmlformats.org/officeDocument/2006/relationships/image" Target="../media/image6.jpeg"/></Relationships>
</file>

<file path=ppt/slides/_rels/slide7.xml.rels><?xml version="1.0" encoding="UTF-8" standalone="yes"?>
<Relationships xmlns="http://schemas.openxmlformats.org/package/2006/relationships"><Relationship Id="rId3" Type="http://schemas.openxmlformats.org/officeDocument/2006/relationships/slide" Target="slide3.xml"/><Relationship Id="rId7" Type="http://schemas.openxmlformats.org/officeDocument/2006/relationships/package" Target="../embeddings/Microsoft_Office_Word___6.docx"/><Relationship Id="rId2" Type="http://schemas.openxmlformats.org/officeDocument/2006/relationships/slideLayout" Target="../slideLayouts/slideLayout14.xml"/><Relationship Id="rId1" Type="http://schemas.openxmlformats.org/officeDocument/2006/relationships/vmlDrawing" Target="../drawings/vmlDrawing3.vml"/><Relationship Id="rId6" Type="http://schemas.openxmlformats.org/officeDocument/2006/relationships/package" Target="../embeddings/Microsoft_Office_Word___5.docx"/><Relationship Id="rId5" Type="http://schemas.openxmlformats.org/officeDocument/2006/relationships/package" Target="../embeddings/Microsoft_Office_Word___4.docx"/><Relationship Id="rId4" Type="http://schemas.openxmlformats.org/officeDocument/2006/relationships/slide" Target="slide7.xml"/></Relationships>
</file>

<file path=ppt/slides/_rels/slide8.xml.rels><?xml version="1.0" encoding="UTF-8" standalone="yes"?>
<Relationships xmlns="http://schemas.openxmlformats.org/package/2006/relationships"><Relationship Id="rId3" Type="http://schemas.openxmlformats.org/officeDocument/2006/relationships/slide" Target="slide3.xml"/><Relationship Id="rId7" Type="http://schemas.openxmlformats.org/officeDocument/2006/relationships/package" Target="../embeddings/Microsoft_Office_Word___9.docx"/><Relationship Id="rId2" Type="http://schemas.openxmlformats.org/officeDocument/2006/relationships/slideLayout" Target="../slideLayouts/slideLayout14.xml"/><Relationship Id="rId1" Type="http://schemas.openxmlformats.org/officeDocument/2006/relationships/vmlDrawing" Target="../drawings/vmlDrawing4.vml"/><Relationship Id="rId6" Type="http://schemas.openxmlformats.org/officeDocument/2006/relationships/package" Target="../embeddings/Microsoft_Office_Word___8.docx"/><Relationship Id="rId5" Type="http://schemas.openxmlformats.org/officeDocument/2006/relationships/package" Target="../embeddings/Microsoft_Office_Word___7.docx"/><Relationship Id="rId4" Type="http://schemas.openxmlformats.org/officeDocument/2006/relationships/slide" Target="slide7.xml"/></Relationships>
</file>

<file path=ppt/slides/_rels/slide9.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14.xml"/><Relationship Id="rId1" Type="http://schemas.openxmlformats.org/officeDocument/2006/relationships/vmlDrawing" Target="../drawings/vmlDrawing5.vml"/><Relationship Id="rId6" Type="http://schemas.openxmlformats.org/officeDocument/2006/relationships/package" Target="../embeddings/Microsoft_Office_Word___11.docx"/><Relationship Id="rId5" Type="http://schemas.openxmlformats.org/officeDocument/2006/relationships/package" Target="../embeddings/Microsoft_Office_Word___10.docx"/><Relationship Id="rId4" Type="http://schemas.openxmlformats.org/officeDocument/2006/relationships/slide" Target="slide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ctrTitle"/>
          </p:nvPr>
        </p:nvSpPr>
        <p:spPr>
          <a:xfrm>
            <a:off x="4180968" y="2994231"/>
            <a:ext cx="6487032" cy="809797"/>
          </a:xfrm>
        </p:spPr>
        <p:txBody>
          <a:bodyPr/>
          <a:lstStyle/>
          <a:p>
            <a:r>
              <a:rPr lang="en-US" altLang="zh-CN" dirty="0"/>
              <a:t>8.6</a:t>
            </a:r>
            <a:r>
              <a:rPr lang="zh-CN" altLang="zh-CN" dirty="0"/>
              <a:t>　立体几何中的向量方法</a:t>
            </a:r>
          </a:p>
        </p:txBody>
      </p:sp>
      <p:pic>
        <p:nvPicPr>
          <p:cNvPr id="4" name="Picture 1">
            <a:hlinkClick r:id="rId2"/>
          </p:cNvPr>
          <p:cNvPicPr>
            <a:picLocks noChangeAspect="1" noChangeArrowheads="1"/>
          </p:cNvPicPr>
          <p:nvPr/>
        </p:nvPicPr>
        <p:blipFill>
          <a:blip r:embed="rId3"/>
          <a:srcRect/>
          <a:stretch>
            <a:fillRect/>
          </a:stretch>
        </p:blipFill>
        <p:spPr bwMode="auto">
          <a:xfrm>
            <a:off x="2042160" y="4079166"/>
            <a:ext cx="7621588" cy="2400300"/>
          </a:xfrm>
          <a:prstGeom prst="rect">
            <a:avLst/>
          </a:prstGeom>
          <a:noFill/>
        </p:spPr>
      </p:pic>
    </p:spTree>
    <p:extLst>
      <p:ext uri="{BB962C8B-B14F-4D97-AF65-F5344CB8AC3E}">
        <p14:creationId xmlns:p14="http://schemas.microsoft.com/office/powerpoint/2010/main" xmlns="" val="1868802800"/>
      </p:ext>
    </p:extLst>
  </p:cSld>
  <p:clrMapOvr>
    <a:masterClrMapping/>
  </p:clrMapOvr>
  <p:transition spd="slow">
    <p:push/>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灯片编号占位符 1"/>
          <p:cNvSpPr>
            <a:spLocks noGrp="1"/>
          </p:cNvSpPr>
          <p:nvPr>
            <p:ph type="sldNum" sz="quarter" idx="4"/>
          </p:nvPr>
        </p:nvSpPr>
        <p:spPr/>
        <p:txBody>
          <a:bodyPr/>
          <a:lstStyle/>
          <a:p>
            <a:pPr algn="ctr"/>
            <a:r>
              <a:rPr lang="en-US" altLang="zh-CN" dirty="0"/>
              <a:t>-</a:t>
            </a:r>
            <a:fld id="{4BF17FCF-D4DA-449D-A468-DDB7E43619E6}" type="slidenum">
              <a:rPr lang="zh-CN" altLang="en-US" smtClean="0"/>
              <a:pPr algn="ctr"/>
              <a:t>10</a:t>
            </a:fld>
            <a:r>
              <a:rPr lang="en-US" altLang="zh-CN" dirty="0"/>
              <a:t>-</a:t>
            </a:r>
            <a:endParaRPr lang="zh-CN" altLang="en-US" dirty="0"/>
          </a:p>
        </p:txBody>
      </p:sp>
      <p:sp>
        <p:nvSpPr>
          <p:cNvPr id="5" name="圆角矩形 4">
            <a:hlinkClick r:id="rId3" action="ppaction://hlinksldjump"/>
          </p:cNvPr>
          <p:cNvSpPr/>
          <p:nvPr/>
        </p:nvSpPr>
        <p:spPr>
          <a:xfrm>
            <a:off x="1987632" y="1052513"/>
            <a:ext cx="94528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知识梳理</a:t>
            </a:r>
          </a:p>
        </p:txBody>
      </p:sp>
      <p:sp>
        <p:nvSpPr>
          <p:cNvPr id="6" name="圆角矩形 5">
            <a:hlinkClick r:id="rId4" action="ppaction://hlinksldjump"/>
          </p:cNvPr>
          <p:cNvSpPr/>
          <p:nvPr/>
        </p:nvSpPr>
        <p:spPr>
          <a:xfrm>
            <a:off x="2968706" y="1052513"/>
            <a:ext cx="945283"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E75E22"/>
                </a:solidFill>
                <a:latin typeface="+mj-ea"/>
                <a:ea typeface="+mj-ea"/>
              </a:rPr>
              <a:t>双击自测</a:t>
            </a:r>
          </a:p>
        </p:txBody>
      </p:sp>
      <p:sp>
        <p:nvSpPr>
          <p:cNvPr id="2" name="矩形 1"/>
          <p:cNvSpPr>
            <a:spLocks noChangeAspect="1"/>
          </p:cNvSpPr>
          <p:nvPr/>
        </p:nvSpPr>
        <p:spPr>
          <a:xfrm>
            <a:off x="2032000" y="1353647"/>
            <a:ext cx="8128000" cy="866006"/>
          </a:xfrm>
          <a:prstGeom prst="rect">
            <a:avLst/>
          </a:prstGeom>
        </p:spPr>
        <p:txBody>
          <a:bodyPr>
            <a:spAutoFit/>
          </a:bodyPr>
          <a:lstStyle/>
          <a:p>
            <a:pPr>
              <a:lnSpc>
                <a:spcPct val="120000"/>
              </a:lnSpc>
              <a:tabLst>
                <a:tab pos="1188085" algn="l"/>
                <a:tab pos="2163445" algn="l"/>
                <a:tab pos="3142615" algn="l"/>
                <a:tab pos="4190365"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正三棱锥的三个侧面两两垂直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则它的侧面与底面所成的二面角的余弦值为</a:t>
            </a:r>
            <a:r>
              <a:rPr lang="zh-CN" altLang="zh-CN" sz="2200" i="1"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7" name="五边形 6"/>
          <p:cNvSpPr/>
          <p:nvPr/>
        </p:nvSpPr>
        <p:spPr>
          <a:xfrm>
            <a:off x="9336360"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  答案</a:t>
            </a:r>
          </a:p>
        </p:txBody>
      </p:sp>
      <p:sp>
        <p:nvSpPr>
          <p:cNvPr id="8" name="五边形 7"/>
          <p:cNvSpPr/>
          <p:nvPr/>
        </p:nvSpPr>
        <p:spPr>
          <a:xfrm>
            <a:off x="8440239"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grpSp>
        <p:nvGrpSpPr>
          <p:cNvPr id="9" name="组合 8"/>
          <p:cNvGrpSpPr/>
          <p:nvPr/>
        </p:nvGrpSpPr>
        <p:grpSpPr>
          <a:xfrm>
            <a:off x="1775520" y="2420888"/>
            <a:ext cx="8640960" cy="4248472"/>
            <a:chOff x="251520" y="1268760"/>
            <a:chExt cx="8640960" cy="4248472"/>
          </a:xfrm>
        </p:grpSpPr>
        <p:grpSp>
          <p:nvGrpSpPr>
            <p:cNvPr id="10" name="组合 9"/>
            <p:cNvGrpSpPr/>
            <p:nvPr/>
          </p:nvGrpSpPr>
          <p:grpSpPr>
            <a:xfrm>
              <a:off x="251520" y="1268760"/>
              <a:ext cx="8640960" cy="4248472"/>
              <a:chOff x="251520" y="-1290307"/>
              <a:chExt cx="8640960" cy="4248472"/>
            </a:xfrm>
          </p:grpSpPr>
          <p:sp>
            <p:nvSpPr>
              <p:cNvPr id="12" name="五边形 11"/>
              <p:cNvSpPr/>
              <p:nvPr/>
            </p:nvSpPr>
            <p:spPr>
              <a:xfrm>
                <a:off x="6916239" y="2670133"/>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13" name="燕尾形 12"/>
              <p:cNvSpPr/>
              <p:nvPr/>
            </p:nvSpPr>
            <p:spPr>
              <a:xfrm>
                <a:off x="7031380" y="2747133"/>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14" name="组合 13"/>
              <p:cNvGrpSpPr/>
              <p:nvPr/>
            </p:nvGrpSpPr>
            <p:grpSpPr>
              <a:xfrm>
                <a:off x="251520" y="-1290307"/>
                <a:ext cx="8640960" cy="3934185"/>
                <a:chOff x="251520" y="-1290307"/>
                <a:chExt cx="8640960" cy="3934185"/>
              </a:xfrm>
            </p:grpSpPr>
            <p:sp>
              <p:nvSpPr>
                <p:cNvPr id="15" name="矩形 14"/>
                <p:cNvSpPr/>
                <p:nvPr/>
              </p:nvSpPr>
              <p:spPr>
                <a:xfrm>
                  <a:off x="251520" y="-1290307"/>
                  <a:ext cx="8640960" cy="3934185"/>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TextBox 22"/>
                <p:cNvSpPr txBox="1"/>
                <p:nvPr/>
              </p:nvSpPr>
              <p:spPr>
                <a:xfrm>
                  <a:off x="8360077" y="-1218299"/>
                  <a:ext cx="492443" cy="276999"/>
                </a:xfrm>
                <a:prstGeom prst="rect">
                  <a:avLst/>
                </a:prstGeom>
                <a:noFill/>
              </p:spPr>
              <p:txBody>
                <a:bodyPr wrap="none" rtlCol="0">
                  <a:spAutoFit/>
                </a:bodyPr>
                <a:lstStyle/>
                <a:p>
                  <a:r>
                    <a:rPr lang="zh-CN" altLang="en-US" sz="1200" dirty="0"/>
                    <a:t>关闭</a:t>
                  </a:r>
                </a:p>
              </p:txBody>
            </p:sp>
          </p:grpSp>
        </p:grpSp>
        <p:graphicFrame>
          <p:nvGraphicFramePr>
            <p:cNvPr id="11" name="对象 10"/>
            <p:cNvGraphicFramePr>
              <a:graphicFrameLocks noChangeAspect="1"/>
            </p:cNvGraphicFramePr>
            <p:nvPr>
              <p:extLst>
                <p:ext uri="{D42A27DB-BD31-4B8C-83A1-F6EECF244321}">
                  <p14:modId xmlns:p14="http://schemas.microsoft.com/office/powerpoint/2010/main" xmlns="" val="2768951156"/>
                </p:ext>
              </p:extLst>
            </p:nvPr>
          </p:nvGraphicFramePr>
          <p:xfrm>
            <a:off x="520700" y="1628126"/>
            <a:ext cx="8021638" cy="3414713"/>
          </p:xfrm>
          <a:graphic>
            <a:graphicData uri="http://schemas.openxmlformats.org/presentationml/2006/ole">
              <p:oleObj spid="_x0000_s6148" name="文档" r:id="rId5" imgW="3839157" imgH="1636492" progId="Word.Document.12">
                <p:embed/>
              </p:oleObj>
            </a:graphicData>
          </a:graphic>
        </p:graphicFrame>
      </p:grpSp>
      <p:grpSp>
        <p:nvGrpSpPr>
          <p:cNvPr id="17" name="组合 16"/>
          <p:cNvGrpSpPr/>
          <p:nvPr/>
        </p:nvGrpSpPr>
        <p:grpSpPr>
          <a:xfrm>
            <a:off x="1775520" y="5373218"/>
            <a:ext cx="8640960" cy="1296143"/>
            <a:chOff x="251520" y="5229201"/>
            <a:chExt cx="8640960" cy="1296143"/>
          </a:xfrm>
        </p:grpSpPr>
        <p:grpSp>
          <p:nvGrpSpPr>
            <p:cNvPr id="18" name="组合 17"/>
            <p:cNvGrpSpPr/>
            <p:nvPr/>
          </p:nvGrpSpPr>
          <p:grpSpPr>
            <a:xfrm>
              <a:off x="251520" y="5229201"/>
              <a:ext cx="8640960" cy="1296143"/>
              <a:chOff x="251520" y="3611454"/>
              <a:chExt cx="8640960" cy="1296143"/>
            </a:xfrm>
          </p:grpSpPr>
          <p:sp>
            <p:nvSpPr>
              <p:cNvPr id="20" name="五边形 19"/>
              <p:cNvSpPr/>
              <p:nvPr/>
            </p:nvSpPr>
            <p:spPr>
              <a:xfrm>
                <a:off x="7812360" y="4619565"/>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  答案</a:t>
                </a:r>
              </a:p>
            </p:txBody>
          </p:sp>
          <p:sp>
            <p:nvSpPr>
              <p:cNvPr id="22" name="五边形 21"/>
              <p:cNvSpPr/>
              <p:nvPr/>
            </p:nvSpPr>
            <p:spPr>
              <a:xfrm>
                <a:off x="6916239" y="4619565"/>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23" name="燕尾形 22"/>
              <p:cNvSpPr/>
              <p:nvPr/>
            </p:nvSpPr>
            <p:spPr>
              <a:xfrm>
                <a:off x="8038119" y="4696565"/>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4" name="矩形 23"/>
              <p:cNvSpPr/>
              <p:nvPr/>
            </p:nvSpPr>
            <p:spPr>
              <a:xfrm>
                <a:off x="251520" y="3611454"/>
                <a:ext cx="8640960" cy="987412"/>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TextBox 30"/>
              <p:cNvSpPr txBox="1"/>
              <p:nvPr/>
            </p:nvSpPr>
            <p:spPr>
              <a:xfrm>
                <a:off x="8388424" y="3755469"/>
                <a:ext cx="492443" cy="276999"/>
              </a:xfrm>
              <a:prstGeom prst="rect">
                <a:avLst/>
              </a:prstGeom>
              <a:noFill/>
            </p:spPr>
            <p:txBody>
              <a:bodyPr wrap="none" rtlCol="0">
                <a:spAutoFit/>
              </a:bodyPr>
              <a:lstStyle/>
              <a:p>
                <a:r>
                  <a:rPr lang="zh-CN" altLang="en-US" sz="1200" dirty="0"/>
                  <a:t>关闭</a:t>
                </a:r>
              </a:p>
            </p:txBody>
          </p:sp>
        </p:grpSp>
        <p:graphicFrame>
          <p:nvGraphicFramePr>
            <p:cNvPr id="19" name="对象 18"/>
            <p:cNvGraphicFramePr>
              <a:graphicFrameLocks noChangeAspect="1"/>
            </p:cNvGraphicFramePr>
            <p:nvPr>
              <p:extLst>
                <p:ext uri="{D42A27DB-BD31-4B8C-83A1-F6EECF244321}">
                  <p14:modId xmlns:p14="http://schemas.microsoft.com/office/powerpoint/2010/main" xmlns="" val="1531337876"/>
                </p:ext>
              </p:extLst>
            </p:nvPr>
          </p:nvGraphicFramePr>
          <p:xfrm>
            <a:off x="555625" y="5596384"/>
            <a:ext cx="7975600" cy="487363"/>
          </p:xfrm>
          <a:graphic>
            <a:graphicData uri="http://schemas.openxmlformats.org/presentationml/2006/ole">
              <p:oleObj spid="_x0000_s6149" name="文档" r:id="rId6" imgW="3855752" imgH="253485" progId="Word.Document.12">
                <p:embed/>
              </p:oleObj>
            </a:graphicData>
          </a:graphic>
        </p:graphicFrame>
      </p:grpSp>
    </p:spTree>
    <p:extLst>
      <p:ext uri="{BB962C8B-B14F-4D97-AF65-F5344CB8AC3E}">
        <p14:creationId xmlns:p14="http://schemas.microsoft.com/office/powerpoint/2010/main" xmlns="" val="1416402820"/>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8"/>
                    </p:tgtEl>
                  </p:cond>
                </p:stCondLst>
                <p:endSync evt="end" delay="0">
                  <p:rtn val="all"/>
                </p:endSync>
                <p:childTnLst>
                  <p:par>
                    <p:cTn id="3" fill="hold">
                      <p:stCondLst>
                        <p:cond delay="0"/>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00"/>
                                        <p:tgtEl>
                                          <p:spTgt spid="9"/>
                                        </p:tgtEl>
                                      </p:cBhvr>
                                    </p:animEffect>
                                  </p:childTnLst>
                                </p:cTn>
                              </p:par>
                            </p:childTnLst>
                          </p:cTn>
                        </p:par>
                      </p:childTnLst>
                    </p:cTn>
                  </p:par>
                </p:childTnLst>
              </p:cTn>
              <p:nextCondLst>
                <p:cond evt="onClick" delay="0">
                  <p:tgtEl>
                    <p:spTgt spid="8"/>
                  </p:tgtEl>
                </p:cond>
              </p:nextCondLst>
            </p:seq>
            <p:seq concurrent="1" nextAc="seek">
              <p:cTn id="8" restart="whenNotActive" fill="hold" evtFilter="cancelBubble" nodeType="interactiveSeq">
                <p:stCondLst>
                  <p:cond evt="onClick" delay="0">
                    <p:tgtEl>
                      <p:spTgt spid="9"/>
                    </p:tgtEl>
                  </p:cond>
                </p:stCondLst>
                <p:endSync evt="end" delay="0">
                  <p:rtn val="all"/>
                </p:endSync>
                <p:childTnLst>
                  <p:par>
                    <p:cTn id="9" fill="hold">
                      <p:stCondLst>
                        <p:cond delay="0"/>
                      </p:stCondLst>
                      <p:childTnLst>
                        <p:par>
                          <p:cTn id="10" fill="hold">
                            <p:stCondLst>
                              <p:cond delay="0"/>
                            </p:stCondLst>
                            <p:childTnLst>
                              <p:par>
                                <p:cTn id="11" presetID="10" presetClass="exit" presetSubtype="0" fill="hold" nodeType="clickEffect">
                                  <p:stCondLst>
                                    <p:cond delay="0"/>
                                  </p:stCondLst>
                                  <p:childTnLst>
                                    <p:animEffect transition="out" filter="fade">
                                      <p:cBhvr>
                                        <p:cTn id="12" dur="500"/>
                                        <p:tgtEl>
                                          <p:spTgt spid="9"/>
                                        </p:tgtEl>
                                      </p:cBhvr>
                                    </p:animEffect>
                                    <p:set>
                                      <p:cBhvr>
                                        <p:cTn id="13" dur="1" fill="hold">
                                          <p:stCondLst>
                                            <p:cond delay="499"/>
                                          </p:stCondLst>
                                        </p:cTn>
                                        <p:tgtEl>
                                          <p:spTgt spid="9"/>
                                        </p:tgtEl>
                                        <p:attrNameLst>
                                          <p:attrName>style.visibility</p:attrName>
                                        </p:attrNameLst>
                                      </p:cBhvr>
                                      <p:to>
                                        <p:strVal val="hidden"/>
                                      </p:to>
                                    </p:set>
                                  </p:childTnLst>
                                </p:cTn>
                              </p:par>
                            </p:childTnLst>
                          </p:cTn>
                        </p:par>
                      </p:childTnLst>
                    </p:cTn>
                  </p:par>
                </p:childTnLst>
              </p:cTn>
              <p:nextCondLst>
                <p:cond evt="onClick" delay="0">
                  <p:tgtEl>
                    <p:spTgt spid="9"/>
                  </p:tgtEl>
                </p:cond>
              </p:nextCondLst>
            </p:seq>
            <p:seq concurrent="1" nextAc="seek">
              <p:cTn id="14" restart="whenNotActive" fill="hold" evtFilter="cancelBubble" nodeType="interactiveSeq">
                <p:stCondLst>
                  <p:cond evt="onClick" delay="0">
                    <p:tgtEl>
                      <p:spTgt spid="7"/>
                    </p:tgtEl>
                  </p:cond>
                </p:stCondLst>
                <p:endSync evt="end" delay="0">
                  <p:rtn val="all"/>
                </p:endSync>
                <p:childTnLst>
                  <p:par>
                    <p:cTn id="15" fill="hold">
                      <p:stCondLst>
                        <p:cond delay="0"/>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wipe(down)">
                                      <p:cBhvr>
                                        <p:cTn id="19" dur="500"/>
                                        <p:tgtEl>
                                          <p:spTgt spid="17"/>
                                        </p:tgtEl>
                                      </p:cBhvr>
                                    </p:animEffect>
                                  </p:childTnLst>
                                </p:cTn>
                              </p:par>
                            </p:childTnLst>
                          </p:cTn>
                        </p:par>
                      </p:childTnLst>
                    </p:cTn>
                  </p:par>
                </p:childTnLst>
              </p:cTn>
              <p:nextCondLst>
                <p:cond evt="onClick" delay="0">
                  <p:tgtEl>
                    <p:spTgt spid="7"/>
                  </p:tgtEl>
                </p:cond>
              </p:nextCondLst>
            </p:seq>
            <p:seq concurrent="1" nextAc="seek">
              <p:cTn id="20" restart="whenNotActive" fill="hold" evtFilter="cancelBubble" nodeType="interactiveSeq">
                <p:stCondLst>
                  <p:cond evt="onClick" delay="0">
                    <p:tgtEl>
                      <p:spTgt spid="17"/>
                    </p:tgtEl>
                  </p:cond>
                </p:stCondLst>
                <p:endSync evt="end" delay="0">
                  <p:rtn val="all"/>
                </p:endSync>
                <p:childTnLst>
                  <p:par>
                    <p:cTn id="21" fill="hold">
                      <p:stCondLst>
                        <p:cond delay="0"/>
                      </p:stCondLst>
                      <p:childTnLst>
                        <p:par>
                          <p:cTn id="22" fill="hold">
                            <p:stCondLst>
                              <p:cond delay="0"/>
                            </p:stCondLst>
                            <p:childTnLst>
                              <p:par>
                                <p:cTn id="23" presetID="10" presetClass="exit" presetSubtype="0" fill="hold" nodeType="clickEffect">
                                  <p:stCondLst>
                                    <p:cond delay="0"/>
                                  </p:stCondLst>
                                  <p:childTnLst>
                                    <p:animEffect transition="out" filter="fade">
                                      <p:cBhvr>
                                        <p:cTn id="24" dur="500"/>
                                        <p:tgtEl>
                                          <p:spTgt spid="17"/>
                                        </p:tgtEl>
                                      </p:cBhvr>
                                    </p:animEffect>
                                    <p:set>
                                      <p:cBhvr>
                                        <p:cTn id="25" dur="1" fill="hold">
                                          <p:stCondLst>
                                            <p:cond delay="499"/>
                                          </p:stCondLst>
                                        </p:cTn>
                                        <p:tgtEl>
                                          <p:spTgt spid="17"/>
                                        </p:tgtEl>
                                        <p:attrNameLst>
                                          <p:attrName>style.visibility</p:attrName>
                                        </p:attrNameLst>
                                      </p:cBhvr>
                                      <p:to>
                                        <p:strVal val="hidden"/>
                                      </p:to>
                                    </p:set>
                                  </p:childTnLst>
                                </p:cTn>
                              </p:par>
                            </p:childTnLst>
                          </p:cTn>
                        </p:par>
                      </p:childTnLst>
                    </p:cTn>
                  </p:par>
                </p:childTnLst>
              </p:cTn>
              <p:nextCondLst>
                <p:cond evt="onClick" delay="0">
                  <p:tgtEl>
                    <p:spTgt spid="17"/>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灯片编号占位符 1"/>
          <p:cNvSpPr>
            <a:spLocks noGrp="1"/>
          </p:cNvSpPr>
          <p:nvPr>
            <p:ph type="sldNum" sz="quarter" idx="4"/>
          </p:nvPr>
        </p:nvSpPr>
        <p:spPr/>
        <p:txBody>
          <a:bodyPr/>
          <a:lstStyle/>
          <a:p>
            <a:pPr algn="ctr"/>
            <a:r>
              <a:rPr lang="en-US" altLang="zh-CN" dirty="0"/>
              <a:t>-</a:t>
            </a:r>
            <a:fld id="{4BF17FCF-D4DA-449D-A468-DDB7E43619E6}" type="slidenum">
              <a:rPr lang="zh-CN" altLang="en-US" smtClean="0"/>
              <a:pPr algn="ctr"/>
              <a:t>11</a:t>
            </a:fld>
            <a:r>
              <a:rPr lang="en-US" altLang="zh-CN" dirty="0"/>
              <a:t>-</a:t>
            </a:r>
            <a:endParaRPr lang="zh-CN" altLang="en-US" dirty="0"/>
          </a:p>
        </p:txBody>
      </p:sp>
      <p:sp>
        <p:nvSpPr>
          <p:cNvPr id="5" name="圆角矩形 4">
            <a:hlinkClick r:id="rId3" action="ppaction://hlinksldjump"/>
          </p:cNvPr>
          <p:cNvSpPr/>
          <p:nvPr/>
        </p:nvSpPr>
        <p:spPr>
          <a:xfrm>
            <a:off x="1987632" y="1052513"/>
            <a:ext cx="94528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知识梳理</a:t>
            </a:r>
          </a:p>
        </p:txBody>
      </p:sp>
      <p:sp>
        <p:nvSpPr>
          <p:cNvPr id="6" name="圆角矩形 5">
            <a:hlinkClick r:id="rId4" action="ppaction://hlinksldjump"/>
          </p:cNvPr>
          <p:cNvSpPr/>
          <p:nvPr/>
        </p:nvSpPr>
        <p:spPr>
          <a:xfrm>
            <a:off x="2968706" y="1052513"/>
            <a:ext cx="945283"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E75E22"/>
                </a:solidFill>
                <a:latin typeface="+mj-ea"/>
                <a:ea typeface="+mj-ea"/>
              </a:rPr>
              <a:t>双击自测</a:t>
            </a:r>
          </a:p>
        </p:txBody>
      </p:sp>
      <p:sp>
        <p:nvSpPr>
          <p:cNvPr id="2" name="矩形 1"/>
          <p:cNvSpPr>
            <a:spLocks noChangeAspect="1"/>
          </p:cNvSpPr>
          <p:nvPr/>
        </p:nvSpPr>
        <p:spPr>
          <a:xfrm>
            <a:off x="2032000" y="1354317"/>
            <a:ext cx="8128000" cy="866006"/>
          </a:xfrm>
          <a:prstGeom prst="rect">
            <a:avLst/>
          </a:prstGeom>
        </p:spPr>
        <p:txBody>
          <a:bodyPr>
            <a:spAutoFit/>
          </a:bodyPr>
          <a:lstStyle/>
          <a:p>
            <a:pPr>
              <a:lnSpc>
                <a:spcPct val="120000"/>
              </a:lnSpc>
              <a:tabLst>
                <a:tab pos="1188085" algn="l"/>
                <a:tab pos="2163445" algn="l"/>
                <a:tab pos="3142615" algn="l"/>
                <a:tab pos="4190365" algn="l"/>
              </a:tabLst>
            </a:pPr>
            <a:r>
              <a:rPr lang="en-US" altLang="zh-CN" sz="2200" b="1" dirty="0">
                <a:solidFill>
                  <a:srgbClr val="000000"/>
                </a:solidFill>
                <a:latin typeface="Times New Roman" panose="02020603050405020304" pitchFamily="18" charset="0"/>
                <a:cs typeface="Times New Roman" panose="02020603050405020304" pitchFamily="18" charset="0"/>
              </a:rPr>
              <a:t>5</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在正方体</a:t>
            </a:r>
            <a:r>
              <a:rPr lang="en-US" altLang="zh-CN" sz="2200" i="1" dirty="0">
                <a:solidFill>
                  <a:srgbClr val="000000"/>
                </a:solidFill>
                <a:latin typeface="Times New Roman" panose="02020603050405020304" pitchFamily="18" charset="0"/>
                <a:cs typeface="Times New Roman" panose="02020603050405020304" pitchFamily="18" charset="0"/>
              </a:rPr>
              <a:t>ABCD-A</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B</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C</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D</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中</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E</a:t>
            </a:r>
            <a:r>
              <a:rPr lang="zh-CN" altLang="zh-CN" sz="2200" dirty="0">
                <a:solidFill>
                  <a:srgbClr val="000000"/>
                </a:solidFill>
                <a:latin typeface="Times New Roman" panose="02020603050405020304" pitchFamily="18" charset="0"/>
                <a:cs typeface="Times New Roman" panose="02020603050405020304" pitchFamily="18" charset="0"/>
              </a:rPr>
              <a:t>为</a:t>
            </a:r>
            <a:r>
              <a:rPr lang="en-US" altLang="zh-CN" sz="2200" i="1" dirty="0">
                <a:solidFill>
                  <a:srgbClr val="000000"/>
                </a:solidFill>
                <a:latin typeface="Times New Roman" panose="02020603050405020304" pitchFamily="18" charset="0"/>
                <a:cs typeface="Times New Roman" panose="02020603050405020304" pitchFamily="18" charset="0"/>
              </a:rPr>
              <a:t>CC</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的中点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则直线</a:t>
            </a:r>
            <a:r>
              <a:rPr lang="en-US" altLang="zh-CN" sz="2200" i="1" dirty="0">
                <a:solidFill>
                  <a:srgbClr val="000000"/>
                </a:solidFill>
                <a:latin typeface="Times New Roman" panose="02020603050405020304" pitchFamily="18" charset="0"/>
                <a:cs typeface="Times New Roman" panose="02020603050405020304" pitchFamily="18" charset="0"/>
              </a:rPr>
              <a:t>DE</a:t>
            </a:r>
            <a:r>
              <a:rPr lang="zh-CN" altLang="zh-CN" sz="2200" dirty="0">
                <a:solidFill>
                  <a:srgbClr val="000000"/>
                </a:solidFill>
                <a:latin typeface="Times New Roman" panose="02020603050405020304" pitchFamily="18" charset="0"/>
                <a:cs typeface="Times New Roman" panose="02020603050405020304" pitchFamily="18" charset="0"/>
              </a:rPr>
              <a:t>与平面</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BC</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的夹角的正弦值为</a:t>
            </a:r>
            <a:r>
              <a:rPr lang="zh-CN" altLang="zh-CN" sz="2200" i="1"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1128859238"/>
              </p:ext>
            </p:extLst>
          </p:nvPr>
        </p:nvGraphicFramePr>
        <p:xfrm>
          <a:off x="2032000" y="2302631"/>
          <a:ext cx="8128000" cy="2232007"/>
        </p:xfrm>
        <a:graphic>
          <a:graphicData uri="http://schemas.openxmlformats.org/presentationml/2006/ole">
            <p:oleObj spid="_x0000_s7173" name="文档" r:id="rId5" imgW="3838246" imgH="1053398" progId="Word.Document.12">
              <p:embed/>
            </p:oleObj>
          </a:graphicData>
        </a:graphic>
      </p:graphicFrame>
      <p:sp>
        <p:nvSpPr>
          <p:cNvPr id="7" name="五边形 6"/>
          <p:cNvSpPr/>
          <p:nvPr/>
        </p:nvSpPr>
        <p:spPr>
          <a:xfrm>
            <a:off x="9336360"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  答案</a:t>
            </a:r>
          </a:p>
        </p:txBody>
      </p:sp>
      <p:sp>
        <p:nvSpPr>
          <p:cNvPr id="8" name="五边形 7"/>
          <p:cNvSpPr/>
          <p:nvPr/>
        </p:nvSpPr>
        <p:spPr>
          <a:xfrm>
            <a:off x="8440239"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grpSp>
        <p:nvGrpSpPr>
          <p:cNvPr id="9" name="组合 8"/>
          <p:cNvGrpSpPr/>
          <p:nvPr/>
        </p:nvGrpSpPr>
        <p:grpSpPr>
          <a:xfrm>
            <a:off x="1775520" y="1916832"/>
            <a:ext cx="8640960" cy="4752528"/>
            <a:chOff x="251520" y="764704"/>
            <a:chExt cx="8640960" cy="4752528"/>
          </a:xfrm>
        </p:grpSpPr>
        <p:grpSp>
          <p:nvGrpSpPr>
            <p:cNvPr id="10" name="组合 9"/>
            <p:cNvGrpSpPr/>
            <p:nvPr/>
          </p:nvGrpSpPr>
          <p:grpSpPr>
            <a:xfrm>
              <a:off x="251520" y="764704"/>
              <a:ext cx="8640960" cy="4752528"/>
              <a:chOff x="251520" y="-1794363"/>
              <a:chExt cx="8640960" cy="4752528"/>
            </a:xfrm>
          </p:grpSpPr>
          <p:sp>
            <p:nvSpPr>
              <p:cNvPr id="12" name="五边形 11"/>
              <p:cNvSpPr/>
              <p:nvPr/>
            </p:nvSpPr>
            <p:spPr>
              <a:xfrm>
                <a:off x="6916239" y="2670133"/>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13" name="燕尾形 12"/>
              <p:cNvSpPr/>
              <p:nvPr/>
            </p:nvSpPr>
            <p:spPr>
              <a:xfrm>
                <a:off x="7031380" y="2747133"/>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14" name="组合 13"/>
              <p:cNvGrpSpPr/>
              <p:nvPr/>
            </p:nvGrpSpPr>
            <p:grpSpPr>
              <a:xfrm>
                <a:off x="251520" y="-1794363"/>
                <a:ext cx="8640960" cy="4438241"/>
                <a:chOff x="251520" y="-1794363"/>
                <a:chExt cx="8640960" cy="4438241"/>
              </a:xfrm>
            </p:grpSpPr>
            <p:sp>
              <p:nvSpPr>
                <p:cNvPr id="15" name="矩形 14"/>
                <p:cNvSpPr/>
                <p:nvPr/>
              </p:nvSpPr>
              <p:spPr>
                <a:xfrm>
                  <a:off x="251520" y="-1794363"/>
                  <a:ext cx="8640960" cy="4438241"/>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TextBox 22"/>
                <p:cNvSpPr txBox="1"/>
                <p:nvPr/>
              </p:nvSpPr>
              <p:spPr>
                <a:xfrm>
                  <a:off x="8360077" y="-1701573"/>
                  <a:ext cx="492443" cy="276999"/>
                </a:xfrm>
                <a:prstGeom prst="rect">
                  <a:avLst/>
                </a:prstGeom>
                <a:noFill/>
              </p:spPr>
              <p:txBody>
                <a:bodyPr wrap="none" rtlCol="0">
                  <a:spAutoFit/>
                </a:bodyPr>
                <a:lstStyle/>
                <a:p>
                  <a:r>
                    <a:rPr lang="zh-CN" altLang="en-US" sz="1200" dirty="0"/>
                    <a:t>关闭</a:t>
                  </a:r>
                </a:p>
              </p:txBody>
            </p:sp>
          </p:grpSp>
        </p:grpSp>
        <p:graphicFrame>
          <p:nvGraphicFramePr>
            <p:cNvPr id="11" name="对象 10"/>
            <p:cNvGraphicFramePr>
              <a:graphicFrameLocks noChangeAspect="1"/>
            </p:cNvGraphicFramePr>
            <p:nvPr>
              <p:extLst>
                <p:ext uri="{D42A27DB-BD31-4B8C-83A1-F6EECF244321}">
                  <p14:modId xmlns:p14="http://schemas.microsoft.com/office/powerpoint/2010/main" xmlns="" val="2044797860"/>
                </p:ext>
              </p:extLst>
            </p:nvPr>
          </p:nvGraphicFramePr>
          <p:xfrm>
            <a:off x="520700" y="1144852"/>
            <a:ext cx="8021638" cy="3889375"/>
          </p:xfrm>
          <a:graphic>
            <a:graphicData uri="http://schemas.openxmlformats.org/presentationml/2006/ole">
              <p:oleObj spid="_x0000_s7174" name="文档" r:id="rId6" imgW="3839157" imgH="1864053" progId="Word.Document.12">
                <p:embed/>
              </p:oleObj>
            </a:graphicData>
          </a:graphic>
        </p:graphicFrame>
      </p:grpSp>
      <p:grpSp>
        <p:nvGrpSpPr>
          <p:cNvPr id="17" name="组合 16"/>
          <p:cNvGrpSpPr/>
          <p:nvPr/>
        </p:nvGrpSpPr>
        <p:grpSpPr>
          <a:xfrm>
            <a:off x="1775520" y="5373218"/>
            <a:ext cx="8640960" cy="1296143"/>
            <a:chOff x="251520" y="5229201"/>
            <a:chExt cx="8640960" cy="1296143"/>
          </a:xfrm>
        </p:grpSpPr>
        <p:grpSp>
          <p:nvGrpSpPr>
            <p:cNvPr id="18" name="组合 17"/>
            <p:cNvGrpSpPr/>
            <p:nvPr/>
          </p:nvGrpSpPr>
          <p:grpSpPr>
            <a:xfrm>
              <a:off x="251520" y="5229201"/>
              <a:ext cx="8640960" cy="1296143"/>
              <a:chOff x="251520" y="3611454"/>
              <a:chExt cx="8640960" cy="1296143"/>
            </a:xfrm>
          </p:grpSpPr>
          <p:sp>
            <p:nvSpPr>
              <p:cNvPr id="20" name="五边形 19"/>
              <p:cNvSpPr/>
              <p:nvPr/>
            </p:nvSpPr>
            <p:spPr>
              <a:xfrm>
                <a:off x="7812360" y="4619565"/>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  答案</a:t>
                </a:r>
              </a:p>
            </p:txBody>
          </p:sp>
          <p:sp>
            <p:nvSpPr>
              <p:cNvPr id="22" name="五边形 21"/>
              <p:cNvSpPr/>
              <p:nvPr/>
            </p:nvSpPr>
            <p:spPr>
              <a:xfrm>
                <a:off x="6916239" y="4619565"/>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23" name="燕尾形 22"/>
              <p:cNvSpPr/>
              <p:nvPr/>
            </p:nvSpPr>
            <p:spPr>
              <a:xfrm>
                <a:off x="8038119" y="4696565"/>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4" name="矩形 23"/>
              <p:cNvSpPr/>
              <p:nvPr/>
            </p:nvSpPr>
            <p:spPr>
              <a:xfrm>
                <a:off x="251520" y="3611454"/>
                <a:ext cx="8640960" cy="987412"/>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TextBox 30"/>
              <p:cNvSpPr txBox="1"/>
              <p:nvPr/>
            </p:nvSpPr>
            <p:spPr>
              <a:xfrm>
                <a:off x="8388424" y="3755469"/>
                <a:ext cx="492443" cy="276999"/>
              </a:xfrm>
              <a:prstGeom prst="rect">
                <a:avLst/>
              </a:prstGeom>
              <a:noFill/>
            </p:spPr>
            <p:txBody>
              <a:bodyPr wrap="none" rtlCol="0">
                <a:spAutoFit/>
              </a:bodyPr>
              <a:lstStyle/>
              <a:p>
                <a:r>
                  <a:rPr lang="zh-CN" altLang="en-US" sz="1200" dirty="0"/>
                  <a:t>关闭</a:t>
                </a:r>
              </a:p>
            </p:txBody>
          </p:sp>
        </p:grpSp>
        <p:graphicFrame>
          <p:nvGraphicFramePr>
            <p:cNvPr id="19" name="对象 18"/>
            <p:cNvGraphicFramePr>
              <a:graphicFrameLocks noChangeAspect="1"/>
            </p:cNvGraphicFramePr>
            <p:nvPr>
              <p:extLst>
                <p:ext uri="{D42A27DB-BD31-4B8C-83A1-F6EECF244321}">
                  <p14:modId xmlns:p14="http://schemas.microsoft.com/office/powerpoint/2010/main" xmlns="" val="193096713"/>
                </p:ext>
              </p:extLst>
            </p:nvPr>
          </p:nvGraphicFramePr>
          <p:xfrm>
            <a:off x="555625" y="5596384"/>
            <a:ext cx="7975600" cy="487363"/>
          </p:xfrm>
          <a:graphic>
            <a:graphicData uri="http://schemas.openxmlformats.org/presentationml/2006/ole">
              <p:oleObj spid="_x0000_s7175" name="文档" r:id="rId7" imgW="3855752" imgH="254565" progId="Word.Document.12">
                <p:embed/>
              </p:oleObj>
            </a:graphicData>
          </a:graphic>
        </p:graphicFrame>
      </p:grpSp>
    </p:spTree>
    <p:extLst>
      <p:ext uri="{BB962C8B-B14F-4D97-AF65-F5344CB8AC3E}">
        <p14:creationId xmlns:p14="http://schemas.microsoft.com/office/powerpoint/2010/main" xmlns="" val="745646359"/>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8"/>
                    </p:tgtEl>
                  </p:cond>
                </p:stCondLst>
                <p:endSync evt="end" delay="0">
                  <p:rtn val="all"/>
                </p:endSync>
                <p:childTnLst>
                  <p:par>
                    <p:cTn id="3" fill="hold">
                      <p:stCondLst>
                        <p:cond delay="0"/>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00"/>
                                        <p:tgtEl>
                                          <p:spTgt spid="9"/>
                                        </p:tgtEl>
                                      </p:cBhvr>
                                    </p:animEffect>
                                  </p:childTnLst>
                                </p:cTn>
                              </p:par>
                            </p:childTnLst>
                          </p:cTn>
                        </p:par>
                      </p:childTnLst>
                    </p:cTn>
                  </p:par>
                </p:childTnLst>
              </p:cTn>
              <p:nextCondLst>
                <p:cond evt="onClick" delay="0">
                  <p:tgtEl>
                    <p:spTgt spid="8"/>
                  </p:tgtEl>
                </p:cond>
              </p:nextCondLst>
            </p:seq>
            <p:seq concurrent="1" nextAc="seek">
              <p:cTn id="8" restart="whenNotActive" fill="hold" evtFilter="cancelBubble" nodeType="interactiveSeq">
                <p:stCondLst>
                  <p:cond evt="onClick" delay="0">
                    <p:tgtEl>
                      <p:spTgt spid="9"/>
                    </p:tgtEl>
                  </p:cond>
                </p:stCondLst>
                <p:endSync evt="end" delay="0">
                  <p:rtn val="all"/>
                </p:endSync>
                <p:childTnLst>
                  <p:par>
                    <p:cTn id="9" fill="hold">
                      <p:stCondLst>
                        <p:cond delay="0"/>
                      </p:stCondLst>
                      <p:childTnLst>
                        <p:par>
                          <p:cTn id="10" fill="hold">
                            <p:stCondLst>
                              <p:cond delay="0"/>
                            </p:stCondLst>
                            <p:childTnLst>
                              <p:par>
                                <p:cTn id="11" presetID="10" presetClass="exit" presetSubtype="0" fill="hold" nodeType="clickEffect">
                                  <p:stCondLst>
                                    <p:cond delay="0"/>
                                  </p:stCondLst>
                                  <p:childTnLst>
                                    <p:animEffect transition="out" filter="fade">
                                      <p:cBhvr>
                                        <p:cTn id="12" dur="500"/>
                                        <p:tgtEl>
                                          <p:spTgt spid="9"/>
                                        </p:tgtEl>
                                      </p:cBhvr>
                                    </p:animEffect>
                                    <p:set>
                                      <p:cBhvr>
                                        <p:cTn id="13" dur="1" fill="hold">
                                          <p:stCondLst>
                                            <p:cond delay="499"/>
                                          </p:stCondLst>
                                        </p:cTn>
                                        <p:tgtEl>
                                          <p:spTgt spid="9"/>
                                        </p:tgtEl>
                                        <p:attrNameLst>
                                          <p:attrName>style.visibility</p:attrName>
                                        </p:attrNameLst>
                                      </p:cBhvr>
                                      <p:to>
                                        <p:strVal val="hidden"/>
                                      </p:to>
                                    </p:set>
                                  </p:childTnLst>
                                </p:cTn>
                              </p:par>
                            </p:childTnLst>
                          </p:cTn>
                        </p:par>
                      </p:childTnLst>
                    </p:cTn>
                  </p:par>
                </p:childTnLst>
              </p:cTn>
              <p:nextCondLst>
                <p:cond evt="onClick" delay="0">
                  <p:tgtEl>
                    <p:spTgt spid="9"/>
                  </p:tgtEl>
                </p:cond>
              </p:nextCondLst>
            </p:seq>
            <p:seq concurrent="1" nextAc="seek">
              <p:cTn id="14" restart="whenNotActive" fill="hold" evtFilter="cancelBubble" nodeType="interactiveSeq">
                <p:stCondLst>
                  <p:cond evt="onClick" delay="0">
                    <p:tgtEl>
                      <p:spTgt spid="7"/>
                    </p:tgtEl>
                  </p:cond>
                </p:stCondLst>
                <p:endSync evt="end" delay="0">
                  <p:rtn val="all"/>
                </p:endSync>
                <p:childTnLst>
                  <p:par>
                    <p:cTn id="15" fill="hold">
                      <p:stCondLst>
                        <p:cond delay="0"/>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wipe(down)">
                                      <p:cBhvr>
                                        <p:cTn id="19" dur="500"/>
                                        <p:tgtEl>
                                          <p:spTgt spid="17"/>
                                        </p:tgtEl>
                                      </p:cBhvr>
                                    </p:animEffect>
                                  </p:childTnLst>
                                </p:cTn>
                              </p:par>
                            </p:childTnLst>
                          </p:cTn>
                        </p:par>
                      </p:childTnLst>
                    </p:cTn>
                  </p:par>
                </p:childTnLst>
              </p:cTn>
              <p:nextCondLst>
                <p:cond evt="onClick" delay="0">
                  <p:tgtEl>
                    <p:spTgt spid="7"/>
                  </p:tgtEl>
                </p:cond>
              </p:nextCondLst>
            </p:seq>
            <p:seq concurrent="1" nextAc="seek">
              <p:cTn id="20" restart="whenNotActive" fill="hold" evtFilter="cancelBubble" nodeType="interactiveSeq">
                <p:stCondLst>
                  <p:cond evt="onClick" delay="0">
                    <p:tgtEl>
                      <p:spTgt spid="17"/>
                    </p:tgtEl>
                  </p:cond>
                </p:stCondLst>
                <p:endSync evt="end" delay="0">
                  <p:rtn val="all"/>
                </p:endSync>
                <p:childTnLst>
                  <p:par>
                    <p:cTn id="21" fill="hold">
                      <p:stCondLst>
                        <p:cond delay="0"/>
                      </p:stCondLst>
                      <p:childTnLst>
                        <p:par>
                          <p:cTn id="22" fill="hold">
                            <p:stCondLst>
                              <p:cond delay="0"/>
                            </p:stCondLst>
                            <p:childTnLst>
                              <p:par>
                                <p:cTn id="23" presetID="10" presetClass="exit" presetSubtype="0" fill="hold" nodeType="clickEffect">
                                  <p:stCondLst>
                                    <p:cond delay="0"/>
                                  </p:stCondLst>
                                  <p:childTnLst>
                                    <p:animEffect transition="out" filter="fade">
                                      <p:cBhvr>
                                        <p:cTn id="24" dur="500"/>
                                        <p:tgtEl>
                                          <p:spTgt spid="17"/>
                                        </p:tgtEl>
                                      </p:cBhvr>
                                    </p:animEffect>
                                    <p:set>
                                      <p:cBhvr>
                                        <p:cTn id="25" dur="1" fill="hold">
                                          <p:stCondLst>
                                            <p:cond delay="499"/>
                                          </p:stCondLst>
                                        </p:cTn>
                                        <p:tgtEl>
                                          <p:spTgt spid="17"/>
                                        </p:tgtEl>
                                        <p:attrNameLst>
                                          <p:attrName>style.visibility</p:attrName>
                                        </p:attrNameLst>
                                      </p:cBhvr>
                                      <p:to>
                                        <p:strVal val="hidden"/>
                                      </p:to>
                                    </p:set>
                                  </p:childTnLst>
                                </p:cTn>
                              </p:par>
                            </p:childTnLst>
                          </p:cTn>
                        </p:par>
                      </p:childTnLst>
                    </p:cTn>
                  </p:par>
                </p:childTnLst>
              </p:cTn>
              <p:nextCondLst>
                <p:cond evt="onClick" delay="0">
                  <p:tgtEl>
                    <p:spTgt spid="17"/>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灯片编号占位符 1"/>
          <p:cNvSpPr>
            <a:spLocks noGrp="1"/>
          </p:cNvSpPr>
          <p:nvPr>
            <p:ph type="sldNum" sz="quarter" idx="4"/>
          </p:nvPr>
        </p:nvSpPr>
        <p:spPr/>
        <p:txBody>
          <a:bodyPr/>
          <a:lstStyle/>
          <a:p>
            <a:pPr algn="ctr"/>
            <a:r>
              <a:rPr lang="en-US" altLang="zh-CN" dirty="0"/>
              <a:t>-</a:t>
            </a:r>
            <a:fld id="{4BF17FCF-D4DA-449D-A468-DDB7E43619E6}" type="slidenum">
              <a:rPr lang="zh-CN" altLang="en-US" smtClean="0"/>
              <a:pPr algn="ctr"/>
              <a:t>12</a:t>
            </a:fld>
            <a:r>
              <a:rPr lang="en-US" altLang="zh-CN" dirty="0"/>
              <a:t>-</a:t>
            </a:r>
            <a:endParaRPr lang="zh-CN" altLang="en-US" dirty="0"/>
          </a:p>
        </p:txBody>
      </p:sp>
      <p:sp>
        <p:nvSpPr>
          <p:cNvPr id="5" name="圆角矩形 4">
            <a:hlinkClick r:id="rId2" action="ppaction://hlinksldjump"/>
          </p:cNvPr>
          <p:cNvSpPr/>
          <p:nvPr/>
        </p:nvSpPr>
        <p:spPr>
          <a:xfrm>
            <a:off x="1987632" y="1052513"/>
            <a:ext cx="94528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知识梳理</a:t>
            </a:r>
          </a:p>
        </p:txBody>
      </p:sp>
      <p:sp>
        <p:nvSpPr>
          <p:cNvPr id="6" name="圆角矩形 5">
            <a:hlinkClick r:id="rId3" action="ppaction://hlinksldjump"/>
          </p:cNvPr>
          <p:cNvSpPr/>
          <p:nvPr/>
        </p:nvSpPr>
        <p:spPr>
          <a:xfrm>
            <a:off x="2968706" y="1052513"/>
            <a:ext cx="945283"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E75E22"/>
                </a:solidFill>
                <a:latin typeface="+mj-ea"/>
                <a:ea typeface="+mj-ea"/>
              </a:rPr>
              <a:t>双击自测</a:t>
            </a:r>
          </a:p>
        </p:txBody>
      </p:sp>
      <p:sp>
        <p:nvSpPr>
          <p:cNvPr id="2" name="矩形 1"/>
          <p:cNvSpPr>
            <a:spLocks noChangeAspect="1"/>
          </p:cNvSpPr>
          <p:nvPr/>
        </p:nvSpPr>
        <p:spPr>
          <a:xfrm>
            <a:off x="2032000" y="2107334"/>
            <a:ext cx="8128000" cy="2897332"/>
          </a:xfrm>
          <a:prstGeom prst="rect">
            <a:avLst/>
          </a:prstGeom>
        </p:spPr>
        <p:txBody>
          <a:bodyPr>
            <a:spAutoFit/>
          </a:bodyPr>
          <a:lstStyle/>
          <a:p>
            <a:pPr indent="266700">
              <a:lnSpc>
                <a:spcPct val="120000"/>
              </a:lnSpc>
              <a:tabLst>
                <a:tab pos="1188085" algn="l"/>
                <a:tab pos="2163445" algn="l"/>
                <a:tab pos="3142615" algn="l"/>
                <a:tab pos="4190365"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自测点评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tabLst>
                <a:tab pos="1188085" algn="l"/>
                <a:tab pos="2163445" algn="l"/>
                <a:tab pos="3142615" algn="l"/>
                <a:tab pos="4190365"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切莫混淆向量平行与向量垂直的坐标表示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理解直线平行与直线方向向量平行的差异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否则易造成解题不严谨</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tabLst>
                <a:tab pos="1188085" algn="l"/>
                <a:tab pos="2163445" algn="l"/>
                <a:tab pos="3142615" algn="l"/>
                <a:tab pos="4190365"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利用空间向量求空间角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避免了寻找平面角和垂线段等诸多麻烦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使空间点、线、面的位置关系的判定和计算程序化、简单化</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主要是建系、设点、计算向量的坐标、利用数量积的夹角公式计算</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876123344"/>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a:t>-</a:t>
            </a:r>
            <a:fld id="{4BF17FCF-D4DA-449D-A468-DDB7E43619E6}" type="slidenum">
              <a:rPr lang="zh-CN" altLang="en-US" smtClean="0"/>
              <a:pPr algn="ctr"/>
              <a:t>13</a:t>
            </a:fld>
            <a:r>
              <a:rPr lang="en-US" altLang="zh-CN"/>
              <a:t>-</a:t>
            </a:r>
            <a:endParaRPr lang="zh-CN" altLang="en-US" dirty="0"/>
          </a:p>
        </p:txBody>
      </p:sp>
      <p:sp>
        <p:nvSpPr>
          <p:cNvPr id="9" name="圆角矩形 8">
            <a:hlinkClick r:id="rId3" action="ppaction://hlinksldjump"/>
          </p:cNvPr>
          <p:cNvSpPr/>
          <p:nvPr/>
        </p:nvSpPr>
        <p:spPr>
          <a:xfrm>
            <a:off x="1987632" y="1052513"/>
            <a:ext cx="945283"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E75E22"/>
                </a:solidFill>
                <a:latin typeface="+mj-ea"/>
                <a:ea typeface="+mj-ea"/>
              </a:rPr>
              <a:t>考点一</a:t>
            </a:r>
          </a:p>
        </p:txBody>
      </p:sp>
      <p:sp>
        <p:nvSpPr>
          <p:cNvPr id="10" name="圆角矩形 9">
            <a:hlinkClick r:id="rId4" action="ppaction://hlinksldjump"/>
          </p:cNvPr>
          <p:cNvSpPr/>
          <p:nvPr/>
        </p:nvSpPr>
        <p:spPr>
          <a:xfrm>
            <a:off x="2968706" y="1052513"/>
            <a:ext cx="94528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考点二</a:t>
            </a:r>
          </a:p>
        </p:txBody>
      </p:sp>
      <p:sp>
        <p:nvSpPr>
          <p:cNvPr id="11" name="圆角矩形 10">
            <a:hlinkClick r:id="rId5" action="ppaction://hlinksldjump"/>
          </p:cNvPr>
          <p:cNvSpPr/>
          <p:nvPr/>
        </p:nvSpPr>
        <p:spPr>
          <a:xfrm>
            <a:off x="3949780" y="1052513"/>
            <a:ext cx="94528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考点三</a:t>
            </a:r>
          </a:p>
        </p:txBody>
      </p:sp>
      <p:sp>
        <p:nvSpPr>
          <p:cNvPr id="3" name="矩形 2"/>
          <p:cNvSpPr>
            <a:spLocks noChangeAspect="1"/>
          </p:cNvSpPr>
          <p:nvPr/>
        </p:nvSpPr>
        <p:spPr>
          <a:xfrm>
            <a:off x="2032000" y="1511266"/>
            <a:ext cx="8128000" cy="4561249"/>
          </a:xfrm>
          <a:prstGeom prst="rect">
            <a:avLst/>
          </a:prstGeom>
        </p:spPr>
        <p:txBody>
          <a:bodyPr>
            <a:spAutoFit/>
          </a:bodyPr>
          <a:lstStyle/>
          <a:p>
            <a:pPr algn="ctr">
              <a:lnSpc>
                <a:spcPct val="120000"/>
              </a:lnSpc>
              <a:tabLst>
                <a:tab pos="1188085" algn="l"/>
                <a:tab pos="2163445" algn="l"/>
                <a:tab pos="3142615" algn="l"/>
                <a:tab pos="4190365" algn="l"/>
              </a:tabLst>
            </a:pPr>
            <a:r>
              <a:rPr lang="zh-CN" altLang="zh-CN" sz="2200" b="1" dirty="0">
                <a:solidFill>
                  <a:srgbClr val="FF0000"/>
                </a:solidFill>
                <a:latin typeface="Times New Roman" panose="02020603050405020304" pitchFamily="18" charset="0"/>
                <a:cs typeface="Times New Roman" panose="02020603050405020304" pitchFamily="18" charset="0"/>
              </a:rPr>
              <a:t>利用空间向量证明平行、垂直</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b="1" dirty="0">
                <a:solidFill>
                  <a:srgbClr val="FF0000"/>
                </a:solidFill>
                <a:latin typeface="Times New Roman" panose="02020603050405020304" pitchFamily="18" charset="0"/>
                <a:cs typeface="Times New Roman" panose="02020603050405020304" pitchFamily="18" charset="0"/>
              </a:rPr>
              <a:t>考点难度</a:t>
            </a:r>
            <a:r>
              <a:rPr lang="en-US" altLang="zh-CN" sz="2200" dirty="0">
                <a:solidFill>
                  <a:srgbClr val="FF0000"/>
                </a:solidFill>
                <a:latin typeface="NEU-BZ-S92"/>
                <a:ea typeface="NEU-BZ-S92"/>
                <a:cs typeface="Times New Roman" panose="02020603050405020304" pitchFamily="18" charset="0"/>
              </a:rPr>
              <a:t>★</a:t>
            </a:r>
            <a:r>
              <a:rPr lang="en-US" altLang="zh-CN" sz="2200" dirty="0">
                <a:solidFill>
                  <a:srgbClr val="FF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188085" algn="l"/>
                <a:tab pos="2163445" algn="l"/>
                <a:tab pos="3142615" algn="l"/>
                <a:tab pos="4190365"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b="1" dirty="0">
                <a:solidFill>
                  <a:srgbClr val="FF0000"/>
                </a:solidFill>
                <a:latin typeface="Times New Roman" panose="02020603050405020304" pitchFamily="18" charset="0"/>
                <a:cs typeface="Times New Roman" panose="02020603050405020304" pitchFamily="18" charset="0"/>
              </a:rPr>
              <a:t>1</a:t>
            </a: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FF0000"/>
                </a:solidFill>
                <a:latin typeface="NEU-BZ-S92"/>
                <a:ea typeface="Arial" panose="020B0604020202020204" pitchFamily="34"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如图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四棱锥</a:t>
            </a:r>
            <a:r>
              <a:rPr lang="en-US" altLang="zh-CN" sz="2200" i="1" dirty="0">
                <a:solidFill>
                  <a:srgbClr val="000000"/>
                </a:solidFill>
                <a:latin typeface="Times New Roman" panose="02020603050405020304" pitchFamily="18" charset="0"/>
                <a:cs typeface="Times New Roman" panose="02020603050405020304" pitchFamily="18" charset="0"/>
              </a:rPr>
              <a:t>P-ABCD</a:t>
            </a:r>
            <a:r>
              <a:rPr lang="zh-CN" altLang="zh-CN" sz="2200" dirty="0">
                <a:solidFill>
                  <a:srgbClr val="000000"/>
                </a:solidFill>
                <a:latin typeface="Times New Roman" panose="02020603050405020304" pitchFamily="18" charset="0"/>
                <a:cs typeface="Times New Roman" panose="02020603050405020304" pitchFamily="18" charset="0"/>
              </a:rPr>
              <a:t>的底面为正方形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侧棱</a:t>
            </a:r>
            <a:r>
              <a:rPr lang="en-US" altLang="zh-CN" sz="2200" i="1" dirty="0">
                <a:solidFill>
                  <a:srgbClr val="000000"/>
                </a:solidFill>
                <a:latin typeface="Times New Roman" panose="02020603050405020304" pitchFamily="18" charset="0"/>
                <a:cs typeface="Times New Roman" panose="02020603050405020304" pitchFamily="18" charset="0"/>
              </a:rPr>
              <a:t>PA</a:t>
            </a:r>
            <a:r>
              <a:rPr lang="zh-CN" altLang="zh-CN" sz="2200" dirty="0">
                <a:solidFill>
                  <a:srgbClr val="000000"/>
                </a:solidFill>
                <a:latin typeface="NEU-BZ-S92"/>
                <a:cs typeface="宋体" panose="02010600030101010101" pitchFamily="2" charset="-122"/>
              </a:rPr>
              <a:t>⊥</a:t>
            </a:r>
            <a:r>
              <a:rPr lang="zh-CN" altLang="zh-CN" sz="2200" dirty="0">
                <a:solidFill>
                  <a:srgbClr val="000000"/>
                </a:solidFill>
                <a:latin typeface="Times New Roman" panose="02020603050405020304" pitchFamily="18" charset="0"/>
                <a:cs typeface="Times New Roman" panose="02020603050405020304" pitchFamily="18" charset="0"/>
              </a:rPr>
              <a:t>底面</a:t>
            </a:r>
            <a:r>
              <a:rPr lang="en-US" altLang="zh-CN" sz="2200" i="1" dirty="0">
                <a:solidFill>
                  <a:srgbClr val="000000"/>
                </a:solidFill>
                <a:latin typeface="Times New Roman" panose="02020603050405020304" pitchFamily="18" charset="0"/>
                <a:cs typeface="Times New Roman" panose="02020603050405020304" pitchFamily="18" charset="0"/>
              </a:rPr>
              <a:t>ABCD</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且</a:t>
            </a:r>
            <a:r>
              <a:rPr lang="en-US" altLang="zh-CN" sz="2200" i="1" dirty="0">
                <a:solidFill>
                  <a:srgbClr val="000000"/>
                </a:solidFill>
                <a:latin typeface="Times New Roman" panose="02020603050405020304" pitchFamily="18" charset="0"/>
                <a:cs typeface="Times New Roman" panose="02020603050405020304" pitchFamily="18" charset="0"/>
              </a:rPr>
              <a:t>PA=AD=</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E</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F</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H</a:t>
            </a:r>
            <a:r>
              <a:rPr lang="zh-CN" altLang="zh-CN" sz="2200" dirty="0">
                <a:solidFill>
                  <a:srgbClr val="000000"/>
                </a:solidFill>
                <a:latin typeface="Times New Roman" panose="02020603050405020304" pitchFamily="18" charset="0"/>
                <a:cs typeface="Times New Roman" panose="02020603050405020304" pitchFamily="18" charset="0"/>
              </a:rPr>
              <a:t>分别是线段</a:t>
            </a:r>
            <a:r>
              <a:rPr lang="en-US" altLang="zh-CN" sz="2200" i="1" dirty="0">
                <a:solidFill>
                  <a:srgbClr val="000000"/>
                </a:solidFill>
                <a:latin typeface="Times New Roman" panose="02020603050405020304" pitchFamily="18" charset="0"/>
                <a:cs typeface="Times New Roman" panose="02020603050405020304" pitchFamily="18" charset="0"/>
              </a:rPr>
              <a:t>PA</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PD</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AB</a:t>
            </a:r>
            <a:r>
              <a:rPr lang="zh-CN" altLang="zh-CN" sz="2200" dirty="0">
                <a:solidFill>
                  <a:srgbClr val="000000"/>
                </a:solidFill>
                <a:latin typeface="Times New Roman" panose="02020603050405020304" pitchFamily="18" charset="0"/>
                <a:cs typeface="Times New Roman" panose="02020603050405020304" pitchFamily="18" charset="0"/>
              </a:rPr>
              <a:t>的中点</a:t>
            </a:r>
            <a:r>
              <a:rPr lang="en-US" altLang="zh-CN" sz="2200" i="1" dirty="0">
                <a:solidFill>
                  <a:srgbClr val="000000"/>
                </a:solidFill>
                <a:latin typeface="Times New Roman" panose="02020603050405020304" pitchFamily="18" charset="0"/>
                <a:cs typeface="Times New Roman" panose="02020603050405020304" pitchFamily="18" charset="0"/>
              </a:rPr>
              <a:t>.</a:t>
            </a:r>
          </a:p>
          <a:p>
            <a:pPr indent="266700">
              <a:lnSpc>
                <a:spcPct val="120000"/>
              </a:lnSpc>
              <a:tabLst>
                <a:tab pos="1188085" algn="l"/>
                <a:tab pos="2163445" algn="l"/>
                <a:tab pos="3142615" algn="l"/>
                <a:tab pos="4190365" algn="l"/>
              </a:tabLst>
            </a:pPr>
            <a:endParaRPr lang="en-US" altLang="zh-CN" sz="2200" i="1" dirty="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indent="266700">
              <a:lnSpc>
                <a:spcPct val="120000"/>
              </a:lnSpc>
              <a:tabLst>
                <a:tab pos="1188085" algn="l"/>
                <a:tab pos="2163445" algn="l"/>
                <a:tab pos="3142615" algn="l"/>
                <a:tab pos="4190365" algn="l"/>
              </a:tabLst>
            </a:pPr>
            <a:endParaRPr lang="en-US" altLang="zh-CN" sz="2200" i="1" dirty="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indent="266700">
              <a:lnSpc>
                <a:spcPct val="120000"/>
              </a:lnSpc>
              <a:tabLst>
                <a:tab pos="1188085" algn="l"/>
                <a:tab pos="2163445" algn="l"/>
                <a:tab pos="3142615" algn="l"/>
                <a:tab pos="4190365" algn="l"/>
              </a:tabLst>
            </a:pPr>
            <a:endParaRPr lang="en-US" altLang="zh-CN" sz="2200" i="1" dirty="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indent="266700">
              <a:lnSpc>
                <a:spcPct val="120000"/>
              </a:lnSpc>
              <a:tabLst>
                <a:tab pos="1188085" algn="l"/>
                <a:tab pos="2163445" algn="l"/>
                <a:tab pos="3142615" algn="l"/>
                <a:tab pos="4190365" algn="l"/>
              </a:tabLst>
            </a:pPr>
            <a:endParaRPr lang="en-US" altLang="zh-CN" sz="2200" i="1" dirty="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indent="266700">
              <a:lnSpc>
                <a:spcPct val="120000"/>
              </a:lnSpc>
              <a:tabLst>
                <a:tab pos="1188085" algn="l"/>
                <a:tab pos="2163445" algn="l"/>
                <a:tab pos="3142615" algn="l"/>
                <a:tab pos="4190365" algn="l"/>
              </a:tabLst>
            </a:pPr>
            <a:endParaRPr lang="en-US" altLang="zh-CN" sz="2200" i="1" dirty="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indent="266700">
              <a:lnSpc>
                <a:spcPct val="120000"/>
              </a:lnSpc>
              <a:tabLst>
                <a:tab pos="1188085" algn="l"/>
                <a:tab pos="2163445" algn="l"/>
                <a:tab pos="3142615" algn="l"/>
                <a:tab pos="4190365" algn="l"/>
              </a:tabLst>
            </a:pP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188085" algn="l"/>
                <a:tab pos="2163445" algn="l"/>
                <a:tab pos="3142615" algn="l"/>
                <a:tab pos="4190365" algn="l"/>
              </a:tabLst>
            </a:pPr>
            <a:r>
              <a:rPr lang="zh-CN" altLang="zh-CN" sz="2200" dirty="0">
                <a:solidFill>
                  <a:srgbClr val="000000"/>
                </a:solidFill>
                <a:latin typeface="Times New Roman" panose="02020603050405020304" pitchFamily="18" charset="0"/>
                <a:cs typeface="Times New Roman" panose="02020603050405020304" pitchFamily="18" charset="0"/>
              </a:rPr>
              <a:t>求证</a:t>
            </a:r>
            <a:r>
              <a:rPr lang="en-US" altLang="zh-CN" sz="22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PB</a:t>
            </a:r>
            <a:r>
              <a:rPr lang="zh-CN" altLang="zh-CN" sz="2200" dirty="0">
                <a:solidFill>
                  <a:srgbClr val="000000"/>
                </a:solidFill>
                <a:latin typeface="NEU-BZ-S92"/>
                <a:cs typeface="宋体" panose="02010600030101010101" pitchFamily="2" charset="-122"/>
              </a:rPr>
              <a:t>∥</a:t>
            </a:r>
            <a:r>
              <a:rPr lang="zh-CN" altLang="zh-CN" sz="2200" dirty="0">
                <a:solidFill>
                  <a:srgbClr val="000000"/>
                </a:solidFill>
                <a:latin typeface="Times New Roman" panose="02020603050405020304" pitchFamily="18" charset="0"/>
                <a:cs typeface="Times New Roman" panose="02020603050405020304" pitchFamily="18" charset="0"/>
              </a:rPr>
              <a:t>平面</a:t>
            </a:r>
            <a:r>
              <a:rPr lang="en-US" altLang="zh-CN" sz="2200" i="1" dirty="0">
                <a:solidFill>
                  <a:srgbClr val="000000"/>
                </a:solidFill>
                <a:latin typeface="Times New Roman" panose="02020603050405020304" pitchFamily="18" charset="0"/>
                <a:cs typeface="Times New Roman" panose="02020603050405020304" pitchFamily="18" charset="0"/>
              </a:rPr>
              <a:t>EFH</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PD</a:t>
            </a:r>
            <a:r>
              <a:rPr lang="zh-CN" altLang="zh-CN" sz="2200" dirty="0">
                <a:solidFill>
                  <a:srgbClr val="000000"/>
                </a:solidFill>
                <a:latin typeface="NEU-BZ-S92"/>
                <a:cs typeface="宋体" panose="02010600030101010101" pitchFamily="2" charset="-122"/>
              </a:rPr>
              <a:t>⊥</a:t>
            </a:r>
            <a:r>
              <a:rPr lang="zh-CN" altLang="zh-CN" sz="2200" dirty="0">
                <a:solidFill>
                  <a:srgbClr val="000000"/>
                </a:solidFill>
                <a:latin typeface="Times New Roman" panose="02020603050405020304" pitchFamily="18" charset="0"/>
                <a:cs typeface="Times New Roman" panose="02020603050405020304" pitchFamily="18" charset="0"/>
              </a:rPr>
              <a:t>平面</a:t>
            </a:r>
            <a:r>
              <a:rPr lang="en-US" altLang="zh-CN" sz="2200" i="1" dirty="0">
                <a:solidFill>
                  <a:srgbClr val="000000"/>
                </a:solidFill>
                <a:latin typeface="Times New Roman" panose="02020603050405020304" pitchFamily="18" charset="0"/>
                <a:cs typeface="Times New Roman" panose="02020603050405020304" pitchFamily="18" charset="0"/>
              </a:rPr>
              <a:t>AHF.</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xmlns="" val="2155349220"/>
              </p:ext>
            </p:extLst>
          </p:nvPr>
        </p:nvGraphicFramePr>
        <p:xfrm>
          <a:off x="2032000" y="2919783"/>
          <a:ext cx="8128000" cy="2097548"/>
        </p:xfrm>
        <a:graphic>
          <a:graphicData uri="http://schemas.openxmlformats.org/presentationml/2006/ole">
            <p:oleObj spid="_x0000_s8195" name="文档" r:id="rId6" imgW="3838246" imgH="990756" progId="Word.Document.12">
              <p:embed/>
            </p:oleObj>
          </a:graphicData>
        </a:graphic>
      </p:graphicFrame>
    </p:spTree>
    <p:extLst>
      <p:ext uri="{BB962C8B-B14F-4D97-AF65-F5344CB8AC3E}">
        <p14:creationId xmlns:p14="http://schemas.microsoft.com/office/powerpoint/2010/main" xmlns="" val="37905352"/>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a:t>-</a:t>
            </a:r>
            <a:fld id="{4BF17FCF-D4DA-449D-A468-DDB7E43619E6}" type="slidenum">
              <a:rPr lang="zh-CN" altLang="en-US" smtClean="0"/>
              <a:pPr algn="ctr"/>
              <a:t>14</a:t>
            </a:fld>
            <a:r>
              <a:rPr lang="en-US" altLang="zh-CN"/>
              <a:t>-</a:t>
            </a:r>
            <a:endParaRPr lang="zh-CN" altLang="en-US" dirty="0"/>
          </a:p>
        </p:txBody>
      </p:sp>
      <p:sp>
        <p:nvSpPr>
          <p:cNvPr id="9" name="圆角矩形 8">
            <a:hlinkClick r:id="rId3" action="ppaction://hlinksldjump"/>
          </p:cNvPr>
          <p:cNvSpPr/>
          <p:nvPr/>
        </p:nvSpPr>
        <p:spPr>
          <a:xfrm>
            <a:off x="1987632" y="1052513"/>
            <a:ext cx="945283"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E75E22"/>
                </a:solidFill>
                <a:latin typeface="+mj-ea"/>
                <a:ea typeface="+mj-ea"/>
              </a:rPr>
              <a:t>考点一</a:t>
            </a:r>
          </a:p>
        </p:txBody>
      </p:sp>
      <p:sp>
        <p:nvSpPr>
          <p:cNvPr id="10" name="圆角矩形 9">
            <a:hlinkClick r:id="rId4" action="ppaction://hlinksldjump"/>
          </p:cNvPr>
          <p:cNvSpPr/>
          <p:nvPr/>
        </p:nvSpPr>
        <p:spPr>
          <a:xfrm>
            <a:off x="2968706" y="1052513"/>
            <a:ext cx="94528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考点二</a:t>
            </a:r>
          </a:p>
        </p:txBody>
      </p:sp>
      <p:sp>
        <p:nvSpPr>
          <p:cNvPr id="11" name="圆角矩形 10">
            <a:hlinkClick r:id="rId5" action="ppaction://hlinksldjump"/>
          </p:cNvPr>
          <p:cNvSpPr/>
          <p:nvPr/>
        </p:nvSpPr>
        <p:spPr>
          <a:xfrm>
            <a:off x="3949780" y="1052513"/>
            <a:ext cx="94528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考点三</a:t>
            </a:r>
          </a:p>
        </p:txBody>
      </p:sp>
      <p:sp>
        <p:nvSpPr>
          <p:cNvPr id="3" name="矩形 2"/>
          <p:cNvSpPr>
            <a:spLocks noChangeAspect="1"/>
          </p:cNvSpPr>
          <p:nvPr/>
        </p:nvSpPr>
        <p:spPr>
          <a:xfrm>
            <a:off x="2032000" y="1351160"/>
            <a:ext cx="8128000" cy="1272271"/>
          </a:xfrm>
          <a:prstGeom prst="rect">
            <a:avLst/>
          </a:prstGeom>
        </p:spPr>
        <p:txBody>
          <a:bodyPr>
            <a:spAutoFit/>
          </a:bodyPr>
          <a:lstStyle/>
          <a:p>
            <a:pPr indent="266700">
              <a:lnSpc>
                <a:spcPct val="120000"/>
              </a:lnSpc>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证明</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建立如图所示的空间直角坐标系</a:t>
            </a:r>
            <a:r>
              <a:rPr lang="en-US" altLang="zh-CN" sz="2200" i="1" dirty="0">
                <a:solidFill>
                  <a:srgbClr val="000000"/>
                </a:solidFill>
                <a:latin typeface="Times New Roman" panose="02020603050405020304" pitchFamily="18" charset="0"/>
                <a:cs typeface="Times New Roman" panose="02020603050405020304" pitchFamily="18" charset="0"/>
              </a:rPr>
              <a:t>A-xyz.</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i="1"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dirty="0">
                <a:solidFill>
                  <a:srgbClr val="000000"/>
                </a:solidFill>
                <a:latin typeface="Times New Roman" panose="02020603050405020304" pitchFamily="18" charset="0"/>
                <a:cs typeface="Times New Roman" panose="02020603050405020304" pitchFamily="18" charset="0"/>
              </a:rPr>
              <a:t>(0,0,0),</a:t>
            </a:r>
            <a:r>
              <a:rPr lang="en-US" altLang="zh-CN" sz="2200" i="1" dirty="0">
                <a:solidFill>
                  <a:srgbClr val="000000"/>
                </a:solidFill>
                <a:latin typeface="Times New Roman" panose="02020603050405020304" pitchFamily="18" charset="0"/>
                <a:cs typeface="Times New Roman" panose="02020603050405020304" pitchFamily="18" charset="0"/>
              </a:rPr>
              <a:t>B</a:t>
            </a:r>
            <a:r>
              <a:rPr lang="en-US" altLang="zh-CN" sz="2200" dirty="0">
                <a:solidFill>
                  <a:srgbClr val="000000"/>
                </a:solidFill>
                <a:latin typeface="Times New Roman" panose="02020603050405020304" pitchFamily="18" charset="0"/>
                <a:cs typeface="Times New Roman" panose="02020603050405020304" pitchFamily="18" charset="0"/>
              </a:rPr>
              <a:t>(2,0,0),</a:t>
            </a:r>
            <a:r>
              <a:rPr lang="en-US" altLang="zh-CN" sz="2200" i="1" dirty="0">
                <a:solidFill>
                  <a:srgbClr val="000000"/>
                </a:solidFill>
                <a:latin typeface="Times New Roman" panose="02020603050405020304" pitchFamily="18" charset="0"/>
                <a:cs typeface="Times New Roman" panose="02020603050405020304" pitchFamily="18" charset="0"/>
              </a:rPr>
              <a:t>C</a:t>
            </a:r>
            <a:r>
              <a:rPr lang="en-US" altLang="zh-CN" sz="2200" dirty="0">
                <a:solidFill>
                  <a:srgbClr val="000000"/>
                </a:solidFill>
                <a:latin typeface="Times New Roman" panose="02020603050405020304" pitchFamily="18" charset="0"/>
                <a:cs typeface="Times New Roman" panose="02020603050405020304" pitchFamily="18" charset="0"/>
              </a:rPr>
              <a:t>(2,2,0),</a:t>
            </a:r>
            <a:r>
              <a:rPr lang="en-US" altLang="zh-CN" sz="2200" i="1" dirty="0">
                <a:solidFill>
                  <a:srgbClr val="000000"/>
                </a:solidFill>
                <a:latin typeface="Times New Roman" panose="02020603050405020304" pitchFamily="18" charset="0"/>
                <a:cs typeface="Times New Roman" panose="02020603050405020304" pitchFamily="18" charset="0"/>
              </a:rPr>
              <a:t>D</a:t>
            </a:r>
            <a:r>
              <a:rPr lang="en-US" altLang="zh-CN" sz="2200" dirty="0">
                <a:solidFill>
                  <a:srgbClr val="000000"/>
                </a:solidFill>
                <a:latin typeface="Times New Roman" panose="02020603050405020304" pitchFamily="18" charset="0"/>
                <a:cs typeface="Times New Roman" panose="02020603050405020304" pitchFamily="18" charset="0"/>
              </a:rPr>
              <a:t>(0,2,0),</a:t>
            </a:r>
            <a:r>
              <a:rPr lang="en-US" altLang="zh-CN" sz="2200" i="1" dirty="0">
                <a:solidFill>
                  <a:srgbClr val="000000"/>
                </a:solidFill>
                <a:latin typeface="Times New Roman" panose="02020603050405020304" pitchFamily="18" charset="0"/>
                <a:cs typeface="Times New Roman" panose="02020603050405020304" pitchFamily="18" charset="0"/>
              </a:rPr>
              <a:t>P</a:t>
            </a:r>
            <a:r>
              <a:rPr lang="en-US" altLang="zh-CN" sz="2200" dirty="0">
                <a:solidFill>
                  <a:srgbClr val="000000"/>
                </a:solidFill>
                <a:latin typeface="Times New Roman" panose="02020603050405020304" pitchFamily="18" charset="0"/>
                <a:cs typeface="Times New Roman" panose="02020603050405020304" pitchFamily="18" charset="0"/>
              </a:rPr>
              <a:t>(0,0,2),</a:t>
            </a:r>
            <a:r>
              <a:rPr lang="en-US" altLang="zh-CN" sz="2200" i="1" dirty="0">
                <a:solidFill>
                  <a:srgbClr val="000000"/>
                </a:solidFill>
                <a:latin typeface="Times New Roman" panose="02020603050405020304" pitchFamily="18" charset="0"/>
                <a:cs typeface="Times New Roman" panose="02020603050405020304" pitchFamily="18" charset="0"/>
              </a:rPr>
              <a:t>E</a:t>
            </a:r>
            <a:r>
              <a:rPr lang="en-US" altLang="zh-CN" sz="2200" dirty="0">
                <a:solidFill>
                  <a:srgbClr val="000000"/>
                </a:solidFill>
                <a:latin typeface="Times New Roman" panose="02020603050405020304" pitchFamily="18" charset="0"/>
                <a:cs typeface="Times New Roman" panose="02020603050405020304" pitchFamily="18" charset="0"/>
              </a:rPr>
              <a:t>(0,0,1),</a:t>
            </a:r>
            <a:r>
              <a:rPr lang="en-US" altLang="zh-CN" sz="2200" i="1" dirty="0">
                <a:solidFill>
                  <a:srgbClr val="000000"/>
                </a:solidFill>
                <a:latin typeface="Times New Roman" panose="02020603050405020304" pitchFamily="18" charset="0"/>
                <a:cs typeface="Times New Roman" panose="02020603050405020304" pitchFamily="18" charset="0"/>
              </a:rPr>
              <a:t>F</a:t>
            </a:r>
            <a:r>
              <a:rPr lang="en-US" altLang="zh-CN" sz="2200" dirty="0">
                <a:solidFill>
                  <a:srgbClr val="000000"/>
                </a:solidFill>
                <a:latin typeface="Times New Roman" panose="02020603050405020304" pitchFamily="18" charset="0"/>
                <a:cs typeface="Times New Roman" panose="02020603050405020304" pitchFamily="18" charset="0"/>
              </a:rPr>
              <a:t>(0,1,1),</a:t>
            </a:r>
            <a:r>
              <a:rPr lang="en-US" altLang="zh-CN" sz="2200" i="1" dirty="0">
                <a:solidFill>
                  <a:srgbClr val="000000"/>
                </a:solidFill>
                <a:latin typeface="Times New Roman" panose="02020603050405020304" pitchFamily="18" charset="0"/>
                <a:cs typeface="Times New Roman" panose="02020603050405020304" pitchFamily="18" charset="0"/>
              </a:rPr>
              <a:t>H</a:t>
            </a:r>
            <a:r>
              <a:rPr lang="en-US" altLang="zh-CN" sz="2200" dirty="0">
                <a:solidFill>
                  <a:srgbClr val="000000"/>
                </a:solidFill>
                <a:latin typeface="Times New Roman" panose="02020603050405020304" pitchFamily="18" charset="0"/>
                <a:cs typeface="Times New Roman" panose="02020603050405020304" pitchFamily="18" charset="0"/>
              </a:rPr>
              <a:t>(1,0,0)</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xmlns="" val="3478815827"/>
              </p:ext>
            </p:extLst>
          </p:nvPr>
        </p:nvGraphicFramePr>
        <p:xfrm>
          <a:off x="1837137" y="2625547"/>
          <a:ext cx="8128000" cy="3025310"/>
        </p:xfrm>
        <a:graphic>
          <a:graphicData uri="http://schemas.openxmlformats.org/presentationml/2006/ole">
            <p:oleObj spid="_x0000_s9219" name="文档" r:id="rId6" imgW="3839157" imgH="1428375" progId="Word.Document.12">
              <p:embed/>
            </p:oleObj>
          </a:graphicData>
        </a:graphic>
      </p:graphicFrame>
      <p:pic>
        <p:nvPicPr>
          <p:cNvPr id="8" name="Y112.eps" descr="id:2147512385;FounderCES"/>
          <p:cNvPicPr/>
          <p:nvPr/>
        </p:nvPicPr>
        <p:blipFill>
          <a:blip r:embed="rId7"/>
          <a:stretch>
            <a:fillRect/>
          </a:stretch>
        </p:blipFill>
        <p:spPr>
          <a:xfrm>
            <a:off x="7035089" y="3768258"/>
            <a:ext cx="2930049" cy="2588042"/>
          </a:xfrm>
          <a:prstGeom prst="rect">
            <a:avLst/>
          </a:prstGeom>
        </p:spPr>
      </p:pic>
    </p:spTree>
    <p:extLst>
      <p:ext uri="{BB962C8B-B14F-4D97-AF65-F5344CB8AC3E}">
        <p14:creationId xmlns:p14="http://schemas.microsoft.com/office/powerpoint/2010/main" xmlns="" val="3228623039"/>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a:t>-</a:t>
            </a:r>
            <a:fld id="{4BF17FCF-D4DA-449D-A468-DDB7E43619E6}" type="slidenum">
              <a:rPr lang="zh-CN" altLang="en-US" smtClean="0"/>
              <a:pPr algn="ctr"/>
              <a:t>15</a:t>
            </a:fld>
            <a:r>
              <a:rPr lang="en-US" altLang="zh-CN"/>
              <a:t>-</a:t>
            </a:r>
            <a:endParaRPr lang="zh-CN" altLang="en-US" dirty="0"/>
          </a:p>
        </p:txBody>
      </p:sp>
      <p:sp>
        <p:nvSpPr>
          <p:cNvPr id="9" name="圆角矩形 8">
            <a:hlinkClick r:id="rId2" action="ppaction://hlinksldjump"/>
          </p:cNvPr>
          <p:cNvSpPr/>
          <p:nvPr/>
        </p:nvSpPr>
        <p:spPr>
          <a:xfrm>
            <a:off x="1987632" y="1052513"/>
            <a:ext cx="945283"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E75E22"/>
                </a:solidFill>
                <a:latin typeface="+mj-ea"/>
                <a:ea typeface="+mj-ea"/>
              </a:rPr>
              <a:t>考点一</a:t>
            </a:r>
          </a:p>
        </p:txBody>
      </p:sp>
      <p:sp>
        <p:nvSpPr>
          <p:cNvPr id="10" name="圆角矩形 9">
            <a:hlinkClick r:id="rId3" action="ppaction://hlinksldjump"/>
          </p:cNvPr>
          <p:cNvSpPr/>
          <p:nvPr/>
        </p:nvSpPr>
        <p:spPr>
          <a:xfrm>
            <a:off x="2968706" y="1052513"/>
            <a:ext cx="94528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考点二</a:t>
            </a:r>
          </a:p>
        </p:txBody>
      </p:sp>
      <p:sp>
        <p:nvSpPr>
          <p:cNvPr id="11" name="圆角矩形 10">
            <a:hlinkClick r:id="rId4" action="ppaction://hlinksldjump"/>
          </p:cNvPr>
          <p:cNvSpPr/>
          <p:nvPr/>
        </p:nvSpPr>
        <p:spPr>
          <a:xfrm>
            <a:off x="3949780" y="1052513"/>
            <a:ext cx="94528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考点三</a:t>
            </a:r>
          </a:p>
        </p:txBody>
      </p:sp>
      <p:sp>
        <p:nvSpPr>
          <p:cNvPr id="3" name="矩形 2"/>
          <p:cNvSpPr>
            <a:spLocks noChangeAspect="1"/>
          </p:cNvSpPr>
          <p:nvPr/>
        </p:nvSpPr>
        <p:spPr>
          <a:xfrm>
            <a:off x="2032000" y="1904202"/>
            <a:ext cx="8128000" cy="3303597"/>
          </a:xfrm>
          <a:prstGeom prst="rect">
            <a:avLst/>
          </a:prstGeom>
        </p:spPr>
        <p:txBody>
          <a:bodyPr>
            <a:spAutoFit/>
          </a:bodyPr>
          <a:lstStyle/>
          <a:p>
            <a:pPr indent="266700">
              <a:lnSpc>
                <a:spcPct val="120000"/>
              </a:lnSpc>
              <a:tabLst>
                <a:tab pos="1188085" algn="l"/>
                <a:tab pos="2163445" algn="l"/>
                <a:tab pos="3142615" algn="l"/>
                <a:tab pos="4190365"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方法总结</a:t>
            </a: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恰当建立坐标系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准确表示各点与相关向量的坐标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是运用向量法证明平行和垂直的关键</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tabLst>
                <a:tab pos="1188085" algn="l"/>
                <a:tab pos="2163445" algn="l"/>
                <a:tab pos="3142615" algn="l"/>
                <a:tab pos="4190365"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证明直线与平面平行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只须证明直线的方向向量与平面的法向量的数量积为零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或证直线的方向向量与平面内的不共线的两个向量共面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然后说明直线在平面外即可</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这样就把几何的证明问题转化为向量运算</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tabLst>
                <a:tab pos="1188085" algn="l"/>
                <a:tab pos="2163445" algn="l"/>
                <a:tab pos="3142615" algn="l"/>
                <a:tab pos="4190365"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证明直线与直线垂直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只需要证明两条直线的方向向量垂直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而直线与平面垂直、平面与平面垂直可转化为直线与直线垂直证明</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75812962"/>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a:t>-</a:t>
            </a:r>
            <a:fld id="{4BF17FCF-D4DA-449D-A468-DDB7E43619E6}" type="slidenum">
              <a:rPr lang="zh-CN" altLang="en-US" smtClean="0"/>
              <a:pPr algn="ctr"/>
              <a:t>16</a:t>
            </a:fld>
            <a:r>
              <a:rPr lang="en-US" altLang="zh-CN"/>
              <a:t>-</a:t>
            </a:r>
            <a:endParaRPr lang="zh-CN" altLang="en-US" dirty="0"/>
          </a:p>
        </p:txBody>
      </p:sp>
      <p:sp>
        <p:nvSpPr>
          <p:cNvPr id="9" name="圆角矩形 8">
            <a:hlinkClick r:id="rId3" action="ppaction://hlinksldjump"/>
          </p:cNvPr>
          <p:cNvSpPr/>
          <p:nvPr/>
        </p:nvSpPr>
        <p:spPr>
          <a:xfrm>
            <a:off x="1987632" y="1052513"/>
            <a:ext cx="945283"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E75E22"/>
                </a:solidFill>
                <a:latin typeface="+mj-ea"/>
                <a:ea typeface="+mj-ea"/>
              </a:rPr>
              <a:t>考点一</a:t>
            </a:r>
          </a:p>
        </p:txBody>
      </p:sp>
      <p:sp>
        <p:nvSpPr>
          <p:cNvPr id="10" name="圆角矩形 9">
            <a:hlinkClick r:id="rId4" action="ppaction://hlinksldjump"/>
          </p:cNvPr>
          <p:cNvSpPr/>
          <p:nvPr/>
        </p:nvSpPr>
        <p:spPr>
          <a:xfrm>
            <a:off x="2968706" y="1052513"/>
            <a:ext cx="94528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考点二</a:t>
            </a:r>
          </a:p>
        </p:txBody>
      </p:sp>
      <p:sp>
        <p:nvSpPr>
          <p:cNvPr id="11" name="圆角矩形 10">
            <a:hlinkClick r:id="rId5" action="ppaction://hlinksldjump"/>
          </p:cNvPr>
          <p:cNvSpPr/>
          <p:nvPr/>
        </p:nvSpPr>
        <p:spPr>
          <a:xfrm>
            <a:off x="3949780" y="1052513"/>
            <a:ext cx="94528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考点三</a:t>
            </a:r>
          </a:p>
        </p:txBody>
      </p:sp>
      <p:sp>
        <p:nvSpPr>
          <p:cNvPr id="5" name="矩形 4"/>
          <p:cNvSpPr>
            <a:spLocks noChangeAspect="1"/>
          </p:cNvSpPr>
          <p:nvPr/>
        </p:nvSpPr>
        <p:spPr>
          <a:xfrm>
            <a:off x="2032000" y="1556792"/>
            <a:ext cx="8128000" cy="1678536"/>
          </a:xfrm>
          <a:prstGeom prst="rect">
            <a:avLst/>
          </a:prstGeom>
        </p:spPr>
        <p:txBody>
          <a:bodyPr>
            <a:spAutoFit/>
          </a:bodyPr>
          <a:lstStyle/>
          <a:p>
            <a:pPr indent="266700">
              <a:lnSpc>
                <a:spcPct val="120000"/>
              </a:lnSpc>
              <a:tabLst>
                <a:tab pos="1029335" algn="l"/>
                <a:tab pos="1850390" algn="l"/>
                <a:tab pos="2538095" algn="l"/>
                <a:tab pos="3221990" algn="l"/>
              </a:tabLst>
            </a:pPr>
            <a:r>
              <a:rPr lang="zh-CN" altLang="zh-CN" sz="2200" dirty="0">
                <a:solidFill>
                  <a:srgbClr val="000000"/>
                </a:solidFill>
                <a:latin typeface="NEU-BZ-S92"/>
                <a:ea typeface="方正兰亭粗黑简体"/>
                <a:cs typeface="Times New Roman" panose="02020603050405020304" pitchFamily="18" charset="0"/>
              </a:rPr>
              <a:t>对点训练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如图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在棱长为</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的正方体</a:t>
            </a:r>
            <a:r>
              <a:rPr lang="en-US" altLang="zh-CN" sz="2200" dirty="0">
                <a:solidFill>
                  <a:srgbClr val="000000"/>
                </a:solidFill>
                <a:latin typeface="Times New Roman" panose="02020603050405020304" pitchFamily="18" charset="0"/>
                <a:cs typeface="Times New Roman" panose="02020603050405020304" pitchFamily="18" charset="0"/>
              </a:rPr>
              <a:t>AC</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点</a:t>
            </a:r>
            <a:r>
              <a:rPr lang="en-US" altLang="zh-CN" sz="2200" dirty="0">
                <a:solidFill>
                  <a:srgbClr val="000000"/>
                </a:solidFill>
                <a:latin typeface="Times New Roman" panose="02020603050405020304" pitchFamily="18" charset="0"/>
                <a:cs typeface="Times New Roman" panose="02020603050405020304" pitchFamily="18" charset="0"/>
              </a:rPr>
              <a:t>E,F</a:t>
            </a:r>
            <a:r>
              <a:rPr lang="zh-CN" altLang="zh-CN" sz="2200" dirty="0">
                <a:solidFill>
                  <a:srgbClr val="000000"/>
                </a:solidFill>
                <a:latin typeface="Times New Roman" panose="02020603050405020304" pitchFamily="18" charset="0"/>
                <a:cs typeface="Times New Roman" panose="02020603050405020304" pitchFamily="18" charset="0"/>
              </a:rPr>
              <a:t>分别为</a:t>
            </a:r>
            <a:r>
              <a:rPr lang="en-US" altLang="zh-CN" sz="2200" dirty="0">
                <a:solidFill>
                  <a:srgbClr val="000000"/>
                </a:solidFill>
                <a:latin typeface="Times New Roman" panose="02020603050405020304" pitchFamily="18" charset="0"/>
                <a:cs typeface="Times New Roman" panose="02020603050405020304" pitchFamily="18" charset="0"/>
              </a:rPr>
              <a:t>A</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D</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和</a:t>
            </a:r>
            <a:r>
              <a:rPr lang="en-US" altLang="zh-CN" sz="2200" dirty="0">
                <a:solidFill>
                  <a:srgbClr val="000000"/>
                </a:solidFill>
                <a:latin typeface="Times New Roman" panose="02020603050405020304" pitchFamily="18" charset="0"/>
                <a:cs typeface="Times New Roman" panose="02020603050405020304" pitchFamily="18" charset="0"/>
              </a:rPr>
              <a:t>A</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B</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的中点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若点</a:t>
            </a:r>
            <a:r>
              <a:rPr lang="en-US" altLang="zh-CN" sz="2200" dirty="0">
                <a:solidFill>
                  <a:srgbClr val="000000"/>
                </a:solidFill>
                <a:latin typeface="Times New Roman" panose="02020603050405020304" pitchFamily="18" charset="0"/>
                <a:cs typeface="Times New Roman" panose="02020603050405020304" pitchFamily="18" charset="0"/>
              </a:rPr>
              <a:t>P</a:t>
            </a:r>
            <a:r>
              <a:rPr lang="zh-CN" altLang="zh-CN" sz="2200" dirty="0">
                <a:solidFill>
                  <a:srgbClr val="000000"/>
                </a:solidFill>
                <a:latin typeface="Times New Roman" panose="02020603050405020304" pitchFamily="18" charset="0"/>
                <a:cs typeface="Times New Roman" panose="02020603050405020304" pitchFamily="18" charset="0"/>
              </a:rPr>
              <a:t>在正方形</a:t>
            </a:r>
            <a:r>
              <a:rPr lang="en-US" altLang="zh-CN" sz="2200" dirty="0">
                <a:solidFill>
                  <a:srgbClr val="000000"/>
                </a:solidFill>
                <a:latin typeface="Times New Roman" panose="02020603050405020304" pitchFamily="18" charset="0"/>
                <a:cs typeface="Times New Roman" panose="02020603050405020304" pitchFamily="18" charset="0"/>
              </a:rPr>
              <a:t>ABCD</a:t>
            </a:r>
            <a:r>
              <a:rPr lang="zh-CN" altLang="zh-CN" sz="2200" dirty="0">
                <a:solidFill>
                  <a:srgbClr val="000000"/>
                </a:solidFill>
                <a:latin typeface="Times New Roman" panose="02020603050405020304" pitchFamily="18" charset="0"/>
                <a:cs typeface="Times New Roman" panose="02020603050405020304" pitchFamily="18" charset="0"/>
              </a:rPr>
              <a:t>内部或其边界上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且</a:t>
            </a:r>
            <a:r>
              <a:rPr lang="en-US" altLang="zh-CN" sz="2200" dirty="0">
                <a:solidFill>
                  <a:srgbClr val="000000"/>
                </a:solidFill>
                <a:latin typeface="Times New Roman" panose="02020603050405020304" pitchFamily="18" charset="0"/>
                <a:cs typeface="Times New Roman" panose="02020603050405020304" pitchFamily="18" charset="0"/>
              </a:rPr>
              <a:t>EP</a:t>
            </a:r>
            <a:r>
              <a:rPr lang="en-US" altLang="zh-CN" sz="2200" dirty="0">
                <a:solidFill>
                  <a:srgbClr val="000000"/>
                </a:solidFill>
                <a:latin typeface="NEU-BZ" panose="03000500000000000000" pitchFamily="66" charset="-122"/>
                <a:ea typeface="方正书宋_GBK" panose="03000509000000000000" pitchFamily="65" charset="-12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平面</a:t>
            </a:r>
            <a:r>
              <a:rPr lang="en-US" altLang="zh-CN" sz="2200" dirty="0">
                <a:solidFill>
                  <a:srgbClr val="000000"/>
                </a:solidFill>
                <a:latin typeface="Times New Roman" panose="02020603050405020304" pitchFamily="18" charset="0"/>
                <a:cs typeface="Times New Roman" panose="02020603050405020304" pitchFamily="18" charset="0"/>
              </a:rPr>
              <a:t>BFC</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求</a:t>
            </a:r>
            <a:r>
              <a:rPr lang="en-US" altLang="zh-CN" sz="2200" dirty="0">
                <a:solidFill>
                  <a:srgbClr val="000000"/>
                </a:solidFill>
                <a:latin typeface="Times New Roman" panose="02020603050405020304" pitchFamily="18" charset="0"/>
                <a:cs typeface="Times New Roman" panose="02020603050405020304" pitchFamily="18" charset="0"/>
              </a:rPr>
              <a:t>EP</a:t>
            </a:r>
            <a:r>
              <a:rPr lang="zh-CN" altLang="zh-CN" sz="2200" dirty="0">
                <a:solidFill>
                  <a:srgbClr val="000000"/>
                </a:solidFill>
                <a:latin typeface="Times New Roman" panose="02020603050405020304" pitchFamily="18" charset="0"/>
                <a:cs typeface="Times New Roman" panose="02020603050405020304" pitchFamily="18" charset="0"/>
              </a:rPr>
              <a:t>的最大值、最小值</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graphicFrame>
        <p:nvGraphicFramePr>
          <p:cNvPr id="6" name="对象 5"/>
          <p:cNvGraphicFramePr>
            <a:graphicFrameLocks noChangeAspect="1"/>
          </p:cNvGraphicFramePr>
          <p:nvPr>
            <p:extLst>
              <p:ext uri="{D42A27DB-BD31-4B8C-83A1-F6EECF244321}">
                <p14:modId xmlns:p14="http://schemas.microsoft.com/office/powerpoint/2010/main" xmlns="" val="1376508532"/>
              </p:ext>
            </p:extLst>
          </p:nvPr>
        </p:nvGraphicFramePr>
        <p:xfrm>
          <a:off x="2032000" y="3281016"/>
          <a:ext cx="8128000" cy="2545031"/>
        </p:xfrm>
        <a:graphic>
          <a:graphicData uri="http://schemas.openxmlformats.org/presentationml/2006/ole">
            <p:oleObj spid="_x0000_s10243" name="文档" r:id="rId6" imgW="3847376" imgH="1205510" progId="Word.Document.12">
              <p:embed/>
            </p:oleObj>
          </a:graphicData>
        </a:graphic>
      </p:graphicFrame>
    </p:spTree>
    <p:extLst>
      <p:ext uri="{BB962C8B-B14F-4D97-AF65-F5344CB8AC3E}">
        <p14:creationId xmlns:p14="http://schemas.microsoft.com/office/powerpoint/2010/main" xmlns="" val="1029691876"/>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a:t>-</a:t>
            </a:r>
            <a:fld id="{4BF17FCF-D4DA-449D-A468-DDB7E43619E6}" type="slidenum">
              <a:rPr lang="zh-CN" altLang="en-US" smtClean="0"/>
              <a:pPr algn="ctr"/>
              <a:t>17</a:t>
            </a:fld>
            <a:r>
              <a:rPr lang="en-US" altLang="zh-CN"/>
              <a:t>-</a:t>
            </a:r>
            <a:endParaRPr lang="zh-CN" altLang="en-US" dirty="0"/>
          </a:p>
        </p:txBody>
      </p:sp>
      <p:sp>
        <p:nvSpPr>
          <p:cNvPr id="9" name="圆角矩形 8">
            <a:hlinkClick r:id="rId3" action="ppaction://hlinksldjump"/>
          </p:cNvPr>
          <p:cNvSpPr/>
          <p:nvPr/>
        </p:nvSpPr>
        <p:spPr>
          <a:xfrm>
            <a:off x="1987632" y="1052513"/>
            <a:ext cx="945283"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E75E22"/>
                </a:solidFill>
                <a:latin typeface="+mj-ea"/>
                <a:ea typeface="+mj-ea"/>
              </a:rPr>
              <a:t>考点一</a:t>
            </a:r>
          </a:p>
        </p:txBody>
      </p:sp>
      <p:sp>
        <p:nvSpPr>
          <p:cNvPr id="10" name="圆角矩形 9">
            <a:hlinkClick r:id="rId4" action="ppaction://hlinksldjump"/>
          </p:cNvPr>
          <p:cNvSpPr/>
          <p:nvPr/>
        </p:nvSpPr>
        <p:spPr>
          <a:xfrm>
            <a:off x="2968706" y="1052513"/>
            <a:ext cx="94528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考点二</a:t>
            </a:r>
          </a:p>
        </p:txBody>
      </p:sp>
      <p:sp>
        <p:nvSpPr>
          <p:cNvPr id="11" name="圆角矩形 10">
            <a:hlinkClick r:id="rId5" action="ppaction://hlinksldjump"/>
          </p:cNvPr>
          <p:cNvSpPr/>
          <p:nvPr/>
        </p:nvSpPr>
        <p:spPr>
          <a:xfrm>
            <a:off x="3949780" y="1052513"/>
            <a:ext cx="94528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考点三</a:t>
            </a:r>
          </a:p>
        </p:txBody>
      </p:sp>
      <p:sp>
        <p:nvSpPr>
          <p:cNvPr id="8" name="矩形 7"/>
          <p:cNvSpPr>
            <a:spLocks noChangeAspect="1"/>
          </p:cNvSpPr>
          <p:nvPr/>
        </p:nvSpPr>
        <p:spPr>
          <a:xfrm>
            <a:off x="2032000" y="1767909"/>
            <a:ext cx="8128000" cy="904863"/>
          </a:xfrm>
          <a:prstGeom prst="rect">
            <a:avLst/>
          </a:prstGeom>
        </p:spPr>
        <p:txBody>
          <a:bodyPr>
            <a:spAutoFit/>
          </a:bodyPr>
          <a:lstStyle/>
          <a:p>
            <a:pPr indent="266700" fontAlgn="ctr">
              <a:lnSpc>
                <a:spcPct val="120000"/>
              </a:lnSpc>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a:t>
            </a:r>
            <a:r>
              <a:rPr lang="en-US" altLang="zh-CN" sz="2200" i="1"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为坐标原点</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DA</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DC</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DD</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分别为</a:t>
            </a:r>
            <a:r>
              <a:rPr lang="en-US" altLang="zh-CN" sz="2200" i="1" dirty="0">
                <a:solidFill>
                  <a:srgbClr val="000000"/>
                </a:solidFill>
                <a:latin typeface="Times New Roman" panose="02020603050405020304" pitchFamily="18" charset="0"/>
                <a:cs typeface="Times New Roman" panose="02020603050405020304" pitchFamily="18" charset="0"/>
              </a:rPr>
              <a:t>x</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轴、</a:t>
            </a:r>
            <a:r>
              <a:rPr lang="en-US" altLang="zh-CN" sz="2200" i="1" dirty="0">
                <a:solidFill>
                  <a:srgbClr val="000000"/>
                </a:solidFill>
                <a:latin typeface="Times New Roman" panose="02020603050405020304" pitchFamily="18" charset="0"/>
                <a:cs typeface="Times New Roman" panose="02020603050405020304" pitchFamily="18" charset="0"/>
              </a:rPr>
              <a:t>y</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轴、</a:t>
            </a:r>
            <a:r>
              <a:rPr lang="en-US" altLang="zh-CN" sz="2200" i="1" dirty="0">
                <a:solidFill>
                  <a:srgbClr val="000000"/>
                </a:solidFill>
                <a:latin typeface="Times New Roman" panose="02020603050405020304" pitchFamily="18" charset="0"/>
                <a:cs typeface="Times New Roman" panose="02020603050405020304" pitchFamily="18" charset="0"/>
              </a:rPr>
              <a:t>z</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轴正方向建立空间直角坐标系</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graphicFrame>
        <p:nvGraphicFramePr>
          <p:cNvPr id="13" name="对象 12"/>
          <p:cNvGraphicFramePr>
            <a:graphicFrameLocks noChangeAspect="1"/>
          </p:cNvGraphicFramePr>
          <p:nvPr>
            <p:extLst>
              <p:ext uri="{D42A27DB-BD31-4B8C-83A1-F6EECF244321}">
                <p14:modId xmlns:p14="http://schemas.microsoft.com/office/powerpoint/2010/main" xmlns="" val="1131813102"/>
              </p:ext>
            </p:extLst>
          </p:nvPr>
        </p:nvGraphicFramePr>
        <p:xfrm>
          <a:off x="2401323" y="2654320"/>
          <a:ext cx="8128000" cy="559975"/>
        </p:xfrm>
        <a:graphic>
          <a:graphicData uri="http://schemas.openxmlformats.org/presentationml/2006/ole">
            <p:oleObj spid="_x0000_s11268" name="文档" r:id="rId6" imgW="3847376" imgH="264852" progId="Word.Document.12">
              <p:embed/>
            </p:oleObj>
          </a:graphicData>
        </a:graphic>
      </p:graphicFrame>
      <p:sp>
        <p:nvSpPr>
          <p:cNvPr id="14" name="矩形 13"/>
          <p:cNvSpPr>
            <a:spLocks noChangeAspect="1"/>
          </p:cNvSpPr>
          <p:nvPr/>
        </p:nvSpPr>
        <p:spPr>
          <a:xfrm>
            <a:off x="2032001" y="3214294"/>
            <a:ext cx="4517583" cy="466090"/>
          </a:xfrm>
          <a:prstGeom prst="rect">
            <a:avLst/>
          </a:prstGeom>
        </p:spPr>
        <p:txBody>
          <a:bodyPr wrap="none">
            <a:spAutoFit/>
          </a:bodyPr>
          <a:lstStyle/>
          <a:p>
            <a:pPr indent="266700">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设平面</a:t>
            </a:r>
            <a:r>
              <a:rPr lang="en-US" altLang="zh-CN" sz="2200" i="1" dirty="0">
                <a:solidFill>
                  <a:srgbClr val="000000"/>
                </a:solidFill>
                <a:latin typeface="Times New Roman" panose="02020603050405020304" pitchFamily="18" charset="0"/>
                <a:cs typeface="Times New Roman" panose="02020603050405020304" pitchFamily="18" charset="0"/>
              </a:rPr>
              <a:t>BFC</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的法向量为</a:t>
            </a:r>
            <a:r>
              <a:rPr lang="en-US" altLang="zh-CN" sz="2200" b="1" dirty="0">
                <a:solidFill>
                  <a:srgbClr val="000000"/>
                </a:solidFill>
                <a:latin typeface="Times New Roman" panose="02020603050405020304" pitchFamily="18" charset="0"/>
                <a:cs typeface="Times New Roman" panose="02020603050405020304" pitchFamily="18" charset="0"/>
              </a:rPr>
              <a:t>n</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err="1">
                <a:solidFill>
                  <a:srgbClr val="000000"/>
                </a:solidFill>
                <a:latin typeface="Times New Roman" panose="02020603050405020304" pitchFamily="18" charset="0"/>
                <a:cs typeface="Times New Roman" panose="02020603050405020304" pitchFamily="18" charset="0"/>
              </a:rPr>
              <a:t>x</a:t>
            </a:r>
            <a:r>
              <a:rPr lang="en-US" altLang="zh-CN" sz="2200" dirty="0" err="1">
                <a:solidFill>
                  <a:srgbClr val="000000"/>
                </a:solidFill>
                <a:latin typeface="Times New Roman" panose="02020603050405020304" pitchFamily="18" charset="0"/>
                <a:cs typeface="Times New Roman" panose="02020603050405020304" pitchFamily="18" charset="0"/>
              </a:rPr>
              <a:t>,</a:t>
            </a:r>
            <a:r>
              <a:rPr lang="en-US" altLang="zh-CN" sz="2200" i="1" dirty="0" err="1">
                <a:solidFill>
                  <a:srgbClr val="000000"/>
                </a:solidFill>
                <a:latin typeface="Times New Roman" panose="02020603050405020304" pitchFamily="18" charset="0"/>
                <a:cs typeface="Times New Roman" panose="02020603050405020304" pitchFamily="18" charset="0"/>
              </a:rPr>
              <a:t>y</a:t>
            </a:r>
            <a:r>
              <a:rPr lang="en-US" altLang="zh-CN" sz="2200" dirty="0" err="1">
                <a:solidFill>
                  <a:srgbClr val="000000"/>
                </a:solidFill>
                <a:latin typeface="Times New Roman" panose="02020603050405020304" pitchFamily="18" charset="0"/>
                <a:cs typeface="Times New Roman" panose="02020603050405020304" pitchFamily="18" charset="0"/>
              </a:rPr>
              <a:t>,</a:t>
            </a:r>
            <a:r>
              <a:rPr lang="en-US" altLang="zh-CN" sz="2200" i="1" dirty="0" err="1">
                <a:solidFill>
                  <a:srgbClr val="000000"/>
                </a:solidFill>
                <a:latin typeface="Times New Roman" panose="02020603050405020304" pitchFamily="18" charset="0"/>
                <a:cs typeface="Times New Roman" panose="02020603050405020304" pitchFamily="18" charset="0"/>
              </a:rPr>
              <a:t>z</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graphicFrame>
        <p:nvGraphicFramePr>
          <p:cNvPr id="15" name="对象 14"/>
          <p:cNvGraphicFramePr>
            <a:graphicFrameLocks noChangeAspect="1"/>
          </p:cNvGraphicFramePr>
          <p:nvPr>
            <p:extLst>
              <p:ext uri="{D42A27DB-BD31-4B8C-83A1-F6EECF244321}">
                <p14:modId xmlns:p14="http://schemas.microsoft.com/office/powerpoint/2010/main" xmlns="" val="4046893600"/>
              </p:ext>
            </p:extLst>
          </p:nvPr>
        </p:nvGraphicFramePr>
        <p:xfrm>
          <a:off x="2401323" y="3682801"/>
          <a:ext cx="8128000" cy="1465319"/>
        </p:xfrm>
        <a:graphic>
          <a:graphicData uri="http://schemas.openxmlformats.org/presentationml/2006/ole">
            <p:oleObj spid="_x0000_s11269" name="文档" r:id="rId7" imgW="3847376" imgH="694518" progId="Word.Document.12">
              <p:embed/>
            </p:oleObj>
          </a:graphicData>
        </a:graphic>
      </p:graphicFrame>
      <p:sp>
        <p:nvSpPr>
          <p:cNvPr id="16" name="矩形 15"/>
          <p:cNvSpPr>
            <a:spLocks noChangeAspect="1"/>
          </p:cNvSpPr>
          <p:nvPr/>
        </p:nvSpPr>
        <p:spPr>
          <a:xfrm>
            <a:off x="2032000" y="5162650"/>
            <a:ext cx="5586786" cy="466090"/>
          </a:xfrm>
          <a:prstGeom prst="rect">
            <a:avLst/>
          </a:prstGeom>
        </p:spPr>
        <p:txBody>
          <a:bodyPr wrap="none">
            <a:spAutoFit/>
          </a:bodyPr>
          <a:lstStyle/>
          <a:p>
            <a:pPr indent="266700">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取</a:t>
            </a:r>
            <a:r>
              <a:rPr lang="en-US" altLang="zh-CN" sz="2200" i="1" dirty="0">
                <a:solidFill>
                  <a:srgbClr val="000000"/>
                </a:solidFill>
                <a:latin typeface="Times New Roman" panose="02020603050405020304" pitchFamily="18" charset="0"/>
                <a:cs typeface="Times New Roman" panose="02020603050405020304" pitchFamily="18" charset="0"/>
              </a:rPr>
              <a:t>z=</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得平面</a:t>
            </a:r>
            <a:r>
              <a:rPr lang="en-US" altLang="zh-CN" sz="2200" i="1" dirty="0">
                <a:solidFill>
                  <a:srgbClr val="000000"/>
                </a:solidFill>
                <a:latin typeface="Times New Roman" panose="02020603050405020304" pitchFamily="18" charset="0"/>
                <a:cs typeface="Times New Roman" panose="02020603050405020304" pitchFamily="18" charset="0"/>
              </a:rPr>
              <a:t>BFC</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的一个法向量</a:t>
            </a:r>
            <a:r>
              <a:rPr lang="en-US" altLang="zh-CN" sz="2200" b="1" dirty="0">
                <a:solidFill>
                  <a:srgbClr val="000000"/>
                </a:solidFill>
                <a:latin typeface="Times New Roman" panose="02020603050405020304" pitchFamily="18" charset="0"/>
                <a:cs typeface="Times New Roman" panose="02020603050405020304" pitchFamily="18" charset="0"/>
              </a:rPr>
              <a:t>n</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(1,2,1)</a:t>
            </a:r>
            <a:r>
              <a:rPr lang="en-US" altLang="zh-CN" sz="2200" i="1"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284684441"/>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a:t>-</a:t>
            </a:r>
            <a:fld id="{4BF17FCF-D4DA-449D-A468-DDB7E43619E6}" type="slidenum">
              <a:rPr lang="zh-CN" altLang="en-US" smtClean="0"/>
              <a:pPr algn="ctr"/>
              <a:t>18</a:t>
            </a:fld>
            <a:r>
              <a:rPr lang="en-US" altLang="zh-CN"/>
              <a:t>-</a:t>
            </a:r>
            <a:endParaRPr lang="zh-CN" altLang="en-US" dirty="0"/>
          </a:p>
        </p:txBody>
      </p:sp>
      <p:sp>
        <p:nvSpPr>
          <p:cNvPr id="9" name="圆角矩形 8">
            <a:hlinkClick r:id="rId3" action="ppaction://hlinksldjump"/>
          </p:cNvPr>
          <p:cNvSpPr/>
          <p:nvPr/>
        </p:nvSpPr>
        <p:spPr>
          <a:xfrm>
            <a:off x="1987632" y="1052513"/>
            <a:ext cx="945283"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E75E22"/>
                </a:solidFill>
                <a:latin typeface="+mj-ea"/>
                <a:ea typeface="+mj-ea"/>
              </a:rPr>
              <a:t>考点一</a:t>
            </a:r>
          </a:p>
        </p:txBody>
      </p:sp>
      <p:sp>
        <p:nvSpPr>
          <p:cNvPr id="10" name="圆角矩形 9">
            <a:hlinkClick r:id="rId4" action="ppaction://hlinksldjump"/>
          </p:cNvPr>
          <p:cNvSpPr/>
          <p:nvPr/>
        </p:nvSpPr>
        <p:spPr>
          <a:xfrm>
            <a:off x="2968706" y="1052513"/>
            <a:ext cx="94528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考点二</a:t>
            </a:r>
          </a:p>
        </p:txBody>
      </p:sp>
      <p:sp>
        <p:nvSpPr>
          <p:cNvPr id="11" name="圆角矩形 10">
            <a:hlinkClick r:id="rId5" action="ppaction://hlinksldjump"/>
          </p:cNvPr>
          <p:cNvSpPr/>
          <p:nvPr/>
        </p:nvSpPr>
        <p:spPr>
          <a:xfrm>
            <a:off x="3949780" y="1052513"/>
            <a:ext cx="94528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考点三</a:t>
            </a:r>
          </a:p>
        </p:txBody>
      </p:sp>
      <p:graphicFrame>
        <p:nvGraphicFramePr>
          <p:cNvPr id="3" name="对象 2"/>
          <p:cNvGraphicFramePr>
            <a:graphicFrameLocks noChangeAspect="1"/>
          </p:cNvGraphicFramePr>
          <p:nvPr>
            <p:extLst>
              <p:ext uri="{D42A27DB-BD31-4B8C-83A1-F6EECF244321}">
                <p14:modId xmlns:p14="http://schemas.microsoft.com/office/powerpoint/2010/main" xmlns="" val="1422675546"/>
              </p:ext>
            </p:extLst>
          </p:nvPr>
        </p:nvGraphicFramePr>
        <p:xfrm>
          <a:off x="1837137" y="1807340"/>
          <a:ext cx="8128000" cy="3497321"/>
        </p:xfrm>
        <a:graphic>
          <a:graphicData uri="http://schemas.openxmlformats.org/presentationml/2006/ole">
            <p:oleObj spid="_x0000_s12291" name="文档" r:id="rId6" imgW="3847376" imgH="1655688" progId="Word.Document.12">
              <p:embed/>
            </p:oleObj>
          </a:graphicData>
        </a:graphic>
      </p:graphicFrame>
    </p:spTree>
    <p:extLst>
      <p:ext uri="{BB962C8B-B14F-4D97-AF65-F5344CB8AC3E}">
        <p14:creationId xmlns:p14="http://schemas.microsoft.com/office/powerpoint/2010/main" xmlns="" val="4073827283"/>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a:t>-</a:t>
            </a:r>
            <a:fld id="{4BF17FCF-D4DA-449D-A468-DDB7E43619E6}" type="slidenum">
              <a:rPr lang="zh-CN" altLang="en-US" smtClean="0"/>
              <a:pPr algn="ctr"/>
              <a:t>19</a:t>
            </a:fld>
            <a:r>
              <a:rPr lang="en-US" altLang="zh-CN"/>
              <a:t>-</a:t>
            </a:r>
            <a:endParaRPr lang="zh-CN" altLang="en-US" dirty="0"/>
          </a:p>
        </p:txBody>
      </p:sp>
      <p:sp>
        <p:nvSpPr>
          <p:cNvPr id="15" name="圆角矩形 14">
            <a:hlinkClick r:id="rId2" action="ppaction://hlinksldjump"/>
          </p:cNvPr>
          <p:cNvSpPr/>
          <p:nvPr/>
        </p:nvSpPr>
        <p:spPr>
          <a:xfrm>
            <a:off x="1987632" y="1052513"/>
            <a:ext cx="94528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考点一</a:t>
            </a:r>
          </a:p>
        </p:txBody>
      </p:sp>
      <p:sp>
        <p:nvSpPr>
          <p:cNvPr id="16" name="圆角矩形 15">
            <a:hlinkClick r:id="rId3" action="ppaction://hlinksldjump"/>
          </p:cNvPr>
          <p:cNvSpPr/>
          <p:nvPr/>
        </p:nvSpPr>
        <p:spPr>
          <a:xfrm>
            <a:off x="2968706" y="1052513"/>
            <a:ext cx="945283"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E75E22"/>
                </a:solidFill>
                <a:latin typeface="+mj-ea"/>
                <a:ea typeface="+mj-ea"/>
              </a:rPr>
              <a:t>考点二</a:t>
            </a:r>
          </a:p>
        </p:txBody>
      </p:sp>
      <p:sp>
        <p:nvSpPr>
          <p:cNvPr id="17" name="圆角矩形 16">
            <a:hlinkClick r:id="rId4" action="ppaction://hlinksldjump"/>
          </p:cNvPr>
          <p:cNvSpPr/>
          <p:nvPr/>
        </p:nvSpPr>
        <p:spPr>
          <a:xfrm>
            <a:off x="3949780" y="1052513"/>
            <a:ext cx="94528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考点三</a:t>
            </a:r>
          </a:p>
        </p:txBody>
      </p:sp>
      <p:sp>
        <p:nvSpPr>
          <p:cNvPr id="3" name="矩形 2"/>
          <p:cNvSpPr>
            <a:spLocks noChangeAspect="1"/>
          </p:cNvSpPr>
          <p:nvPr/>
        </p:nvSpPr>
        <p:spPr>
          <a:xfrm>
            <a:off x="2032000" y="2513600"/>
            <a:ext cx="8128000" cy="2084801"/>
          </a:xfrm>
          <a:prstGeom prst="rect">
            <a:avLst/>
          </a:prstGeom>
        </p:spPr>
        <p:txBody>
          <a:bodyPr>
            <a:spAutoFit/>
          </a:bodyPr>
          <a:lstStyle/>
          <a:p>
            <a:pPr algn="ctr">
              <a:lnSpc>
                <a:spcPct val="120000"/>
              </a:lnSpc>
              <a:tabLst>
                <a:tab pos="1188085" algn="l"/>
                <a:tab pos="2163445" algn="l"/>
                <a:tab pos="3142615" algn="l"/>
                <a:tab pos="4190365" algn="l"/>
              </a:tabLst>
            </a:pPr>
            <a:r>
              <a:rPr lang="zh-CN" altLang="zh-CN" sz="2200" b="1" dirty="0">
                <a:solidFill>
                  <a:srgbClr val="FF0000"/>
                </a:solidFill>
                <a:latin typeface="Times New Roman" panose="02020603050405020304" pitchFamily="18" charset="0"/>
                <a:cs typeface="Times New Roman" panose="02020603050405020304" pitchFamily="18" charset="0"/>
              </a:rPr>
              <a:t>利用空间向量求空间角</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b="1" dirty="0">
                <a:solidFill>
                  <a:srgbClr val="FF0000"/>
                </a:solidFill>
                <a:latin typeface="Times New Roman" panose="02020603050405020304" pitchFamily="18" charset="0"/>
                <a:cs typeface="Times New Roman" panose="02020603050405020304" pitchFamily="18" charset="0"/>
              </a:rPr>
              <a:t>考点难度</a:t>
            </a:r>
            <a:r>
              <a:rPr lang="en-US" altLang="zh-CN" sz="2200" dirty="0">
                <a:solidFill>
                  <a:srgbClr val="FF0000"/>
                </a:solidFill>
                <a:latin typeface="NEU-BZ-S92"/>
                <a:ea typeface="NEU-BZ-S92"/>
                <a:cs typeface="Times New Roman" panose="02020603050405020304" pitchFamily="18" charset="0"/>
              </a:rPr>
              <a:t>★★★</a:t>
            </a:r>
            <a:r>
              <a:rPr lang="en-US" altLang="zh-CN" sz="2200" dirty="0">
                <a:solidFill>
                  <a:srgbClr val="FF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188085" algn="l"/>
                <a:tab pos="2163445" algn="l"/>
                <a:tab pos="3142615" algn="l"/>
                <a:tab pos="4190365"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考情分析</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从近几年高考来看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利用空间向量求空间角是每年必考内容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重点考查向量方法的应用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题目有一定难度</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题目的常见类型有</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利用空间向量求异面直线所成的角</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利用空间向量求直线与平面所成的角</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利用空间向量求二面角</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333396766"/>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灯片编号占位符 3"/>
          <p:cNvSpPr>
            <a:spLocks noGrp="1"/>
          </p:cNvSpPr>
          <p:nvPr>
            <p:ph type="sldNum" sz="quarter" idx="4"/>
          </p:nvPr>
        </p:nvSpPr>
        <p:spPr>
          <a:xfrm>
            <a:off x="9696401" y="507714"/>
            <a:ext cx="971599" cy="365125"/>
          </a:xfrm>
          <a:prstGeom prst="rect">
            <a:avLst/>
          </a:prstGeom>
        </p:spPr>
        <p:txBody>
          <a:bodyPr/>
          <a:lstStyle>
            <a:lvl1pPr>
              <a:defRPr>
                <a:solidFill>
                  <a:schemeClr val="bg1"/>
                </a:solidFill>
                <a:latin typeface="+mj-ea"/>
                <a:ea typeface="+mj-ea"/>
              </a:defRPr>
            </a:lvl1pPr>
          </a:lstStyle>
          <a:p>
            <a:pPr algn="ctr"/>
            <a:r>
              <a:rPr lang="en-US" altLang="zh-CN" dirty="0"/>
              <a:t>-</a:t>
            </a:r>
            <a:fld id="{4BF17FCF-D4DA-449D-A468-DDB7E43619E6}" type="slidenum">
              <a:rPr lang="zh-CN" altLang="en-US" smtClean="0"/>
              <a:pPr algn="ctr"/>
              <a:t>2</a:t>
            </a:fld>
            <a:r>
              <a:rPr lang="en-US" altLang="zh-CN" dirty="0"/>
              <a:t>-</a:t>
            </a:r>
            <a:endParaRPr lang="zh-CN" altLang="en-US" dirty="0"/>
          </a:p>
        </p:txBody>
      </p:sp>
      <p:graphicFrame>
        <p:nvGraphicFramePr>
          <p:cNvPr id="3" name="对象 2"/>
          <p:cNvGraphicFramePr>
            <a:graphicFrameLocks noChangeAspect="1"/>
          </p:cNvGraphicFramePr>
          <p:nvPr>
            <p:extLst>
              <p:ext uri="{D42A27DB-BD31-4B8C-83A1-F6EECF244321}">
                <p14:modId xmlns:p14="http://schemas.microsoft.com/office/powerpoint/2010/main" xmlns="" val="1606883147"/>
              </p:ext>
            </p:extLst>
          </p:nvPr>
        </p:nvGraphicFramePr>
        <p:xfrm>
          <a:off x="2032000" y="1180493"/>
          <a:ext cx="8128000" cy="5190444"/>
        </p:xfrm>
        <a:graphic>
          <a:graphicData uri="http://schemas.openxmlformats.org/presentationml/2006/ole">
            <p:oleObj spid="_x0000_s1027" name="文档" r:id="rId4" imgW="3957084" imgH="2527973" progId="Word.Document.12">
              <p:embed/>
            </p:oleObj>
          </a:graphicData>
        </a:graphic>
      </p:graphicFrame>
    </p:spTree>
    <p:extLst>
      <p:ext uri="{BB962C8B-B14F-4D97-AF65-F5344CB8AC3E}">
        <p14:creationId xmlns:p14="http://schemas.microsoft.com/office/powerpoint/2010/main" xmlns="" val="365054022"/>
      </p:ext>
    </p:extLst>
  </p:cSld>
  <p:clrMapOvr>
    <a:masterClrMapping/>
  </p:clrMapOvr>
  <mc:AlternateContent xmlns:mc="http://schemas.openxmlformats.org/markup-compatibility/2006">
    <mc:Choice xmlns:p14="http://schemas.microsoft.com/office/powerpoint/2010/main" xmlns="" Requires="p14">
      <p:transition spd="slow" p14:dur="2000">
        <p:wipe/>
      </p:transition>
    </mc:Choice>
    <mc:Fallback>
      <p:transition spd="slow">
        <p:wip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a:t>-</a:t>
            </a:r>
            <a:fld id="{4BF17FCF-D4DA-449D-A468-DDB7E43619E6}" type="slidenum">
              <a:rPr lang="zh-CN" altLang="en-US" smtClean="0"/>
              <a:pPr algn="ctr"/>
              <a:t>20</a:t>
            </a:fld>
            <a:r>
              <a:rPr lang="en-US" altLang="zh-CN"/>
              <a:t>-</a:t>
            </a:r>
            <a:endParaRPr lang="zh-CN" altLang="en-US" dirty="0"/>
          </a:p>
        </p:txBody>
      </p:sp>
      <p:sp>
        <p:nvSpPr>
          <p:cNvPr id="15" name="圆角矩形 14">
            <a:hlinkClick r:id="rId3" action="ppaction://hlinksldjump"/>
          </p:cNvPr>
          <p:cNvSpPr/>
          <p:nvPr/>
        </p:nvSpPr>
        <p:spPr>
          <a:xfrm>
            <a:off x="1987632" y="1052513"/>
            <a:ext cx="94528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考点一</a:t>
            </a:r>
          </a:p>
        </p:txBody>
      </p:sp>
      <p:sp>
        <p:nvSpPr>
          <p:cNvPr id="16" name="圆角矩形 15">
            <a:hlinkClick r:id="rId4" action="ppaction://hlinksldjump"/>
          </p:cNvPr>
          <p:cNvSpPr/>
          <p:nvPr/>
        </p:nvSpPr>
        <p:spPr>
          <a:xfrm>
            <a:off x="2968706" y="1052513"/>
            <a:ext cx="945283"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E75E22"/>
                </a:solidFill>
                <a:latin typeface="+mj-ea"/>
                <a:ea typeface="+mj-ea"/>
              </a:rPr>
              <a:t>考点二</a:t>
            </a:r>
          </a:p>
        </p:txBody>
      </p:sp>
      <p:sp>
        <p:nvSpPr>
          <p:cNvPr id="17" name="圆角矩形 16">
            <a:hlinkClick r:id="rId5" action="ppaction://hlinksldjump"/>
          </p:cNvPr>
          <p:cNvSpPr/>
          <p:nvPr/>
        </p:nvSpPr>
        <p:spPr>
          <a:xfrm>
            <a:off x="3949780" y="1052513"/>
            <a:ext cx="94528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考点三</a:t>
            </a:r>
          </a:p>
        </p:txBody>
      </p:sp>
      <p:sp>
        <p:nvSpPr>
          <p:cNvPr id="3" name="矩形 2"/>
          <p:cNvSpPr>
            <a:spLocks noChangeAspect="1"/>
          </p:cNvSpPr>
          <p:nvPr/>
        </p:nvSpPr>
        <p:spPr>
          <a:xfrm>
            <a:off x="2032000" y="1353647"/>
            <a:ext cx="8128000" cy="866006"/>
          </a:xfrm>
          <a:prstGeom prst="rect">
            <a:avLst/>
          </a:prstGeom>
        </p:spPr>
        <p:txBody>
          <a:bodyPr>
            <a:spAutoFit/>
          </a:bodyPr>
          <a:lstStyle/>
          <a:p>
            <a:pPr indent="266700">
              <a:lnSpc>
                <a:spcPct val="120000"/>
              </a:lnSpc>
              <a:tabLst>
                <a:tab pos="1188085" algn="l"/>
                <a:tab pos="2163445" algn="l"/>
                <a:tab pos="3142615" algn="l"/>
                <a:tab pos="4190365"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类型一</a:t>
            </a:r>
            <a:r>
              <a:rPr lang="zh-CN" altLang="zh-CN" sz="2200" i="1"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利用空间向量求异面直线所成的角</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188085" algn="l"/>
                <a:tab pos="2163445" algn="l"/>
                <a:tab pos="3142615" algn="l"/>
                <a:tab pos="4190365"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b="1" dirty="0">
                <a:solidFill>
                  <a:srgbClr val="FF0000"/>
                </a:solidFill>
                <a:latin typeface="Times New Roman" panose="02020603050405020304" pitchFamily="18" charset="0"/>
                <a:cs typeface="Times New Roman" panose="02020603050405020304" pitchFamily="18" charset="0"/>
              </a:rPr>
              <a:t>2</a:t>
            </a: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FF0000"/>
                </a:solidFill>
                <a:latin typeface="NEU-BZ-S92"/>
                <a:ea typeface="Arial" panose="020B0604020202020204" pitchFamily="34"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将边长为</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的正方形</a:t>
            </a:r>
            <a:r>
              <a:rPr lang="en-US" altLang="zh-CN" sz="2200" i="1" dirty="0">
                <a:solidFill>
                  <a:srgbClr val="000000"/>
                </a:solidFill>
                <a:latin typeface="Times New Roman" panose="02020603050405020304" pitchFamily="18" charset="0"/>
                <a:cs typeface="Times New Roman" panose="02020603050405020304" pitchFamily="18" charset="0"/>
              </a:rPr>
              <a:t>AA</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O</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O</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及其内部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绕</a:t>
            </a:r>
            <a:r>
              <a:rPr lang="en-US" altLang="zh-CN" sz="2200" i="1" dirty="0">
                <a:solidFill>
                  <a:srgbClr val="000000"/>
                </a:solidFill>
                <a:latin typeface="Times New Roman" panose="02020603050405020304" pitchFamily="18" charset="0"/>
                <a:cs typeface="Times New Roman" panose="02020603050405020304" pitchFamily="18" charset="0"/>
              </a:rPr>
              <a:t>OO</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旋转一周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xmlns="" val="4235109655"/>
              </p:ext>
            </p:extLst>
          </p:nvPr>
        </p:nvGraphicFramePr>
        <p:xfrm>
          <a:off x="2118706" y="2254898"/>
          <a:ext cx="8128000" cy="477327"/>
        </p:xfrm>
        <a:graphic>
          <a:graphicData uri="http://schemas.openxmlformats.org/presentationml/2006/ole">
            <p:oleObj spid="_x0000_s13316" name="文档" r:id="rId6" imgW="3838246" imgH="225728" progId="Word.Document.12">
              <p:embed/>
            </p:oleObj>
          </a:graphicData>
        </a:graphic>
      </p:graphicFrame>
      <p:sp>
        <p:nvSpPr>
          <p:cNvPr id="5" name="矩形 4"/>
          <p:cNvSpPr>
            <a:spLocks noChangeAspect="1"/>
          </p:cNvSpPr>
          <p:nvPr/>
        </p:nvSpPr>
        <p:spPr>
          <a:xfrm>
            <a:off x="2032000" y="2767469"/>
            <a:ext cx="8128000" cy="3342453"/>
          </a:xfrm>
          <a:prstGeom prst="rect">
            <a:avLst/>
          </a:prstGeom>
        </p:spPr>
        <p:txBody>
          <a:bodyPr>
            <a:spAutoFit/>
          </a:bodyPr>
          <a:lstStyle/>
          <a:p>
            <a:pPr>
              <a:lnSpc>
                <a:spcPct val="120000"/>
              </a:lnSpc>
              <a:tabLst>
                <a:tab pos="1188085" algn="l"/>
                <a:tab pos="2163445" algn="l"/>
                <a:tab pos="3142615" algn="l"/>
                <a:tab pos="4190365" algn="l"/>
              </a:tabLst>
            </a:pPr>
            <a:r>
              <a:rPr lang="zh-CN" altLang="zh-CN" sz="2200" dirty="0">
                <a:solidFill>
                  <a:srgbClr val="000000"/>
                </a:solidFill>
                <a:latin typeface="Times New Roman" panose="02020603050405020304" pitchFamily="18" charset="0"/>
                <a:cs typeface="Times New Roman" panose="02020603050405020304" pitchFamily="18" charset="0"/>
              </a:rPr>
              <a:t>的同侧</a:t>
            </a:r>
            <a:r>
              <a:rPr lang="en-US" altLang="zh-CN" sz="2200" i="1" dirty="0">
                <a:solidFill>
                  <a:srgbClr val="000000"/>
                </a:solidFill>
                <a:latin typeface="Times New Roman" panose="02020603050405020304" pitchFamily="18" charset="0"/>
                <a:cs typeface="Times New Roman" panose="02020603050405020304" pitchFamily="18" charset="0"/>
              </a:rPr>
              <a:t>.</a:t>
            </a:r>
          </a:p>
          <a:p>
            <a:pPr>
              <a:lnSpc>
                <a:spcPct val="120000"/>
              </a:lnSpc>
              <a:tabLst>
                <a:tab pos="1188085" algn="l"/>
                <a:tab pos="2163445" algn="l"/>
                <a:tab pos="3142615" algn="l"/>
                <a:tab pos="4190365" algn="l"/>
              </a:tabLst>
            </a:pPr>
            <a:endParaRPr lang="en-US" altLang="zh-CN" sz="2200" i="1" dirty="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a:lnSpc>
                <a:spcPct val="120000"/>
              </a:lnSpc>
              <a:tabLst>
                <a:tab pos="1188085" algn="l"/>
                <a:tab pos="2163445" algn="l"/>
                <a:tab pos="3142615" algn="l"/>
                <a:tab pos="4190365" algn="l"/>
              </a:tabLst>
            </a:pPr>
            <a:endParaRPr lang="en-US" altLang="zh-CN" sz="2200" i="1" dirty="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a:lnSpc>
                <a:spcPct val="120000"/>
              </a:lnSpc>
              <a:tabLst>
                <a:tab pos="1188085" algn="l"/>
                <a:tab pos="2163445" algn="l"/>
                <a:tab pos="3142615" algn="l"/>
                <a:tab pos="4190365" algn="l"/>
              </a:tabLst>
            </a:pPr>
            <a:endParaRPr lang="en-US" altLang="zh-CN" sz="2200" i="1" dirty="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a:lnSpc>
                <a:spcPct val="120000"/>
              </a:lnSpc>
              <a:tabLst>
                <a:tab pos="1188085" algn="l"/>
                <a:tab pos="2163445" algn="l"/>
                <a:tab pos="3142615" algn="l"/>
                <a:tab pos="4190365" algn="l"/>
              </a:tabLst>
            </a:pPr>
            <a:endParaRPr lang="en-US" altLang="zh-CN" sz="2200" i="1" dirty="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a:lnSpc>
                <a:spcPct val="120000"/>
              </a:lnSpc>
              <a:tabLst>
                <a:tab pos="1188085" algn="l"/>
                <a:tab pos="2163445" algn="l"/>
                <a:tab pos="3142615" algn="l"/>
                <a:tab pos="4190365" algn="l"/>
              </a:tabLst>
            </a:pPr>
            <a:endParaRPr lang="en-US" altLang="zh-CN" sz="2200" i="1" dirty="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indent="266700">
              <a:lnSpc>
                <a:spcPct val="120000"/>
              </a:lnSpc>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求三棱锥</a:t>
            </a:r>
            <a:r>
              <a:rPr lang="en-US" altLang="zh-CN" sz="2200" i="1" dirty="0">
                <a:solidFill>
                  <a:srgbClr val="000000"/>
                </a:solidFill>
                <a:latin typeface="Times New Roman" panose="02020603050405020304" pitchFamily="18" charset="0"/>
                <a:cs typeface="Times New Roman" panose="02020603050405020304" pitchFamily="18" charset="0"/>
              </a:rPr>
              <a:t>C-O</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B</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的体积</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求异面直线</a:t>
            </a:r>
            <a:r>
              <a:rPr lang="en-US" altLang="zh-CN" sz="2200" i="1" dirty="0">
                <a:solidFill>
                  <a:srgbClr val="000000"/>
                </a:solidFill>
                <a:latin typeface="Times New Roman" panose="02020603050405020304" pitchFamily="18" charset="0"/>
                <a:cs typeface="Times New Roman" panose="02020603050405020304" pitchFamily="18" charset="0"/>
              </a:rPr>
              <a:t>B</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与</a:t>
            </a:r>
            <a:r>
              <a:rPr lang="en-US" altLang="zh-CN" sz="2200" i="1" dirty="0">
                <a:solidFill>
                  <a:srgbClr val="000000"/>
                </a:solidFill>
                <a:latin typeface="Times New Roman" panose="02020603050405020304" pitchFamily="18" charset="0"/>
                <a:cs typeface="Times New Roman" panose="02020603050405020304" pitchFamily="18" charset="0"/>
              </a:rPr>
              <a:t>AA</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所成的角的大小</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graphicFrame>
        <p:nvGraphicFramePr>
          <p:cNvPr id="6" name="对象 5"/>
          <p:cNvGraphicFramePr>
            <a:graphicFrameLocks noChangeAspect="1"/>
          </p:cNvGraphicFramePr>
          <p:nvPr>
            <p:extLst>
              <p:ext uri="{D42A27DB-BD31-4B8C-83A1-F6EECF244321}">
                <p14:modId xmlns:p14="http://schemas.microsoft.com/office/powerpoint/2010/main" xmlns="" val="2745179035"/>
              </p:ext>
            </p:extLst>
          </p:nvPr>
        </p:nvGraphicFramePr>
        <p:xfrm>
          <a:off x="2032000" y="3212976"/>
          <a:ext cx="8128000" cy="1801740"/>
        </p:xfrm>
        <a:graphic>
          <a:graphicData uri="http://schemas.openxmlformats.org/presentationml/2006/ole">
            <p:oleObj spid="_x0000_s13317" name="文档" r:id="rId7" imgW="3838246" imgH="850351" progId="Word.Document.12">
              <p:embed/>
            </p:oleObj>
          </a:graphicData>
        </a:graphic>
      </p:graphicFrame>
    </p:spTree>
    <p:extLst>
      <p:ext uri="{BB962C8B-B14F-4D97-AF65-F5344CB8AC3E}">
        <p14:creationId xmlns:p14="http://schemas.microsoft.com/office/powerpoint/2010/main" xmlns="" val="3207130284"/>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a:t>-</a:t>
            </a:r>
            <a:fld id="{4BF17FCF-D4DA-449D-A468-DDB7E43619E6}" type="slidenum">
              <a:rPr lang="zh-CN" altLang="en-US" smtClean="0"/>
              <a:pPr algn="ctr"/>
              <a:t>21</a:t>
            </a:fld>
            <a:r>
              <a:rPr lang="en-US" altLang="zh-CN"/>
              <a:t>-</a:t>
            </a:r>
            <a:endParaRPr lang="zh-CN" altLang="en-US" dirty="0"/>
          </a:p>
        </p:txBody>
      </p:sp>
      <p:sp>
        <p:nvSpPr>
          <p:cNvPr id="15" name="圆角矩形 14">
            <a:hlinkClick r:id="rId3" action="ppaction://hlinksldjump"/>
          </p:cNvPr>
          <p:cNvSpPr/>
          <p:nvPr/>
        </p:nvSpPr>
        <p:spPr>
          <a:xfrm>
            <a:off x="1987632" y="1052513"/>
            <a:ext cx="94528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考点一</a:t>
            </a:r>
          </a:p>
        </p:txBody>
      </p:sp>
      <p:sp>
        <p:nvSpPr>
          <p:cNvPr id="16" name="圆角矩形 15">
            <a:hlinkClick r:id="rId4" action="ppaction://hlinksldjump"/>
          </p:cNvPr>
          <p:cNvSpPr/>
          <p:nvPr/>
        </p:nvSpPr>
        <p:spPr>
          <a:xfrm>
            <a:off x="2968706" y="1052513"/>
            <a:ext cx="945283"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E75E22"/>
                </a:solidFill>
                <a:latin typeface="+mj-ea"/>
                <a:ea typeface="+mj-ea"/>
              </a:rPr>
              <a:t>考点二</a:t>
            </a:r>
          </a:p>
        </p:txBody>
      </p:sp>
      <p:sp>
        <p:nvSpPr>
          <p:cNvPr id="17" name="圆角矩形 16">
            <a:hlinkClick r:id="rId5" action="ppaction://hlinksldjump"/>
          </p:cNvPr>
          <p:cNvSpPr/>
          <p:nvPr/>
        </p:nvSpPr>
        <p:spPr>
          <a:xfrm>
            <a:off x="3949780" y="1052513"/>
            <a:ext cx="94528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考点三</a:t>
            </a:r>
          </a:p>
        </p:txBody>
      </p:sp>
      <p:sp>
        <p:nvSpPr>
          <p:cNvPr id="7" name="矩形 6"/>
          <p:cNvSpPr>
            <a:spLocks noChangeAspect="1"/>
          </p:cNvSpPr>
          <p:nvPr/>
        </p:nvSpPr>
        <p:spPr>
          <a:xfrm>
            <a:off x="2032000" y="2348880"/>
            <a:ext cx="8128000" cy="466090"/>
          </a:xfrm>
          <a:prstGeom prst="rect">
            <a:avLst/>
          </a:prstGeom>
        </p:spPr>
        <p:txBody>
          <a:bodyPr>
            <a:spAutoFit/>
          </a:bodyPr>
          <a:lstStyle/>
          <a:p>
            <a:pPr indent="266700">
              <a:lnSpc>
                <a:spcPct val="120000"/>
              </a:lnSpc>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由题意可知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圆柱的高</a:t>
            </a:r>
            <a:r>
              <a:rPr lang="en-US" altLang="zh-CN" sz="2200" i="1" dirty="0">
                <a:solidFill>
                  <a:srgbClr val="000000"/>
                </a:solidFill>
                <a:latin typeface="Times New Roman" panose="02020603050405020304" pitchFamily="18" charset="0"/>
                <a:cs typeface="Times New Roman" panose="02020603050405020304" pitchFamily="18" charset="0"/>
              </a:rPr>
              <a:t>h=</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底面半径</a:t>
            </a:r>
            <a:r>
              <a:rPr lang="en-US" altLang="zh-CN" sz="2200" i="1" dirty="0">
                <a:solidFill>
                  <a:srgbClr val="000000"/>
                </a:solidFill>
                <a:latin typeface="Times New Roman" panose="02020603050405020304" pitchFamily="18" charset="0"/>
                <a:cs typeface="Times New Roman" panose="02020603050405020304" pitchFamily="18" charset="0"/>
              </a:rPr>
              <a:t>r=</a:t>
            </a:r>
            <a:r>
              <a:rPr lang="en-US" altLang="zh-CN" sz="22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graphicFrame>
        <p:nvGraphicFramePr>
          <p:cNvPr id="8" name="对象 7"/>
          <p:cNvGraphicFramePr>
            <a:graphicFrameLocks noChangeAspect="1"/>
          </p:cNvGraphicFramePr>
          <p:nvPr>
            <p:extLst>
              <p:ext uri="{D42A27DB-BD31-4B8C-83A1-F6EECF244321}">
                <p14:modId xmlns:p14="http://schemas.microsoft.com/office/powerpoint/2010/main" xmlns="" val="558628380"/>
              </p:ext>
            </p:extLst>
          </p:nvPr>
        </p:nvGraphicFramePr>
        <p:xfrm>
          <a:off x="1837137" y="2846336"/>
          <a:ext cx="8128000" cy="1549630"/>
        </p:xfrm>
        <a:graphic>
          <a:graphicData uri="http://schemas.openxmlformats.org/presentationml/2006/ole">
            <p:oleObj spid="_x0000_s14339" name="文档" r:id="rId6" imgW="3839157" imgH="731651" progId="Word.Document.12">
              <p:embed/>
            </p:oleObj>
          </a:graphicData>
        </a:graphic>
      </p:graphicFrame>
    </p:spTree>
    <p:extLst>
      <p:ext uri="{BB962C8B-B14F-4D97-AF65-F5344CB8AC3E}">
        <p14:creationId xmlns:p14="http://schemas.microsoft.com/office/powerpoint/2010/main" xmlns="" val="1434516056"/>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a:t>-</a:t>
            </a:r>
            <a:fld id="{4BF17FCF-D4DA-449D-A468-DDB7E43619E6}" type="slidenum">
              <a:rPr lang="zh-CN" altLang="en-US" smtClean="0"/>
              <a:pPr algn="ctr"/>
              <a:t>22</a:t>
            </a:fld>
            <a:r>
              <a:rPr lang="en-US" altLang="zh-CN"/>
              <a:t>-</a:t>
            </a:r>
            <a:endParaRPr lang="zh-CN" altLang="en-US" dirty="0"/>
          </a:p>
        </p:txBody>
      </p:sp>
      <p:sp>
        <p:nvSpPr>
          <p:cNvPr id="15" name="圆角矩形 14">
            <a:hlinkClick r:id="rId3" action="ppaction://hlinksldjump"/>
          </p:cNvPr>
          <p:cNvSpPr/>
          <p:nvPr/>
        </p:nvSpPr>
        <p:spPr>
          <a:xfrm>
            <a:off x="1987632" y="1052513"/>
            <a:ext cx="94528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考点一</a:t>
            </a:r>
          </a:p>
        </p:txBody>
      </p:sp>
      <p:sp>
        <p:nvSpPr>
          <p:cNvPr id="16" name="圆角矩形 15">
            <a:hlinkClick r:id="rId4" action="ppaction://hlinksldjump"/>
          </p:cNvPr>
          <p:cNvSpPr/>
          <p:nvPr/>
        </p:nvSpPr>
        <p:spPr>
          <a:xfrm>
            <a:off x="2968706" y="1052513"/>
            <a:ext cx="945283"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E75E22"/>
                </a:solidFill>
                <a:latin typeface="+mj-ea"/>
                <a:ea typeface="+mj-ea"/>
              </a:rPr>
              <a:t>考点二</a:t>
            </a:r>
          </a:p>
        </p:txBody>
      </p:sp>
      <p:sp>
        <p:nvSpPr>
          <p:cNvPr id="17" name="圆角矩形 16">
            <a:hlinkClick r:id="rId5" action="ppaction://hlinksldjump"/>
          </p:cNvPr>
          <p:cNvSpPr/>
          <p:nvPr/>
        </p:nvSpPr>
        <p:spPr>
          <a:xfrm>
            <a:off x="3949780" y="1052513"/>
            <a:ext cx="94528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考点三</a:t>
            </a:r>
          </a:p>
        </p:txBody>
      </p:sp>
      <p:sp>
        <p:nvSpPr>
          <p:cNvPr id="3" name="矩形 2"/>
          <p:cNvSpPr>
            <a:spLocks noChangeAspect="1"/>
          </p:cNvSpPr>
          <p:nvPr/>
        </p:nvSpPr>
        <p:spPr>
          <a:xfrm>
            <a:off x="2032000" y="1546402"/>
            <a:ext cx="8128000" cy="904863"/>
          </a:xfrm>
          <a:prstGeom prst="rect">
            <a:avLst/>
          </a:prstGeom>
        </p:spPr>
        <p:txBody>
          <a:bodyPr>
            <a:spAutoFit/>
          </a:bodyPr>
          <a:lstStyle/>
          <a:p>
            <a:pPr indent="266700">
              <a:lnSpc>
                <a:spcPct val="120000"/>
              </a:lnSpc>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方法一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设过点</a:t>
            </a:r>
            <a:r>
              <a:rPr lang="en-US" altLang="zh-CN" sz="2200" i="1" dirty="0" err="1">
                <a:solidFill>
                  <a:srgbClr val="000000"/>
                </a:solidFill>
                <a:latin typeface="Times New Roman" panose="02020603050405020304" pitchFamily="18" charset="0"/>
                <a:cs typeface="Times New Roman" panose="02020603050405020304" pitchFamily="18" charset="0"/>
              </a:rPr>
              <a:t>B</a:t>
            </a:r>
            <a:r>
              <a:rPr lang="en-US" altLang="zh-CN" sz="2200" baseline="-25000" dirty="0" err="1">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的母线与下底面交于点</a:t>
            </a:r>
            <a:r>
              <a:rPr lang="en-US" altLang="zh-CN" sz="2200" i="1" dirty="0">
                <a:solidFill>
                  <a:srgbClr val="000000"/>
                </a:solidFill>
                <a:latin typeface="Times New Roman" panose="02020603050405020304" pitchFamily="18" charset="0"/>
                <a:cs typeface="Times New Roman" panose="02020603050405020304" pitchFamily="18" charset="0"/>
              </a:rPr>
              <a:t>B</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a:t>
            </a:r>
            <a:r>
              <a:rPr lang="en-US" altLang="zh-CN" sz="2200" i="1" dirty="0" err="1">
                <a:solidFill>
                  <a:srgbClr val="000000"/>
                </a:solidFill>
                <a:latin typeface="Times New Roman" panose="02020603050405020304" pitchFamily="18" charset="0"/>
                <a:cs typeface="Times New Roman" panose="02020603050405020304" pitchFamily="18" charset="0"/>
              </a:rPr>
              <a:t>BB</a:t>
            </a:r>
            <a:r>
              <a:rPr lang="en-US" altLang="zh-CN" sz="2200" baseline="-25000" dirty="0" err="1">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NEU-BZ-S92"/>
                <a:cs typeface="宋体" panose="02010600030101010101" pitchFamily="2" charset="-122"/>
              </a:rPr>
              <a:t>∥</a:t>
            </a:r>
            <a:r>
              <a:rPr lang="en-US" altLang="zh-CN" sz="2200" i="1" dirty="0" err="1">
                <a:solidFill>
                  <a:srgbClr val="000000"/>
                </a:solidFill>
                <a:latin typeface="Times New Roman" panose="02020603050405020304" pitchFamily="18" charset="0"/>
                <a:cs typeface="Times New Roman" panose="02020603050405020304" pitchFamily="18" charset="0"/>
              </a:rPr>
              <a:t>AA</a:t>
            </a:r>
            <a:r>
              <a:rPr lang="en-US" altLang="zh-CN" sz="2200" baseline="-25000" dirty="0" err="1">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a:t>
            </a:r>
            <a:r>
              <a:rPr lang="zh-CN" altLang="zh-CN" sz="2200" dirty="0">
                <a:solidFill>
                  <a:srgbClr val="000000"/>
                </a:solidFill>
                <a:latin typeface="NEU-BZ-S92"/>
                <a:cs typeface="宋体" panose="02010600030101010101" pitchFamily="2" charset="-122"/>
              </a:rPr>
              <a:t>∠</a:t>
            </a:r>
            <a:r>
              <a:rPr lang="en-US" altLang="zh-CN" sz="2200" i="1" dirty="0" err="1">
                <a:solidFill>
                  <a:srgbClr val="000000"/>
                </a:solidFill>
                <a:latin typeface="Times New Roman" panose="02020603050405020304" pitchFamily="18" charset="0"/>
                <a:cs typeface="Times New Roman" panose="02020603050405020304" pitchFamily="18" charset="0"/>
              </a:rPr>
              <a:t>CB</a:t>
            </a:r>
            <a:r>
              <a:rPr lang="en-US" altLang="zh-CN" sz="2200" baseline="-25000" dirty="0" err="1">
                <a:solidFill>
                  <a:srgbClr val="000000"/>
                </a:solidFill>
                <a:latin typeface="Times New Roman" panose="02020603050405020304" pitchFamily="18" charset="0"/>
                <a:cs typeface="Times New Roman" panose="02020603050405020304" pitchFamily="18" charset="0"/>
              </a:rPr>
              <a:t>1</a:t>
            </a:r>
            <a:r>
              <a:rPr lang="en-US" altLang="zh-CN" sz="2200" i="1" dirty="0" err="1">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为直线</a:t>
            </a:r>
            <a:r>
              <a:rPr lang="en-US" altLang="zh-CN" sz="2200" i="1" dirty="0" err="1">
                <a:solidFill>
                  <a:srgbClr val="000000"/>
                </a:solidFill>
                <a:latin typeface="Times New Roman" panose="02020603050405020304" pitchFamily="18" charset="0"/>
                <a:cs typeface="Times New Roman" panose="02020603050405020304" pitchFamily="18" charset="0"/>
              </a:rPr>
              <a:t>B</a:t>
            </a:r>
            <a:r>
              <a:rPr lang="en-US" altLang="zh-CN" sz="2200" baseline="-25000" dirty="0" err="1">
                <a:solidFill>
                  <a:srgbClr val="000000"/>
                </a:solidFill>
                <a:latin typeface="Times New Roman" panose="02020603050405020304" pitchFamily="18" charset="0"/>
                <a:cs typeface="Times New Roman" panose="02020603050405020304" pitchFamily="18" charset="0"/>
              </a:rPr>
              <a:t>1</a:t>
            </a:r>
            <a:r>
              <a:rPr lang="en-US" altLang="zh-CN" sz="2200" i="1" dirty="0" err="1">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a:t>
            </a:r>
            <a:r>
              <a:rPr lang="en-US" altLang="zh-CN" sz="2200" i="1" dirty="0" err="1">
                <a:solidFill>
                  <a:srgbClr val="000000"/>
                </a:solidFill>
                <a:latin typeface="Times New Roman" panose="02020603050405020304" pitchFamily="18" charset="0"/>
                <a:cs typeface="Times New Roman" panose="02020603050405020304" pitchFamily="18" charset="0"/>
              </a:rPr>
              <a:t>AA</a:t>
            </a:r>
            <a:r>
              <a:rPr lang="en-US" altLang="zh-CN" sz="2200" baseline="-25000" dirty="0" err="1">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所成的角</a:t>
            </a:r>
            <a:r>
              <a:rPr lang="en-US" altLang="zh-CN" sz="2200" i="1"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graphicFrame>
        <p:nvGraphicFramePr>
          <p:cNvPr id="5" name="对象 4"/>
          <p:cNvGraphicFramePr>
            <a:graphicFrameLocks noChangeAspect="1"/>
          </p:cNvGraphicFramePr>
          <p:nvPr>
            <p:extLst>
              <p:ext uri="{D42A27DB-BD31-4B8C-83A1-F6EECF244321}">
                <p14:modId xmlns:p14="http://schemas.microsoft.com/office/powerpoint/2010/main" xmlns="" val="2772359491"/>
              </p:ext>
            </p:extLst>
          </p:nvPr>
        </p:nvGraphicFramePr>
        <p:xfrm>
          <a:off x="1837137" y="2448808"/>
          <a:ext cx="8128000" cy="2554706"/>
        </p:xfrm>
        <a:graphic>
          <a:graphicData uri="http://schemas.openxmlformats.org/presentationml/2006/ole">
            <p:oleObj spid="_x0000_s15363" name="文档" r:id="rId6" imgW="3839157" imgH="1206215" progId="Word.Document.12">
              <p:embed/>
            </p:oleObj>
          </a:graphicData>
        </a:graphic>
      </p:graphicFrame>
      <p:pic>
        <p:nvPicPr>
          <p:cNvPr id="9" name="R121.eps" descr="id:2147512399;FounderCES"/>
          <p:cNvPicPr/>
          <p:nvPr/>
        </p:nvPicPr>
        <p:blipFill>
          <a:blip r:embed="rId7"/>
          <a:stretch>
            <a:fillRect/>
          </a:stretch>
        </p:blipFill>
        <p:spPr>
          <a:xfrm>
            <a:off x="7464153" y="2242820"/>
            <a:ext cx="2668189" cy="2159357"/>
          </a:xfrm>
          <a:prstGeom prst="rect">
            <a:avLst/>
          </a:prstGeom>
        </p:spPr>
      </p:pic>
      <p:sp>
        <p:nvSpPr>
          <p:cNvPr id="6" name="矩形 5"/>
          <p:cNvSpPr>
            <a:spLocks noChangeAspect="1"/>
          </p:cNvSpPr>
          <p:nvPr/>
        </p:nvSpPr>
        <p:spPr>
          <a:xfrm>
            <a:off x="2032000" y="4965593"/>
            <a:ext cx="8128000" cy="877869"/>
          </a:xfrm>
          <a:prstGeom prst="rect">
            <a:avLst/>
          </a:prstGeom>
        </p:spPr>
        <p:txBody>
          <a:bodyPr>
            <a:spAutoFit/>
          </a:bodyPr>
          <a:lstStyle/>
          <a:p>
            <a:pPr indent="266700">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方法二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坐标系法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a:t>
            </a:r>
            <a:r>
              <a:rPr lang="en-US" altLang="zh-CN" sz="2200" i="1" dirty="0" err="1">
                <a:solidFill>
                  <a:srgbClr val="000000"/>
                </a:solidFill>
                <a:latin typeface="Times New Roman" panose="02020603050405020304" pitchFamily="18" charset="0"/>
                <a:cs typeface="Times New Roman" panose="02020603050405020304" pitchFamily="18" charset="0"/>
              </a:rPr>
              <a:t>OO</a:t>
            </a:r>
            <a:r>
              <a:rPr lang="en-US" altLang="zh-CN" sz="2200" baseline="-25000" dirty="0" err="1">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所在直线为</a:t>
            </a:r>
            <a:r>
              <a:rPr lang="en-US" altLang="zh-CN" sz="2200" i="1" dirty="0">
                <a:solidFill>
                  <a:srgbClr val="000000"/>
                </a:solidFill>
                <a:latin typeface="Times New Roman" panose="02020603050405020304" pitchFamily="18" charset="0"/>
                <a:cs typeface="Times New Roman" panose="02020603050405020304" pitchFamily="18" charset="0"/>
              </a:rPr>
              <a:t>z</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a:t>
            </a:r>
            <a:r>
              <a:rPr lang="en-US" altLang="zh-CN" sz="2200" i="1" dirty="0">
                <a:solidFill>
                  <a:srgbClr val="000000"/>
                </a:solidFill>
                <a:latin typeface="Times New Roman" panose="02020603050405020304" pitchFamily="18" charset="0"/>
                <a:cs typeface="Times New Roman" panose="02020603050405020304" pitchFamily="18" charset="0"/>
              </a:rPr>
              <a:t>OA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所在直线为</a:t>
            </a:r>
            <a:r>
              <a:rPr lang="en-US" altLang="zh-CN" sz="2200" i="1" dirty="0">
                <a:solidFill>
                  <a:srgbClr val="000000"/>
                </a:solidFill>
                <a:latin typeface="Times New Roman" panose="02020603050405020304" pitchFamily="18" charset="0"/>
                <a:cs typeface="Times New Roman" panose="02020603050405020304" pitchFamily="18" charset="0"/>
              </a:rPr>
              <a:t>y</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取</a:t>
            </a:r>
            <a:r>
              <a:rPr lang="en-US" altLang="zh-CN" sz="2200" i="1" dirty="0">
                <a:solidFill>
                  <a:srgbClr val="000000"/>
                </a:solidFill>
                <a:latin typeface="Times New Roman" panose="02020603050405020304" pitchFamily="18" charset="0"/>
                <a:cs typeface="Times New Roman" panose="02020603050405020304" pitchFamily="18" charset="0"/>
              </a:rPr>
              <a:t>BC</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中点</a:t>
            </a:r>
            <a:r>
              <a:rPr lang="en-US" altLang="zh-CN" sz="2200" i="1" dirty="0">
                <a:solidFill>
                  <a:srgbClr val="000000"/>
                </a:solidFill>
                <a:latin typeface="Times New Roman" panose="02020603050405020304" pitchFamily="18" charset="0"/>
                <a:cs typeface="Times New Roman" panose="02020603050405020304" pitchFamily="18" charset="0"/>
              </a:rPr>
              <a:t>D</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a:t>
            </a:r>
            <a:r>
              <a:rPr lang="en-US" altLang="zh-CN" sz="2200" i="1" dirty="0">
                <a:solidFill>
                  <a:srgbClr val="000000"/>
                </a:solidFill>
                <a:latin typeface="Times New Roman" panose="02020603050405020304" pitchFamily="18" charset="0"/>
                <a:cs typeface="Times New Roman" panose="02020603050405020304" pitchFamily="18" charset="0"/>
              </a:rPr>
              <a:t>OD</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所在直线为</a:t>
            </a:r>
            <a:r>
              <a:rPr lang="en-US" altLang="zh-CN" sz="2200" i="1" dirty="0">
                <a:solidFill>
                  <a:srgbClr val="000000"/>
                </a:solidFill>
                <a:latin typeface="Times New Roman" panose="02020603050405020304" pitchFamily="18" charset="0"/>
                <a:cs typeface="Times New Roman" panose="02020603050405020304" pitchFamily="18" charset="0"/>
              </a:rPr>
              <a:t>x</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轴建空间坐标系也可得所成角为</a:t>
            </a:r>
            <a:r>
              <a:rPr lang="en-US" altLang="zh-CN" sz="2200" dirty="0">
                <a:solidFill>
                  <a:srgbClr val="000000"/>
                </a:solidFill>
                <a:latin typeface="Times New Roman" panose="02020603050405020304" pitchFamily="18" charset="0"/>
                <a:cs typeface="Times New Roman" panose="02020603050405020304" pitchFamily="18" charset="0"/>
              </a:rPr>
              <a:t>45</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999891729"/>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a:t>-</a:t>
            </a:r>
            <a:fld id="{4BF17FCF-D4DA-449D-A468-DDB7E43619E6}" type="slidenum">
              <a:rPr lang="zh-CN" altLang="en-US" smtClean="0"/>
              <a:pPr algn="ctr"/>
              <a:t>23</a:t>
            </a:fld>
            <a:r>
              <a:rPr lang="en-US" altLang="zh-CN"/>
              <a:t>-</a:t>
            </a:r>
            <a:endParaRPr lang="zh-CN" altLang="en-US" dirty="0"/>
          </a:p>
        </p:txBody>
      </p:sp>
      <p:sp>
        <p:nvSpPr>
          <p:cNvPr id="15" name="圆角矩形 14">
            <a:hlinkClick r:id="rId3" action="ppaction://hlinksldjump"/>
          </p:cNvPr>
          <p:cNvSpPr/>
          <p:nvPr/>
        </p:nvSpPr>
        <p:spPr>
          <a:xfrm>
            <a:off x="1987632" y="1052513"/>
            <a:ext cx="94528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考点一</a:t>
            </a:r>
          </a:p>
        </p:txBody>
      </p:sp>
      <p:sp>
        <p:nvSpPr>
          <p:cNvPr id="16" name="圆角矩形 15">
            <a:hlinkClick r:id="rId4" action="ppaction://hlinksldjump"/>
          </p:cNvPr>
          <p:cNvSpPr/>
          <p:nvPr/>
        </p:nvSpPr>
        <p:spPr>
          <a:xfrm>
            <a:off x="2968706" y="1052513"/>
            <a:ext cx="945283"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E75E22"/>
                </a:solidFill>
                <a:latin typeface="+mj-ea"/>
                <a:ea typeface="+mj-ea"/>
              </a:rPr>
              <a:t>考点二</a:t>
            </a:r>
          </a:p>
        </p:txBody>
      </p:sp>
      <p:sp>
        <p:nvSpPr>
          <p:cNvPr id="17" name="圆角矩形 16">
            <a:hlinkClick r:id="rId5" action="ppaction://hlinksldjump"/>
          </p:cNvPr>
          <p:cNvSpPr/>
          <p:nvPr/>
        </p:nvSpPr>
        <p:spPr>
          <a:xfrm>
            <a:off x="3949780" y="1052513"/>
            <a:ext cx="94528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考点三</a:t>
            </a:r>
          </a:p>
        </p:txBody>
      </p:sp>
      <p:sp>
        <p:nvSpPr>
          <p:cNvPr id="3" name="矩形 2"/>
          <p:cNvSpPr>
            <a:spLocks noChangeAspect="1"/>
          </p:cNvSpPr>
          <p:nvPr/>
        </p:nvSpPr>
        <p:spPr>
          <a:xfrm>
            <a:off x="2032000" y="1578272"/>
            <a:ext cx="8128000" cy="4154984"/>
          </a:xfrm>
          <a:prstGeom prst="rect">
            <a:avLst/>
          </a:prstGeom>
        </p:spPr>
        <p:txBody>
          <a:bodyPr>
            <a:spAutoFit/>
          </a:bodyPr>
          <a:lstStyle/>
          <a:p>
            <a:pPr indent="267970">
              <a:lnSpc>
                <a:spcPct val="120000"/>
              </a:lnSpc>
              <a:tabLst>
                <a:tab pos="1188085" algn="l"/>
                <a:tab pos="2163445" algn="l"/>
                <a:tab pos="3142615" algn="l"/>
                <a:tab pos="4190365" algn="l"/>
              </a:tabLst>
            </a:pPr>
            <a:r>
              <a:rPr lang="zh-CN" altLang="zh-CN" sz="2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对点训练</a:t>
            </a:r>
            <a:r>
              <a:rPr lang="zh-CN" altLang="zh-CN" sz="2200" dirty="0">
                <a:solidFill>
                  <a:srgbClr val="000000"/>
                </a:solidFill>
                <a:latin typeface="Times New Roman" panose="02020603050405020304" pitchFamily="18" charset="0"/>
                <a:cs typeface="Times New Roman" panose="02020603050405020304" pitchFamily="18" charset="0"/>
              </a:rPr>
              <a:t>在四棱锥</a:t>
            </a:r>
            <a:r>
              <a:rPr lang="en-US" altLang="zh-CN" sz="2200" i="1" dirty="0">
                <a:solidFill>
                  <a:srgbClr val="000000"/>
                </a:solidFill>
                <a:latin typeface="Times New Roman" panose="02020603050405020304" pitchFamily="18" charset="0"/>
                <a:cs typeface="Times New Roman" panose="02020603050405020304" pitchFamily="18" charset="0"/>
              </a:rPr>
              <a:t>P-ABCD</a:t>
            </a:r>
            <a:r>
              <a:rPr lang="zh-CN" altLang="zh-CN" sz="2200" dirty="0">
                <a:solidFill>
                  <a:srgbClr val="000000"/>
                </a:solidFill>
                <a:latin typeface="Times New Roman" panose="02020603050405020304" pitchFamily="18" charset="0"/>
                <a:cs typeface="Times New Roman" panose="02020603050405020304" pitchFamily="18" charset="0"/>
              </a:rPr>
              <a:t>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平面</a:t>
            </a:r>
            <a:r>
              <a:rPr lang="en-US" altLang="zh-CN" sz="2200" i="1" dirty="0">
                <a:solidFill>
                  <a:srgbClr val="000000"/>
                </a:solidFill>
                <a:latin typeface="Times New Roman" panose="02020603050405020304" pitchFamily="18" charset="0"/>
                <a:cs typeface="Times New Roman" panose="02020603050405020304" pitchFamily="18" charset="0"/>
              </a:rPr>
              <a:t>PAD</a:t>
            </a:r>
            <a:r>
              <a:rPr lang="zh-CN" altLang="zh-CN" sz="2200" dirty="0">
                <a:solidFill>
                  <a:srgbClr val="000000"/>
                </a:solidFill>
                <a:latin typeface="NEU-BZ-S92"/>
                <a:cs typeface="宋体" panose="02010600030101010101" pitchFamily="2" charset="-122"/>
              </a:rPr>
              <a:t>⊥</a:t>
            </a:r>
            <a:r>
              <a:rPr lang="zh-CN" altLang="zh-CN" sz="2200" dirty="0">
                <a:solidFill>
                  <a:srgbClr val="000000"/>
                </a:solidFill>
                <a:latin typeface="Times New Roman" panose="02020603050405020304" pitchFamily="18" charset="0"/>
                <a:cs typeface="Times New Roman" panose="02020603050405020304" pitchFamily="18" charset="0"/>
              </a:rPr>
              <a:t>平面</a:t>
            </a:r>
            <a:r>
              <a:rPr lang="en-US" altLang="zh-CN" sz="2200" i="1" dirty="0">
                <a:solidFill>
                  <a:srgbClr val="000000"/>
                </a:solidFill>
                <a:latin typeface="Times New Roman" panose="02020603050405020304" pitchFamily="18" charset="0"/>
                <a:cs typeface="Times New Roman" panose="02020603050405020304" pitchFamily="18" charset="0"/>
              </a:rPr>
              <a:t>ABCD</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四边形</a:t>
            </a:r>
            <a:r>
              <a:rPr lang="en-US" altLang="zh-CN" sz="2200" i="1" dirty="0">
                <a:solidFill>
                  <a:srgbClr val="000000"/>
                </a:solidFill>
                <a:latin typeface="Times New Roman" panose="02020603050405020304" pitchFamily="18" charset="0"/>
                <a:cs typeface="Times New Roman" panose="02020603050405020304" pitchFamily="18" charset="0"/>
              </a:rPr>
              <a:t>ABCD</a:t>
            </a:r>
            <a:r>
              <a:rPr lang="zh-CN" altLang="zh-CN" sz="2200" dirty="0">
                <a:solidFill>
                  <a:srgbClr val="000000"/>
                </a:solidFill>
                <a:latin typeface="Times New Roman" panose="02020603050405020304" pitchFamily="18" charset="0"/>
                <a:cs typeface="Times New Roman" panose="02020603050405020304" pitchFamily="18" charset="0"/>
              </a:rPr>
              <a:t>为直角梯形</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BC</a:t>
            </a:r>
            <a:r>
              <a:rPr lang="zh-CN" altLang="zh-CN" sz="2200"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AD</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ADC=</a:t>
            </a:r>
            <a:r>
              <a:rPr lang="en-US" altLang="zh-CN" sz="2200" dirty="0">
                <a:solidFill>
                  <a:srgbClr val="000000"/>
                </a:solidFill>
                <a:latin typeface="Times New Roman" panose="02020603050405020304" pitchFamily="18" charset="0"/>
                <a:cs typeface="Times New Roman" panose="02020603050405020304" pitchFamily="18" charset="0"/>
              </a:rPr>
              <a:t>90</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BC=CD=   AD=</a:t>
            </a:r>
            <a:r>
              <a:rPr lang="en-US" altLang="zh-CN" sz="2200" dirty="0">
                <a:solidFill>
                  <a:srgbClr val="000000"/>
                </a:solidFill>
                <a:latin typeface="Times New Roman" panose="02020603050405020304" pitchFamily="18" charset="0"/>
                <a:cs typeface="Times New Roman" panose="02020603050405020304" pitchFamily="18" charset="0"/>
              </a:rPr>
              <a:t>1,</a:t>
            </a:r>
          </a:p>
          <a:p>
            <a:pPr>
              <a:lnSpc>
                <a:spcPct val="120000"/>
              </a:lnSpc>
              <a:tabLst>
                <a:tab pos="1188085" algn="l"/>
                <a:tab pos="2163445" algn="l"/>
                <a:tab pos="3142615" algn="l"/>
                <a:tab pos="4190365" algn="l"/>
              </a:tabLst>
            </a:pPr>
            <a:r>
              <a:rPr lang="en-US" altLang="zh-CN" sz="2200" i="1" dirty="0">
                <a:solidFill>
                  <a:srgbClr val="000000"/>
                </a:solidFill>
                <a:latin typeface="Times New Roman" panose="02020603050405020304" pitchFamily="18" charset="0"/>
                <a:cs typeface="Times New Roman" panose="02020603050405020304" pitchFamily="18" charset="0"/>
              </a:rPr>
              <a:t>PA=PD</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E</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F</a:t>
            </a:r>
            <a:r>
              <a:rPr lang="zh-CN" altLang="zh-CN" sz="2200" dirty="0">
                <a:solidFill>
                  <a:srgbClr val="000000"/>
                </a:solidFill>
                <a:latin typeface="Times New Roman" panose="02020603050405020304" pitchFamily="18" charset="0"/>
                <a:cs typeface="Times New Roman" panose="02020603050405020304" pitchFamily="18" charset="0"/>
              </a:rPr>
              <a:t>分别为线段</a:t>
            </a:r>
            <a:r>
              <a:rPr lang="en-US" altLang="zh-CN" sz="2200" i="1" dirty="0">
                <a:solidFill>
                  <a:srgbClr val="000000"/>
                </a:solidFill>
                <a:latin typeface="Times New Roman" panose="02020603050405020304" pitchFamily="18" charset="0"/>
                <a:cs typeface="Times New Roman" panose="02020603050405020304" pitchFamily="18" charset="0"/>
              </a:rPr>
              <a:t>AD</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PC</a:t>
            </a:r>
            <a:r>
              <a:rPr lang="zh-CN" altLang="zh-CN" sz="2200" dirty="0">
                <a:solidFill>
                  <a:srgbClr val="000000"/>
                </a:solidFill>
                <a:latin typeface="Times New Roman" panose="02020603050405020304" pitchFamily="18" charset="0"/>
                <a:cs typeface="Times New Roman" panose="02020603050405020304" pitchFamily="18" charset="0"/>
              </a:rPr>
              <a:t>的中点</a:t>
            </a:r>
            <a:r>
              <a:rPr lang="en-US" altLang="zh-CN" sz="2200" i="1" dirty="0">
                <a:solidFill>
                  <a:srgbClr val="000000"/>
                </a:solidFill>
                <a:latin typeface="Times New Roman" panose="02020603050405020304" pitchFamily="18" charset="0"/>
                <a:cs typeface="Times New Roman" panose="02020603050405020304" pitchFamily="18" charset="0"/>
              </a:rPr>
              <a:t>.</a:t>
            </a:r>
          </a:p>
          <a:p>
            <a:pPr indent="267970">
              <a:lnSpc>
                <a:spcPct val="120000"/>
              </a:lnSpc>
              <a:tabLst>
                <a:tab pos="1188085" algn="l"/>
                <a:tab pos="2163445" algn="l"/>
                <a:tab pos="3142615" algn="l"/>
                <a:tab pos="4190365" algn="l"/>
              </a:tabLst>
            </a:pPr>
            <a:endParaRPr lang="en-US" altLang="zh-CN" sz="2200" i="1" dirty="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indent="267970">
              <a:lnSpc>
                <a:spcPct val="120000"/>
              </a:lnSpc>
              <a:tabLst>
                <a:tab pos="1188085" algn="l"/>
                <a:tab pos="2163445" algn="l"/>
                <a:tab pos="3142615" algn="l"/>
                <a:tab pos="4190365" algn="l"/>
              </a:tabLst>
            </a:pPr>
            <a:endParaRPr lang="en-US" altLang="zh-CN" sz="2200" i="1" dirty="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indent="267970">
              <a:lnSpc>
                <a:spcPct val="120000"/>
              </a:lnSpc>
              <a:tabLst>
                <a:tab pos="1188085" algn="l"/>
                <a:tab pos="2163445" algn="l"/>
                <a:tab pos="3142615" algn="l"/>
                <a:tab pos="4190365" algn="l"/>
              </a:tabLst>
            </a:pPr>
            <a:endParaRPr lang="en-US" altLang="zh-CN" sz="2200" i="1" dirty="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indent="267970">
              <a:lnSpc>
                <a:spcPct val="120000"/>
              </a:lnSpc>
              <a:tabLst>
                <a:tab pos="1188085" algn="l"/>
                <a:tab pos="2163445" algn="l"/>
                <a:tab pos="3142615" algn="l"/>
                <a:tab pos="4190365" algn="l"/>
              </a:tabLst>
            </a:pPr>
            <a:endParaRPr lang="en-US" altLang="zh-CN" sz="2200" i="1" dirty="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indent="267970">
              <a:lnSpc>
                <a:spcPct val="120000"/>
              </a:lnSpc>
              <a:tabLst>
                <a:tab pos="1188085" algn="l"/>
                <a:tab pos="2163445" algn="l"/>
                <a:tab pos="3142615" algn="l"/>
                <a:tab pos="4190365" algn="l"/>
              </a:tabLst>
            </a:pP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求证</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PA</a:t>
            </a:r>
            <a:r>
              <a:rPr lang="zh-CN" altLang="zh-CN" sz="2200" dirty="0">
                <a:solidFill>
                  <a:srgbClr val="000000"/>
                </a:solidFill>
                <a:latin typeface="NEU-BZ-S92"/>
                <a:cs typeface="宋体" panose="02010600030101010101" pitchFamily="2" charset="-122"/>
              </a:rPr>
              <a:t>∥</a:t>
            </a:r>
            <a:r>
              <a:rPr lang="zh-CN" altLang="zh-CN" sz="2200" dirty="0">
                <a:solidFill>
                  <a:srgbClr val="000000"/>
                </a:solidFill>
                <a:latin typeface="Times New Roman" panose="02020603050405020304" pitchFamily="18" charset="0"/>
                <a:cs typeface="Times New Roman" panose="02020603050405020304" pitchFamily="18" charset="0"/>
              </a:rPr>
              <a:t>平面</a:t>
            </a:r>
            <a:r>
              <a:rPr lang="en-US" altLang="zh-CN" sz="2200" i="1" dirty="0">
                <a:solidFill>
                  <a:srgbClr val="000000"/>
                </a:solidFill>
                <a:latin typeface="Times New Roman" panose="02020603050405020304" pitchFamily="18" charset="0"/>
                <a:cs typeface="Times New Roman" panose="02020603050405020304" pitchFamily="18" charset="0"/>
              </a:rPr>
              <a:t>BEF</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若直线</a:t>
            </a:r>
            <a:r>
              <a:rPr lang="en-US" altLang="zh-CN" sz="2200" i="1" dirty="0">
                <a:solidFill>
                  <a:srgbClr val="000000"/>
                </a:solidFill>
                <a:latin typeface="Times New Roman" panose="02020603050405020304" pitchFamily="18" charset="0"/>
                <a:cs typeface="Times New Roman" panose="02020603050405020304" pitchFamily="18" charset="0"/>
              </a:rPr>
              <a:t>PC</a:t>
            </a:r>
            <a:r>
              <a:rPr lang="zh-CN" altLang="zh-CN" sz="2200" dirty="0">
                <a:solidFill>
                  <a:srgbClr val="000000"/>
                </a:solidFill>
                <a:latin typeface="Times New Roman" panose="02020603050405020304" pitchFamily="18" charset="0"/>
                <a:cs typeface="Times New Roman" panose="02020603050405020304" pitchFamily="18" charset="0"/>
              </a:rPr>
              <a:t>与</a:t>
            </a:r>
            <a:r>
              <a:rPr lang="en-US" altLang="zh-CN" sz="2200" i="1" dirty="0">
                <a:solidFill>
                  <a:srgbClr val="000000"/>
                </a:solidFill>
                <a:latin typeface="Times New Roman" panose="02020603050405020304" pitchFamily="18" charset="0"/>
                <a:cs typeface="Times New Roman" panose="02020603050405020304" pitchFamily="18" charset="0"/>
              </a:rPr>
              <a:t>AB</a:t>
            </a:r>
            <a:r>
              <a:rPr lang="zh-CN" altLang="zh-CN" sz="2200" dirty="0">
                <a:solidFill>
                  <a:srgbClr val="000000"/>
                </a:solidFill>
                <a:latin typeface="Times New Roman" panose="02020603050405020304" pitchFamily="18" charset="0"/>
                <a:cs typeface="Times New Roman" panose="02020603050405020304" pitchFamily="18" charset="0"/>
              </a:rPr>
              <a:t>所成的角为</a:t>
            </a:r>
            <a:r>
              <a:rPr lang="en-US" altLang="zh-CN" sz="2200" dirty="0">
                <a:solidFill>
                  <a:srgbClr val="000000"/>
                </a:solidFill>
                <a:latin typeface="Times New Roman" panose="02020603050405020304" pitchFamily="18" charset="0"/>
                <a:cs typeface="Times New Roman" panose="02020603050405020304" pitchFamily="18" charset="0"/>
              </a:rPr>
              <a:t>45</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求线段</a:t>
            </a:r>
            <a:r>
              <a:rPr lang="en-US" altLang="zh-CN" sz="2200" i="1" dirty="0">
                <a:solidFill>
                  <a:srgbClr val="000000"/>
                </a:solidFill>
                <a:latin typeface="Times New Roman" panose="02020603050405020304" pitchFamily="18" charset="0"/>
                <a:cs typeface="Times New Roman" panose="02020603050405020304" pitchFamily="18" charset="0"/>
              </a:rPr>
              <a:t>PE</a:t>
            </a:r>
            <a:r>
              <a:rPr lang="zh-CN" altLang="zh-CN" sz="2200" dirty="0">
                <a:solidFill>
                  <a:srgbClr val="000000"/>
                </a:solidFill>
                <a:latin typeface="Times New Roman" panose="02020603050405020304" pitchFamily="18" charset="0"/>
                <a:cs typeface="Times New Roman" panose="02020603050405020304" pitchFamily="18" charset="0"/>
              </a:rPr>
              <a:t>的长</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xmlns="" val="591603290"/>
              </p:ext>
            </p:extLst>
          </p:nvPr>
        </p:nvGraphicFramePr>
        <p:xfrm>
          <a:off x="2032000" y="2931108"/>
          <a:ext cx="8128000" cy="1694174"/>
        </p:xfrm>
        <a:graphic>
          <a:graphicData uri="http://schemas.openxmlformats.org/presentationml/2006/ole">
            <p:oleObj spid="_x0000_s16388" name="文档" r:id="rId6" imgW="3838246" imgH="799589" progId="Word.Document.12">
              <p:embed/>
            </p:oleObj>
          </a:graphicData>
        </a:graphic>
      </p:graphicFrame>
      <p:graphicFrame>
        <p:nvGraphicFramePr>
          <p:cNvPr id="8" name="对象 7"/>
          <p:cNvGraphicFramePr>
            <a:graphicFrameLocks noChangeAspect="1"/>
          </p:cNvGraphicFramePr>
          <p:nvPr>
            <p:extLst>
              <p:ext uri="{D42A27DB-BD31-4B8C-83A1-F6EECF244321}">
                <p14:modId xmlns:p14="http://schemas.microsoft.com/office/powerpoint/2010/main" xmlns="" val="2717294679"/>
              </p:ext>
            </p:extLst>
          </p:nvPr>
        </p:nvGraphicFramePr>
        <p:xfrm>
          <a:off x="7948734" y="2052296"/>
          <a:ext cx="669569" cy="404788"/>
        </p:xfrm>
        <a:graphic>
          <a:graphicData uri="http://schemas.openxmlformats.org/presentationml/2006/ole">
            <p:oleObj spid="_x0000_s16389" name="文档" r:id="rId7" imgW="509974" imgH="299934" progId="Word.Document.12">
              <p:embed/>
            </p:oleObj>
          </a:graphicData>
        </a:graphic>
      </p:graphicFrame>
    </p:spTree>
    <p:extLst>
      <p:ext uri="{BB962C8B-B14F-4D97-AF65-F5344CB8AC3E}">
        <p14:creationId xmlns:p14="http://schemas.microsoft.com/office/powerpoint/2010/main" xmlns="" val="743627292"/>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a:t>-</a:t>
            </a:r>
            <a:fld id="{4BF17FCF-D4DA-449D-A468-DDB7E43619E6}" type="slidenum">
              <a:rPr lang="zh-CN" altLang="en-US" smtClean="0"/>
              <a:pPr algn="ctr"/>
              <a:t>24</a:t>
            </a:fld>
            <a:r>
              <a:rPr lang="en-US" altLang="zh-CN"/>
              <a:t>-</a:t>
            </a:r>
            <a:endParaRPr lang="zh-CN" altLang="en-US" dirty="0"/>
          </a:p>
        </p:txBody>
      </p:sp>
      <p:sp>
        <p:nvSpPr>
          <p:cNvPr id="15" name="圆角矩形 14">
            <a:hlinkClick r:id="rId3" action="ppaction://hlinksldjump"/>
          </p:cNvPr>
          <p:cNvSpPr/>
          <p:nvPr/>
        </p:nvSpPr>
        <p:spPr>
          <a:xfrm>
            <a:off x="1987632" y="1052513"/>
            <a:ext cx="94528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考点一</a:t>
            </a:r>
          </a:p>
        </p:txBody>
      </p:sp>
      <p:sp>
        <p:nvSpPr>
          <p:cNvPr id="16" name="圆角矩形 15">
            <a:hlinkClick r:id="rId4" action="ppaction://hlinksldjump"/>
          </p:cNvPr>
          <p:cNvSpPr/>
          <p:nvPr/>
        </p:nvSpPr>
        <p:spPr>
          <a:xfrm>
            <a:off x="2968706" y="1052513"/>
            <a:ext cx="945283"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E75E22"/>
                </a:solidFill>
                <a:latin typeface="+mj-ea"/>
                <a:ea typeface="+mj-ea"/>
              </a:rPr>
              <a:t>考点二</a:t>
            </a:r>
          </a:p>
        </p:txBody>
      </p:sp>
      <p:sp>
        <p:nvSpPr>
          <p:cNvPr id="17" name="圆角矩形 16">
            <a:hlinkClick r:id="rId5" action="ppaction://hlinksldjump"/>
          </p:cNvPr>
          <p:cNvSpPr/>
          <p:nvPr/>
        </p:nvSpPr>
        <p:spPr>
          <a:xfrm>
            <a:off x="3949780" y="1052513"/>
            <a:ext cx="94528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考点三</a:t>
            </a:r>
          </a:p>
        </p:txBody>
      </p:sp>
      <p:sp>
        <p:nvSpPr>
          <p:cNvPr id="5" name="矩形 4"/>
          <p:cNvSpPr>
            <a:spLocks noChangeAspect="1"/>
          </p:cNvSpPr>
          <p:nvPr/>
        </p:nvSpPr>
        <p:spPr>
          <a:xfrm>
            <a:off x="2032000" y="1351158"/>
            <a:ext cx="8128000" cy="2936188"/>
          </a:xfrm>
          <a:prstGeom prst="rect">
            <a:avLst/>
          </a:prstGeom>
        </p:spPr>
        <p:txBody>
          <a:bodyPr>
            <a:spAutoFit/>
          </a:bodyPr>
          <a:lstStyle/>
          <a:p>
            <a:pPr indent="266700">
              <a:lnSpc>
                <a:spcPct val="120000"/>
              </a:lnSpc>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证明</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i="1" dirty="0">
                <a:solidFill>
                  <a:srgbClr val="000000"/>
                </a:solidFill>
                <a:latin typeface="NEU-BZ-S92"/>
                <a:cs typeface="宋体" panose="02010600030101010101" pitchFamily="2" charset="-122"/>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在四棱锥</a:t>
            </a:r>
            <a:r>
              <a:rPr lang="en-US" altLang="zh-CN" sz="2200" i="1" dirty="0">
                <a:solidFill>
                  <a:srgbClr val="000000"/>
                </a:solidFill>
                <a:latin typeface="Times New Roman" panose="02020603050405020304" pitchFamily="18" charset="0"/>
                <a:cs typeface="Times New Roman" panose="02020603050405020304" pitchFamily="18" charset="0"/>
              </a:rPr>
              <a:t>P-</a:t>
            </a:r>
            <a:r>
              <a:rPr lang="en-US" altLang="zh-CN" sz="2200" i="1" dirty="0" err="1">
                <a:solidFill>
                  <a:srgbClr val="000000"/>
                </a:solidFill>
                <a:latin typeface="Times New Roman" panose="02020603050405020304" pitchFamily="18" charset="0"/>
                <a:cs typeface="Times New Roman" panose="02020603050405020304" pitchFamily="18" charset="0"/>
              </a:rPr>
              <a:t>ABCD</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平面</a:t>
            </a:r>
            <a:r>
              <a:rPr lang="en-US" altLang="zh-CN" sz="2200" i="1" dirty="0">
                <a:solidFill>
                  <a:srgbClr val="000000"/>
                </a:solidFill>
                <a:latin typeface="Times New Roman" panose="02020603050405020304" pitchFamily="18" charset="0"/>
                <a:cs typeface="Times New Roman" panose="02020603050405020304" pitchFamily="18" charset="0"/>
              </a:rPr>
              <a:t>PAD</a:t>
            </a:r>
            <a:r>
              <a:rPr lang="zh-CN" altLang="zh-CN" sz="2200" dirty="0">
                <a:solidFill>
                  <a:srgbClr val="000000"/>
                </a:solidFill>
                <a:latin typeface="NEU-BZ-S92"/>
                <a:cs typeface="宋体" panose="02010600030101010101" pitchFamily="2" charset="-122"/>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平面</a:t>
            </a:r>
            <a:r>
              <a:rPr lang="en-US" altLang="zh-CN" sz="2200" i="1" dirty="0" err="1">
                <a:solidFill>
                  <a:srgbClr val="000000"/>
                </a:solidFill>
                <a:latin typeface="Times New Roman" panose="02020603050405020304" pitchFamily="18" charset="0"/>
                <a:cs typeface="Times New Roman" panose="02020603050405020304" pitchFamily="18" charset="0"/>
              </a:rPr>
              <a:t>ABCD</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四边形</a:t>
            </a:r>
            <a:r>
              <a:rPr lang="en-US" altLang="zh-CN" sz="2200" i="1" dirty="0" err="1">
                <a:solidFill>
                  <a:srgbClr val="000000"/>
                </a:solidFill>
                <a:latin typeface="Times New Roman" panose="02020603050405020304" pitchFamily="18" charset="0"/>
                <a:cs typeface="Times New Roman" panose="02020603050405020304" pitchFamily="18" charset="0"/>
              </a:rPr>
              <a:t>ABCD</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为直角梯形</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BC</a:t>
            </a:r>
            <a:r>
              <a:rPr lang="zh-CN" altLang="zh-CN" sz="2200"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AD</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ADC=</a:t>
            </a:r>
            <a:r>
              <a:rPr lang="en-US" altLang="zh-CN" sz="2200" dirty="0" err="1">
                <a:solidFill>
                  <a:srgbClr val="000000"/>
                </a:solidFill>
                <a:latin typeface="Times New Roman" panose="02020603050405020304" pitchFamily="18" charset="0"/>
                <a:cs typeface="Times New Roman" panose="02020603050405020304" pitchFamily="18" charset="0"/>
              </a:rPr>
              <a:t>90</a:t>
            </a:r>
            <a:r>
              <a:rPr lang="en-US" altLang="zh-CN" sz="2200" dirty="0" err="1">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en-US" altLang="zh-CN" sz="2200" dirty="0" err="1">
                <a:solidFill>
                  <a:srgbClr val="000000"/>
                </a:solidFill>
                <a:latin typeface="Times New Roman" panose="02020603050405020304" pitchFamily="18" charset="0"/>
                <a:cs typeface="Times New Roman" panose="02020603050405020304" pitchFamily="18" charset="0"/>
              </a:rPr>
              <a:t>,</a:t>
            </a:r>
            <a:r>
              <a:rPr lang="en-US" altLang="zh-CN" sz="2200" i="1" dirty="0" err="1">
                <a:solidFill>
                  <a:srgbClr val="000000"/>
                </a:solidFill>
                <a:latin typeface="Times New Roman" panose="02020603050405020304" pitchFamily="18" charset="0"/>
                <a:cs typeface="Times New Roman" panose="02020603050405020304" pitchFamily="18" charset="0"/>
              </a:rPr>
              <a:t>BC</a:t>
            </a:r>
            <a:r>
              <a:rPr lang="en-US" altLang="zh-CN" sz="2200" i="1" dirty="0">
                <a:solidFill>
                  <a:srgbClr val="000000"/>
                </a:solidFill>
                <a:latin typeface="Times New Roman" panose="02020603050405020304" pitchFamily="18" charset="0"/>
                <a:cs typeface="Times New Roman" panose="02020603050405020304" pitchFamily="18" charset="0"/>
              </a:rPr>
              <a:t>=CD=</a:t>
            </a:r>
            <a:r>
              <a:rPr lang="zh-CN" altLang="en-US" sz="2200" i="1" dirty="0">
                <a:solidFill>
                  <a:srgbClr val="000000"/>
                </a:solidFill>
                <a:latin typeface="Times New Roman" panose="02020603050405020304" pitchFamily="18" charset="0"/>
                <a:cs typeface="Times New Roman" panose="02020603050405020304" pitchFamily="18" charset="0"/>
              </a:rPr>
              <a:t>   </a:t>
            </a:r>
            <a:r>
              <a:rPr lang="en-US" altLang="zh-CN" sz="2200" i="1" dirty="0">
                <a:solidFill>
                  <a:srgbClr val="000000"/>
                </a:solidFill>
                <a:latin typeface="Times New Roman" panose="02020603050405020304" pitchFamily="18" charset="0"/>
                <a:cs typeface="Times New Roman" panose="02020603050405020304" pitchFamily="18" charset="0"/>
              </a:rPr>
              <a:t>AD=</a:t>
            </a:r>
            <a:r>
              <a:rPr lang="en-US" altLang="zh-CN" sz="2200" dirty="0">
                <a:solidFill>
                  <a:srgbClr val="000000"/>
                </a:solidFill>
                <a:latin typeface="Times New Roman" panose="02020603050405020304" pitchFamily="18" charset="0"/>
                <a:cs typeface="Times New Roman" panose="02020603050405020304" pitchFamily="18" charset="0"/>
              </a:rPr>
              <a:t>1,</a:t>
            </a:r>
          </a:p>
          <a:p>
            <a:pPr>
              <a:lnSpc>
                <a:spcPct val="120000"/>
              </a:lnSpc>
              <a:tabLst>
                <a:tab pos="1029335" algn="l"/>
                <a:tab pos="1850390" algn="l"/>
                <a:tab pos="2538095" algn="l"/>
                <a:tab pos="3221990" algn="l"/>
              </a:tabLst>
            </a:pPr>
            <a:r>
              <a:rPr lang="en-US" altLang="zh-CN" sz="2200" i="1" dirty="0">
                <a:solidFill>
                  <a:srgbClr val="000000"/>
                </a:solidFill>
                <a:latin typeface="Times New Roman" panose="02020603050405020304" pitchFamily="18" charset="0"/>
                <a:cs typeface="Times New Roman" panose="02020603050405020304" pitchFamily="18" charset="0"/>
              </a:rPr>
              <a:t>PA=</a:t>
            </a:r>
            <a:r>
              <a:rPr lang="en-US" altLang="zh-CN" sz="2200" i="1" dirty="0" err="1">
                <a:solidFill>
                  <a:srgbClr val="000000"/>
                </a:solidFill>
                <a:latin typeface="Times New Roman" panose="02020603050405020304" pitchFamily="18" charset="0"/>
                <a:cs typeface="Times New Roman" panose="02020603050405020304" pitchFamily="18" charset="0"/>
              </a:rPr>
              <a:t>PD</a:t>
            </a:r>
            <a:r>
              <a:rPr lang="en-US" altLang="zh-CN" sz="2200" dirty="0" err="1">
                <a:solidFill>
                  <a:srgbClr val="000000"/>
                </a:solidFill>
                <a:latin typeface="Times New Roman" panose="02020603050405020304" pitchFamily="18" charset="0"/>
                <a:cs typeface="Times New Roman" panose="02020603050405020304" pitchFamily="18" charset="0"/>
              </a:rPr>
              <a:t>,</a:t>
            </a:r>
            <a:r>
              <a:rPr lang="en-US" altLang="zh-CN" sz="2200" i="1" dirty="0" err="1">
                <a:solidFill>
                  <a:srgbClr val="000000"/>
                </a:solidFill>
                <a:latin typeface="Times New Roman" panose="02020603050405020304" pitchFamily="18" charset="0"/>
                <a:cs typeface="Times New Roman" panose="02020603050405020304" pitchFamily="18" charset="0"/>
              </a:rPr>
              <a:t>E</a:t>
            </a:r>
            <a:r>
              <a:rPr lang="en-US" altLang="zh-CN" sz="2200" dirty="0" err="1">
                <a:solidFill>
                  <a:srgbClr val="000000"/>
                </a:solidFill>
                <a:latin typeface="Times New Roman" panose="02020603050405020304" pitchFamily="18" charset="0"/>
                <a:cs typeface="Times New Roman" panose="02020603050405020304" pitchFamily="18" charset="0"/>
              </a:rPr>
              <a:t>,</a:t>
            </a:r>
            <a:r>
              <a:rPr lang="en-US" altLang="zh-CN" sz="2200" i="1" dirty="0" err="1">
                <a:solidFill>
                  <a:srgbClr val="000000"/>
                </a:solidFill>
                <a:latin typeface="Times New Roman" panose="02020603050405020304" pitchFamily="18" charset="0"/>
                <a:cs typeface="Times New Roman" panose="02020603050405020304" pitchFamily="18" charset="0"/>
              </a:rPr>
              <a:t>F</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分别为线段</a:t>
            </a:r>
            <a:r>
              <a:rPr lang="en-US" altLang="zh-CN" sz="2200" i="1" dirty="0" err="1">
                <a:solidFill>
                  <a:srgbClr val="000000"/>
                </a:solidFill>
                <a:latin typeface="Times New Roman" panose="02020603050405020304" pitchFamily="18" charset="0"/>
                <a:cs typeface="Times New Roman" panose="02020603050405020304" pitchFamily="18" charset="0"/>
              </a:rPr>
              <a:t>AD</a:t>
            </a:r>
            <a:r>
              <a:rPr lang="en-US" altLang="zh-CN" sz="2200" dirty="0" err="1">
                <a:solidFill>
                  <a:srgbClr val="000000"/>
                </a:solidFill>
                <a:latin typeface="Times New Roman" panose="02020603050405020304" pitchFamily="18" charset="0"/>
                <a:cs typeface="Times New Roman" panose="02020603050405020304" pitchFamily="18" charset="0"/>
              </a:rPr>
              <a:t>,</a:t>
            </a:r>
            <a:r>
              <a:rPr lang="en-US" altLang="zh-CN" sz="2200" i="1" dirty="0" err="1">
                <a:solidFill>
                  <a:srgbClr val="000000"/>
                </a:solidFill>
                <a:latin typeface="Times New Roman" panose="02020603050405020304" pitchFamily="18" charset="0"/>
                <a:cs typeface="Times New Roman" panose="02020603050405020304" pitchFamily="18" charset="0"/>
              </a:rPr>
              <a:t>PC</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的中点</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i="1"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PE</a:t>
            </a:r>
            <a:r>
              <a:rPr lang="zh-CN" altLang="zh-CN" sz="2200" dirty="0">
                <a:solidFill>
                  <a:srgbClr val="000000"/>
                </a:solidFill>
                <a:latin typeface="NEU-BZ-S92"/>
                <a:cs typeface="宋体" panose="02010600030101010101" pitchFamily="2" charset="-122"/>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平面</a:t>
            </a:r>
            <a:r>
              <a:rPr lang="en-US" altLang="zh-CN" sz="2200" i="1" dirty="0" err="1">
                <a:solidFill>
                  <a:srgbClr val="000000"/>
                </a:solidFill>
                <a:latin typeface="Times New Roman" panose="02020603050405020304" pitchFamily="18" charset="0"/>
                <a:cs typeface="Times New Roman" panose="02020603050405020304" pitchFamily="18" charset="0"/>
              </a:rPr>
              <a:t>ABCD</a:t>
            </a:r>
            <a:r>
              <a:rPr lang="en-US" altLang="zh-CN" sz="2200" dirty="0" err="1">
                <a:solidFill>
                  <a:srgbClr val="000000"/>
                </a:solidFill>
                <a:latin typeface="Times New Roman" panose="02020603050405020304" pitchFamily="18" charset="0"/>
                <a:cs typeface="Times New Roman" panose="02020603050405020304" pitchFamily="18" charset="0"/>
              </a:rPr>
              <a:t>,</a:t>
            </a:r>
            <a:r>
              <a:rPr lang="en-US" altLang="zh-CN" sz="2200" i="1" dirty="0" err="1">
                <a:solidFill>
                  <a:srgbClr val="000000"/>
                </a:solidFill>
                <a:latin typeface="Times New Roman" panose="02020603050405020304" pitchFamily="18" charset="0"/>
                <a:cs typeface="Times New Roman" panose="02020603050405020304" pitchFamily="18" charset="0"/>
              </a:rPr>
              <a:t>BE</a:t>
            </a:r>
            <a:r>
              <a:rPr lang="zh-CN" altLang="zh-CN" sz="2200"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AE.</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a:t>
            </a:r>
            <a:r>
              <a:rPr lang="en-US" altLang="zh-CN" sz="2200" i="1" dirty="0">
                <a:solidFill>
                  <a:srgbClr val="000000"/>
                </a:solidFill>
                <a:latin typeface="Times New Roman" panose="02020603050405020304" pitchFamily="18" charset="0"/>
                <a:cs typeface="Times New Roman" panose="02020603050405020304" pitchFamily="18" charset="0"/>
              </a:rPr>
              <a:t>E</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为原点</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err="1">
                <a:solidFill>
                  <a:srgbClr val="000000"/>
                </a:solidFill>
                <a:latin typeface="Times New Roman" panose="02020603050405020304" pitchFamily="18" charset="0"/>
                <a:cs typeface="Times New Roman" panose="02020603050405020304" pitchFamily="18" charset="0"/>
              </a:rPr>
              <a:t>EA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所在直线为</a:t>
            </a:r>
            <a:r>
              <a:rPr lang="en-US" altLang="zh-CN" sz="2200" i="1" dirty="0">
                <a:solidFill>
                  <a:srgbClr val="000000"/>
                </a:solidFill>
                <a:latin typeface="Times New Roman" panose="02020603050405020304" pitchFamily="18" charset="0"/>
                <a:cs typeface="Times New Roman" panose="02020603050405020304" pitchFamily="18" charset="0"/>
              </a:rPr>
              <a:t>x</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轴</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err="1">
                <a:solidFill>
                  <a:srgbClr val="000000"/>
                </a:solidFill>
                <a:latin typeface="Times New Roman" panose="02020603050405020304" pitchFamily="18" charset="0"/>
                <a:cs typeface="Times New Roman" panose="02020603050405020304" pitchFamily="18" charset="0"/>
              </a:rPr>
              <a:t>EB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所在直线为</a:t>
            </a:r>
            <a:r>
              <a:rPr lang="en-US" altLang="zh-CN" sz="2200" i="1" dirty="0">
                <a:solidFill>
                  <a:srgbClr val="000000"/>
                </a:solidFill>
                <a:latin typeface="Times New Roman" panose="02020603050405020304" pitchFamily="18" charset="0"/>
                <a:cs typeface="Times New Roman" panose="02020603050405020304" pitchFamily="18" charset="0"/>
              </a:rPr>
              <a:t>y</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轴</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EP</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所在直线为</a:t>
            </a:r>
            <a:r>
              <a:rPr lang="en-US" altLang="zh-CN" sz="2200" i="1" dirty="0">
                <a:solidFill>
                  <a:srgbClr val="000000"/>
                </a:solidFill>
                <a:latin typeface="Times New Roman" panose="02020603050405020304" pitchFamily="18" charset="0"/>
                <a:cs typeface="Times New Roman" panose="02020603050405020304" pitchFamily="18" charset="0"/>
              </a:rPr>
              <a:t>z</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建立空间直角坐标系</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dirty="0">
                <a:solidFill>
                  <a:srgbClr val="000000"/>
                </a:solidFill>
                <a:latin typeface="Times New Roman" panose="02020603050405020304" pitchFamily="18" charset="0"/>
                <a:cs typeface="Times New Roman" panose="02020603050405020304" pitchFamily="18" charset="0"/>
              </a:rPr>
              <a:t>(1,0,0),</a:t>
            </a:r>
            <a:r>
              <a:rPr lang="en-US" altLang="zh-CN" sz="2200" i="1" dirty="0">
                <a:solidFill>
                  <a:srgbClr val="000000"/>
                </a:solidFill>
                <a:latin typeface="Times New Roman" panose="02020603050405020304" pitchFamily="18" charset="0"/>
                <a:cs typeface="Times New Roman" panose="02020603050405020304" pitchFamily="18" charset="0"/>
              </a:rPr>
              <a:t>E</a:t>
            </a:r>
            <a:r>
              <a:rPr lang="en-US" altLang="zh-CN" sz="2200" dirty="0">
                <a:solidFill>
                  <a:srgbClr val="000000"/>
                </a:solidFill>
                <a:latin typeface="Times New Roman" panose="02020603050405020304" pitchFamily="18" charset="0"/>
                <a:cs typeface="Times New Roman" panose="02020603050405020304" pitchFamily="18" charset="0"/>
              </a:rPr>
              <a:t>(0,0,0),</a:t>
            </a:r>
            <a:r>
              <a:rPr lang="en-US" altLang="zh-CN" sz="2200" i="1" dirty="0">
                <a:solidFill>
                  <a:srgbClr val="000000"/>
                </a:solidFill>
                <a:latin typeface="Times New Roman" panose="02020603050405020304" pitchFamily="18" charset="0"/>
                <a:cs typeface="Times New Roman" panose="02020603050405020304" pitchFamily="18" charset="0"/>
              </a:rPr>
              <a:t>B</a:t>
            </a:r>
            <a:r>
              <a:rPr lang="en-US" altLang="zh-CN" sz="2200" dirty="0">
                <a:solidFill>
                  <a:srgbClr val="000000"/>
                </a:solidFill>
                <a:latin typeface="Times New Roman" panose="02020603050405020304" pitchFamily="18" charset="0"/>
                <a:cs typeface="Times New Roman" panose="02020603050405020304" pitchFamily="18" charset="0"/>
              </a:rPr>
              <a:t>(0,1,0),</a:t>
            </a:r>
            <a:r>
              <a:rPr lang="en-US" altLang="zh-CN" sz="2200" i="1" dirty="0">
                <a:solidFill>
                  <a:srgbClr val="000000"/>
                </a:solidFill>
                <a:latin typeface="Times New Roman" panose="02020603050405020304" pitchFamily="18" charset="0"/>
                <a:cs typeface="Times New Roman" panose="02020603050405020304" pitchFamily="18" charset="0"/>
              </a:rPr>
              <a:t>C</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1,1,0)</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graphicFrame>
        <p:nvGraphicFramePr>
          <p:cNvPr id="10" name="对象 9"/>
          <p:cNvGraphicFramePr>
            <a:graphicFrameLocks noChangeAspect="1"/>
          </p:cNvGraphicFramePr>
          <p:nvPr>
            <p:extLst>
              <p:ext uri="{D42A27DB-BD31-4B8C-83A1-F6EECF244321}">
                <p14:modId xmlns:p14="http://schemas.microsoft.com/office/powerpoint/2010/main" xmlns="" val="2325917666"/>
              </p:ext>
            </p:extLst>
          </p:nvPr>
        </p:nvGraphicFramePr>
        <p:xfrm>
          <a:off x="7957818" y="1807538"/>
          <a:ext cx="649877" cy="392883"/>
        </p:xfrm>
        <a:graphic>
          <a:graphicData uri="http://schemas.openxmlformats.org/presentationml/2006/ole">
            <p:oleObj spid="_x0000_s17412" name="文档" r:id="rId6" imgW="509974" imgH="299934" progId="Word.Document.12">
              <p:embed/>
            </p:oleObj>
          </a:graphicData>
        </a:graphic>
      </p:graphicFrame>
      <p:graphicFrame>
        <p:nvGraphicFramePr>
          <p:cNvPr id="6" name="对象 5"/>
          <p:cNvGraphicFramePr>
            <a:graphicFrameLocks noChangeAspect="1"/>
          </p:cNvGraphicFramePr>
          <p:nvPr>
            <p:extLst>
              <p:ext uri="{D42A27DB-BD31-4B8C-83A1-F6EECF244321}">
                <p14:modId xmlns:p14="http://schemas.microsoft.com/office/powerpoint/2010/main" xmlns="" val="2497567218"/>
              </p:ext>
            </p:extLst>
          </p:nvPr>
        </p:nvGraphicFramePr>
        <p:xfrm>
          <a:off x="1837137" y="4232523"/>
          <a:ext cx="8128000" cy="2282430"/>
        </p:xfrm>
        <a:graphic>
          <a:graphicData uri="http://schemas.openxmlformats.org/presentationml/2006/ole">
            <p:oleObj spid="_x0000_s17413" name="文档" r:id="rId7" imgW="3839157" imgH="1078032" progId="Word.Document.12">
              <p:embed/>
            </p:oleObj>
          </a:graphicData>
        </a:graphic>
      </p:graphicFrame>
      <p:pic>
        <p:nvPicPr>
          <p:cNvPr id="12" name="R122.eps" descr="id:2147512406;FounderCES"/>
          <p:cNvPicPr/>
          <p:nvPr/>
        </p:nvPicPr>
        <p:blipFill>
          <a:blip r:embed="rId8"/>
          <a:stretch>
            <a:fillRect/>
          </a:stretch>
        </p:blipFill>
        <p:spPr>
          <a:xfrm>
            <a:off x="7320136" y="3439391"/>
            <a:ext cx="2160240" cy="2401600"/>
          </a:xfrm>
          <a:prstGeom prst="rect">
            <a:avLst/>
          </a:prstGeom>
        </p:spPr>
      </p:pic>
    </p:spTree>
    <p:extLst>
      <p:ext uri="{BB962C8B-B14F-4D97-AF65-F5344CB8AC3E}">
        <p14:creationId xmlns:p14="http://schemas.microsoft.com/office/powerpoint/2010/main" xmlns="" val="3210153813"/>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a:t>-</a:t>
            </a:r>
            <a:fld id="{4BF17FCF-D4DA-449D-A468-DDB7E43619E6}" type="slidenum">
              <a:rPr lang="zh-CN" altLang="en-US" smtClean="0"/>
              <a:pPr algn="ctr"/>
              <a:t>25</a:t>
            </a:fld>
            <a:r>
              <a:rPr lang="en-US" altLang="zh-CN"/>
              <a:t>-</a:t>
            </a:r>
            <a:endParaRPr lang="zh-CN" altLang="en-US" dirty="0"/>
          </a:p>
        </p:txBody>
      </p:sp>
      <p:sp>
        <p:nvSpPr>
          <p:cNvPr id="15" name="圆角矩形 14">
            <a:hlinkClick r:id="rId3" action="ppaction://hlinksldjump"/>
          </p:cNvPr>
          <p:cNvSpPr/>
          <p:nvPr/>
        </p:nvSpPr>
        <p:spPr>
          <a:xfrm>
            <a:off x="1987632" y="1052513"/>
            <a:ext cx="94528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考点一</a:t>
            </a:r>
          </a:p>
        </p:txBody>
      </p:sp>
      <p:sp>
        <p:nvSpPr>
          <p:cNvPr id="16" name="圆角矩形 15">
            <a:hlinkClick r:id="rId4" action="ppaction://hlinksldjump"/>
          </p:cNvPr>
          <p:cNvSpPr/>
          <p:nvPr/>
        </p:nvSpPr>
        <p:spPr>
          <a:xfrm>
            <a:off x="2968706" y="1052513"/>
            <a:ext cx="945283"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E75E22"/>
                </a:solidFill>
                <a:latin typeface="+mj-ea"/>
                <a:ea typeface="+mj-ea"/>
              </a:rPr>
              <a:t>考点二</a:t>
            </a:r>
          </a:p>
        </p:txBody>
      </p:sp>
      <p:sp>
        <p:nvSpPr>
          <p:cNvPr id="17" name="圆角矩形 16">
            <a:hlinkClick r:id="rId5" action="ppaction://hlinksldjump"/>
          </p:cNvPr>
          <p:cNvSpPr/>
          <p:nvPr/>
        </p:nvSpPr>
        <p:spPr>
          <a:xfrm>
            <a:off x="3949780" y="1052513"/>
            <a:ext cx="94528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考点三</a:t>
            </a:r>
          </a:p>
        </p:txBody>
      </p:sp>
      <p:graphicFrame>
        <p:nvGraphicFramePr>
          <p:cNvPr id="3" name="对象 2"/>
          <p:cNvGraphicFramePr>
            <a:graphicFrameLocks noChangeAspect="1"/>
          </p:cNvGraphicFramePr>
          <p:nvPr>
            <p:extLst>
              <p:ext uri="{D42A27DB-BD31-4B8C-83A1-F6EECF244321}">
                <p14:modId xmlns:p14="http://schemas.microsoft.com/office/powerpoint/2010/main" xmlns="" val="433770815"/>
              </p:ext>
            </p:extLst>
          </p:nvPr>
        </p:nvGraphicFramePr>
        <p:xfrm>
          <a:off x="1837137" y="2300497"/>
          <a:ext cx="8128000" cy="2511009"/>
        </p:xfrm>
        <a:graphic>
          <a:graphicData uri="http://schemas.openxmlformats.org/presentationml/2006/ole">
            <p:oleObj spid="_x0000_s18435" name="文档" r:id="rId6" imgW="3839157" imgH="1185692" progId="Word.Document.12">
              <p:embed/>
            </p:oleObj>
          </a:graphicData>
        </a:graphic>
      </p:graphicFrame>
    </p:spTree>
    <p:extLst>
      <p:ext uri="{BB962C8B-B14F-4D97-AF65-F5344CB8AC3E}">
        <p14:creationId xmlns:p14="http://schemas.microsoft.com/office/powerpoint/2010/main" xmlns="" val="1252739813"/>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a:t>-</a:t>
            </a:r>
            <a:fld id="{4BF17FCF-D4DA-449D-A468-DDB7E43619E6}" type="slidenum">
              <a:rPr lang="zh-CN" altLang="en-US" smtClean="0"/>
              <a:pPr algn="ctr"/>
              <a:t>26</a:t>
            </a:fld>
            <a:r>
              <a:rPr lang="en-US" altLang="zh-CN"/>
              <a:t>-</a:t>
            </a:r>
            <a:endParaRPr lang="zh-CN" altLang="en-US" dirty="0"/>
          </a:p>
        </p:txBody>
      </p:sp>
      <p:sp>
        <p:nvSpPr>
          <p:cNvPr id="15" name="圆角矩形 14">
            <a:hlinkClick r:id="rId3" action="ppaction://hlinksldjump"/>
          </p:cNvPr>
          <p:cNvSpPr/>
          <p:nvPr/>
        </p:nvSpPr>
        <p:spPr>
          <a:xfrm>
            <a:off x="1987632" y="1052513"/>
            <a:ext cx="94528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考点一</a:t>
            </a:r>
          </a:p>
        </p:txBody>
      </p:sp>
      <p:sp>
        <p:nvSpPr>
          <p:cNvPr id="16" name="圆角矩形 15">
            <a:hlinkClick r:id="rId4" action="ppaction://hlinksldjump"/>
          </p:cNvPr>
          <p:cNvSpPr/>
          <p:nvPr/>
        </p:nvSpPr>
        <p:spPr>
          <a:xfrm>
            <a:off x="2968706" y="1052513"/>
            <a:ext cx="945283"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E75E22"/>
                </a:solidFill>
                <a:latin typeface="+mj-ea"/>
                <a:ea typeface="+mj-ea"/>
              </a:rPr>
              <a:t>考点二</a:t>
            </a:r>
          </a:p>
        </p:txBody>
      </p:sp>
      <p:sp>
        <p:nvSpPr>
          <p:cNvPr id="17" name="圆角矩形 16">
            <a:hlinkClick r:id="rId5" action="ppaction://hlinksldjump"/>
          </p:cNvPr>
          <p:cNvSpPr/>
          <p:nvPr/>
        </p:nvSpPr>
        <p:spPr>
          <a:xfrm>
            <a:off x="3949780" y="1052513"/>
            <a:ext cx="94528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考点三</a:t>
            </a:r>
          </a:p>
        </p:txBody>
      </p:sp>
      <p:sp>
        <p:nvSpPr>
          <p:cNvPr id="3" name="矩形 2"/>
          <p:cNvSpPr>
            <a:spLocks noChangeAspect="1"/>
          </p:cNvSpPr>
          <p:nvPr/>
        </p:nvSpPr>
        <p:spPr>
          <a:xfrm>
            <a:off x="2032000" y="1593665"/>
            <a:ext cx="8128000" cy="4561249"/>
          </a:xfrm>
          <a:prstGeom prst="rect">
            <a:avLst/>
          </a:prstGeom>
        </p:spPr>
        <p:txBody>
          <a:bodyPr>
            <a:spAutoFit/>
          </a:bodyPr>
          <a:lstStyle/>
          <a:p>
            <a:pPr indent="266700">
              <a:lnSpc>
                <a:spcPct val="120000"/>
              </a:lnSpc>
              <a:tabLst>
                <a:tab pos="1188085" algn="l"/>
                <a:tab pos="2163445" algn="l"/>
                <a:tab pos="3142615" algn="l"/>
                <a:tab pos="4190365"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类型二</a:t>
            </a:r>
            <a:r>
              <a:rPr lang="zh-CN" altLang="zh-CN" sz="2200" i="1"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利用空间向量求直线与平面所成的角</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188085" algn="l"/>
                <a:tab pos="2163445" algn="l"/>
                <a:tab pos="3142615" algn="l"/>
                <a:tab pos="4190365"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b="1" dirty="0">
                <a:solidFill>
                  <a:srgbClr val="FF0000"/>
                </a:solidFill>
                <a:latin typeface="Times New Roman" panose="02020603050405020304" pitchFamily="18" charset="0"/>
                <a:cs typeface="Times New Roman" panose="02020603050405020304" pitchFamily="18" charset="0"/>
              </a:rPr>
              <a:t>3</a:t>
            </a: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FF0000"/>
                </a:solidFill>
                <a:latin typeface="NEU-BZ-S92"/>
                <a:ea typeface="Arial" panose="020B0604020202020204" pitchFamily="34"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已知四边形</a:t>
            </a:r>
            <a:r>
              <a:rPr lang="en-US" altLang="zh-CN" sz="2200" i="1" dirty="0">
                <a:solidFill>
                  <a:srgbClr val="000000"/>
                </a:solidFill>
                <a:latin typeface="Times New Roman" panose="02020603050405020304" pitchFamily="18" charset="0"/>
                <a:cs typeface="Times New Roman" panose="02020603050405020304" pitchFamily="18" charset="0"/>
              </a:rPr>
              <a:t>ABCD</a:t>
            </a:r>
            <a:r>
              <a:rPr lang="zh-CN" altLang="zh-CN" sz="2200" dirty="0">
                <a:solidFill>
                  <a:srgbClr val="000000"/>
                </a:solidFill>
                <a:latin typeface="Times New Roman" panose="02020603050405020304" pitchFamily="18" charset="0"/>
                <a:cs typeface="Times New Roman" panose="02020603050405020304" pitchFamily="18" charset="0"/>
              </a:rPr>
              <a:t>为直角梯形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BCD=</a:t>
            </a:r>
            <a:r>
              <a:rPr lang="en-US" altLang="zh-CN" sz="2200" dirty="0">
                <a:solidFill>
                  <a:srgbClr val="000000"/>
                </a:solidFill>
                <a:latin typeface="Times New Roman" panose="02020603050405020304" pitchFamily="18" charset="0"/>
                <a:cs typeface="Times New Roman" panose="02020603050405020304" pitchFamily="18" charset="0"/>
              </a:rPr>
              <a:t>90</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AD</a:t>
            </a:r>
            <a:r>
              <a:rPr lang="zh-CN" altLang="zh-CN" sz="2200"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CB</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且</a:t>
            </a:r>
            <a:r>
              <a:rPr lang="en-US" altLang="zh-CN" sz="2200" i="1" dirty="0">
                <a:solidFill>
                  <a:srgbClr val="000000"/>
                </a:solidFill>
                <a:latin typeface="Times New Roman" panose="02020603050405020304" pitchFamily="18" charset="0"/>
                <a:cs typeface="Times New Roman" panose="02020603050405020304" pitchFamily="18" charset="0"/>
              </a:rPr>
              <a:t>AD=</a:t>
            </a:r>
            <a:r>
              <a:rPr lang="en-US" altLang="zh-CN" sz="2200" dirty="0">
                <a:solidFill>
                  <a:srgbClr val="000000"/>
                </a:solidFill>
                <a:latin typeface="Times New Roman" panose="02020603050405020304" pitchFamily="18" charset="0"/>
                <a:cs typeface="Times New Roman" panose="02020603050405020304" pitchFamily="18" charset="0"/>
              </a:rPr>
              <a:t>3,</a:t>
            </a:r>
            <a:r>
              <a:rPr lang="en-US" altLang="zh-CN" sz="2200" i="1" dirty="0">
                <a:solidFill>
                  <a:srgbClr val="000000"/>
                </a:solidFill>
                <a:latin typeface="Times New Roman" panose="02020603050405020304" pitchFamily="18" charset="0"/>
                <a:cs typeface="Times New Roman" panose="02020603050405020304" pitchFamily="18" charset="0"/>
              </a:rPr>
              <a:t>BC=</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CD=</a:t>
            </a: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点</a:t>
            </a:r>
            <a:r>
              <a:rPr lang="en-US" altLang="zh-CN" sz="2200" i="1" dirty="0">
                <a:solidFill>
                  <a:srgbClr val="000000"/>
                </a:solidFill>
                <a:latin typeface="Times New Roman" panose="02020603050405020304" pitchFamily="18" charset="0"/>
                <a:cs typeface="Times New Roman" panose="02020603050405020304" pitchFamily="18" charset="0"/>
              </a:rPr>
              <a:t>E</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F</a:t>
            </a:r>
            <a:r>
              <a:rPr lang="zh-CN" altLang="zh-CN" sz="2200" dirty="0">
                <a:solidFill>
                  <a:srgbClr val="000000"/>
                </a:solidFill>
                <a:latin typeface="Times New Roman" panose="02020603050405020304" pitchFamily="18" charset="0"/>
                <a:cs typeface="Times New Roman" panose="02020603050405020304" pitchFamily="18" charset="0"/>
              </a:rPr>
              <a:t>分别在线段</a:t>
            </a:r>
            <a:r>
              <a:rPr lang="en-US" altLang="zh-CN" sz="2200" i="1" dirty="0">
                <a:solidFill>
                  <a:srgbClr val="000000"/>
                </a:solidFill>
                <a:latin typeface="Times New Roman" panose="02020603050405020304" pitchFamily="18" charset="0"/>
                <a:cs typeface="Times New Roman" panose="02020603050405020304" pitchFamily="18" charset="0"/>
              </a:rPr>
              <a:t>AD</a:t>
            </a:r>
            <a:r>
              <a:rPr lang="zh-CN" altLang="zh-CN" sz="2200" dirty="0">
                <a:solidFill>
                  <a:srgbClr val="000000"/>
                </a:solidFill>
                <a:latin typeface="Times New Roman" panose="02020603050405020304" pitchFamily="18" charset="0"/>
                <a:cs typeface="Times New Roman" panose="02020603050405020304" pitchFamily="18" charset="0"/>
              </a:rPr>
              <a:t>和</a:t>
            </a:r>
            <a:r>
              <a:rPr lang="en-US" altLang="zh-CN" sz="2200" i="1" dirty="0">
                <a:solidFill>
                  <a:srgbClr val="000000"/>
                </a:solidFill>
                <a:latin typeface="Times New Roman" panose="02020603050405020304" pitchFamily="18" charset="0"/>
                <a:cs typeface="Times New Roman" panose="02020603050405020304" pitchFamily="18" charset="0"/>
              </a:rPr>
              <a:t>BC</a:t>
            </a:r>
            <a:r>
              <a:rPr lang="zh-CN" altLang="zh-CN" sz="2200" dirty="0">
                <a:solidFill>
                  <a:srgbClr val="000000"/>
                </a:solidFill>
                <a:latin typeface="Times New Roman" panose="02020603050405020304" pitchFamily="18" charset="0"/>
                <a:cs typeface="Times New Roman" panose="02020603050405020304" pitchFamily="18" charset="0"/>
              </a:rPr>
              <a:t>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a:t>
            </a:r>
            <a:r>
              <a:rPr lang="en-US" altLang="zh-CN" sz="2200" i="1" dirty="0">
                <a:solidFill>
                  <a:srgbClr val="000000"/>
                </a:solidFill>
                <a:latin typeface="Times New Roman" panose="02020603050405020304" pitchFamily="18" charset="0"/>
                <a:cs typeface="Times New Roman" panose="02020603050405020304" pitchFamily="18" charset="0"/>
              </a:rPr>
              <a:t>FEDC</a:t>
            </a:r>
            <a:r>
              <a:rPr lang="zh-CN" altLang="zh-CN" sz="2200" dirty="0">
                <a:solidFill>
                  <a:srgbClr val="000000"/>
                </a:solidFill>
                <a:latin typeface="Times New Roman" panose="02020603050405020304" pitchFamily="18" charset="0"/>
                <a:cs typeface="Times New Roman" panose="02020603050405020304" pitchFamily="18" charset="0"/>
              </a:rPr>
              <a:t>为正方形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将四边形</a:t>
            </a:r>
            <a:r>
              <a:rPr lang="en-US" altLang="zh-CN" sz="2200" i="1" dirty="0">
                <a:solidFill>
                  <a:srgbClr val="000000"/>
                </a:solidFill>
                <a:latin typeface="Times New Roman" panose="02020603050405020304" pitchFamily="18" charset="0"/>
                <a:cs typeface="Times New Roman" panose="02020603050405020304" pitchFamily="18" charset="0"/>
              </a:rPr>
              <a:t>ABFE</a:t>
            </a:r>
            <a:r>
              <a:rPr lang="zh-CN" altLang="zh-CN" sz="2200" dirty="0">
                <a:solidFill>
                  <a:srgbClr val="000000"/>
                </a:solidFill>
                <a:latin typeface="Times New Roman" panose="02020603050405020304" pitchFamily="18" charset="0"/>
                <a:cs typeface="Times New Roman" panose="02020603050405020304" pitchFamily="18" charset="0"/>
              </a:rPr>
              <a:t>沿</a:t>
            </a:r>
            <a:r>
              <a:rPr lang="en-US" altLang="zh-CN" sz="2200" i="1" dirty="0">
                <a:solidFill>
                  <a:srgbClr val="000000"/>
                </a:solidFill>
                <a:latin typeface="Times New Roman" panose="02020603050405020304" pitchFamily="18" charset="0"/>
                <a:cs typeface="Times New Roman" panose="02020603050405020304" pitchFamily="18" charset="0"/>
              </a:rPr>
              <a:t>EF</a:t>
            </a:r>
            <a:r>
              <a:rPr lang="zh-CN" altLang="zh-CN" sz="2200" dirty="0">
                <a:solidFill>
                  <a:srgbClr val="000000"/>
                </a:solidFill>
                <a:latin typeface="Times New Roman" panose="02020603050405020304" pitchFamily="18" charset="0"/>
                <a:cs typeface="Times New Roman" panose="02020603050405020304" pitchFamily="18" charset="0"/>
              </a:rPr>
              <a:t>翻折至使二面角</a:t>
            </a:r>
            <a:r>
              <a:rPr lang="en-US" altLang="zh-CN" sz="2200" i="1" dirty="0">
                <a:solidFill>
                  <a:srgbClr val="000000"/>
                </a:solidFill>
                <a:latin typeface="Times New Roman" panose="02020603050405020304" pitchFamily="18" charset="0"/>
                <a:cs typeface="Times New Roman" panose="02020603050405020304" pitchFamily="18" charset="0"/>
              </a:rPr>
              <a:t>B'-EF-C</a:t>
            </a:r>
            <a:r>
              <a:rPr lang="zh-CN" altLang="zh-CN" sz="2200" dirty="0">
                <a:solidFill>
                  <a:srgbClr val="000000"/>
                </a:solidFill>
                <a:latin typeface="Times New Roman" panose="02020603050405020304" pitchFamily="18" charset="0"/>
                <a:cs typeface="Times New Roman" panose="02020603050405020304" pitchFamily="18" charset="0"/>
              </a:rPr>
              <a:t>的所成角为</a:t>
            </a:r>
            <a:r>
              <a:rPr lang="en-US" altLang="zh-CN" sz="2200" dirty="0">
                <a:solidFill>
                  <a:srgbClr val="000000"/>
                </a:solidFill>
                <a:latin typeface="Times New Roman" panose="02020603050405020304" pitchFamily="18" charset="0"/>
                <a:cs typeface="Times New Roman" panose="02020603050405020304" pitchFamily="18" charset="0"/>
              </a:rPr>
              <a:t>60</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t>
            </a:r>
          </a:p>
          <a:p>
            <a:pPr indent="266700">
              <a:lnSpc>
                <a:spcPct val="120000"/>
              </a:lnSpc>
              <a:tabLst>
                <a:tab pos="1188085" algn="l"/>
                <a:tab pos="2163445" algn="l"/>
                <a:tab pos="3142615" algn="l"/>
                <a:tab pos="4190365" algn="l"/>
              </a:tabLst>
            </a:pPr>
            <a:endParaRPr lang="en-US" altLang="zh-CN" sz="2200" i="1" dirty="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indent="266700">
              <a:lnSpc>
                <a:spcPct val="120000"/>
              </a:lnSpc>
              <a:tabLst>
                <a:tab pos="1188085" algn="l"/>
                <a:tab pos="2163445" algn="l"/>
                <a:tab pos="3142615" algn="l"/>
                <a:tab pos="4190365" algn="l"/>
              </a:tabLst>
            </a:pPr>
            <a:endParaRPr lang="en-US" altLang="zh-CN" sz="2200" i="1" dirty="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indent="266700">
              <a:lnSpc>
                <a:spcPct val="120000"/>
              </a:lnSpc>
              <a:tabLst>
                <a:tab pos="1188085" algn="l"/>
                <a:tab pos="2163445" algn="l"/>
                <a:tab pos="3142615" algn="l"/>
                <a:tab pos="4190365" algn="l"/>
              </a:tabLst>
            </a:pPr>
            <a:endParaRPr lang="en-US" altLang="zh-CN" sz="2200" i="1" dirty="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indent="266700">
              <a:lnSpc>
                <a:spcPct val="120000"/>
              </a:lnSpc>
              <a:tabLst>
                <a:tab pos="1188085" algn="l"/>
                <a:tab pos="2163445" algn="l"/>
                <a:tab pos="3142615" algn="l"/>
                <a:tab pos="4190365" algn="l"/>
              </a:tabLst>
            </a:pPr>
            <a:endParaRPr lang="en-US" altLang="zh-CN" sz="2200" i="1" dirty="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indent="266700">
              <a:lnSpc>
                <a:spcPct val="120000"/>
              </a:lnSpc>
              <a:tabLst>
                <a:tab pos="1188085" algn="l"/>
                <a:tab pos="2163445" algn="l"/>
                <a:tab pos="3142615" algn="l"/>
                <a:tab pos="4190365" algn="l"/>
              </a:tabLst>
            </a:pP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求证</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CE</a:t>
            </a:r>
            <a:r>
              <a:rPr lang="zh-CN" altLang="zh-CN" sz="2200" dirty="0">
                <a:solidFill>
                  <a:srgbClr val="000000"/>
                </a:solidFill>
                <a:latin typeface="NEU-BZ-S92"/>
                <a:cs typeface="宋体" panose="02010600030101010101" pitchFamily="2" charset="-122"/>
              </a:rPr>
              <a:t>∥</a:t>
            </a:r>
            <a:r>
              <a:rPr lang="zh-CN" altLang="zh-CN" sz="2200" dirty="0">
                <a:solidFill>
                  <a:srgbClr val="000000"/>
                </a:solidFill>
                <a:latin typeface="Times New Roman" panose="02020603050405020304" pitchFamily="18" charset="0"/>
                <a:cs typeface="Times New Roman" panose="02020603050405020304" pitchFamily="18" charset="0"/>
              </a:rPr>
              <a:t>平面</a:t>
            </a:r>
            <a:r>
              <a:rPr lang="en-US" altLang="zh-CN" sz="2200" i="1" dirty="0">
                <a:solidFill>
                  <a:srgbClr val="000000"/>
                </a:solidFill>
                <a:latin typeface="Times New Roman" panose="02020603050405020304" pitchFamily="18" charset="0"/>
                <a:cs typeface="Times New Roman" panose="02020603050405020304" pitchFamily="18" charset="0"/>
              </a:rPr>
              <a:t>A'DB'</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求直线</a:t>
            </a:r>
            <a:r>
              <a:rPr lang="en-US" altLang="zh-CN" sz="2200" i="1" dirty="0">
                <a:solidFill>
                  <a:srgbClr val="000000"/>
                </a:solidFill>
                <a:latin typeface="Times New Roman" panose="02020603050405020304" pitchFamily="18" charset="0"/>
                <a:cs typeface="Times New Roman" panose="02020603050405020304" pitchFamily="18" charset="0"/>
              </a:rPr>
              <a:t>A'B'</a:t>
            </a:r>
            <a:r>
              <a:rPr lang="zh-CN" altLang="zh-CN" sz="2200" dirty="0">
                <a:solidFill>
                  <a:srgbClr val="000000"/>
                </a:solidFill>
                <a:latin typeface="Times New Roman" panose="02020603050405020304" pitchFamily="18" charset="0"/>
                <a:cs typeface="Times New Roman" panose="02020603050405020304" pitchFamily="18" charset="0"/>
              </a:rPr>
              <a:t>与平面</a:t>
            </a:r>
            <a:r>
              <a:rPr lang="en-US" altLang="zh-CN" sz="2200" i="1" dirty="0">
                <a:solidFill>
                  <a:srgbClr val="000000"/>
                </a:solidFill>
                <a:latin typeface="Times New Roman" panose="02020603050405020304" pitchFamily="18" charset="0"/>
                <a:cs typeface="Times New Roman" panose="02020603050405020304" pitchFamily="18" charset="0"/>
              </a:rPr>
              <a:t>FECD</a:t>
            </a:r>
            <a:r>
              <a:rPr lang="zh-CN" altLang="zh-CN" sz="2200" dirty="0">
                <a:solidFill>
                  <a:srgbClr val="000000"/>
                </a:solidFill>
                <a:latin typeface="Times New Roman" panose="02020603050405020304" pitchFamily="18" charset="0"/>
                <a:cs typeface="Times New Roman" panose="02020603050405020304" pitchFamily="18" charset="0"/>
              </a:rPr>
              <a:t>所成角的正弦值</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xmlns="" val="4112938982"/>
              </p:ext>
            </p:extLst>
          </p:nvPr>
        </p:nvGraphicFramePr>
        <p:xfrm>
          <a:off x="2032000" y="3452095"/>
          <a:ext cx="8128000" cy="1637030"/>
        </p:xfrm>
        <a:graphic>
          <a:graphicData uri="http://schemas.openxmlformats.org/presentationml/2006/ole">
            <p:oleObj spid="_x0000_s19459" name="文档" r:id="rId6" imgW="3838246" imgH="773308" progId="Word.Document.12">
              <p:embed/>
            </p:oleObj>
          </a:graphicData>
        </a:graphic>
      </p:graphicFrame>
    </p:spTree>
    <p:extLst>
      <p:ext uri="{BB962C8B-B14F-4D97-AF65-F5344CB8AC3E}">
        <p14:creationId xmlns:p14="http://schemas.microsoft.com/office/powerpoint/2010/main" xmlns="" val="3321365772"/>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a:t>-</a:t>
            </a:r>
            <a:fld id="{4BF17FCF-D4DA-449D-A468-DDB7E43619E6}" type="slidenum">
              <a:rPr lang="zh-CN" altLang="en-US" smtClean="0"/>
              <a:pPr algn="ctr"/>
              <a:t>27</a:t>
            </a:fld>
            <a:r>
              <a:rPr lang="en-US" altLang="zh-CN"/>
              <a:t>-</a:t>
            </a:r>
            <a:endParaRPr lang="zh-CN" altLang="en-US" dirty="0"/>
          </a:p>
        </p:txBody>
      </p:sp>
      <p:sp>
        <p:nvSpPr>
          <p:cNvPr id="15" name="圆角矩形 14">
            <a:hlinkClick r:id="rId2" action="ppaction://hlinksldjump"/>
          </p:cNvPr>
          <p:cNvSpPr/>
          <p:nvPr/>
        </p:nvSpPr>
        <p:spPr>
          <a:xfrm>
            <a:off x="1987632" y="1052513"/>
            <a:ext cx="94528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考点一</a:t>
            </a:r>
          </a:p>
        </p:txBody>
      </p:sp>
      <p:sp>
        <p:nvSpPr>
          <p:cNvPr id="16" name="圆角矩形 15">
            <a:hlinkClick r:id="rId3" action="ppaction://hlinksldjump"/>
          </p:cNvPr>
          <p:cNvSpPr/>
          <p:nvPr/>
        </p:nvSpPr>
        <p:spPr>
          <a:xfrm>
            <a:off x="2968706" y="1052513"/>
            <a:ext cx="945283"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E75E22"/>
                </a:solidFill>
                <a:latin typeface="+mj-ea"/>
                <a:ea typeface="+mj-ea"/>
              </a:rPr>
              <a:t>考点二</a:t>
            </a:r>
          </a:p>
        </p:txBody>
      </p:sp>
      <p:sp>
        <p:nvSpPr>
          <p:cNvPr id="17" name="圆角矩形 16">
            <a:hlinkClick r:id="rId4" action="ppaction://hlinksldjump"/>
          </p:cNvPr>
          <p:cNvSpPr/>
          <p:nvPr/>
        </p:nvSpPr>
        <p:spPr>
          <a:xfrm>
            <a:off x="3949780" y="1052513"/>
            <a:ext cx="94528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考点三</a:t>
            </a:r>
          </a:p>
        </p:txBody>
      </p:sp>
      <p:sp>
        <p:nvSpPr>
          <p:cNvPr id="3" name="矩形 2"/>
          <p:cNvSpPr>
            <a:spLocks noChangeAspect="1"/>
          </p:cNvSpPr>
          <p:nvPr/>
        </p:nvSpPr>
        <p:spPr>
          <a:xfrm>
            <a:off x="2032000" y="1772816"/>
            <a:ext cx="8128000" cy="2936188"/>
          </a:xfrm>
          <a:prstGeom prst="rect">
            <a:avLst/>
          </a:prstGeom>
        </p:spPr>
        <p:txBody>
          <a:bodyPr>
            <a:spAutoFit/>
          </a:bodyPr>
          <a:lstStyle/>
          <a:p>
            <a:pPr indent="266700">
              <a:lnSpc>
                <a:spcPct val="120000"/>
              </a:lnSpc>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证明</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如图所示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取</a:t>
            </a:r>
            <a:r>
              <a:rPr lang="en-US" altLang="zh-CN" sz="2200" i="1" dirty="0">
                <a:solidFill>
                  <a:srgbClr val="000000"/>
                </a:solidFill>
                <a:latin typeface="Times New Roman" panose="02020603050405020304" pitchFamily="18" charset="0"/>
                <a:cs typeface="Times New Roman" panose="02020603050405020304" pitchFamily="18" charset="0"/>
              </a:rPr>
              <a:t>FB'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的中点</a:t>
            </a:r>
            <a:r>
              <a:rPr lang="en-US" altLang="zh-CN" sz="2200" i="1" dirty="0">
                <a:solidFill>
                  <a:srgbClr val="000000"/>
                </a:solidFill>
                <a:latin typeface="Times New Roman" panose="02020603050405020304" pitchFamily="18" charset="0"/>
                <a:cs typeface="Times New Roman" panose="02020603050405020304" pitchFamily="18" charset="0"/>
              </a:rPr>
              <a:t>M</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连接</a:t>
            </a:r>
            <a:r>
              <a:rPr lang="en-US" altLang="zh-CN" sz="2200" i="1" dirty="0" err="1">
                <a:solidFill>
                  <a:srgbClr val="000000"/>
                </a:solidFill>
                <a:latin typeface="Times New Roman" panose="02020603050405020304" pitchFamily="18" charset="0"/>
                <a:cs typeface="Times New Roman" panose="02020603050405020304" pitchFamily="18" charset="0"/>
              </a:rPr>
              <a:t>CM</a:t>
            </a:r>
            <a:r>
              <a:rPr lang="en-US" altLang="zh-CN" sz="2200" dirty="0" err="1">
                <a:solidFill>
                  <a:srgbClr val="000000"/>
                </a:solidFill>
                <a:latin typeface="Times New Roman" panose="02020603050405020304" pitchFamily="18" charset="0"/>
                <a:cs typeface="Times New Roman" panose="02020603050405020304" pitchFamily="18" charset="0"/>
              </a:rPr>
              <a:t>,</a:t>
            </a:r>
            <a:r>
              <a:rPr lang="en-US" altLang="zh-CN" sz="2200" i="1" dirty="0" err="1">
                <a:solidFill>
                  <a:srgbClr val="000000"/>
                </a:solidFill>
                <a:latin typeface="Times New Roman" panose="02020603050405020304" pitchFamily="18" charset="0"/>
                <a:cs typeface="Times New Roman" panose="02020603050405020304" pitchFamily="18" charset="0"/>
              </a:rPr>
              <a:t>A'M</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i="1" dirty="0">
                <a:solidFill>
                  <a:srgbClr val="000000"/>
                </a:solidFill>
                <a:latin typeface="NEU-BZ-S92"/>
                <a:cs typeface="宋体" panose="02010600030101010101" pitchFamily="2" charset="-122"/>
              </a:rPr>
              <a:t>∵</a:t>
            </a:r>
            <a:r>
              <a:rPr lang="en-US" altLang="zh-CN" sz="2200" i="1" dirty="0" err="1">
                <a:solidFill>
                  <a:srgbClr val="000000"/>
                </a:solidFill>
                <a:latin typeface="Times New Roman" panose="02020603050405020304" pitchFamily="18" charset="0"/>
                <a:cs typeface="Times New Roman" panose="02020603050405020304" pitchFamily="18" charset="0"/>
              </a:rPr>
              <a:t>A'E</a:t>
            </a:r>
            <a:r>
              <a:rPr lang="en-US" altLang="zh-CN" sz="2200" dirty="0">
                <a:solidFill>
                  <a:srgbClr val="000000"/>
                </a:solidFill>
                <a:latin typeface="NEU-BZ" panose="03000500000000000000" pitchFamily="66" charset="-122"/>
                <a:ea typeface="NEU-BZ" panose="03000500000000000000" pitchFamily="66" charset="-122"/>
                <a:cs typeface="NEU-BZ" panose="03000500000000000000" pitchFamily="66" charset="-122"/>
              </a:rPr>
              <a:t>􀱀</a:t>
            </a:r>
            <a:r>
              <a:rPr lang="en-US" altLang="zh-CN" sz="2200" i="1" dirty="0" err="1">
                <a:solidFill>
                  <a:srgbClr val="000000"/>
                </a:solidFill>
                <a:latin typeface="Times New Roman" panose="02020603050405020304" pitchFamily="18" charset="0"/>
                <a:cs typeface="Times New Roman" panose="02020603050405020304" pitchFamily="18" charset="0"/>
              </a:rPr>
              <a:t>B'M</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i="1" dirty="0">
                <a:solidFill>
                  <a:srgbClr val="000000"/>
                </a:solidFill>
                <a:latin typeface="NEU-BZ-S92"/>
                <a:cs typeface="宋体" panose="02010600030101010101" pitchFamily="2" charset="-122"/>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四边形</a:t>
            </a:r>
            <a:r>
              <a:rPr lang="en-US" altLang="zh-CN" sz="2200" i="1" dirty="0" err="1">
                <a:solidFill>
                  <a:srgbClr val="000000"/>
                </a:solidFill>
                <a:latin typeface="Times New Roman" panose="02020603050405020304" pitchFamily="18" charset="0"/>
                <a:cs typeface="Times New Roman" panose="02020603050405020304" pitchFamily="18" charset="0"/>
              </a:rPr>
              <a:t>A'EMB</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是平行四边形</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i="1" dirty="0">
                <a:solidFill>
                  <a:srgbClr val="000000"/>
                </a:solidFill>
                <a:latin typeface="NEU-BZ-S92"/>
                <a:cs typeface="宋体" panose="02010600030101010101" pitchFamily="2" charset="-122"/>
              </a:rPr>
              <a:t>∴</a:t>
            </a:r>
            <a:r>
              <a:rPr lang="en-US" altLang="zh-CN" sz="2200" i="1" dirty="0" err="1">
                <a:solidFill>
                  <a:srgbClr val="000000"/>
                </a:solidFill>
                <a:latin typeface="Times New Roman" panose="02020603050405020304" pitchFamily="18" charset="0"/>
                <a:cs typeface="Times New Roman" panose="02020603050405020304" pitchFamily="18" charset="0"/>
              </a:rPr>
              <a:t>A'B</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a:t>
            </a:r>
            <a:r>
              <a:rPr lang="en-US" altLang="zh-CN" sz="2200" i="1" dirty="0" err="1">
                <a:solidFill>
                  <a:srgbClr val="000000"/>
                </a:solidFill>
                <a:latin typeface="Times New Roman" panose="02020603050405020304" pitchFamily="18" charset="0"/>
                <a:cs typeface="Times New Roman" panose="02020603050405020304" pitchFamily="18" charset="0"/>
              </a:rPr>
              <a:t>EM</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i="1" dirty="0">
                <a:solidFill>
                  <a:srgbClr val="000000"/>
                </a:solidFill>
                <a:latin typeface="NEU-BZ-S92"/>
                <a:cs typeface="宋体" panose="02010600030101010101" pitchFamily="2" charset="-122"/>
              </a:rPr>
              <a:t>∵</a:t>
            </a:r>
            <a:r>
              <a:rPr lang="en-US" altLang="zh-CN" sz="2200" i="1" dirty="0" err="1">
                <a:solidFill>
                  <a:srgbClr val="000000"/>
                </a:solidFill>
                <a:latin typeface="Times New Roman" panose="02020603050405020304" pitchFamily="18" charset="0"/>
                <a:cs typeface="Times New Roman" panose="02020603050405020304" pitchFamily="18" charset="0"/>
              </a:rPr>
              <a:t>A'M</a:t>
            </a:r>
            <a:r>
              <a:rPr lang="en-US" altLang="zh-CN" sz="2200" dirty="0">
                <a:solidFill>
                  <a:srgbClr val="000000"/>
                </a:solidFill>
                <a:latin typeface="NEU-BZ" panose="03000500000000000000" pitchFamily="66" charset="-122"/>
                <a:ea typeface="NEU-BZ" panose="03000500000000000000" pitchFamily="66" charset="-122"/>
                <a:cs typeface="NEU-BZ" panose="03000500000000000000" pitchFamily="66" charset="-122"/>
              </a:rPr>
              <a:t>􀱀</a:t>
            </a:r>
            <a:r>
              <a:rPr lang="en-US" altLang="zh-CN" sz="2200" i="1" dirty="0">
                <a:solidFill>
                  <a:srgbClr val="000000"/>
                </a:solidFill>
                <a:latin typeface="Times New Roman" panose="02020603050405020304" pitchFamily="18" charset="0"/>
                <a:cs typeface="Times New Roman" panose="02020603050405020304" pitchFamily="18" charset="0"/>
              </a:rPr>
              <a:t>CD</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i="1" dirty="0">
                <a:solidFill>
                  <a:srgbClr val="000000"/>
                </a:solidFill>
                <a:latin typeface="NEU-BZ-S92"/>
                <a:cs typeface="宋体" panose="02010600030101010101" pitchFamily="2" charset="-122"/>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四边形</a:t>
            </a:r>
            <a:r>
              <a:rPr lang="en-US" altLang="zh-CN" sz="2200" i="1" dirty="0" err="1">
                <a:solidFill>
                  <a:srgbClr val="000000"/>
                </a:solidFill>
                <a:latin typeface="Times New Roman" panose="02020603050405020304" pitchFamily="18" charset="0"/>
                <a:cs typeface="Times New Roman" panose="02020603050405020304" pitchFamily="18" charset="0"/>
              </a:rPr>
              <a:t>A'MCD</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是平行四边形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i="1" dirty="0">
                <a:solidFill>
                  <a:srgbClr val="000000"/>
                </a:solidFill>
                <a:latin typeface="NEU-BZ-S92"/>
                <a:cs typeface="宋体" panose="02010600030101010101" pitchFamily="2" charset="-122"/>
              </a:rPr>
              <a:t>∴</a:t>
            </a:r>
            <a:r>
              <a:rPr lang="en-US" altLang="zh-CN" sz="2200" i="1" dirty="0" err="1">
                <a:solidFill>
                  <a:srgbClr val="000000"/>
                </a:solidFill>
                <a:latin typeface="Times New Roman" panose="02020603050405020304" pitchFamily="18" charset="0"/>
                <a:cs typeface="Times New Roman" panose="02020603050405020304" pitchFamily="18" charset="0"/>
              </a:rPr>
              <a:t>A'D</a:t>
            </a:r>
            <a:r>
              <a:rPr lang="zh-CN" altLang="zh-CN" sz="2200"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CM.</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a:t>
            </a:r>
            <a:r>
              <a:rPr lang="zh-CN" altLang="zh-CN" sz="2200" i="1" dirty="0">
                <a:solidFill>
                  <a:srgbClr val="000000"/>
                </a:solidFill>
                <a:latin typeface="NEU-BZ-S92"/>
                <a:cs typeface="宋体" panose="02010600030101010101" pitchFamily="2" charset="-122"/>
              </a:rPr>
              <a:t>∵</a:t>
            </a:r>
            <a:r>
              <a:rPr lang="en-US" altLang="zh-CN" sz="2200" i="1" dirty="0" err="1">
                <a:solidFill>
                  <a:srgbClr val="000000"/>
                </a:solidFill>
                <a:latin typeface="Times New Roman" panose="02020603050405020304" pitchFamily="18" charset="0"/>
                <a:cs typeface="Times New Roman" panose="02020603050405020304" pitchFamily="18" charset="0"/>
              </a:rPr>
              <a:t>CM</a:t>
            </a:r>
            <a:r>
              <a:rPr lang="en-US" altLang="zh-CN" sz="2200" dirty="0" err="1">
                <a:solidFill>
                  <a:srgbClr val="000000"/>
                </a:solidFill>
                <a:latin typeface="Times New Roman" panose="02020603050405020304" pitchFamily="18" charset="0"/>
                <a:cs typeface="Times New Roman" panose="02020603050405020304" pitchFamily="18" charset="0"/>
              </a:rPr>
              <a:t>∩</a:t>
            </a:r>
            <a:r>
              <a:rPr lang="en-US" altLang="zh-CN" sz="2200" i="1" dirty="0" err="1">
                <a:solidFill>
                  <a:srgbClr val="000000"/>
                </a:solidFill>
                <a:latin typeface="Times New Roman" panose="02020603050405020304" pitchFamily="18" charset="0"/>
                <a:cs typeface="Times New Roman" panose="02020603050405020304" pitchFamily="18" charset="0"/>
              </a:rPr>
              <a:t>EM</a:t>
            </a:r>
            <a:r>
              <a:rPr lang="en-US" altLang="zh-CN" sz="2200" i="1" dirty="0">
                <a:solidFill>
                  <a:srgbClr val="000000"/>
                </a:solidFill>
                <a:latin typeface="Times New Roman" panose="02020603050405020304" pitchFamily="18" charset="0"/>
                <a:cs typeface="Times New Roman" panose="02020603050405020304" pitchFamily="18" charset="0"/>
              </a:rPr>
              <a:t>=M</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A'B'</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err="1">
                <a:solidFill>
                  <a:srgbClr val="000000"/>
                </a:solidFill>
                <a:latin typeface="Times New Roman" panose="02020603050405020304" pitchFamily="18" charset="0"/>
                <a:cs typeface="Times New Roman" panose="02020603050405020304" pitchFamily="18" charset="0"/>
              </a:rPr>
              <a:t>A'D</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i="1" dirty="0">
                <a:solidFill>
                  <a:srgbClr val="000000"/>
                </a:solidFill>
                <a:latin typeface="NEU-BZ-S92"/>
                <a:cs typeface="宋体" panose="02010600030101010101" pitchFamily="2" charset="-122"/>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平面</a:t>
            </a:r>
            <a:r>
              <a:rPr lang="en-US" altLang="zh-CN" sz="2200" i="1" dirty="0">
                <a:solidFill>
                  <a:srgbClr val="000000"/>
                </a:solidFill>
                <a:latin typeface="Times New Roman" panose="02020603050405020304" pitchFamily="18" charset="0"/>
                <a:cs typeface="Times New Roman" panose="02020603050405020304" pitchFamily="18" charset="0"/>
              </a:rPr>
              <a:t>EMC</a:t>
            </a:r>
            <a:r>
              <a:rPr lang="zh-CN" altLang="zh-CN" sz="2200" dirty="0">
                <a:solidFill>
                  <a:srgbClr val="000000"/>
                </a:solidFill>
                <a:latin typeface="NEU-BZ-S92"/>
                <a:cs typeface="宋体" panose="02010600030101010101" pitchFamily="2" charset="-122"/>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平面</a:t>
            </a:r>
            <a:r>
              <a:rPr lang="en-US" altLang="zh-CN" sz="2200" i="1" dirty="0" err="1">
                <a:solidFill>
                  <a:srgbClr val="000000"/>
                </a:solidFill>
                <a:latin typeface="Times New Roman" panose="02020603050405020304" pitchFamily="18" charset="0"/>
                <a:cs typeface="Times New Roman" panose="02020603050405020304" pitchFamily="18" charset="0"/>
              </a:rPr>
              <a:t>A'DB</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a:t>
            </a:r>
            <a:r>
              <a:rPr lang="en-US" altLang="zh-CN" sz="2200" i="1" dirty="0">
                <a:solidFill>
                  <a:srgbClr val="000000"/>
                </a:solidFill>
                <a:latin typeface="Times New Roman" panose="02020603050405020304" pitchFamily="18" charset="0"/>
                <a:cs typeface="Times New Roman" panose="02020603050405020304" pitchFamily="18" charset="0"/>
              </a:rPr>
              <a:t>CE</a:t>
            </a:r>
            <a:r>
              <a:rPr lang="en-US" altLang="zh-CN" sz="2200" dirty="0">
                <a:solidFill>
                  <a:srgbClr val="000000"/>
                </a:solidFill>
                <a:latin typeface="Cambria Math" panose="02040503050406030204" pitchFamily="18" charset="0"/>
                <a:ea typeface="NEU-BZ-S9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平面</a:t>
            </a:r>
            <a:r>
              <a:rPr lang="en-US" altLang="zh-CN" sz="2200" i="1" dirty="0">
                <a:solidFill>
                  <a:srgbClr val="000000"/>
                </a:solidFill>
                <a:latin typeface="Times New Roman" panose="02020603050405020304" pitchFamily="18" charset="0"/>
                <a:cs typeface="Times New Roman" panose="02020603050405020304" pitchFamily="18" charset="0"/>
              </a:rPr>
              <a:t>CME</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i="1"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CE</a:t>
            </a:r>
            <a:r>
              <a:rPr lang="zh-CN" altLang="zh-CN" sz="2200" dirty="0">
                <a:solidFill>
                  <a:srgbClr val="000000"/>
                </a:solidFill>
                <a:latin typeface="NEU-BZ-S92"/>
                <a:cs typeface="宋体" panose="02010600030101010101" pitchFamily="2" charset="-122"/>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平面</a:t>
            </a:r>
            <a:r>
              <a:rPr lang="en-US" altLang="zh-CN" sz="2200" i="1" dirty="0" err="1">
                <a:solidFill>
                  <a:srgbClr val="000000"/>
                </a:solidFill>
                <a:latin typeface="Times New Roman" panose="02020603050405020304" pitchFamily="18" charset="0"/>
                <a:cs typeface="Times New Roman" panose="02020603050405020304" pitchFamily="18" charset="0"/>
              </a:rPr>
              <a:t>A'DB</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pic>
        <p:nvPicPr>
          <p:cNvPr id="7" name="Y118.eps" descr="id:2147512413;FounderCES"/>
          <p:cNvPicPr/>
          <p:nvPr/>
        </p:nvPicPr>
        <p:blipFill>
          <a:blip r:embed="rId5"/>
          <a:stretch>
            <a:fillRect/>
          </a:stretch>
        </p:blipFill>
        <p:spPr>
          <a:xfrm>
            <a:off x="6816080" y="3885108"/>
            <a:ext cx="2964876" cy="2058392"/>
          </a:xfrm>
          <a:prstGeom prst="rect">
            <a:avLst/>
          </a:prstGeom>
        </p:spPr>
      </p:pic>
    </p:spTree>
    <p:extLst>
      <p:ext uri="{BB962C8B-B14F-4D97-AF65-F5344CB8AC3E}">
        <p14:creationId xmlns:p14="http://schemas.microsoft.com/office/powerpoint/2010/main" xmlns="" val="3649075687"/>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a:t>-</a:t>
            </a:r>
            <a:fld id="{4BF17FCF-D4DA-449D-A468-DDB7E43619E6}" type="slidenum">
              <a:rPr lang="zh-CN" altLang="en-US" smtClean="0"/>
              <a:pPr algn="ctr"/>
              <a:t>28</a:t>
            </a:fld>
            <a:r>
              <a:rPr lang="en-US" altLang="zh-CN"/>
              <a:t>-</a:t>
            </a:r>
            <a:endParaRPr lang="zh-CN" altLang="en-US" dirty="0"/>
          </a:p>
        </p:txBody>
      </p:sp>
      <p:sp>
        <p:nvSpPr>
          <p:cNvPr id="15" name="圆角矩形 14">
            <a:hlinkClick r:id="rId3" action="ppaction://hlinksldjump"/>
          </p:cNvPr>
          <p:cNvSpPr/>
          <p:nvPr/>
        </p:nvSpPr>
        <p:spPr>
          <a:xfrm>
            <a:off x="1987632" y="1052513"/>
            <a:ext cx="94528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考点一</a:t>
            </a:r>
          </a:p>
        </p:txBody>
      </p:sp>
      <p:sp>
        <p:nvSpPr>
          <p:cNvPr id="16" name="圆角矩形 15">
            <a:hlinkClick r:id="rId4" action="ppaction://hlinksldjump"/>
          </p:cNvPr>
          <p:cNvSpPr/>
          <p:nvPr/>
        </p:nvSpPr>
        <p:spPr>
          <a:xfrm>
            <a:off x="2968706" y="1052513"/>
            <a:ext cx="945283"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E75E22"/>
                </a:solidFill>
                <a:latin typeface="+mj-ea"/>
                <a:ea typeface="+mj-ea"/>
              </a:rPr>
              <a:t>考点二</a:t>
            </a:r>
          </a:p>
        </p:txBody>
      </p:sp>
      <p:sp>
        <p:nvSpPr>
          <p:cNvPr id="17" name="圆角矩形 16">
            <a:hlinkClick r:id="rId5" action="ppaction://hlinksldjump"/>
          </p:cNvPr>
          <p:cNvSpPr/>
          <p:nvPr/>
        </p:nvSpPr>
        <p:spPr>
          <a:xfrm>
            <a:off x="3949780" y="1052513"/>
            <a:ext cx="94528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考点三</a:t>
            </a:r>
          </a:p>
        </p:txBody>
      </p:sp>
      <p:sp>
        <p:nvSpPr>
          <p:cNvPr id="3" name="矩形 2"/>
          <p:cNvSpPr>
            <a:spLocks noChangeAspect="1"/>
          </p:cNvSpPr>
          <p:nvPr/>
        </p:nvSpPr>
        <p:spPr>
          <a:xfrm>
            <a:off x="2032000" y="1916833"/>
            <a:ext cx="8128000" cy="877869"/>
          </a:xfrm>
          <a:prstGeom prst="rect">
            <a:avLst/>
          </a:prstGeom>
        </p:spPr>
        <p:txBody>
          <a:bodyPr>
            <a:spAutoFit/>
          </a:bodyPr>
          <a:lstStyle/>
          <a:p>
            <a:pPr indent="266700">
              <a:lnSpc>
                <a:spcPct val="120000"/>
              </a:lnSpc>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取</a:t>
            </a:r>
            <a:r>
              <a:rPr lang="en-US" altLang="zh-CN" sz="2200" i="1" dirty="0">
                <a:solidFill>
                  <a:srgbClr val="000000"/>
                </a:solidFill>
                <a:latin typeface="Times New Roman" panose="02020603050405020304" pitchFamily="18" charset="0"/>
                <a:cs typeface="Times New Roman" panose="02020603050405020304" pitchFamily="18" charset="0"/>
              </a:rPr>
              <a:t>DE</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的中点</a:t>
            </a:r>
            <a:r>
              <a:rPr lang="en-US" altLang="zh-CN" sz="2200" i="1" dirty="0">
                <a:solidFill>
                  <a:srgbClr val="000000"/>
                </a:solidFill>
                <a:latin typeface="Times New Roman" panose="02020603050405020304" pitchFamily="18" charset="0"/>
                <a:cs typeface="Times New Roman" panose="02020603050405020304" pitchFamily="18" charset="0"/>
              </a:rPr>
              <a:t>O</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建立如图所示的空间直角坐标系</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a:t>
            </a:r>
            <a:r>
              <a:rPr lang="en-US" altLang="zh-CN" sz="2200" i="1" dirty="0" err="1">
                <a:solidFill>
                  <a:srgbClr val="000000"/>
                </a:solidFill>
                <a:latin typeface="Times New Roman" panose="02020603050405020304" pitchFamily="18" charset="0"/>
                <a:cs typeface="Times New Roman" panose="02020603050405020304" pitchFamily="18" charset="0"/>
              </a:rPr>
              <a:t>A'ED</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a:t>
            </a:r>
            <a:r>
              <a:rPr lang="en-US" altLang="zh-CN" sz="2200" i="1" dirty="0" err="1">
                <a:solidFill>
                  <a:srgbClr val="000000"/>
                </a:solidFill>
                <a:latin typeface="Times New Roman" panose="02020603050405020304" pitchFamily="18" charset="0"/>
                <a:cs typeface="Times New Roman" panose="02020603050405020304" pitchFamily="18" charset="0"/>
              </a:rPr>
              <a:t>B'FC</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60</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xmlns="" val="2620630964"/>
              </p:ext>
            </p:extLst>
          </p:nvPr>
        </p:nvGraphicFramePr>
        <p:xfrm>
          <a:off x="1837137" y="2784048"/>
          <a:ext cx="8128000" cy="2376550"/>
        </p:xfrm>
        <a:graphic>
          <a:graphicData uri="http://schemas.openxmlformats.org/presentationml/2006/ole">
            <p:oleObj spid="_x0000_s20483" name="文档" r:id="rId6" imgW="3839157" imgH="1122680" progId="Word.Document.12">
              <p:embed/>
            </p:oleObj>
          </a:graphicData>
        </a:graphic>
      </p:graphicFrame>
    </p:spTree>
    <p:extLst>
      <p:ext uri="{BB962C8B-B14F-4D97-AF65-F5344CB8AC3E}">
        <p14:creationId xmlns:p14="http://schemas.microsoft.com/office/powerpoint/2010/main" xmlns="" val="1207245167"/>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a:t>-</a:t>
            </a:r>
            <a:fld id="{4BF17FCF-D4DA-449D-A468-DDB7E43619E6}" type="slidenum">
              <a:rPr lang="zh-CN" altLang="en-US" smtClean="0"/>
              <a:pPr algn="ctr"/>
              <a:t>29</a:t>
            </a:fld>
            <a:r>
              <a:rPr lang="en-US" altLang="zh-CN"/>
              <a:t>-</a:t>
            </a:r>
            <a:endParaRPr lang="zh-CN" altLang="en-US" dirty="0"/>
          </a:p>
        </p:txBody>
      </p:sp>
      <p:sp>
        <p:nvSpPr>
          <p:cNvPr id="15" name="圆角矩形 14">
            <a:hlinkClick r:id="rId3" action="ppaction://hlinksldjump"/>
          </p:cNvPr>
          <p:cNvSpPr/>
          <p:nvPr/>
        </p:nvSpPr>
        <p:spPr>
          <a:xfrm>
            <a:off x="1987632" y="1052513"/>
            <a:ext cx="94528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考点一</a:t>
            </a:r>
          </a:p>
        </p:txBody>
      </p:sp>
      <p:sp>
        <p:nvSpPr>
          <p:cNvPr id="16" name="圆角矩形 15">
            <a:hlinkClick r:id="rId4" action="ppaction://hlinksldjump"/>
          </p:cNvPr>
          <p:cNvSpPr/>
          <p:nvPr/>
        </p:nvSpPr>
        <p:spPr>
          <a:xfrm>
            <a:off x="2968706" y="1052513"/>
            <a:ext cx="945283"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E75E22"/>
                </a:solidFill>
                <a:latin typeface="+mj-ea"/>
                <a:ea typeface="+mj-ea"/>
              </a:rPr>
              <a:t>考点二</a:t>
            </a:r>
          </a:p>
        </p:txBody>
      </p:sp>
      <p:sp>
        <p:nvSpPr>
          <p:cNvPr id="17" name="圆角矩形 16">
            <a:hlinkClick r:id="rId5" action="ppaction://hlinksldjump"/>
          </p:cNvPr>
          <p:cNvSpPr/>
          <p:nvPr/>
        </p:nvSpPr>
        <p:spPr>
          <a:xfrm>
            <a:off x="3949780" y="1052513"/>
            <a:ext cx="94528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考点三</a:t>
            </a:r>
          </a:p>
        </p:txBody>
      </p:sp>
      <p:sp>
        <p:nvSpPr>
          <p:cNvPr id="3" name="矩形 2"/>
          <p:cNvSpPr>
            <a:spLocks noChangeAspect="1"/>
          </p:cNvSpPr>
          <p:nvPr/>
        </p:nvSpPr>
        <p:spPr>
          <a:xfrm>
            <a:off x="2032000" y="1556792"/>
            <a:ext cx="8128000" cy="4194674"/>
          </a:xfrm>
          <a:prstGeom prst="rect">
            <a:avLst/>
          </a:prstGeom>
        </p:spPr>
        <p:txBody>
          <a:bodyPr>
            <a:spAutoFit/>
          </a:bodyPr>
          <a:lstStyle/>
          <a:p>
            <a:pPr indent="267970">
              <a:lnSpc>
                <a:spcPct val="120000"/>
              </a:lnSpc>
              <a:tabLst>
                <a:tab pos="1188085" algn="l"/>
                <a:tab pos="2163445" algn="l"/>
                <a:tab pos="3142615" algn="l"/>
                <a:tab pos="4190365" algn="l"/>
              </a:tabLst>
            </a:pPr>
            <a:r>
              <a:rPr lang="zh-CN" altLang="zh-CN" sz="2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对点训练</a:t>
            </a:r>
            <a:r>
              <a:rPr lang="zh-CN" altLang="zh-CN" sz="2200" dirty="0">
                <a:solidFill>
                  <a:srgbClr val="000000"/>
                </a:solidFill>
                <a:latin typeface="Times New Roman" panose="02020603050405020304" pitchFamily="18" charset="0"/>
                <a:cs typeface="Times New Roman" panose="02020603050405020304" pitchFamily="18" charset="0"/>
              </a:rPr>
              <a:t>如图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在四棱锥</a:t>
            </a:r>
            <a:r>
              <a:rPr lang="en-US" altLang="zh-CN" sz="2200" i="1" dirty="0">
                <a:solidFill>
                  <a:srgbClr val="000000"/>
                </a:solidFill>
                <a:latin typeface="Times New Roman" panose="02020603050405020304" pitchFamily="18" charset="0"/>
                <a:cs typeface="Times New Roman" panose="02020603050405020304" pitchFamily="18" charset="0"/>
              </a:rPr>
              <a:t>P-ABCD</a:t>
            </a:r>
            <a:r>
              <a:rPr lang="zh-CN" altLang="zh-CN" sz="2200" dirty="0">
                <a:solidFill>
                  <a:srgbClr val="000000"/>
                </a:solidFill>
                <a:latin typeface="Times New Roman" panose="02020603050405020304" pitchFamily="18" charset="0"/>
                <a:cs typeface="Times New Roman" panose="02020603050405020304" pitchFamily="18" charset="0"/>
              </a:rPr>
              <a:t>中</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AB</a:t>
            </a:r>
            <a:r>
              <a:rPr lang="zh-CN" altLang="zh-CN" sz="2200"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PA</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AB</a:t>
            </a:r>
            <a:r>
              <a:rPr lang="zh-CN" altLang="zh-CN" sz="2200"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CD</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且</a:t>
            </a:r>
            <a:r>
              <a:rPr lang="en-US" altLang="zh-CN" sz="2200" i="1" dirty="0">
                <a:solidFill>
                  <a:srgbClr val="000000"/>
                </a:solidFill>
                <a:latin typeface="Times New Roman" panose="02020603050405020304" pitchFamily="18" charset="0"/>
                <a:cs typeface="Times New Roman" panose="02020603050405020304" pitchFamily="18" charset="0"/>
              </a:rPr>
              <a:t>PB=BC=BD=      </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CD=</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AB=</a:t>
            </a:r>
            <a:r>
              <a:rPr lang="en-US" altLang="zh-CN" sz="2200" dirty="0">
                <a:solidFill>
                  <a:srgbClr val="000000"/>
                </a:solidFill>
                <a:latin typeface="Times New Roman" panose="02020603050405020304" pitchFamily="18" charset="0"/>
                <a:cs typeface="Times New Roman" panose="02020603050405020304" pitchFamily="18" charset="0"/>
              </a:rPr>
              <a:t>2      ,</a:t>
            </a:r>
            <a:r>
              <a:rPr lang="zh-CN" altLang="zh-CN" sz="2200"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PAD=</a:t>
            </a:r>
            <a:r>
              <a:rPr lang="en-US" altLang="zh-CN" sz="2200" dirty="0">
                <a:solidFill>
                  <a:srgbClr val="000000"/>
                </a:solidFill>
                <a:latin typeface="Times New Roman" panose="02020603050405020304" pitchFamily="18" charset="0"/>
                <a:cs typeface="Times New Roman" panose="02020603050405020304" pitchFamily="18" charset="0"/>
              </a:rPr>
              <a:t>120</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t>
            </a:r>
          </a:p>
          <a:p>
            <a:pPr indent="267970">
              <a:lnSpc>
                <a:spcPct val="120000"/>
              </a:lnSpc>
              <a:tabLst>
                <a:tab pos="1188085" algn="l"/>
                <a:tab pos="2163445" algn="l"/>
                <a:tab pos="3142615" algn="l"/>
                <a:tab pos="4190365" algn="l"/>
              </a:tabLst>
            </a:pPr>
            <a:endParaRPr lang="en-US" altLang="zh-CN" sz="2200" i="1" dirty="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indent="267970">
              <a:lnSpc>
                <a:spcPct val="120000"/>
              </a:lnSpc>
              <a:tabLst>
                <a:tab pos="1188085" algn="l"/>
                <a:tab pos="2163445" algn="l"/>
                <a:tab pos="3142615" algn="l"/>
                <a:tab pos="4190365" algn="l"/>
              </a:tabLst>
            </a:pPr>
            <a:endParaRPr lang="en-US" altLang="zh-CN" sz="2200" i="1" dirty="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indent="267970">
              <a:lnSpc>
                <a:spcPct val="120000"/>
              </a:lnSpc>
              <a:tabLst>
                <a:tab pos="1188085" algn="l"/>
                <a:tab pos="2163445" algn="l"/>
                <a:tab pos="3142615" algn="l"/>
                <a:tab pos="4190365" algn="l"/>
              </a:tabLst>
            </a:pPr>
            <a:endParaRPr lang="en-US" altLang="zh-CN" sz="2200" i="1" dirty="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indent="267970">
              <a:lnSpc>
                <a:spcPct val="120000"/>
              </a:lnSpc>
              <a:tabLst>
                <a:tab pos="1188085" algn="l"/>
                <a:tab pos="2163445" algn="l"/>
                <a:tab pos="3142615" algn="l"/>
                <a:tab pos="4190365" algn="l"/>
              </a:tabLst>
            </a:pPr>
            <a:endParaRPr lang="en-US" altLang="zh-CN" sz="2200" i="1" dirty="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indent="267970">
              <a:lnSpc>
                <a:spcPct val="120000"/>
              </a:lnSpc>
              <a:tabLst>
                <a:tab pos="1188085" algn="l"/>
                <a:tab pos="2163445" algn="l"/>
                <a:tab pos="3142615" algn="l"/>
                <a:tab pos="4190365" algn="l"/>
              </a:tabLst>
            </a:pPr>
            <a:endParaRPr lang="en-US" altLang="zh-CN" sz="2200" i="1" dirty="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indent="267970">
              <a:lnSpc>
                <a:spcPct val="120000"/>
              </a:lnSpc>
              <a:tabLst>
                <a:tab pos="1188085" algn="l"/>
                <a:tab pos="2163445" algn="l"/>
                <a:tab pos="3142615" algn="l"/>
                <a:tab pos="4190365" algn="l"/>
              </a:tabLst>
            </a:pP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求证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平面</a:t>
            </a:r>
            <a:r>
              <a:rPr lang="en-US" altLang="zh-CN" sz="2200" i="1" dirty="0">
                <a:solidFill>
                  <a:srgbClr val="000000"/>
                </a:solidFill>
                <a:latin typeface="Times New Roman" panose="02020603050405020304" pitchFamily="18" charset="0"/>
                <a:cs typeface="Times New Roman" panose="02020603050405020304" pitchFamily="18" charset="0"/>
              </a:rPr>
              <a:t>PAD</a:t>
            </a:r>
            <a:r>
              <a:rPr lang="zh-CN" altLang="zh-CN" sz="2200" dirty="0">
                <a:solidFill>
                  <a:srgbClr val="000000"/>
                </a:solidFill>
                <a:latin typeface="NEU-BZ-S92"/>
                <a:cs typeface="宋体" panose="02010600030101010101" pitchFamily="2" charset="-122"/>
              </a:rPr>
              <a:t>⊥</a:t>
            </a:r>
            <a:r>
              <a:rPr lang="zh-CN" altLang="zh-CN" sz="2200" dirty="0">
                <a:solidFill>
                  <a:srgbClr val="000000"/>
                </a:solidFill>
                <a:latin typeface="Times New Roman" panose="02020603050405020304" pitchFamily="18" charset="0"/>
                <a:cs typeface="Times New Roman" panose="02020603050405020304" pitchFamily="18" charset="0"/>
              </a:rPr>
              <a:t>平面</a:t>
            </a:r>
            <a:r>
              <a:rPr lang="en-US" altLang="zh-CN" sz="2200" i="1" dirty="0">
                <a:solidFill>
                  <a:srgbClr val="000000"/>
                </a:solidFill>
                <a:latin typeface="Times New Roman" panose="02020603050405020304" pitchFamily="18" charset="0"/>
                <a:cs typeface="Times New Roman" panose="02020603050405020304" pitchFamily="18" charset="0"/>
              </a:rPr>
              <a:t>PCD</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求直线</a:t>
            </a:r>
            <a:r>
              <a:rPr lang="en-US" altLang="zh-CN" sz="2200" i="1" dirty="0">
                <a:solidFill>
                  <a:srgbClr val="000000"/>
                </a:solidFill>
                <a:latin typeface="Times New Roman" panose="02020603050405020304" pitchFamily="18" charset="0"/>
                <a:cs typeface="Times New Roman" panose="02020603050405020304" pitchFamily="18" charset="0"/>
              </a:rPr>
              <a:t>PD</a:t>
            </a:r>
            <a:r>
              <a:rPr lang="zh-CN" altLang="zh-CN" sz="2200" dirty="0">
                <a:solidFill>
                  <a:srgbClr val="000000"/>
                </a:solidFill>
                <a:latin typeface="Times New Roman" panose="02020603050405020304" pitchFamily="18" charset="0"/>
                <a:cs typeface="Times New Roman" panose="02020603050405020304" pitchFamily="18" charset="0"/>
              </a:rPr>
              <a:t>与平面</a:t>
            </a:r>
            <a:r>
              <a:rPr lang="en-US" altLang="zh-CN" sz="2200" i="1" dirty="0">
                <a:solidFill>
                  <a:srgbClr val="000000"/>
                </a:solidFill>
                <a:latin typeface="Times New Roman" panose="02020603050405020304" pitchFamily="18" charset="0"/>
                <a:cs typeface="Times New Roman" panose="02020603050405020304" pitchFamily="18" charset="0"/>
              </a:rPr>
              <a:t>PBC</a:t>
            </a:r>
            <a:r>
              <a:rPr lang="zh-CN" altLang="zh-CN" sz="2200" dirty="0">
                <a:solidFill>
                  <a:srgbClr val="000000"/>
                </a:solidFill>
                <a:latin typeface="Times New Roman" panose="02020603050405020304" pitchFamily="18" charset="0"/>
                <a:cs typeface="Times New Roman" panose="02020603050405020304" pitchFamily="18" charset="0"/>
              </a:rPr>
              <a:t>所成的角的正弦值</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xmlns="" val="2492347935"/>
              </p:ext>
            </p:extLst>
          </p:nvPr>
        </p:nvGraphicFramePr>
        <p:xfrm>
          <a:off x="2032000" y="2504930"/>
          <a:ext cx="8128000" cy="2070657"/>
        </p:xfrm>
        <a:graphic>
          <a:graphicData uri="http://schemas.openxmlformats.org/presentationml/2006/ole">
            <p:oleObj spid="_x0000_s21509" name="文档" r:id="rId6" imgW="3838246" imgH="977435" progId="Word.Document.12">
              <p:embed/>
            </p:oleObj>
          </a:graphicData>
        </a:graphic>
      </p:graphicFrame>
      <p:graphicFrame>
        <p:nvGraphicFramePr>
          <p:cNvPr id="5" name="对象 4"/>
          <p:cNvGraphicFramePr>
            <a:graphicFrameLocks noChangeAspect="1"/>
          </p:cNvGraphicFramePr>
          <p:nvPr>
            <p:extLst>
              <p:ext uri="{D42A27DB-BD31-4B8C-83A1-F6EECF244321}">
                <p14:modId xmlns:p14="http://schemas.microsoft.com/office/powerpoint/2010/main" xmlns="" val="3628832658"/>
              </p:ext>
            </p:extLst>
          </p:nvPr>
        </p:nvGraphicFramePr>
        <p:xfrm>
          <a:off x="3413091" y="2024722"/>
          <a:ext cx="1096962" cy="379413"/>
        </p:xfrm>
        <a:graphic>
          <a:graphicData uri="http://schemas.openxmlformats.org/presentationml/2006/ole">
            <p:oleObj spid="_x0000_s21510" name="文档" r:id="rId7" imgW="529600" imgH="179646" progId="Word.Document.12">
              <p:embed/>
            </p:oleObj>
          </a:graphicData>
        </a:graphic>
      </p:graphicFrame>
      <p:graphicFrame>
        <p:nvGraphicFramePr>
          <p:cNvPr id="9" name="对象 8"/>
          <p:cNvGraphicFramePr>
            <a:graphicFrameLocks noChangeAspect="1"/>
          </p:cNvGraphicFramePr>
          <p:nvPr>
            <p:extLst>
              <p:ext uri="{D42A27DB-BD31-4B8C-83A1-F6EECF244321}">
                <p14:modId xmlns:p14="http://schemas.microsoft.com/office/powerpoint/2010/main" xmlns="" val="2481204029"/>
              </p:ext>
            </p:extLst>
          </p:nvPr>
        </p:nvGraphicFramePr>
        <p:xfrm>
          <a:off x="5218122" y="2034130"/>
          <a:ext cx="1243012" cy="377825"/>
        </p:xfrm>
        <a:graphic>
          <a:graphicData uri="http://schemas.openxmlformats.org/presentationml/2006/ole">
            <p:oleObj spid="_x0000_s21511" name="文档" r:id="rId8" imgW="599475" imgH="178952" progId="Word.Document.12">
              <p:embed/>
            </p:oleObj>
          </a:graphicData>
        </a:graphic>
      </p:graphicFrame>
    </p:spTree>
    <p:extLst>
      <p:ext uri="{BB962C8B-B14F-4D97-AF65-F5344CB8AC3E}">
        <p14:creationId xmlns:p14="http://schemas.microsoft.com/office/powerpoint/2010/main" xmlns="" val="3435095537"/>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灯片编号占位符 1"/>
          <p:cNvSpPr>
            <a:spLocks noGrp="1"/>
          </p:cNvSpPr>
          <p:nvPr>
            <p:ph type="sldNum" sz="quarter" idx="4"/>
          </p:nvPr>
        </p:nvSpPr>
        <p:spPr/>
        <p:txBody>
          <a:bodyPr/>
          <a:lstStyle/>
          <a:p>
            <a:pPr algn="ctr"/>
            <a:r>
              <a:rPr lang="en-US" altLang="zh-CN" dirty="0"/>
              <a:t>-</a:t>
            </a:r>
            <a:fld id="{4BF17FCF-D4DA-449D-A468-DDB7E43619E6}" type="slidenum">
              <a:rPr lang="zh-CN" altLang="en-US" smtClean="0"/>
              <a:pPr algn="ctr"/>
              <a:t>3</a:t>
            </a:fld>
            <a:r>
              <a:rPr lang="en-US" altLang="zh-CN" dirty="0"/>
              <a:t>-</a:t>
            </a:r>
            <a:endParaRPr lang="zh-CN" altLang="en-US" dirty="0"/>
          </a:p>
        </p:txBody>
      </p:sp>
      <p:sp>
        <p:nvSpPr>
          <p:cNvPr id="3" name="圆角矩形 2">
            <a:hlinkClick r:id="rId2" action="ppaction://hlinksldjump"/>
          </p:cNvPr>
          <p:cNvSpPr/>
          <p:nvPr/>
        </p:nvSpPr>
        <p:spPr>
          <a:xfrm>
            <a:off x="1987632" y="1052513"/>
            <a:ext cx="945283"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E75E22"/>
                </a:solidFill>
                <a:latin typeface="+mj-ea"/>
                <a:ea typeface="+mj-ea"/>
              </a:rPr>
              <a:t>知识梳理</a:t>
            </a:r>
          </a:p>
        </p:txBody>
      </p:sp>
      <p:sp>
        <p:nvSpPr>
          <p:cNvPr id="4" name="圆角矩形 3">
            <a:hlinkClick r:id="rId3" action="ppaction://hlinksldjump"/>
          </p:cNvPr>
          <p:cNvSpPr/>
          <p:nvPr/>
        </p:nvSpPr>
        <p:spPr>
          <a:xfrm>
            <a:off x="2968706" y="1052513"/>
            <a:ext cx="94528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双击自测</a:t>
            </a:r>
          </a:p>
        </p:txBody>
      </p:sp>
      <p:sp>
        <p:nvSpPr>
          <p:cNvPr id="5" name="矩形 4"/>
          <p:cNvSpPr>
            <a:spLocks noChangeAspect="1"/>
          </p:cNvSpPr>
          <p:nvPr/>
        </p:nvSpPr>
        <p:spPr>
          <a:xfrm>
            <a:off x="2032000" y="2513600"/>
            <a:ext cx="8128000" cy="2084801"/>
          </a:xfrm>
          <a:prstGeom prst="rect">
            <a:avLst/>
          </a:prstGeom>
        </p:spPr>
        <p:txBody>
          <a:bodyPr>
            <a:spAutoFit/>
          </a:bodyPr>
          <a:lstStyle/>
          <a:p>
            <a:pPr indent="267970">
              <a:lnSpc>
                <a:spcPct val="120000"/>
              </a:lnSpc>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直线的方向向量与平面的法向量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直线</a:t>
            </a:r>
            <a:r>
              <a:rPr lang="en-US" altLang="zh-CN" sz="2200" i="1" dirty="0">
                <a:solidFill>
                  <a:srgbClr val="000000"/>
                </a:solidFill>
                <a:latin typeface="Times New Roman" panose="02020603050405020304" pitchFamily="18" charset="0"/>
                <a:cs typeface="Times New Roman" panose="02020603050405020304" pitchFamily="18" charset="0"/>
              </a:rPr>
              <a:t>l</a:t>
            </a:r>
            <a:r>
              <a:rPr lang="zh-CN" altLang="zh-CN" sz="2200" dirty="0">
                <a:solidFill>
                  <a:srgbClr val="000000"/>
                </a:solidFill>
                <a:latin typeface="Times New Roman" panose="02020603050405020304" pitchFamily="18" charset="0"/>
                <a:cs typeface="Times New Roman" panose="02020603050405020304" pitchFamily="18" charset="0"/>
              </a:rPr>
              <a:t>上的向量</a:t>
            </a:r>
            <a:r>
              <a:rPr lang="en-US" altLang="zh-CN" sz="2200" b="1" dirty="0">
                <a:solidFill>
                  <a:srgbClr val="000000"/>
                </a:solidFill>
                <a:latin typeface="Times New Roman" panose="02020603050405020304" pitchFamily="18" charset="0"/>
                <a:cs typeface="Times New Roman" panose="02020603050405020304" pitchFamily="18" charset="0"/>
              </a:rPr>
              <a:t>e</a:t>
            </a:r>
            <a:r>
              <a:rPr lang="zh-CN" altLang="zh-CN" sz="2200" dirty="0">
                <a:solidFill>
                  <a:srgbClr val="000000"/>
                </a:solidFill>
                <a:latin typeface="Times New Roman" panose="02020603050405020304" pitchFamily="18" charset="0"/>
                <a:cs typeface="Times New Roman" panose="02020603050405020304" pitchFamily="18" charset="0"/>
              </a:rPr>
              <a:t>以及与</a:t>
            </a:r>
            <a:r>
              <a:rPr lang="en-US" altLang="zh-CN" sz="2200" b="1" u="sng" dirty="0">
                <a:solidFill>
                  <a:srgbClr val="FF0000"/>
                </a:solidFill>
                <a:uFill>
                  <a:solidFill>
                    <a:srgbClr val="000000"/>
                  </a:solidFill>
                </a:uFill>
                <a:latin typeface="Times New Roman" panose="02020603050405020304" pitchFamily="18" charset="0"/>
                <a:cs typeface="Times New Roman" panose="02020603050405020304" pitchFamily="18" charset="0"/>
              </a:rPr>
              <a:t>e</a:t>
            </a:r>
            <a:r>
              <a:rPr lang="zh-CN" altLang="zh-CN" sz="2200" u="sng" dirty="0">
                <a:solidFill>
                  <a:srgbClr val="FF0000"/>
                </a:solidFill>
                <a:uFill>
                  <a:solidFill>
                    <a:srgbClr val="000000"/>
                  </a:solidFill>
                </a:uFill>
                <a:latin typeface="NEU-BZ-S92"/>
                <a:ea typeface="方正宋黑_GBK" panose="03000509000000000000" pitchFamily="65" charset="-122"/>
                <a:cs typeface="Times New Roman" panose="02020603050405020304" pitchFamily="18" charset="0"/>
              </a:rPr>
              <a:t>共线</a:t>
            </a:r>
            <a:r>
              <a:rPr lang="zh-CN" altLang="zh-CN" sz="2200" i="1"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的向量叫做直线</a:t>
            </a:r>
            <a:r>
              <a:rPr lang="en-US" altLang="zh-CN" sz="2200" i="1" dirty="0">
                <a:solidFill>
                  <a:srgbClr val="000000"/>
                </a:solidFill>
                <a:latin typeface="Times New Roman" panose="02020603050405020304" pitchFamily="18" charset="0"/>
                <a:cs typeface="Times New Roman" panose="02020603050405020304" pitchFamily="18" charset="0"/>
              </a:rPr>
              <a:t>l</a:t>
            </a:r>
            <a:r>
              <a:rPr lang="zh-CN" altLang="zh-CN" sz="2200" dirty="0">
                <a:solidFill>
                  <a:srgbClr val="000000"/>
                </a:solidFill>
                <a:latin typeface="Times New Roman" panose="02020603050405020304" pitchFamily="18" charset="0"/>
                <a:cs typeface="Times New Roman" panose="02020603050405020304" pitchFamily="18" charset="0"/>
              </a:rPr>
              <a:t>的方向向量</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如果表示非零向量</a:t>
            </a:r>
            <a:r>
              <a:rPr lang="en-US" altLang="zh-CN" sz="2200" b="1" dirty="0">
                <a:solidFill>
                  <a:srgbClr val="000000"/>
                </a:solidFill>
                <a:latin typeface="Times New Roman" panose="02020603050405020304" pitchFamily="18" charset="0"/>
                <a:cs typeface="Times New Roman" panose="02020603050405020304" pitchFamily="18" charset="0"/>
              </a:rPr>
              <a:t>n</a:t>
            </a:r>
            <a:r>
              <a:rPr lang="zh-CN" altLang="zh-CN" sz="2200" dirty="0">
                <a:solidFill>
                  <a:srgbClr val="000000"/>
                </a:solidFill>
                <a:latin typeface="Times New Roman" panose="02020603050405020304" pitchFamily="18" charset="0"/>
                <a:cs typeface="Times New Roman" panose="02020603050405020304" pitchFamily="18" charset="0"/>
              </a:rPr>
              <a:t>的有向线段所在直线</a:t>
            </a:r>
            <a:r>
              <a:rPr lang="zh-CN" altLang="zh-CN" sz="2200" u="sng" dirty="0">
                <a:solidFill>
                  <a:srgbClr val="FF0000"/>
                </a:solidFill>
                <a:uFill>
                  <a:solidFill>
                    <a:srgbClr val="000000"/>
                  </a:solidFill>
                </a:uFill>
                <a:latin typeface="NEU-BZ-S92"/>
                <a:ea typeface="方正宋黑_GBK" panose="03000509000000000000" pitchFamily="65" charset="-122"/>
                <a:cs typeface="Times New Roman" panose="02020603050405020304" pitchFamily="18" charset="0"/>
              </a:rPr>
              <a:t>垂直于</a:t>
            </a:r>
            <a:r>
              <a:rPr lang="zh-CN" altLang="zh-CN" sz="2200" i="1"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平面</a:t>
            </a:r>
            <a:r>
              <a:rPr lang="en-US" altLang="zh-CN" sz="2200" i="1" dirty="0">
                <a:solidFill>
                  <a:srgbClr val="000000"/>
                </a:solidFill>
                <a:latin typeface="Times New Roman" panose="02020603050405020304" pitchFamily="18" charset="0"/>
                <a:ea typeface="Microsoft Yi Baiti" panose="03000500000000000000" pitchFamily="66" charset="0"/>
                <a:cs typeface="Times New Roman" panose="02020603050405020304" pitchFamily="18" charset="0"/>
              </a:rPr>
              <a:t>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那么称向量</a:t>
            </a:r>
            <a:r>
              <a:rPr lang="en-US" altLang="zh-CN" sz="2200" b="1" dirty="0">
                <a:solidFill>
                  <a:srgbClr val="000000"/>
                </a:solidFill>
                <a:latin typeface="Times New Roman" panose="02020603050405020304" pitchFamily="18" charset="0"/>
                <a:cs typeface="Times New Roman" panose="02020603050405020304" pitchFamily="18" charset="0"/>
              </a:rPr>
              <a:t>n</a:t>
            </a:r>
            <a:r>
              <a:rPr lang="zh-CN" altLang="zh-CN" sz="2200" dirty="0">
                <a:solidFill>
                  <a:srgbClr val="000000"/>
                </a:solidFill>
                <a:latin typeface="Times New Roman" panose="02020603050405020304" pitchFamily="18" charset="0"/>
                <a:cs typeface="Times New Roman" panose="02020603050405020304" pitchFamily="18" charset="0"/>
              </a:rPr>
              <a:t>垂直于平面</a:t>
            </a:r>
            <a:r>
              <a:rPr lang="en-US" altLang="zh-CN" sz="2200" i="1" dirty="0">
                <a:solidFill>
                  <a:srgbClr val="000000"/>
                </a:solidFill>
                <a:latin typeface="Times New Roman" panose="02020603050405020304" pitchFamily="18" charset="0"/>
                <a:ea typeface="Microsoft Yi Baiti" panose="03000500000000000000" pitchFamily="66" charset="0"/>
                <a:cs typeface="Times New Roman" panose="02020603050405020304" pitchFamily="18" charset="0"/>
              </a:rPr>
              <a:t>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记作</a:t>
            </a:r>
            <a:r>
              <a:rPr lang="en-US" altLang="zh-CN" sz="2200" b="1" u="sng" dirty="0">
                <a:solidFill>
                  <a:srgbClr val="FF0000"/>
                </a:solidFill>
                <a:uFill>
                  <a:solidFill>
                    <a:srgbClr val="000000"/>
                  </a:solidFill>
                </a:uFill>
                <a:latin typeface="Times New Roman" panose="02020603050405020304" pitchFamily="18" charset="0"/>
                <a:cs typeface="Times New Roman" panose="02020603050405020304" pitchFamily="18" charset="0"/>
              </a:rPr>
              <a:t>n</a:t>
            </a:r>
            <a:r>
              <a:rPr lang="zh-CN" altLang="zh-CN" sz="2200" u="sng" dirty="0">
                <a:solidFill>
                  <a:srgbClr val="FF0000"/>
                </a:solidFill>
                <a:uFill>
                  <a:solidFill>
                    <a:srgbClr val="000000"/>
                  </a:solidFill>
                </a:uFill>
                <a:latin typeface="NEU-BZ-S92"/>
                <a:cs typeface="宋体" panose="02010600030101010101" pitchFamily="2" charset="-122"/>
              </a:rPr>
              <a:t>⊥</a:t>
            </a:r>
            <a:r>
              <a:rPr lang="en-US" altLang="zh-CN" sz="2200" i="1" u="sng" dirty="0">
                <a:solidFill>
                  <a:srgbClr val="FF0000"/>
                </a:solidFill>
                <a:uFill>
                  <a:solidFill>
                    <a:srgbClr val="000000"/>
                  </a:solidFill>
                </a:uFill>
                <a:latin typeface="Times New Roman" panose="02020603050405020304" pitchFamily="18" charset="0"/>
                <a:ea typeface="Microsoft Yi Baiti" panose="03000500000000000000" pitchFamily="66" charset="0"/>
                <a:cs typeface="Times New Roman" panose="02020603050405020304" pitchFamily="18" charset="0"/>
              </a:rPr>
              <a:t>α</a:t>
            </a:r>
            <a:r>
              <a:rPr lang="zh-CN" altLang="zh-CN" sz="2200" i="1"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此时把</a:t>
            </a:r>
            <a:r>
              <a:rPr lang="zh-CN" altLang="zh-CN" sz="2200" u="sng" dirty="0">
                <a:solidFill>
                  <a:srgbClr val="FF0000"/>
                </a:solidFill>
                <a:uFill>
                  <a:solidFill>
                    <a:srgbClr val="000000"/>
                  </a:solidFill>
                </a:uFill>
                <a:latin typeface="NEU-BZ-S92"/>
                <a:ea typeface="方正宋黑_GBK" panose="03000509000000000000" pitchFamily="65" charset="-122"/>
                <a:cs typeface="Times New Roman" panose="02020603050405020304" pitchFamily="18" charset="0"/>
              </a:rPr>
              <a:t>向量</a:t>
            </a:r>
            <a:r>
              <a:rPr lang="en-US" altLang="zh-CN" sz="2200" b="1" u="sng" dirty="0">
                <a:solidFill>
                  <a:srgbClr val="FF0000"/>
                </a:solidFill>
                <a:uFill>
                  <a:solidFill>
                    <a:srgbClr val="000000"/>
                  </a:solidFill>
                </a:uFill>
                <a:latin typeface="Times New Roman" panose="02020603050405020304" pitchFamily="18" charset="0"/>
                <a:cs typeface="Times New Roman" panose="02020603050405020304" pitchFamily="18" charset="0"/>
              </a:rPr>
              <a:t>n</a:t>
            </a:r>
            <a:r>
              <a:rPr lang="zh-CN" altLang="zh-CN" sz="2200" i="1"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叫做平面</a:t>
            </a:r>
            <a:r>
              <a:rPr lang="en-US" altLang="zh-CN" sz="2200" i="1" dirty="0">
                <a:solidFill>
                  <a:srgbClr val="000000"/>
                </a:solidFill>
                <a:latin typeface="Times New Roman" panose="02020603050405020304" pitchFamily="18" charset="0"/>
                <a:ea typeface="Microsoft Yi Baiti" panose="03000500000000000000" pitchFamily="66" charset="0"/>
                <a:cs typeface="Times New Roman" panose="02020603050405020304" pitchFamily="18" charset="0"/>
              </a:rPr>
              <a:t>α</a:t>
            </a:r>
            <a:r>
              <a:rPr lang="zh-CN" altLang="zh-CN" sz="2200" dirty="0">
                <a:solidFill>
                  <a:srgbClr val="000000"/>
                </a:solidFill>
                <a:latin typeface="Times New Roman" panose="02020603050405020304" pitchFamily="18" charset="0"/>
                <a:cs typeface="Times New Roman" panose="02020603050405020304" pitchFamily="18" charset="0"/>
              </a:rPr>
              <a:t>的法向量</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6" name="矩形 5"/>
          <p:cNvSpPr/>
          <p:nvPr/>
        </p:nvSpPr>
        <p:spPr>
          <a:xfrm>
            <a:off x="5445303" y="2987430"/>
            <a:ext cx="805105"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7638613" y="3386440"/>
            <a:ext cx="805105"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5581554" y="3772133"/>
            <a:ext cx="805105"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7340919" y="3803306"/>
            <a:ext cx="805105"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932889747"/>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8"/>
                                        </p:tgtEl>
                                      </p:cBhvr>
                                    </p:animEffect>
                                    <p:set>
                                      <p:cBhvr>
                                        <p:cTn id="17" dur="1" fill="hold">
                                          <p:stCondLst>
                                            <p:cond delay="499"/>
                                          </p:stCondLst>
                                        </p:cTn>
                                        <p:tgtEl>
                                          <p:spTgt spid="8"/>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9"/>
                                        </p:tgtEl>
                                      </p:cBhvr>
                                    </p:animEffect>
                                    <p:set>
                                      <p:cBhvr>
                                        <p:cTn id="22"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a:t>-</a:t>
            </a:r>
            <a:fld id="{4BF17FCF-D4DA-449D-A468-DDB7E43619E6}" type="slidenum">
              <a:rPr lang="zh-CN" altLang="en-US" smtClean="0"/>
              <a:pPr algn="ctr"/>
              <a:t>30</a:t>
            </a:fld>
            <a:r>
              <a:rPr lang="en-US" altLang="zh-CN"/>
              <a:t>-</a:t>
            </a:r>
            <a:endParaRPr lang="zh-CN" altLang="en-US" dirty="0"/>
          </a:p>
        </p:txBody>
      </p:sp>
      <p:sp>
        <p:nvSpPr>
          <p:cNvPr id="15" name="圆角矩形 14">
            <a:hlinkClick r:id="rId2" action="ppaction://hlinksldjump"/>
          </p:cNvPr>
          <p:cNvSpPr/>
          <p:nvPr/>
        </p:nvSpPr>
        <p:spPr>
          <a:xfrm>
            <a:off x="1987632" y="1052513"/>
            <a:ext cx="94528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考点一</a:t>
            </a:r>
          </a:p>
        </p:txBody>
      </p:sp>
      <p:sp>
        <p:nvSpPr>
          <p:cNvPr id="16" name="圆角矩形 15">
            <a:hlinkClick r:id="rId3" action="ppaction://hlinksldjump"/>
          </p:cNvPr>
          <p:cNvSpPr/>
          <p:nvPr/>
        </p:nvSpPr>
        <p:spPr>
          <a:xfrm>
            <a:off x="2968706" y="1052513"/>
            <a:ext cx="945283"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E75E22"/>
                </a:solidFill>
                <a:latin typeface="+mj-ea"/>
                <a:ea typeface="+mj-ea"/>
              </a:rPr>
              <a:t>考点二</a:t>
            </a:r>
          </a:p>
        </p:txBody>
      </p:sp>
      <p:sp>
        <p:nvSpPr>
          <p:cNvPr id="17" name="圆角矩形 16">
            <a:hlinkClick r:id="rId4" action="ppaction://hlinksldjump"/>
          </p:cNvPr>
          <p:cNvSpPr/>
          <p:nvPr/>
        </p:nvSpPr>
        <p:spPr>
          <a:xfrm>
            <a:off x="3949780" y="1052513"/>
            <a:ext cx="94528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考点三</a:t>
            </a:r>
          </a:p>
        </p:txBody>
      </p:sp>
      <p:sp>
        <p:nvSpPr>
          <p:cNvPr id="3" name="矩形 2"/>
          <p:cNvSpPr>
            <a:spLocks noChangeAspect="1"/>
          </p:cNvSpPr>
          <p:nvPr/>
        </p:nvSpPr>
        <p:spPr>
          <a:xfrm>
            <a:off x="2032000" y="2107334"/>
            <a:ext cx="8128000" cy="2897332"/>
          </a:xfrm>
          <a:prstGeom prst="rect">
            <a:avLst/>
          </a:prstGeom>
        </p:spPr>
        <p:txBody>
          <a:bodyPr>
            <a:spAutoFit/>
          </a:bodyPr>
          <a:lstStyle/>
          <a:p>
            <a:pPr indent="266700">
              <a:lnSpc>
                <a:spcPct val="120000"/>
              </a:lnSpc>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证明</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过点</a:t>
            </a:r>
            <a:r>
              <a:rPr lang="en-US" altLang="zh-CN" sz="2200" i="1"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a:t>
            </a:r>
            <a:r>
              <a:rPr lang="en-US" altLang="zh-CN" sz="2200" i="1" dirty="0">
                <a:solidFill>
                  <a:srgbClr val="000000"/>
                </a:solidFill>
                <a:latin typeface="Times New Roman" panose="02020603050405020304" pitchFamily="18" charset="0"/>
                <a:cs typeface="Times New Roman" panose="02020603050405020304" pitchFamily="18" charset="0"/>
              </a:rPr>
              <a:t>BE</a:t>
            </a:r>
            <a:r>
              <a:rPr lang="zh-CN" altLang="zh-CN" sz="2200"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AD</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交</a:t>
            </a:r>
            <a:r>
              <a:rPr lang="en-US" altLang="zh-CN" sz="2200" i="1" dirty="0">
                <a:solidFill>
                  <a:srgbClr val="000000"/>
                </a:solidFill>
                <a:latin typeface="Times New Roman" panose="02020603050405020304" pitchFamily="18" charset="0"/>
                <a:cs typeface="Times New Roman" panose="02020603050405020304" pitchFamily="18" charset="0"/>
              </a:rPr>
              <a:t>CD</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于点</a:t>
            </a:r>
            <a:r>
              <a:rPr lang="en-US" altLang="zh-CN" sz="2200" i="1" dirty="0">
                <a:solidFill>
                  <a:srgbClr val="000000"/>
                </a:solidFill>
                <a:latin typeface="Times New Roman" panose="02020603050405020304" pitchFamily="18" charset="0"/>
                <a:cs typeface="Times New Roman" panose="02020603050405020304" pitchFamily="18" charset="0"/>
              </a:rPr>
              <a:t>E.</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i="1"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AB</a:t>
            </a:r>
            <a:r>
              <a:rPr lang="zh-CN" altLang="zh-CN" sz="2200" dirty="0">
                <a:solidFill>
                  <a:srgbClr val="000000"/>
                </a:solidFill>
                <a:latin typeface="NEU-BZ-S92"/>
                <a:cs typeface="宋体" panose="02010600030101010101" pitchFamily="2" charset="-122"/>
              </a:rPr>
              <a:t>∥</a:t>
            </a:r>
            <a:r>
              <a:rPr lang="en-US" altLang="zh-CN" sz="2200" i="1" dirty="0" err="1">
                <a:solidFill>
                  <a:srgbClr val="000000"/>
                </a:solidFill>
                <a:latin typeface="Times New Roman" panose="02020603050405020304" pitchFamily="18" charset="0"/>
                <a:cs typeface="Times New Roman" panose="02020603050405020304" pitchFamily="18" charset="0"/>
              </a:rPr>
              <a:t>CD</a:t>
            </a:r>
            <a:r>
              <a:rPr lang="en-US" altLang="zh-CN" sz="2200" dirty="0" err="1">
                <a:solidFill>
                  <a:srgbClr val="000000"/>
                </a:solidFill>
                <a:latin typeface="Times New Roman" panose="02020603050405020304" pitchFamily="18" charset="0"/>
                <a:cs typeface="Times New Roman" panose="02020603050405020304" pitchFamily="18" charset="0"/>
              </a:rPr>
              <a:t>,</a:t>
            </a:r>
            <a:r>
              <a:rPr lang="en-US" altLang="zh-CN" sz="2200" i="1" dirty="0" err="1">
                <a:solidFill>
                  <a:srgbClr val="000000"/>
                </a:solidFill>
                <a:latin typeface="Times New Roman" panose="02020603050405020304" pitchFamily="18" charset="0"/>
                <a:cs typeface="Times New Roman" panose="02020603050405020304" pitchFamily="18" charset="0"/>
              </a:rPr>
              <a:t>BE</a:t>
            </a:r>
            <a:r>
              <a:rPr lang="zh-CN" altLang="zh-CN" sz="2200"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AD</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i="1" dirty="0">
                <a:solidFill>
                  <a:srgbClr val="000000"/>
                </a:solidFill>
                <a:latin typeface="NEU-BZ-S92"/>
                <a:cs typeface="宋体" panose="02010600030101010101" pitchFamily="2" charset="-122"/>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四边形</a:t>
            </a:r>
            <a:r>
              <a:rPr lang="en-US" altLang="zh-CN" sz="2200" i="1" dirty="0">
                <a:solidFill>
                  <a:srgbClr val="000000"/>
                </a:solidFill>
                <a:latin typeface="Times New Roman" panose="02020603050405020304" pitchFamily="18" charset="0"/>
                <a:cs typeface="Times New Roman" panose="02020603050405020304" pitchFamily="18" charset="0"/>
              </a:rPr>
              <a:t>ABED</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为平行四边形</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i="1"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AB=DE.</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a:t>
            </a:r>
            <a:r>
              <a:rPr lang="en-US" altLang="zh-CN" sz="2200" i="1" dirty="0">
                <a:solidFill>
                  <a:srgbClr val="000000"/>
                </a:solidFill>
                <a:latin typeface="Times New Roman" panose="02020603050405020304" pitchFamily="18" charset="0"/>
                <a:cs typeface="Times New Roman" panose="02020603050405020304" pitchFamily="18" charset="0"/>
              </a:rPr>
              <a:t>CD=</a:t>
            </a:r>
            <a:r>
              <a:rPr lang="en-US" altLang="zh-CN" sz="2200" dirty="0" err="1">
                <a:solidFill>
                  <a:srgbClr val="000000"/>
                </a:solidFill>
                <a:latin typeface="Times New Roman" panose="02020603050405020304" pitchFamily="18" charset="0"/>
                <a:cs typeface="Times New Roman" panose="02020603050405020304" pitchFamily="18" charset="0"/>
              </a:rPr>
              <a:t>2</a:t>
            </a:r>
            <a:r>
              <a:rPr lang="en-US" altLang="zh-CN" sz="2200" i="1" dirty="0" err="1">
                <a:solidFill>
                  <a:srgbClr val="000000"/>
                </a:solidFill>
                <a:latin typeface="Times New Roman" panose="02020603050405020304" pitchFamily="18" charset="0"/>
                <a:cs typeface="Times New Roman" panose="02020603050405020304" pitchFamily="18" charset="0"/>
              </a:rPr>
              <a:t>AB</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i="1"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E</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a:t>
            </a:r>
            <a:r>
              <a:rPr lang="en-US" altLang="zh-CN" sz="2200" i="1" dirty="0">
                <a:solidFill>
                  <a:srgbClr val="000000"/>
                </a:solidFill>
                <a:latin typeface="Times New Roman" panose="02020603050405020304" pitchFamily="18" charset="0"/>
                <a:cs typeface="Times New Roman" panose="02020603050405020304" pitchFamily="18" charset="0"/>
              </a:rPr>
              <a:t>CD</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中点</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i="1"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BE</a:t>
            </a:r>
            <a:r>
              <a:rPr lang="zh-CN" altLang="zh-CN" sz="2200"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CD.</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i="1" dirty="0">
                <a:solidFill>
                  <a:srgbClr val="000000"/>
                </a:solidFill>
                <a:latin typeface="NEU-BZ-S92"/>
                <a:cs typeface="宋体" panose="02010600030101010101" pitchFamily="2" charset="-122"/>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四边形</a:t>
            </a:r>
            <a:r>
              <a:rPr lang="en-US" altLang="zh-CN" sz="2200" i="1" dirty="0">
                <a:solidFill>
                  <a:srgbClr val="000000"/>
                </a:solidFill>
                <a:latin typeface="Times New Roman" panose="02020603050405020304" pitchFamily="18" charset="0"/>
                <a:cs typeface="Times New Roman" panose="02020603050405020304" pitchFamily="18" charset="0"/>
              </a:rPr>
              <a:t>ABED</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为矩形</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i="1"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AB</a:t>
            </a:r>
            <a:r>
              <a:rPr lang="zh-CN" altLang="zh-CN" sz="2200"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AD.</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a:t>
            </a:r>
            <a:r>
              <a:rPr lang="en-US" altLang="zh-CN" sz="2200" i="1" dirty="0">
                <a:solidFill>
                  <a:srgbClr val="000000"/>
                </a:solidFill>
                <a:latin typeface="Times New Roman" panose="02020603050405020304" pitchFamily="18" charset="0"/>
                <a:cs typeface="Times New Roman" panose="02020603050405020304" pitchFamily="18" charset="0"/>
              </a:rPr>
              <a:t>AB</a:t>
            </a:r>
            <a:r>
              <a:rPr lang="zh-CN" altLang="zh-CN" sz="2200" dirty="0">
                <a:solidFill>
                  <a:srgbClr val="000000"/>
                </a:solidFill>
                <a:latin typeface="NEU-BZ-S92"/>
                <a:cs typeface="宋体" panose="02010600030101010101" pitchFamily="2" charset="-122"/>
              </a:rPr>
              <a:t>⊥</a:t>
            </a:r>
            <a:r>
              <a:rPr lang="en-US" altLang="zh-CN" sz="2200" i="1" dirty="0" err="1">
                <a:solidFill>
                  <a:srgbClr val="000000"/>
                </a:solidFill>
                <a:latin typeface="Times New Roman" panose="02020603050405020304" pitchFamily="18" charset="0"/>
                <a:cs typeface="Times New Roman" panose="02020603050405020304" pitchFamily="18" charset="0"/>
              </a:rPr>
              <a:t>PA</a:t>
            </a:r>
            <a:r>
              <a:rPr lang="en-US" altLang="zh-CN" sz="2200" dirty="0" err="1">
                <a:solidFill>
                  <a:srgbClr val="000000"/>
                </a:solidFill>
                <a:latin typeface="Times New Roman" panose="02020603050405020304" pitchFamily="18" charset="0"/>
                <a:cs typeface="Times New Roman" panose="02020603050405020304" pitchFamily="18" charset="0"/>
              </a:rPr>
              <a:t>,</a:t>
            </a:r>
            <a:r>
              <a:rPr lang="en-US" altLang="zh-CN" sz="2200" i="1" dirty="0" err="1">
                <a:solidFill>
                  <a:srgbClr val="000000"/>
                </a:solidFill>
                <a:latin typeface="Times New Roman" panose="02020603050405020304" pitchFamily="18" charset="0"/>
                <a:cs typeface="Times New Roman" panose="02020603050405020304" pitchFamily="18" charset="0"/>
              </a:rPr>
              <a:t>PA</a:t>
            </a:r>
            <a:r>
              <a:rPr lang="en-US" altLang="zh-CN" sz="2200" dirty="0" err="1">
                <a:solidFill>
                  <a:srgbClr val="000000"/>
                </a:solidFill>
                <a:latin typeface="Times New Roman" panose="02020603050405020304" pitchFamily="18" charset="0"/>
                <a:cs typeface="Times New Roman" panose="02020603050405020304" pitchFamily="18" charset="0"/>
              </a:rPr>
              <a:t>∩</a:t>
            </a:r>
            <a:r>
              <a:rPr lang="en-US" altLang="zh-CN" sz="2200" i="1" dirty="0" err="1">
                <a:solidFill>
                  <a:srgbClr val="000000"/>
                </a:solidFill>
                <a:latin typeface="Times New Roman" panose="02020603050405020304" pitchFamily="18" charset="0"/>
                <a:cs typeface="Times New Roman" panose="02020603050405020304" pitchFamily="18" charset="0"/>
              </a:rPr>
              <a:t>AD</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i="1"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AB</a:t>
            </a:r>
            <a:r>
              <a:rPr lang="zh-CN" altLang="zh-CN" sz="2200" dirty="0">
                <a:solidFill>
                  <a:srgbClr val="000000"/>
                </a:solidFill>
                <a:latin typeface="NEU-BZ-S92"/>
                <a:cs typeface="宋体" panose="02010600030101010101" pitchFamily="2" charset="-122"/>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平面</a:t>
            </a:r>
            <a:r>
              <a:rPr lang="en-US" altLang="zh-CN" sz="2200" i="1" dirty="0">
                <a:solidFill>
                  <a:srgbClr val="000000"/>
                </a:solidFill>
                <a:latin typeface="Times New Roman" panose="02020603050405020304" pitchFamily="18" charset="0"/>
                <a:cs typeface="Times New Roman" panose="02020603050405020304" pitchFamily="18" charset="0"/>
              </a:rPr>
              <a:t>PAD.</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a:t>
            </a:r>
            <a:r>
              <a:rPr lang="zh-CN" altLang="zh-CN" sz="2200" i="1"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AB</a:t>
            </a:r>
            <a:r>
              <a:rPr lang="zh-CN" altLang="zh-CN" sz="2200" dirty="0">
                <a:solidFill>
                  <a:srgbClr val="000000"/>
                </a:solidFill>
                <a:latin typeface="NEU-BZ-S92"/>
                <a:cs typeface="宋体" panose="02010600030101010101" pitchFamily="2" charset="-122"/>
              </a:rPr>
              <a:t>∥</a:t>
            </a:r>
            <a:r>
              <a:rPr lang="en-US" altLang="zh-CN" sz="2200" i="1" dirty="0" err="1">
                <a:solidFill>
                  <a:srgbClr val="000000"/>
                </a:solidFill>
                <a:latin typeface="Times New Roman" panose="02020603050405020304" pitchFamily="18" charset="0"/>
                <a:cs typeface="Times New Roman" panose="02020603050405020304" pitchFamily="18" charset="0"/>
              </a:rPr>
              <a:t>CD</a:t>
            </a:r>
            <a:r>
              <a:rPr lang="en-US" altLang="zh-CN" sz="2200" dirty="0" err="1">
                <a:solidFill>
                  <a:srgbClr val="000000"/>
                </a:solidFill>
                <a:latin typeface="Times New Roman" panose="02020603050405020304" pitchFamily="18" charset="0"/>
                <a:cs typeface="Times New Roman" panose="02020603050405020304" pitchFamily="18" charset="0"/>
              </a:rPr>
              <a:t>,</a:t>
            </a:r>
            <a:r>
              <a:rPr lang="en-US" altLang="zh-CN" sz="2200" i="1" dirty="0" err="1">
                <a:solidFill>
                  <a:srgbClr val="000000"/>
                </a:solidFill>
                <a:latin typeface="Times New Roman" panose="02020603050405020304" pitchFamily="18" charset="0"/>
                <a:cs typeface="Times New Roman" panose="02020603050405020304" pitchFamily="18" charset="0"/>
              </a:rPr>
              <a:t>CD</a:t>
            </a:r>
            <a:r>
              <a:rPr lang="en-US" altLang="zh-CN" sz="2200" dirty="0">
                <a:solidFill>
                  <a:srgbClr val="000000"/>
                </a:solidFill>
                <a:latin typeface="Cambria Math" panose="02040503050406030204" pitchFamily="18" charset="0"/>
                <a:ea typeface="NEU-BZ-S9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平面</a:t>
            </a:r>
            <a:r>
              <a:rPr lang="en-US" altLang="zh-CN" sz="2200" i="1" dirty="0" err="1">
                <a:solidFill>
                  <a:srgbClr val="000000"/>
                </a:solidFill>
                <a:latin typeface="Times New Roman" panose="02020603050405020304" pitchFamily="18" charset="0"/>
                <a:cs typeface="Times New Roman" panose="02020603050405020304" pitchFamily="18" charset="0"/>
              </a:rPr>
              <a:t>PCD</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i="1" dirty="0">
                <a:solidFill>
                  <a:srgbClr val="000000"/>
                </a:solidFill>
                <a:latin typeface="NEU-BZ-S92"/>
                <a:cs typeface="宋体" panose="02010600030101010101" pitchFamily="2" charset="-122"/>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平面</a:t>
            </a:r>
            <a:r>
              <a:rPr lang="en-US" altLang="zh-CN" sz="2200" i="1" dirty="0">
                <a:solidFill>
                  <a:srgbClr val="000000"/>
                </a:solidFill>
                <a:latin typeface="Times New Roman" panose="02020603050405020304" pitchFamily="18" charset="0"/>
                <a:cs typeface="Times New Roman" panose="02020603050405020304" pitchFamily="18" charset="0"/>
              </a:rPr>
              <a:t>PAD</a:t>
            </a:r>
            <a:r>
              <a:rPr lang="zh-CN" altLang="zh-CN" sz="2200" dirty="0">
                <a:solidFill>
                  <a:srgbClr val="000000"/>
                </a:solidFill>
                <a:latin typeface="NEU-BZ-S92"/>
                <a:cs typeface="宋体" panose="02010600030101010101" pitchFamily="2" charset="-122"/>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平面</a:t>
            </a:r>
            <a:r>
              <a:rPr lang="en-US" altLang="zh-CN" sz="2200" i="1" dirty="0" err="1">
                <a:solidFill>
                  <a:srgbClr val="000000"/>
                </a:solidFill>
                <a:latin typeface="Times New Roman" panose="02020603050405020304" pitchFamily="18" charset="0"/>
                <a:cs typeface="Times New Roman" panose="02020603050405020304" pitchFamily="18" charset="0"/>
              </a:rPr>
              <a:t>PCD</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467137278"/>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a:t>-</a:t>
            </a:r>
            <a:fld id="{4BF17FCF-D4DA-449D-A468-DDB7E43619E6}" type="slidenum">
              <a:rPr lang="zh-CN" altLang="en-US" smtClean="0"/>
              <a:pPr algn="ctr"/>
              <a:t>31</a:t>
            </a:fld>
            <a:r>
              <a:rPr lang="en-US" altLang="zh-CN"/>
              <a:t>-</a:t>
            </a:r>
            <a:endParaRPr lang="zh-CN" altLang="en-US" dirty="0"/>
          </a:p>
        </p:txBody>
      </p:sp>
      <p:sp>
        <p:nvSpPr>
          <p:cNvPr id="15" name="圆角矩形 14">
            <a:hlinkClick r:id="rId3" action="ppaction://hlinksldjump"/>
          </p:cNvPr>
          <p:cNvSpPr/>
          <p:nvPr/>
        </p:nvSpPr>
        <p:spPr>
          <a:xfrm>
            <a:off x="1987632" y="1052513"/>
            <a:ext cx="94528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考点一</a:t>
            </a:r>
          </a:p>
        </p:txBody>
      </p:sp>
      <p:sp>
        <p:nvSpPr>
          <p:cNvPr id="16" name="圆角矩形 15">
            <a:hlinkClick r:id="rId4" action="ppaction://hlinksldjump"/>
          </p:cNvPr>
          <p:cNvSpPr/>
          <p:nvPr/>
        </p:nvSpPr>
        <p:spPr>
          <a:xfrm>
            <a:off x="2968706" y="1052513"/>
            <a:ext cx="945283"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E75E22"/>
                </a:solidFill>
                <a:latin typeface="+mj-ea"/>
                <a:ea typeface="+mj-ea"/>
              </a:rPr>
              <a:t>考点二</a:t>
            </a:r>
          </a:p>
        </p:txBody>
      </p:sp>
      <p:sp>
        <p:nvSpPr>
          <p:cNvPr id="17" name="圆角矩形 16">
            <a:hlinkClick r:id="rId5" action="ppaction://hlinksldjump"/>
          </p:cNvPr>
          <p:cNvSpPr/>
          <p:nvPr/>
        </p:nvSpPr>
        <p:spPr>
          <a:xfrm>
            <a:off x="3949780" y="1052513"/>
            <a:ext cx="94528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考点三</a:t>
            </a:r>
          </a:p>
        </p:txBody>
      </p:sp>
      <p:sp>
        <p:nvSpPr>
          <p:cNvPr id="3" name="矩形 2"/>
          <p:cNvSpPr>
            <a:spLocks noChangeAspect="1"/>
          </p:cNvSpPr>
          <p:nvPr/>
        </p:nvSpPr>
        <p:spPr>
          <a:xfrm>
            <a:off x="2032000" y="1351159"/>
            <a:ext cx="8128000" cy="866006"/>
          </a:xfrm>
          <a:prstGeom prst="rect">
            <a:avLst/>
          </a:prstGeom>
        </p:spPr>
        <p:txBody>
          <a:bodyPr>
            <a:spAutoFit/>
          </a:bodyPr>
          <a:lstStyle/>
          <a:p>
            <a:pPr indent="266700">
              <a:lnSpc>
                <a:spcPct val="120000"/>
              </a:lnSpc>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a:t>
            </a:r>
            <a:r>
              <a:rPr lang="en-US" altLang="zh-CN" sz="2200" i="1"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为原点</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所在直线为</a:t>
            </a:r>
            <a:r>
              <a:rPr lang="en-US" altLang="zh-CN" sz="2200" i="1" dirty="0">
                <a:solidFill>
                  <a:srgbClr val="000000"/>
                </a:solidFill>
                <a:latin typeface="Times New Roman" panose="02020603050405020304" pitchFamily="18" charset="0"/>
                <a:cs typeface="Times New Roman" panose="02020603050405020304" pitchFamily="18" charset="0"/>
              </a:rPr>
              <a:t>x</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轴</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AD</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所在直线为</a:t>
            </a:r>
            <a:r>
              <a:rPr lang="en-US" altLang="zh-CN" sz="2200" i="1" dirty="0">
                <a:solidFill>
                  <a:srgbClr val="000000"/>
                </a:solidFill>
                <a:latin typeface="Times New Roman" panose="02020603050405020304" pitchFamily="18" charset="0"/>
                <a:cs typeface="Times New Roman" panose="02020603050405020304" pitchFamily="18" charset="0"/>
              </a:rPr>
              <a:t>y</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建立空间直角坐标系</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graphicFrame>
        <p:nvGraphicFramePr>
          <p:cNvPr id="5" name="对象 4"/>
          <p:cNvGraphicFramePr>
            <a:graphicFrameLocks noChangeAspect="1"/>
          </p:cNvGraphicFramePr>
          <p:nvPr>
            <p:extLst>
              <p:ext uri="{D42A27DB-BD31-4B8C-83A1-F6EECF244321}">
                <p14:modId xmlns:p14="http://schemas.microsoft.com/office/powerpoint/2010/main" xmlns="" val="765787572"/>
              </p:ext>
            </p:extLst>
          </p:nvPr>
        </p:nvGraphicFramePr>
        <p:xfrm>
          <a:off x="1837137" y="2218647"/>
          <a:ext cx="8128000" cy="3936266"/>
        </p:xfrm>
        <a:graphic>
          <a:graphicData uri="http://schemas.openxmlformats.org/presentationml/2006/ole">
            <p:oleObj spid="_x0000_s22531" name="文档" r:id="rId6" imgW="3839157" imgH="1859732" progId="Word.Document.12">
              <p:embed/>
            </p:oleObj>
          </a:graphicData>
        </a:graphic>
      </p:graphicFrame>
      <p:pic>
        <p:nvPicPr>
          <p:cNvPr id="9" name="Y120.eps" descr="id:2147512420;FounderCES"/>
          <p:cNvPicPr/>
          <p:nvPr/>
        </p:nvPicPr>
        <p:blipFill>
          <a:blip r:embed="rId7"/>
          <a:stretch>
            <a:fillRect/>
          </a:stretch>
        </p:blipFill>
        <p:spPr>
          <a:xfrm>
            <a:off x="7386360" y="4109830"/>
            <a:ext cx="2697257" cy="2538749"/>
          </a:xfrm>
          <a:prstGeom prst="rect">
            <a:avLst/>
          </a:prstGeom>
        </p:spPr>
      </p:pic>
    </p:spTree>
    <p:extLst>
      <p:ext uri="{BB962C8B-B14F-4D97-AF65-F5344CB8AC3E}">
        <p14:creationId xmlns:p14="http://schemas.microsoft.com/office/powerpoint/2010/main" xmlns="" val="952522811"/>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a:t>-</a:t>
            </a:r>
            <a:fld id="{4BF17FCF-D4DA-449D-A468-DDB7E43619E6}" type="slidenum">
              <a:rPr lang="zh-CN" altLang="en-US" smtClean="0"/>
              <a:pPr algn="ctr"/>
              <a:t>32</a:t>
            </a:fld>
            <a:r>
              <a:rPr lang="en-US" altLang="zh-CN"/>
              <a:t>-</a:t>
            </a:r>
            <a:endParaRPr lang="zh-CN" altLang="en-US" dirty="0"/>
          </a:p>
        </p:txBody>
      </p:sp>
      <p:sp>
        <p:nvSpPr>
          <p:cNvPr id="15" name="圆角矩形 14">
            <a:hlinkClick r:id="rId3" action="ppaction://hlinksldjump"/>
          </p:cNvPr>
          <p:cNvSpPr/>
          <p:nvPr/>
        </p:nvSpPr>
        <p:spPr>
          <a:xfrm>
            <a:off x="1987632" y="1052513"/>
            <a:ext cx="94528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考点一</a:t>
            </a:r>
          </a:p>
        </p:txBody>
      </p:sp>
      <p:sp>
        <p:nvSpPr>
          <p:cNvPr id="16" name="圆角矩形 15">
            <a:hlinkClick r:id="rId4" action="ppaction://hlinksldjump"/>
          </p:cNvPr>
          <p:cNvSpPr/>
          <p:nvPr/>
        </p:nvSpPr>
        <p:spPr>
          <a:xfrm>
            <a:off x="2968706" y="1052513"/>
            <a:ext cx="945283"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E75E22"/>
                </a:solidFill>
                <a:latin typeface="+mj-ea"/>
                <a:ea typeface="+mj-ea"/>
              </a:rPr>
              <a:t>考点二</a:t>
            </a:r>
          </a:p>
        </p:txBody>
      </p:sp>
      <p:sp>
        <p:nvSpPr>
          <p:cNvPr id="17" name="圆角矩形 16">
            <a:hlinkClick r:id="rId5" action="ppaction://hlinksldjump"/>
          </p:cNvPr>
          <p:cNvSpPr/>
          <p:nvPr/>
        </p:nvSpPr>
        <p:spPr>
          <a:xfrm>
            <a:off x="3949780" y="1052513"/>
            <a:ext cx="94528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考点三</a:t>
            </a:r>
          </a:p>
        </p:txBody>
      </p:sp>
      <p:graphicFrame>
        <p:nvGraphicFramePr>
          <p:cNvPr id="3" name="对象 2"/>
          <p:cNvGraphicFramePr>
            <a:graphicFrameLocks noChangeAspect="1"/>
          </p:cNvGraphicFramePr>
          <p:nvPr>
            <p:extLst>
              <p:ext uri="{D42A27DB-BD31-4B8C-83A1-F6EECF244321}">
                <p14:modId xmlns:p14="http://schemas.microsoft.com/office/powerpoint/2010/main" xmlns="" val="4166862274"/>
              </p:ext>
            </p:extLst>
          </p:nvPr>
        </p:nvGraphicFramePr>
        <p:xfrm>
          <a:off x="1837137" y="2458485"/>
          <a:ext cx="8128000" cy="2195030"/>
        </p:xfrm>
        <a:graphic>
          <a:graphicData uri="http://schemas.openxmlformats.org/presentationml/2006/ole">
            <p:oleObj spid="_x0000_s23555" name="文档" r:id="rId6" imgW="3839157" imgH="1037345" progId="Word.Document.12">
              <p:embed/>
            </p:oleObj>
          </a:graphicData>
        </a:graphic>
      </p:graphicFrame>
    </p:spTree>
    <p:extLst>
      <p:ext uri="{BB962C8B-B14F-4D97-AF65-F5344CB8AC3E}">
        <p14:creationId xmlns:p14="http://schemas.microsoft.com/office/powerpoint/2010/main" xmlns="" val="602387504"/>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a:t>-</a:t>
            </a:r>
            <a:fld id="{4BF17FCF-D4DA-449D-A468-DDB7E43619E6}" type="slidenum">
              <a:rPr lang="zh-CN" altLang="en-US" smtClean="0"/>
              <a:pPr algn="ctr"/>
              <a:t>33</a:t>
            </a:fld>
            <a:r>
              <a:rPr lang="en-US" altLang="zh-CN"/>
              <a:t>-</a:t>
            </a:r>
            <a:endParaRPr lang="zh-CN" altLang="en-US" dirty="0"/>
          </a:p>
        </p:txBody>
      </p:sp>
      <p:sp>
        <p:nvSpPr>
          <p:cNvPr id="15" name="圆角矩形 14">
            <a:hlinkClick r:id="rId3" action="ppaction://hlinksldjump"/>
          </p:cNvPr>
          <p:cNvSpPr/>
          <p:nvPr/>
        </p:nvSpPr>
        <p:spPr>
          <a:xfrm>
            <a:off x="1987632" y="1052513"/>
            <a:ext cx="94528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考点一</a:t>
            </a:r>
          </a:p>
        </p:txBody>
      </p:sp>
      <p:sp>
        <p:nvSpPr>
          <p:cNvPr id="16" name="圆角矩形 15">
            <a:hlinkClick r:id="rId4" action="ppaction://hlinksldjump"/>
          </p:cNvPr>
          <p:cNvSpPr/>
          <p:nvPr/>
        </p:nvSpPr>
        <p:spPr>
          <a:xfrm>
            <a:off x="2968706" y="1052513"/>
            <a:ext cx="945283"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E75E22"/>
                </a:solidFill>
                <a:latin typeface="+mj-ea"/>
                <a:ea typeface="+mj-ea"/>
              </a:rPr>
              <a:t>考点二</a:t>
            </a:r>
          </a:p>
        </p:txBody>
      </p:sp>
      <p:sp>
        <p:nvSpPr>
          <p:cNvPr id="17" name="圆角矩形 16">
            <a:hlinkClick r:id="rId5" action="ppaction://hlinksldjump"/>
          </p:cNvPr>
          <p:cNvSpPr/>
          <p:nvPr/>
        </p:nvSpPr>
        <p:spPr>
          <a:xfrm>
            <a:off x="3949780" y="1052513"/>
            <a:ext cx="94528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考点三</a:t>
            </a:r>
          </a:p>
        </p:txBody>
      </p:sp>
      <p:sp>
        <p:nvSpPr>
          <p:cNvPr id="5" name="矩形 4"/>
          <p:cNvSpPr>
            <a:spLocks noChangeAspect="1"/>
          </p:cNvSpPr>
          <p:nvPr/>
        </p:nvSpPr>
        <p:spPr>
          <a:xfrm>
            <a:off x="2032000" y="1484785"/>
            <a:ext cx="8128000" cy="4561249"/>
          </a:xfrm>
          <a:prstGeom prst="rect">
            <a:avLst/>
          </a:prstGeom>
        </p:spPr>
        <p:txBody>
          <a:bodyPr>
            <a:spAutoFit/>
          </a:bodyPr>
          <a:lstStyle/>
          <a:p>
            <a:pPr indent="266700">
              <a:lnSpc>
                <a:spcPct val="120000"/>
              </a:lnSpc>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类型三</a:t>
            </a:r>
            <a:r>
              <a:rPr lang="zh-CN" altLang="zh-CN" sz="2200" i="1"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利用空间向量求二面角的大小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b="1" dirty="0">
                <a:solidFill>
                  <a:srgbClr val="FF0000"/>
                </a:solidFill>
                <a:latin typeface="Times New Roman" panose="02020603050405020304" pitchFamily="18" charset="0"/>
                <a:cs typeface="Times New Roman" panose="02020603050405020304" pitchFamily="18" charset="0"/>
              </a:rPr>
              <a:t>4</a:t>
            </a: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FF0000"/>
                </a:solidFill>
                <a:latin typeface="NEU-BZ-S92"/>
                <a:ea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(2018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浙江高三模拟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在三棱柱</a:t>
            </a:r>
            <a:r>
              <a:rPr lang="en-US" altLang="zh-CN" sz="2200" dirty="0">
                <a:solidFill>
                  <a:srgbClr val="000000"/>
                </a:solidFill>
                <a:latin typeface="Times New Roman" panose="02020603050405020304" pitchFamily="18" charset="0"/>
                <a:cs typeface="Times New Roman" panose="02020603050405020304" pitchFamily="18" charset="0"/>
              </a:rPr>
              <a:t>ABC-A</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B</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C</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中</a:t>
            </a:r>
            <a:r>
              <a:rPr lang="en-US" altLang="zh-CN" sz="2200" dirty="0">
                <a:solidFill>
                  <a:srgbClr val="000000"/>
                </a:solidFill>
                <a:latin typeface="Times New Roman" panose="02020603050405020304" pitchFamily="18" charset="0"/>
                <a:cs typeface="Times New Roman" panose="02020603050405020304" pitchFamily="18" charset="0"/>
              </a:rPr>
              <a:t>,AB=AC=AA</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=BC</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NEU-BZ" panose="03000500000000000000" pitchFamily="66" charset="-122"/>
                <a:ea typeface="方正书宋_GBK" panose="03000509000000000000" pitchFamily="65"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AA</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C</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=60°,</a:t>
            </a:r>
            <a:r>
              <a:rPr lang="zh-CN" altLang="zh-CN" sz="2200" dirty="0">
                <a:solidFill>
                  <a:srgbClr val="000000"/>
                </a:solidFill>
                <a:latin typeface="Times New Roman" panose="02020603050405020304" pitchFamily="18" charset="0"/>
                <a:cs typeface="Times New Roman" panose="02020603050405020304" pitchFamily="18" charset="0"/>
              </a:rPr>
              <a:t>平面</a:t>
            </a:r>
            <a:r>
              <a:rPr lang="en-US" altLang="zh-CN" sz="2200" dirty="0">
                <a:solidFill>
                  <a:srgbClr val="000000"/>
                </a:solidFill>
                <a:latin typeface="Times New Roman" panose="02020603050405020304" pitchFamily="18" charset="0"/>
                <a:cs typeface="Times New Roman" panose="02020603050405020304" pitchFamily="18" charset="0"/>
              </a:rPr>
              <a:t>ABC</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NEU-BZ" panose="03000500000000000000" pitchFamily="66" charset="-122"/>
                <a:ea typeface="方正书宋_GBK" panose="03000509000000000000" pitchFamily="65" charset="-12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平面</a:t>
            </a:r>
            <a:r>
              <a:rPr lang="en-US" altLang="zh-CN" sz="2200" dirty="0">
                <a:solidFill>
                  <a:srgbClr val="000000"/>
                </a:solidFill>
                <a:latin typeface="Times New Roman" panose="02020603050405020304" pitchFamily="18" charset="0"/>
                <a:cs typeface="Times New Roman" panose="02020603050405020304" pitchFamily="18" charset="0"/>
              </a:rPr>
              <a:t>AA</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C</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C,AC</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与</a:t>
            </a:r>
            <a:r>
              <a:rPr lang="en-US" altLang="zh-CN" sz="2200" dirty="0">
                <a:solidFill>
                  <a:srgbClr val="000000"/>
                </a:solidFill>
                <a:latin typeface="Times New Roman" panose="02020603050405020304" pitchFamily="18" charset="0"/>
                <a:cs typeface="Times New Roman" panose="02020603050405020304" pitchFamily="18" charset="0"/>
              </a:rPr>
              <a:t>A</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相交于点</a:t>
            </a:r>
            <a:r>
              <a:rPr lang="en-US" altLang="zh-CN" sz="2200" dirty="0">
                <a:solidFill>
                  <a:srgbClr val="000000"/>
                </a:solidFill>
                <a:latin typeface="Times New Roman" panose="02020603050405020304" pitchFamily="18" charset="0"/>
                <a:cs typeface="Times New Roman" panose="02020603050405020304" pitchFamily="18" charset="0"/>
              </a:rPr>
              <a:t>D.</a:t>
            </a:r>
          </a:p>
          <a:p>
            <a:pPr indent="266700">
              <a:lnSpc>
                <a:spcPct val="120000"/>
              </a:lnSpc>
              <a:tabLst>
                <a:tab pos="1029335" algn="l"/>
                <a:tab pos="1850390" algn="l"/>
                <a:tab pos="2538095" algn="l"/>
                <a:tab pos="3221990" algn="l"/>
              </a:tabLst>
            </a:pPr>
            <a:endParaRPr lang="en-US" altLang="zh-CN" sz="2200" dirty="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endParaRPr lang="en-US" altLang="zh-CN" sz="2200" dirty="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endParaRPr lang="en-US" altLang="zh-CN" sz="2200" dirty="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endParaRPr lang="en-US" altLang="zh-CN" sz="2200" dirty="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求证</a:t>
            </a:r>
            <a:r>
              <a:rPr lang="en-US" altLang="zh-CN" sz="2200" dirty="0">
                <a:solidFill>
                  <a:srgbClr val="000000"/>
                </a:solidFill>
                <a:latin typeface="Times New Roman" panose="02020603050405020304" pitchFamily="18" charset="0"/>
                <a:cs typeface="Times New Roman" panose="02020603050405020304" pitchFamily="18" charset="0"/>
              </a:rPr>
              <a:t>:BD</a:t>
            </a:r>
            <a:r>
              <a:rPr lang="en-US" altLang="zh-CN" sz="2200" dirty="0">
                <a:solidFill>
                  <a:srgbClr val="000000"/>
                </a:solidFill>
                <a:latin typeface="NEU-BZ" panose="03000500000000000000" pitchFamily="66" charset="-122"/>
                <a:ea typeface="方正书宋_GBK" panose="03000509000000000000" pitchFamily="65"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C;</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求二面角</a:t>
            </a:r>
            <a:r>
              <a:rPr lang="en-US" altLang="zh-CN" sz="2200" dirty="0">
                <a:solidFill>
                  <a:srgbClr val="000000"/>
                </a:solidFill>
                <a:latin typeface="Times New Roman" panose="02020603050405020304" pitchFamily="18" charset="0"/>
                <a:cs typeface="Times New Roman" panose="02020603050405020304" pitchFamily="18" charset="0"/>
              </a:rPr>
              <a:t>C</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-AB-C</a:t>
            </a:r>
            <a:r>
              <a:rPr lang="zh-CN" altLang="zh-CN" sz="2200" dirty="0">
                <a:solidFill>
                  <a:srgbClr val="000000"/>
                </a:solidFill>
                <a:latin typeface="Times New Roman" panose="02020603050405020304" pitchFamily="18" charset="0"/>
                <a:cs typeface="Times New Roman" panose="02020603050405020304" pitchFamily="18" charset="0"/>
              </a:rPr>
              <a:t>的余弦值</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graphicFrame>
        <p:nvGraphicFramePr>
          <p:cNvPr id="6" name="对象 5"/>
          <p:cNvGraphicFramePr>
            <a:graphicFrameLocks noChangeAspect="1"/>
          </p:cNvGraphicFramePr>
          <p:nvPr>
            <p:extLst>
              <p:ext uri="{D42A27DB-BD31-4B8C-83A1-F6EECF244321}">
                <p14:modId xmlns:p14="http://schemas.microsoft.com/office/powerpoint/2010/main" xmlns="" val="252265285"/>
              </p:ext>
            </p:extLst>
          </p:nvPr>
        </p:nvGraphicFramePr>
        <p:xfrm>
          <a:off x="2032000" y="3201511"/>
          <a:ext cx="8128000" cy="1847579"/>
        </p:xfrm>
        <a:graphic>
          <a:graphicData uri="http://schemas.openxmlformats.org/presentationml/2006/ole">
            <p:oleObj spid="_x0000_s24579" name="文档" r:id="rId6" imgW="3847376" imgH="875165" progId="Word.Document.12">
              <p:embed/>
            </p:oleObj>
          </a:graphicData>
        </a:graphic>
      </p:graphicFrame>
    </p:spTree>
    <p:extLst>
      <p:ext uri="{BB962C8B-B14F-4D97-AF65-F5344CB8AC3E}">
        <p14:creationId xmlns:p14="http://schemas.microsoft.com/office/powerpoint/2010/main" xmlns="" val="2917339366"/>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a:t>-</a:t>
            </a:r>
            <a:fld id="{4BF17FCF-D4DA-449D-A468-DDB7E43619E6}" type="slidenum">
              <a:rPr lang="zh-CN" altLang="en-US" smtClean="0"/>
              <a:pPr algn="ctr"/>
              <a:t>34</a:t>
            </a:fld>
            <a:r>
              <a:rPr lang="en-US" altLang="zh-CN"/>
              <a:t>-</a:t>
            </a:r>
            <a:endParaRPr lang="zh-CN" altLang="en-US" dirty="0"/>
          </a:p>
        </p:txBody>
      </p:sp>
      <p:sp>
        <p:nvSpPr>
          <p:cNvPr id="15" name="圆角矩形 14">
            <a:hlinkClick r:id="rId3" action="ppaction://hlinksldjump"/>
          </p:cNvPr>
          <p:cNvSpPr/>
          <p:nvPr/>
        </p:nvSpPr>
        <p:spPr>
          <a:xfrm>
            <a:off x="1987632" y="1052513"/>
            <a:ext cx="94528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考点一</a:t>
            </a:r>
          </a:p>
        </p:txBody>
      </p:sp>
      <p:sp>
        <p:nvSpPr>
          <p:cNvPr id="16" name="圆角矩形 15">
            <a:hlinkClick r:id="rId4" action="ppaction://hlinksldjump"/>
          </p:cNvPr>
          <p:cNvSpPr/>
          <p:nvPr/>
        </p:nvSpPr>
        <p:spPr>
          <a:xfrm>
            <a:off x="2968706" y="1052513"/>
            <a:ext cx="945283"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E75E22"/>
                </a:solidFill>
                <a:latin typeface="+mj-ea"/>
                <a:ea typeface="+mj-ea"/>
              </a:rPr>
              <a:t>考点二</a:t>
            </a:r>
          </a:p>
        </p:txBody>
      </p:sp>
      <p:sp>
        <p:nvSpPr>
          <p:cNvPr id="17" name="圆角矩形 16">
            <a:hlinkClick r:id="rId5" action="ppaction://hlinksldjump"/>
          </p:cNvPr>
          <p:cNvSpPr/>
          <p:nvPr/>
        </p:nvSpPr>
        <p:spPr>
          <a:xfrm>
            <a:off x="3949780" y="1052513"/>
            <a:ext cx="94528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考点三</a:t>
            </a:r>
          </a:p>
        </p:txBody>
      </p:sp>
      <p:sp>
        <p:nvSpPr>
          <p:cNvPr id="3" name="矩形 2"/>
          <p:cNvSpPr>
            <a:spLocks noChangeAspect="1"/>
          </p:cNvSpPr>
          <p:nvPr/>
        </p:nvSpPr>
        <p:spPr>
          <a:xfrm>
            <a:off x="2032000" y="1551323"/>
            <a:ext cx="8128000" cy="2897332"/>
          </a:xfrm>
          <a:prstGeom prst="rect">
            <a:avLst/>
          </a:prstGeom>
        </p:spPr>
        <p:txBody>
          <a:bodyPr>
            <a:spAutoFit/>
          </a:bodyPr>
          <a:lstStyle/>
          <a:p>
            <a:pPr indent="266700">
              <a:lnSpc>
                <a:spcPct val="120000"/>
              </a:lnSpc>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证明</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已知侧面</a:t>
            </a:r>
            <a:r>
              <a:rPr lang="en-US" altLang="zh-CN" sz="2200" i="1" dirty="0">
                <a:solidFill>
                  <a:srgbClr val="000000"/>
                </a:solidFill>
                <a:latin typeface="Times New Roman" panose="02020603050405020304" pitchFamily="18" charset="0"/>
                <a:cs typeface="Times New Roman" panose="02020603050405020304" pitchFamily="18" charset="0"/>
              </a:rPr>
              <a:t>AA</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C</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是菱形</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a:t>
            </a:r>
            <a:r>
              <a:rPr lang="en-US" altLang="zh-CN" sz="2200" i="1" dirty="0">
                <a:solidFill>
                  <a:srgbClr val="000000"/>
                </a:solidFill>
                <a:latin typeface="Times New Roman" panose="02020603050405020304" pitchFamily="18" charset="0"/>
                <a:cs typeface="Times New Roman" panose="02020603050405020304" pitchFamily="18" charset="0"/>
              </a:rPr>
              <a:t>AC</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的中点</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i="1"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BA=BC</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i="1"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BD</a:t>
            </a:r>
            <a:r>
              <a:rPr lang="zh-CN" altLang="zh-CN" sz="2200"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AC</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i="1" dirty="0">
                <a:solidFill>
                  <a:srgbClr val="000000"/>
                </a:solidFill>
                <a:latin typeface="NEU-BZ-S92"/>
                <a:cs typeface="宋体" panose="02010600030101010101" pitchFamily="2" charset="-122"/>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平面</a:t>
            </a:r>
            <a:r>
              <a:rPr lang="en-US" altLang="zh-CN" sz="2200" i="1" dirty="0">
                <a:solidFill>
                  <a:srgbClr val="000000"/>
                </a:solidFill>
                <a:latin typeface="Times New Roman" panose="02020603050405020304" pitchFamily="18" charset="0"/>
                <a:cs typeface="Times New Roman" panose="02020603050405020304" pitchFamily="18" charset="0"/>
              </a:rPr>
              <a:t>ABC</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NEU-BZ-S92"/>
                <a:cs typeface="宋体" panose="02010600030101010101" pitchFamily="2" charset="-122"/>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平面</a:t>
            </a:r>
            <a:r>
              <a:rPr lang="en-US" altLang="zh-CN" sz="2200" i="1" dirty="0">
                <a:solidFill>
                  <a:srgbClr val="000000"/>
                </a:solidFill>
                <a:latin typeface="Times New Roman" panose="02020603050405020304" pitchFamily="18" charset="0"/>
                <a:cs typeface="Times New Roman" panose="02020603050405020304" pitchFamily="18" charset="0"/>
              </a:rPr>
              <a:t>AA</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C</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C</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且</a:t>
            </a:r>
            <a:r>
              <a:rPr lang="en-US" altLang="zh-CN" sz="2200" i="1" dirty="0">
                <a:solidFill>
                  <a:srgbClr val="000000"/>
                </a:solidFill>
                <a:latin typeface="Times New Roman" panose="02020603050405020304" pitchFamily="18" charset="0"/>
                <a:cs typeface="Times New Roman" panose="02020603050405020304" pitchFamily="18" charset="0"/>
              </a:rPr>
              <a:t>BD</a:t>
            </a:r>
            <a:r>
              <a:rPr lang="en-US" altLang="zh-CN" sz="2200" dirty="0">
                <a:solidFill>
                  <a:srgbClr val="000000"/>
                </a:solidFill>
                <a:latin typeface="Cambria Math" panose="02040503050406030204" pitchFamily="18" charset="0"/>
                <a:ea typeface="NEU-BZ-S9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平面</a:t>
            </a:r>
            <a:r>
              <a:rPr lang="en-US" altLang="zh-CN" sz="2200" i="1" dirty="0">
                <a:solidFill>
                  <a:srgbClr val="000000"/>
                </a:solidFill>
                <a:latin typeface="Times New Roman" panose="02020603050405020304" pitchFamily="18" charset="0"/>
                <a:cs typeface="Times New Roman" panose="02020603050405020304" pitchFamily="18" charset="0"/>
              </a:rPr>
              <a:t>ABC</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平面</a:t>
            </a:r>
            <a:r>
              <a:rPr lang="en-US" altLang="zh-CN" sz="2200" i="1" dirty="0">
                <a:solidFill>
                  <a:srgbClr val="000000"/>
                </a:solidFill>
                <a:latin typeface="Times New Roman" panose="02020603050405020304" pitchFamily="18" charset="0"/>
                <a:cs typeface="Times New Roman" panose="02020603050405020304" pitchFamily="18" charset="0"/>
              </a:rPr>
              <a:t>ABC</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平面</a:t>
            </a:r>
            <a:r>
              <a:rPr lang="en-US" altLang="zh-CN" sz="2200" i="1" dirty="0">
                <a:solidFill>
                  <a:srgbClr val="000000"/>
                </a:solidFill>
                <a:latin typeface="Times New Roman" panose="02020603050405020304" pitchFamily="18" charset="0"/>
                <a:cs typeface="Times New Roman" panose="02020603050405020304" pitchFamily="18" charset="0"/>
              </a:rPr>
              <a:t>AA</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C</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C=AC</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i="1"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BD</a:t>
            </a:r>
            <a:r>
              <a:rPr lang="zh-CN" altLang="zh-CN" sz="2200" dirty="0">
                <a:solidFill>
                  <a:srgbClr val="000000"/>
                </a:solidFill>
                <a:latin typeface="NEU-BZ-S92"/>
                <a:cs typeface="宋体" panose="02010600030101010101" pitchFamily="2" charset="-122"/>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平面</a:t>
            </a:r>
            <a:r>
              <a:rPr lang="en-US" altLang="zh-CN" sz="2200" i="1" dirty="0">
                <a:solidFill>
                  <a:srgbClr val="000000"/>
                </a:solidFill>
                <a:latin typeface="Times New Roman" panose="02020603050405020304" pitchFamily="18" charset="0"/>
                <a:cs typeface="Times New Roman" panose="02020603050405020304" pitchFamily="18" charset="0"/>
              </a:rPr>
              <a:t>AA</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C</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C</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BD</a:t>
            </a:r>
            <a:r>
              <a:rPr lang="zh-CN" altLang="zh-CN" sz="2200"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C.</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a:t>
            </a:r>
            <a:r>
              <a:rPr lang="en-US" altLang="zh-CN" sz="2200" i="1"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为原点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a:t>
            </a:r>
            <a:r>
              <a:rPr lang="en-US" altLang="zh-CN" sz="2200" i="1" dirty="0">
                <a:solidFill>
                  <a:srgbClr val="000000"/>
                </a:solidFill>
                <a:latin typeface="Times New Roman" panose="02020603050405020304" pitchFamily="18" charset="0"/>
                <a:cs typeface="Times New Roman" panose="02020603050405020304" pitchFamily="18" charset="0"/>
              </a:rPr>
              <a:t>DA</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DB</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DC</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所在直线分别为</a:t>
            </a:r>
            <a:r>
              <a:rPr lang="en-US" altLang="zh-CN" sz="2200" i="1" dirty="0">
                <a:solidFill>
                  <a:srgbClr val="000000"/>
                </a:solidFill>
                <a:latin typeface="Times New Roman" panose="02020603050405020304" pitchFamily="18" charset="0"/>
                <a:cs typeface="Times New Roman" panose="02020603050405020304" pitchFamily="18" charset="0"/>
              </a:rPr>
              <a:t>x</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轴、</a:t>
            </a:r>
            <a:r>
              <a:rPr lang="en-US" altLang="zh-CN" sz="2200" i="1" dirty="0">
                <a:solidFill>
                  <a:srgbClr val="000000"/>
                </a:solidFill>
                <a:latin typeface="Times New Roman" panose="02020603050405020304" pitchFamily="18" charset="0"/>
                <a:cs typeface="Times New Roman" panose="02020603050405020304" pitchFamily="18" charset="0"/>
              </a:rPr>
              <a:t>z</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轴、</a:t>
            </a:r>
            <a:r>
              <a:rPr lang="en-US" altLang="zh-CN" sz="2200" i="1" dirty="0">
                <a:solidFill>
                  <a:srgbClr val="000000"/>
                </a:solidFill>
                <a:latin typeface="Times New Roman" panose="02020603050405020304" pitchFamily="18" charset="0"/>
                <a:cs typeface="Times New Roman" panose="02020603050405020304" pitchFamily="18" charset="0"/>
              </a:rPr>
              <a:t>y</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轴建立空间直角坐标系</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graphicFrame>
        <p:nvGraphicFramePr>
          <p:cNvPr id="6" name="对象 5"/>
          <p:cNvGraphicFramePr>
            <a:graphicFrameLocks noChangeAspect="1"/>
          </p:cNvGraphicFramePr>
          <p:nvPr>
            <p:extLst>
              <p:ext uri="{D42A27DB-BD31-4B8C-83A1-F6EECF244321}">
                <p14:modId xmlns:p14="http://schemas.microsoft.com/office/powerpoint/2010/main" xmlns="" val="3556938579"/>
              </p:ext>
            </p:extLst>
          </p:nvPr>
        </p:nvGraphicFramePr>
        <p:xfrm>
          <a:off x="1837137" y="4420101"/>
          <a:ext cx="8128000" cy="777927"/>
        </p:xfrm>
        <a:graphic>
          <a:graphicData uri="http://schemas.openxmlformats.org/presentationml/2006/ole">
            <p:oleObj spid="_x0000_s25604" name="文档" r:id="rId6" imgW="3847376" imgH="367771" progId="Word.Document.12">
              <p:embed/>
            </p:oleObj>
          </a:graphicData>
        </a:graphic>
      </p:graphicFrame>
      <p:graphicFrame>
        <p:nvGraphicFramePr>
          <p:cNvPr id="7" name="对象 6"/>
          <p:cNvGraphicFramePr>
            <a:graphicFrameLocks noChangeAspect="1"/>
          </p:cNvGraphicFramePr>
          <p:nvPr>
            <p:extLst>
              <p:ext uri="{D42A27DB-BD31-4B8C-83A1-F6EECF244321}">
                <p14:modId xmlns:p14="http://schemas.microsoft.com/office/powerpoint/2010/main" xmlns="" val="1332632021"/>
              </p:ext>
            </p:extLst>
          </p:nvPr>
        </p:nvGraphicFramePr>
        <p:xfrm>
          <a:off x="2123682" y="5235992"/>
          <a:ext cx="8128000" cy="764515"/>
        </p:xfrm>
        <a:graphic>
          <a:graphicData uri="http://schemas.openxmlformats.org/presentationml/2006/ole">
            <p:oleObj spid="_x0000_s25605" name="文档" r:id="rId7" imgW="3847376" imgH="362373" progId="Word.Document.12">
              <p:embed/>
            </p:oleObj>
          </a:graphicData>
        </a:graphic>
      </p:graphicFrame>
    </p:spTree>
    <p:extLst>
      <p:ext uri="{BB962C8B-B14F-4D97-AF65-F5344CB8AC3E}">
        <p14:creationId xmlns:p14="http://schemas.microsoft.com/office/powerpoint/2010/main" xmlns="" val="2441406018"/>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a:t>-</a:t>
            </a:r>
            <a:fld id="{4BF17FCF-D4DA-449D-A468-DDB7E43619E6}" type="slidenum">
              <a:rPr lang="zh-CN" altLang="en-US" smtClean="0"/>
              <a:pPr algn="ctr"/>
              <a:t>35</a:t>
            </a:fld>
            <a:r>
              <a:rPr lang="en-US" altLang="zh-CN"/>
              <a:t>-</a:t>
            </a:r>
            <a:endParaRPr lang="zh-CN" altLang="en-US" dirty="0"/>
          </a:p>
        </p:txBody>
      </p:sp>
      <p:sp>
        <p:nvSpPr>
          <p:cNvPr id="15" name="圆角矩形 14">
            <a:hlinkClick r:id="rId3" action="ppaction://hlinksldjump"/>
          </p:cNvPr>
          <p:cNvSpPr/>
          <p:nvPr/>
        </p:nvSpPr>
        <p:spPr>
          <a:xfrm>
            <a:off x="1987632" y="1052513"/>
            <a:ext cx="94528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考点一</a:t>
            </a:r>
          </a:p>
        </p:txBody>
      </p:sp>
      <p:sp>
        <p:nvSpPr>
          <p:cNvPr id="16" name="圆角矩形 15">
            <a:hlinkClick r:id="rId4" action="ppaction://hlinksldjump"/>
          </p:cNvPr>
          <p:cNvSpPr/>
          <p:nvPr/>
        </p:nvSpPr>
        <p:spPr>
          <a:xfrm>
            <a:off x="2968706" y="1052513"/>
            <a:ext cx="945283"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E75E22"/>
                </a:solidFill>
                <a:latin typeface="+mj-ea"/>
                <a:ea typeface="+mj-ea"/>
              </a:rPr>
              <a:t>考点二</a:t>
            </a:r>
          </a:p>
        </p:txBody>
      </p:sp>
      <p:sp>
        <p:nvSpPr>
          <p:cNvPr id="17" name="圆角矩形 16">
            <a:hlinkClick r:id="rId5" action="ppaction://hlinksldjump"/>
          </p:cNvPr>
          <p:cNvSpPr/>
          <p:nvPr/>
        </p:nvSpPr>
        <p:spPr>
          <a:xfrm>
            <a:off x="3949780" y="1052513"/>
            <a:ext cx="94528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考点三</a:t>
            </a:r>
          </a:p>
        </p:txBody>
      </p:sp>
      <p:graphicFrame>
        <p:nvGraphicFramePr>
          <p:cNvPr id="4" name="对象 3"/>
          <p:cNvGraphicFramePr>
            <a:graphicFrameLocks noChangeAspect="1"/>
          </p:cNvGraphicFramePr>
          <p:nvPr>
            <p:extLst>
              <p:ext uri="{D42A27DB-BD31-4B8C-83A1-F6EECF244321}">
                <p14:modId xmlns:p14="http://schemas.microsoft.com/office/powerpoint/2010/main" xmlns="" val="2872118388"/>
              </p:ext>
            </p:extLst>
          </p:nvPr>
        </p:nvGraphicFramePr>
        <p:xfrm>
          <a:off x="1837137" y="3708574"/>
          <a:ext cx="8128000" cy="784634"/>
        </p:xfrm>
        <a:graphic>
          <a:graphicData uri="http://schemas.openxmlformats.org/presentationml/2006/ole">
            <p:oleObj spid="_x0000_s26629" name="文档" r:id="rId6" imgW="3847376" imgH="371369" progId="Word.Document.12">
              <p:embed/>
            </p:oleObj>
          </a:graphicData>
        </a:graphic>
      </p:graphicFrame>
      <p:sp>
        <p:nvSpPr>
          <p:cNvPr id="5" name="矩形 4"/>
          <p:cNvSpPr>
            <a:spLocks noChangeAspect="1"/>
          </p:cNvSpPr>
          <p:nvPr/>
        </p:nvSpPr>
        <p:spPr>
          <a:xfrm>
            <a:off x="2032000" y="4529227"/>
            <a:ext cx="8128000" cy="866006"/>
          </a:xfrm>
          <a:prstGeom prst="rect">
            <a:avLst/>
          </a:prstGeom>
        </p:spPr>
        <p:txBody>
          <a:bodyPr>
            <a:spAutoFit/>
          </a:bodyPr>
          <a:lstStyle/>
          <a:p>
            <a:pPr indent="266700">
              <a:lnSpc>
                <a:spcPct val="120000"/>
              </a:lnSpc>
              <a:tabLst>
                <a:tab pos="1029335" algn="l"/>
                <a:tab pos="1850390" algn="l"/>
                <a:tab pos="2538095" algn="l"/>
                <a:tab pos="3221990" algn="l"/>
              </a:tabLst>
            </a:pPr>
            <a:r>
              <a:rPr lang="zh-CN" altLang="zh-CN" sz="2200" i="1" dirty="0">
                <a:solidFill>
                  <a:srgbClr val="000000"/>
                </a:solidFill>
                <a:latin typeface="NEU-BZ-S92"/>
                <a:cs typeface="宋体" panose="02010600030101010101" pitchFamily="2" charset="-122"/>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平面</a:t>
            </a:r>
            <a:r>
              <a:rPr lang="en-US" altLang="zh-CN" sz="2200" i="1" dirty="0">
                <a:solidFill>
                  <a:srgbClr val="000000"/>
                </a:solidFill>
                <a:latin typeface="Times New Roman" panose="02020603050405020304" pitchFamily="18" charset="0"/>
                <a:cs typeface="Times New Roman" panose="02020603050405020304" pitchFamily="18" charset="0"/>
              </a:rPr>
              <a:t>ABC</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NEU-BZ-S92"/>
                <a:cs typeface="宋体" panose="02010600030101010101" pitchFamily="2" charset="-122"/>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平面</a:t>
            </a:r>
            <a:r>
              <a:rPr lang="en-US" altLang="zh-CN" sz="2200" i="1" dirty="0">
                <a:solidFill>
                  <a:srgbClr val="000000"/>
                </a:solidFill>
                <a:latin typeface="Times New Roman" panose="02020603050405020304" pitchFamily="18" charset="0"/>
                <a:cs typeface="Times New Roman" panose="02020603050405020304" pitchFamily="18" charset="0"/>
              </a:rPr>
              <a:t>AA</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C</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C</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AC</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i="1"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CD</a:t>
            </a:r>
            <a:r>
              <a:rPr lang="zh-CN" altLang="zh-CN" sz="2200" dirty="0">
                <a:solidFill>
                  <a:srgbClr val="000000"/>
                </a:solidFill>
                <a:latin typeface="NEU-BZ-S92"/>
                <a:cs typeface="宋体" panose="02010600030101010101" pitchFamily="2" charset="-122"/>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平面</a:t>
            </a:r>
            <a:r>
              <a:rPr lang="en-US" altLang="zh-CN" sz="2200" i="1" dirty="0">
                <a:solidFill>
                  <a:srgbClr val="000000"/>
                </a:solidFill>
                <a:latin typeface="Times New Roman" panose="02020603050405020304" pitchFamily="18" charset="0"/>
                <a:cs typeface="Times New Roman" panose="02020603050405020304" pitchFamily="18" charset="0"/>
              </a:rPr>
              <a:t>ABC</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graphicFrame>
        <p:nvGraphicFramePr>
          <p:cNvPr id="8" name="对象 7"/>
          <p:cNvGraphicFramePr>
            <a:graphicFrameLocks noChangeAspect="1"/>
          </p:cNvGraphicFramePr>
          <p:nvPr>
            <p:extLst>
              <p:ext uri="{D42A27DB-BD31-4B8C-83A1-F6EECF244321}">
                <p14:modId xmlns:p14="http://schemas.microsoft.com/office/powerpoint/2010/main" xmlns="" val="768916378"/>
              </p:ext>
            </p:extLst>
          </p:nvPr>
        </p:nvGraphicFramePr>
        <p:xfrm>
          <a:off x="1837137" y="5418913"/>
          <a:ext cx="8128000" cy="982468"/>
        </p:xfrm>
        <a:graphic>
          <a:graphicData uri="http://schemas.openxmlformats.org/presentationml/2006/ole">
            <p:oleObj spid="_x0000_s26630" name="文档" r:id="rId7" imgW="3847376" imgH="465291" progId="Word.Document.12">
              <p:embed/>
            </p:oleObj>
          </a:graphicData>
        </a:graphic>
      </p:graphicFrame>
      <p:graphicFrame>
        <p:nvGraphicFramePr>
          <p:cNvPr id="9" name="对象 8"/>
          <p:cNvGraphicFramePr>
            <a:graphicFrameLocks noChangeAspect="1"/>
          </p:cNvGraphicFramePr>
          <p:nvPr>
            <p:extLst>
              <p:ext uri="{D42A27DB-BD31-4B8C-83A1-F6EECF244321}">
                <p14:modId xmlns:p14="http://schemas.microsoft.com/office/powerpoint/2010/main" xmlns="" val="1301540740"/>
              </p:ext>
            </p:extLst>
          </p:nvPr>
        </p:nvGraphicFramePr>
        <p:xfrm>
          <a:off x="2032000" y="1425101"/>
          <a:ext cx="8128000" cy="2142655"/>
        </p:xfrm>
        <a:graphic>
          <a:graphicData uri="http://schemas.openxmlformats.org/presentationml/2006/ole">
            <p:oleObj spid="_x0000_s26631" name="文档" r:id="rId8" imgW="3847376" imgH="1014788" progId="Word.Document.12">
              <p:embed/>
            </p:oleObj>
          </a:graphicData>
        </a:graphic>
      </p:graphicFrame>
    </p:spTree>
    <p:extLst>
      <p:ext uri="{BB962C8B-B14F-4D97-AF65-F5344CB8AC3E}">
        <p14:creationId xmlns:p14="http://schemas.microsoft.com/office/powerpoint/2010/main" xmlns="" val="1768776567"/>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a:t>-</a:t>
            </a:r>
            <a:fld id="{4BF17FCF-D4DA-449D-A468-DDB7E43619E6}" type="slidenum">
              <a:rPr lang="zh-CN" altLang="en-US" smtClean="0"/>
              <a:pPr algn="ctr"/>
              <a:t>36</a:t>
            </a:fld>
            <a:r>
              <a:rPr lang="en-US" altLang="zh-CN"/>
              <a:t>-</a:t>
            </a:r>
            <a:endParaRPr lang="zh-CN" altLang="en-US" dirty="0"/>
          </a:p>
        </p:txBody>
      </p:sp>
      <p:sp>
        <p:nvSpPr>
          <p:cNvPr id="15" name="圆角矩形 14">
            <a:hlinkClick r:id="rId3" action="ppaction://hlinksldjump"/>
          </p:cNvPr>
          <p:cNvSpPr/>
          <p:nvPr/>
        </p:nvSpPr>
        <p:spPr>
          <a:xfrm>
            <a:off x="1987632" y="1052513"/>
            <a:ext cx="94528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考点一</a:t>
            </a:r>
          </a:p>
        </p:txBody>
      </p:sp>
      <p:sp>
        <p:nvSpPr>
          <p:cNvPr id="16" name="圆角矩形 15">
            <a:hlinkClick r:id="rId4" action="ppaction://hlinksldjump"/>
          </p:cNvPr>
          <p:cNvSpPr/>
          <p:nvPr/>
        </p:nvSpPr>
        <p:spPr>
          <a:xfrm>
            <a:off x="2968706" y="1052513"/>
            <a:ext cx="945283"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E75E22"/>
                </a:solidFill>
                <a:latin typeface="+mj-ea"/>
                <a:ea typeface="+mj-ea"/>
              </a:rPr>
              <a:t>考点二</a:t>
            </a:r>
          </a:p>
        </p:txBody>
      </p:sp>
      <p:sp>
        <p:nvSpPr>
          <p:cNvPr id="17" name="圆角矩形 16">
            <a:hlinkClick r:id="rId5" action="ppaction://hlinksldjump"/>
          </p:cNvPr>
          <p:cNvSpPr/>
          <p:nvPr/>
        </p:nvSpPr>
        <p:spPr>
          <a:xfrm>
            <a:off x="3949780" y="1052513"/>
            <a:ext cx="94528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考点三</a:t>
            </a:r>
          </a:p>
        </p:txBody>
      </p:sp>
      <p:sp>
        <p:nvSpPr>
          <p:cNvPr id="3" name="矩形 2"/>
          <p:cNvSpPr>
            <a:spLocks noChangeAspect="1"/>
          </p:cNvSpPr>
          <p:nvPr/>
        </p:nvSpPr>
        <p:spPr>
          <a:xfrm>
            <a:off x="2032000" y="1447161"/>
            <a:ext cx="8128000" cy="4561249"/>
          </a:xfrm>
          <a:prstGeom prst="rect">
            <a:avLst/>
          </a:prstGeom>
        </p:spPr>
        <p:txBody>
          <a:bodyPr>
            <a:spAutoFit/>
          </a:bodyPr>
          <a:lstStyle/>
          <a:p>
            <a:pPr indent="267970">
              <a:lnSpc>
                <a:spcPct val="120000"/>
              </a:lnSpc>
              <a:tabLst>
                <a:tab pos="1188085" algn="l"/>
                <a:tab pos="2163445" algn="l"/>
                <a:tab pos="3142615" algn="l"/>
                <a:tab pos="4190365" algn="l"/>
              </a:tabLst>
            </a:pPr>
            <a:r>
              <a:rPr lang="zh-CN" altLang="zh-CN" sz="2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对点训练</a:t>
            </a:r>
            <a:r>
              <a:rPr lang="zh-CN" altLang="zh-CN" sz="2200" dirty="0">
                <a:solidFill>
                  <a:srgbClr val="000000"/>
                </a:solidFill>
                <a:latin typeface="Times New Roman" panose="02020603050405020304" pitchFamily="18" charset="0"/>
                <a:cs typeface="Times New Roman" panose="02020603050405020304" pitchFamily="18" charset="0"/>
              </a:rPr>
              <a:t>如图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直三棱柱</a:t>
            </a:r>
            <a:r>
              <a:rPr lang="en-US" altLang="zh-CN" sz="2200" i="1" dirty="0">
                <a:solidFill>
                  <a:srgbClr val="000000"/>
                </a:solidFill>
                <a:latin typeface="Times New Roman" panose="02020603050405020304" pitchFamily="18" charset="0"/>
                <a:cs typeface="Times New Roman" panose="02020603050405020304" pitchFamily="18" charset="0"/>
              </a:rPr>
              <a:t>ABC-A</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B</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C</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中</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D</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E</a:t>
            </a:r>
            <a:r>
              <a:rPr lang="zh-CN" altLang="zh-CN" sz="2200" dirty="0">
                <a:solidFill>
                  <a:srgbClr val="000000"/>
                </a:solidFill>
                <a:latin typeface="Times New Roman" panose="02020603050405020304" pitchFamily="18" charset="0"/>
                <a:cs typeface="Times New Roman" panose="02020603050405020304" pitchFamily="18" charset="0"/>
              </a:rPr>
              <a:t>分别是</a:t>
            </a:r>
            <a:r>
              <a:rPr lang="en-US" altLang="zh-CN" sz="2200" i="1" dirty="0">
                <a:solidFill>
                  <a:srgbClr val="000000"/>
                </a:solidFill>
                <a:latin typeface="Times New Roman" panose="02020603050405020304" pitchFamily="18" charset="0"/>
                <a:cs typeface="Times New Roman" panose="02020603050405020304" pitchFamily="18" charset="0"/>
              </a:rPr>
              <a:t>AB</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BB</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的中点</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AA</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=AC=CB=      AB.</a:t>
            </a:r>
          </a:p>
          <a:p>
            <a:pPr indent="266700">
              <a:lnSpc>
                <a:spcPct val="120000"/>
              </a:lnSpc>
              <a:tabLst>
                <a:tab pos="1188085" algn="l"/>
                <a:tab pos="2163445" algn="l"/>
                <a:tab pos="3142615" algn="l"/>
                <a:tab pos="4190365" algn="l"/>
              </a:tabLst>
            </a:pPr>
            <a:endParaRPr lang="en-US" altLang="zh-CN" sz="2200" i="1" dirty="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indent="266700">
              <a:lnSpc>
                <a:spcPct val="120000"/>
              </a:lnSpc>
              <a:tabLst>
                <a:tab pos="1188085" algn="l"/>
                <a:tab pos="2163445" algn="l"/>
                <a:tab pos="3142615" algn="l"/>
                <a:tab pos="4190365" algn="l"/>
              </a:tabLst>
            </a:pPr>
            <a:endParaRPr lang="en-US" altLang="zh-CN" sz="2200" i="1" dirty="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indent="266700">
              <a:lnSpc>
                <a:spcPct val="120000"/>
              </a:lnSpc>
              <a:tabLst>
                <a:tab pos="1188085" algn="l"/>
                <a:tab pos="2163445" algn="l"/>
                <a:tab pos="3142615" algn="l"/>
                <a:tab pos="4190365" algn="l"/>
              </a:tabLst>
            </a:pPr>
            <a:endParaRPr lang="en-US" altLang="zh-CN" sz="2200" i="1" dirty="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indent="266700">
              <a:lnSpc>
                <a:spcPct val="120000"/>
              </a:lnSpc>
              <a:tabLst>
                <a:tab pos="1188085" algn="l"/>
                <a:tab pos="2163445" algn="l"/>
                <a:tab pos="3142615" algn="l"/>
                <a:tab pos="4190365" algn="l"/>
              </a:tabLst>
            </a:pPr>
            <a:endParaRPr lang="en-US" altLang="zh-CN" sz="2200" i="1" dirty="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indent="266700">
              <a:lnSpc>
                <a:spcPct val="120000"/>
              </a:lnSpc>
              <a:tabLst>
                <a:tab pos="1188085" algn="l"/>
                <a:tab pos="2163445" algn="l"/>
                <a:tab pos="3142615" algn="l"/>
                <a:tab pos="4190365" algn="l"/>
              </a:tabLst>
            </a:pPr>
            <a:endParaRPr lang="en-US" altLang="zh-CN" sz="2200" i="1" dirty="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indent="266700">
              <a:lnSpc>
                <a:spcPct val="120000"/>
              </a:lnSpc>
              <a:tabLst>
                <a:tab pos="1188085" algn="l"/>
                <a:tab pos="2163445" algn="l"/>
                <a:tab pos="3142615" algn="l"/>
                <a:tab pos="4190365" algn="l"/>
              </a:tabLst>
            </a:pPr>
            <a:endParaRPr lang="en-US" altLang="zh-CN" sz="2200" i="1" dirty="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indent="266700">
              <a:lnSpc>
                <a:spcPct val="120000"/>
              </a:lnSpc>
              <a:tabLst>
                <a:tab pos="1188085" algn="l"/>
                <a:tab pos="2163445" algn="l"/>
                <a:tab pos="3142615" algn="l"/>
                <a:tab pos="4190365" algn="l"/>
              </a:tabLst>
            </a:pP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证明</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BC</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NEU-BZ-S92"/>
                <a:cs typeface="宋体" panose="02010600030101010101" pitchFamily="2" charset="-122"/>
              </a:rPr>
              <a:t>∥</a:t>
            </a:r>
            <a:r>
              <a:rPr lang="zh-CN" altLang="zh-CN" sz="2200" dirty="0">
                <a:solidFill>
                  <a:srgbClr val="000000"/>
                </a:solidFill>
                <a:latin typeface="Times New Roman" panose="02020603050405020304" pitchFamily="18" charset="0"/>
                <a:cs typeface="Times New Roman" panose="02020603050405020304" pitchFamily="18" charset="0"/>
              </a:rPr>
              <a:t>平面</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CD</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求二面角</a:t>
            </a:r>
            <a:r>
              <a:rPr lang="en-US" altLang="zh-CN" sz="2200" i="1" dirty="0">
                <a:solidFill>
                  <a:srgbClr val="000000"/>
                </a:solidFill>
                <a:latin typeface="Times New Roman" panose="02020603050405020304" pitchFamily="18" charset="0"/>
                <a:cs typeface="Times New Roman" panose="02020603050405020304" pitchFamily="18" charset="0"/>
              </a:rPr>
              <a:t>D-A</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C-E</a:t>
            </a:r>
            <a:r>
              <a:rPr lang="zh-CN" altLang="zh-CN" sz="2200" dirty="0">
                <a:solidFill>
                  <a:srgbClr val="000000"/>
                </a:solidFill>
                <a:latin typeface="Times New Roman" panose="02020603050405020304" pitchFamily="18" charset="0"/>
                <a:cs typeface="Times New Roman" panose="02020603050405020304" pitchFamily="18" charset="0"/>
              </a:rPr>
              <a:t>的正弦值</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xmlns="" val="1359692079"/>
              </p:ext>
            </p:extLst>
          </p:nvPr>
        </p:nvGraphicFramePr>
        <p:xfrm>
          <a:off x="2032000" y="2521744"/>
          <a:ext cx="8128000" cy="2255538"/>
        </p:xfrm>
        <a:graphic>
          <a:graphicData uri="http://schemas.openxmlformats.org/presentationml/2006/ole">
            <p:oleObj spid="_x0000_s27652" name="文档" r:id="rId6" imgW="3838246" imgH="1065638" progId="Word.Document.12">
              <p:embed/>
            </p:oleObj>
          </a:graphicData>
        </a:graphic>
      </p:graphicFrame>
      <p:graphicFrame>
        <p:nvGraphicFramePr>
          <p:cNvPr id="5" name="对象 4"/>
          <p:cNvGraphicFramePr>
            <a:graphicFrameLocks noChangeAspect="1"/>
          </p:cNvGraphicFramePr>
          <p:nvPr>
            <p:extLst>
              <p:ext uri="{D42A27DB-BD31-4B8C-83A1-F6EECF244321}">
                <p14:modId xmlns:p14="http://schemas.microsoft.com/office/powerpoint/2010/main" xmlns="" val="2609721735"/>
              </p:ext>
            </p:extLst>
          </p:nvPr>
        </p:nvGraphicFramePr>
        <p:xfrm>
          <a:off x="1720846" y="1866329"/>
          <a:ext cx="5351630" cy="469210"/>
        </p:xfrm>
        <a:graphic>
          <a:graphicData uri="http://schemas.openxmlformats.org/presentationml/2006/ole">
            <p:oleObj spid="_x0000_s27653" name="文档" r:id="rId7" imgW="3838246" imgH="336252" progId="Word.Document.12">
              <p:embed/>
            </p:oleObj>
          </a:graphicData>
        </a:graphic>
      </p:graphicFrame>
    </p:spTree>
    <p:extLst>
      <p:ext uri="{BB962C8B-B14F-4D97-AF65-F5344CB8AC3E}">
        <p14:creationId xmlns:p14="http://schemas.microsoft.com/office/powerpoint/2010/main" xmlns="" val="2674365127"/>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a:t>-</a:t>
            </a:r>
            <a:fld id="{4BF17FCF-D4DA-449D-A468-DDB7E43619E6}" type="slidenum">
              <a:rPr lang="zh-CN" altLang="en-US" smtClean="0"/>
              <a:pPr algn="ctr"/>
              <a:t>37</a:t>
            </a:fld>
            <a:r>
              <a:rPr lang="en-US" altLang="zh-CN"/>
              <a:t>-</a:t>
            </a:r>
            <a:endParaRPr lang="zh-CN" altLang="en-US" dirty="0"/>
          </a:p>
        </p:txBody>
      </p:sp>
      <p:sp>
        <p:nvSpPr>
          <p:cNvPr id="15" name="圆角矩形 14">
            <a:hlinkClick r:id="rId3" action="ppaction://hlinksldjump"/>
          </p:cNvPr>
          <p:cNvSpPr/>
          <p:nvPr/>
        </p:nvSpPr>
        <p:spPr>
          <a:xfrm>
            <a:off x="1987632" y="1052513"/>
            <a:ext cx="94528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考点一</a:t>
            </a:r>
          </a:p>
        </p:txBody>
      </p:sp>
      <p:sp>
        <p:nvSpPr>
          <p:cNvPr id="16" name="圆角矩形 15">
            <a:hlinkClick r:id="rId4" action="ppaction://hlinksldjump"/>
          </p:cNvPr>
          <p:cNvSpPr/>
          <p:nvPr/>
        </p:nvSpPr>
        <p:spPr>
          <a:xfrm>
            <a:off x="2968706" y="1052513"/>
            <a:ext cx="945283"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E75E22"/>
                </a:solidFill>
                <a:latin typeface="+mj-ea"/>
                <a:ea typeface="+mj-ea"/>
              </a:rPr>
              <a:t>考点二</a:t>
            </a:r>
          </a:p>
        </p:txBody>
      </p:sp>
      <p:sp>
        <p:nvSpPr>
          <p:cNvPr id="17" name="圆角矩形 16">
            <a:hlinkClick r:id="rId5" action="ppaction://hlinksldjump"/>
          </p:cNvPr>
          <p:cNvSpPr/>
          <p:nvPr/>
        </p:nvSpPr>
        <p:spPr>
          <a:xfrm>
            <a:off x="3949780" y="1052513"/>
            <a:ext cx="94528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考点三</a:t>
            </a:r>
          </a:p>
        </p:txBody>
      </p:sp>
      <p:sp>
        <p:nvSpPr>
          <p:cNvPr id="3" name="矩形 2"/>
          <p:cNvSpPr>
            <a:spLocks noChangeAspect="1"/>
          </p:cNvSpPr>
          <p:nvPr/>
        </p:nvSpPr>
        <p:spPr>
          <a:xfrm>
            <a:off x="2032000" y="1484784"/>
            <a:ext cx="8128000" cy="1678536"/>
          </a:xfrm>
          <a:prstGeom prst="rect">
            <a:avLst/>
          </a:prstGeom>
        </p:spPr>
        <p:txBody>
          <a:bodyPr>
            <a:spAutoFit/>
          </a:bodyPr>
          <a:lstStyle/>
          <a:p>
            <a:pPr indent="266700">
              <a:lnSpc>
                <a:spcPct val="120000"/>
              </a:lnSpc>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证明</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连接</a:t>
            </a:r>
            <a:r>
              <a:rPr lang="en-US" altLang="zh-CN" sz="2200" i="1" dirty="0" err="1">
                <a:solidFill>
                  <a:srgbClr val="000000"/>
                </a:solidFill>
                <a:latin typeface="Times New Roman" panose="02020603050405020304" pitchFamily="18" charset="0"/>
                <a:cs typeface="Times New Roman" panose="02020603050405020304" pitchFamily="18" charset="0"/>
              </a:rPr>
              <a:t>AC</a:t>
            </a:r>
            <a:r>
              <a:rPr lang="en-US" altLang="zh-CN" sz="2200" baseline="-25000" dirty="0" err="1">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交</a:t>
            </a:r>
            <a:r>
              <a:rPr lang="en-US" altLang="zh-CN" sz="2200" i="1" dirty="0" err="1">
                <a:solidFill>
                  <a:srgbClr val="000000"/>
                </a:solidFill>
                <a:latin typeface="Times New Roman" panose="02020603050405020304" pitchFamily="18" charset="0"/>
                <a:cs typeface="Times New Roman" panose="02020603050405020304" pitchFamily="18" charset="0"/>
              </a:rPr>
              <a:t>A</a:t>
            </a:r>
            <a:r>
              <a:rPr lang="en-US" altLang="zh-CN" sz="2200" baseline="-25000" dirty="0" err="1">
                <a:solidFill>
                  <a:srgbClr val="000000"/>
                </a:solidFill>
                <a:latin typeface="Times New Roman" panose="02020603050405020304" pitchFamily="18" charset="0"/>
                <a:cs typeface="Times New Roman" panose="02020603050405020304" pitchFamily="18" charset="0"/>
              </a:rPr>
              <a:t>1</a:t>
            </a:r>
            <a:r>
              <a:rPr lang="en-US" altLang="zh-CN" sz="2200" i="1" dirty="0" err="1">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于点</a:t>
            </a:r>
            <a:r>
              <a:rPr lang="en-US" altLang="zh-CN" sz="2200" i="1" dirty="0">
                <a:solidFill>
                  <a:srgbClr val="000000"/>
                </a:solidFill>
                <a:latin typeface="Times New Roman" panose="02020603050405020304" pitchFamily="18" charset="0"/>
                <a:cs typeface="Times New Roman" panose="02020603050405020304" pitchFamily="18" charset="0"/>
              </a:rPr>
              <a:t>F</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a:t>
            </a:r>
            <a:r>
              <a:rPr lang="en-US" altLang="zh-CN" sz="2200" i="1" dirty="0">
                <a:solidFill>
                  <a:srgbClr val="000000"/>
                </a:solidFill>
                <a:latin typeface="Times New Roman" panose="02020603050405020304" pitchFamily="18" charset="0"/>
                <a:cs typeface="Times New Roman" panose="02020603050405020304" pitchFamily="18" charset="0"/>
              </a:rPr>
              <a:t>F</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a:t>
            </a:r>
            <a:r>
              <a:rPr lang="en-US" altLang="zh-CN" sz="2200" i="1" dirty="0" err="1">
                <a:solidFill>
                  <a:srgbClr val="000000"/>
                </a:solidFill>
                <a:latin typeface="Times New Roman" panose="02020603050405020304" pitchFamily="18" charset="0"/>
                <a:cs typeface="Times New Roman" panose="02020603050405020304" pitchFamily="18" charset="0"/>
              </a:rPr>
              <a:t>AC</a:t>
            </a:r>
            <a:r>
              <a:rPr lang="en-US" altLang="zh-CN" sz="2200" baseline="-25000" dirty="0" err="1">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的中点</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a:t>
            </a:r>
            <a:r>
              <a:rPr lang="en-US" altLang="zh-CN" sz="2200" i="1"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a:t>
            </a:r>
            <a:r>
              <a:rPr lang="en-US" altLang="zh-CN" sz="2200" i="1" dirty="0">
                <a:solidFill>
                  <a:srgbClr val="000000"/>
                </a:solidFill>
                <a:latin typeface="Times New Roman" panose="02020603050405020304" pitchFamily="18" charset="0"/>
                <a:cs typeface="Times New Roman" panose="02020603050405020304" pitchFamily="18" charset="0"/>
              </a:rPr>
              <a:t>AB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的中点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连接</a:t>
            </a:r>
            <a:r>
              <a:rPr lang="en-US" altLang="zh-CN" sz="2200" i="1" dirty="0">
                <a:solidFill>
                  <a:srgbClr val="000000"/>
                </a:solidFill>
                <a:latin typeface="Times New Roman" panose="02020603050405020304" pitchFamily="18" charset="0"/>
                <a:cs typeface="Times New Roman" panose="02020603050405020304" pitchFamily="18" charset="0"/>
              </a:rPr>
              <a:t>DF</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a:t>
            </a:r>
            <a:r>
              <a:rPr lang="en-US" altLang="zh-CN" sz="2200" i="1" dirty="0" err="1">
                <a:solidFill>
                  <a:srgbClr val="000000"/>
                </a:solidFill>
                <a:latin typeface="Times New Roman" panose="02020603050405020304" pitchFamily="18" charset="0"/>
                <a:cs typeface="Times New Roman" panose="02020603050405020304" pitchFamily="18" charset="0"/>
              </a:rPr>
              <a:t>BC</a:t>
            </a:r>
            <a:r>
              <a:rPr lang="en-US" altLang="zh-CN" sz="2200" baseline="-25000" dirty="0" err="1">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DF.</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a:t>
            </a:r>
            <a:r>
              <a:rPr lang="en-US" altLang="zh-CN" sz="2200" i="1" dirty="0">
                <a:solidFill>
                  <a:srgbClr val="000000"/>
                </a:solidFill>
                <a:latin typeface="Times New Roman" panose="02020603050405020304" pitchFamily="18" charset="0"/>
                <a:cs typeface="Times New Roman" panose="02020603050405020304" pitchFamily="18" charset="0"/>
              </a:rPr>
              <a:t>DF</a:t>
            </a:r>
            <a:r>
              <a:rPr lang="en-US" altLang="zh-CN" sz="2200" dirty="0">
                <a:solidFill>
                  <a:srgbClr val="000000"/>
                </a:solidFill>
                <a:latin typeface="Cambria Math" panose="02040503050406030204" pitchFamily="18" charset="0"/>
                <a:ea typeface="NEU-BZ-S9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平面</a:t>
            </a:r>
            <a:r>
              <a:rPr lang="en-US" altLang="zh-CN" sz="2200" i="1" dirty="0" err="1">
                <a:solidFill>
                  <a:srgbClr val="000000"/>
                </a:solidFill>
                <a:latin typeface="Times New Roman" panose="02020603050405020304" pitchFamily="18" charset="0"/>
                <a:cs typeface="Times New Roman" panose="02020603050405020304" pitchFamily="18" charset="0"/>
              </a:rPr>
              <a:t>A</a:t>
            </a:r>
            <a:r>
              <a:rPr lang="en-US" altLang="zh-CN" sz="2200" baseline="-25000" dirty="0" err="1">
                <a:solidFill>
                  <a:srgbClr val="000000"/>
                </a:solidFill>
                <a:latin typeface="Times New Roman" panose="02020603050405020304" pitchFamily="18" charset="0"/>
                <a:cs typeface="Times New Roman" panose="02020603050405020304" pitchFamily="18" charset="0"/>
              </a:rPr>
              <a:t>1</a:t>
            </a:r>
            <a:r>
              <a:rPr lang="en-US" altLang="zh-CN" sz="2200" i="1" dirty="0" err="1">
                <a:solidFill>
                  <a:srgbClr val="000000"/>
                </a:solidFill>
                <a:latin typeface="Times New Roman" panose="02020603050405020304" pitchFamily="18" charset="0"/>
                <a:cs typeface="Times New Roman" panose="02020603050405020304" pitchFamily="18" charset="0"/>
              </a:rPr>
              <a:t>CD</a:t>
            </a:r>
            <a:r>
              <a:rPr lang="en-US" altLang="zh-CN" sz="2200" dirty="0" err="1">
                <a:solidFill>
                  <a:srgbClr val="000000"/>
                </a:solidFill>
                <a:latin typeface="Times New Roman" panose="02020603050405020304" pitchFamily="18" charset="0"/>
                <a:cs typeface="Times New Roman" panose="02020603050405020304" pitchFamily="18" charset="0"/>
              </a:rPr>
              <a:t>,</a:t>
            </a:r>
            <a:r>
              <a:rPr lang="en-US" altLang="zh-CN" sz="2200" i="1" dirty="0" err="1">
                <a:solidFill>
                  <a:srgbClr val="000000"/>
                </a:solidFill>
                <a:latin typeface="Times New Roman" panose="02020603050405020304" pitchFamily="18" charset="0"/>
                <a:cs typeface="Times New Roman" panose="02020603050405020304" pitchFamily="18" charset="0"/>
              </a:rPr>
              <a:t>BC</a:t>
            </a:r>
            <a:r>
              <a:rPr lang="en-US" altLang="zh-CN" sz="2200" baseline="-25000" dirty="0" err="1">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Cambria Math" panose="02040503050406030204" pitchFamily="18" charset="0"/>
                <a:ea typeface="NEU-BZ-S9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平面</a:t>
            </a:r>
            <a:r>
              <a:rPr lang="en-US" altLang="zh-CN" sz="2200" i="1" dirty="0" err="1">
                <a:solidFill>
                  <a:srgbClr val="000000"/>
                </a:solidFill>
                <a:latin typeface="Times New Roman" panose="02020603050405020304" pitchFamily="18" charset="0"/>
                <a:cs typeface="Times New Roman" panose="02020603050405020304" pitchFamily="18" charset="0"/>
              </a:rPr>
              <a:t>A</a:t>
            </a:r>
            <a:r>
              <a:rPr lang="en-US" altLang="zh-CN" sz="2200" baseline="-25000" dirty="0" err="1">
                <a:solidFill>
                  <a:srgbClr val="000000"/>
                </a:solidFill>
                <a:latin typeface="Times New Roman" panose="02020603050405020304" pitchFamily="18" charset="0"/>
                <a:cs typeface="Times New Roman" panose="02020603050405020304" pitchFamily="18" charset="0"/>
              </a:rPr>
              <a:t>1</a:t>
            </a:r>
            <a:r>
              <a:rPr lang="en-US" altLang="zh-CN" sz="2200" i="1" dirty="0" err="1">
                <a:solidFill>
                  <a:srgbClr val="000000"/>
                </a:solidFill>
                <a:latin typeface="Times New Roman" panose="02020603050405020304" pitchFamily="18" charset="0"/>
                <a:cs typeface="Times New Roman" panose="02020603050405020304" pitchFamily="18" charset="0"/>
              </a:rPr>
              <a:t>CD</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a:t>
            </a:r>
            <a:r>
              <a:rPr lang="en-US" altLang="zh-CN" sz="2200" i="1" dirty="0" err="1">
                <a:solidFill>
                  <a:srgbClr val="000000"/>
                </a:solidFill>
                <a:latin typeface="Times New Roman" panose="02020603050405020304" pitchFamily="18" charset="0"/>
                <a:cs typeface="Times New Roman" panose="02020603050405020304" pitchFamily="18" charset="0"/>
              </a:rPr>
              <a:t>BC</a:t>
            </a:r>
            <a:r>
              <a:rPr lang="en-US" altLang="zh-CN" sz="2200" baseline="-25000" dirty="0" err="1">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NEU-BZ-S92"/>
                <a:cs typeface="宋体" panose="02010600030101010101" pitchFamily="2" charset="-122"/>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平面</a:t>
            </a:r>
            <a:r>
              <a:rPr lang="en-US" altLang="zh-CN" sz="2200" i="1" dirty="0" err="1">
                <a:solidFill>
                  <a:srgbClr val="000000"/>
                </a:solidFill>
                <a:latin typeface="Times New Roman" panose="02020603050405020304" pitchFamily="18" charset="0"/>
                <a:cs typeface="Times New Roman" panose="02020603050405020304" pitchFamily="18" charset="0"/>
              </a:rPr>
              <a:t>A</a:t>
            </a:r>
            <a:r>
              <a:rPr lang="en-US" altLang="zh-CN" sz="2200" baseline="-25000" dirty="0" err="1">
                <a:solidFill>
                  <a:srgbClr val="000000"/>
                </a:solidFill>
                <a:latin typeface="Times New Roman" panose="02020603050405020304" pitchFamily="18" charset="0"/>
                <a:cs typeface="Times New Roman" panose="02020603050405020304" pitchFamily="18" charset="0"/>
              </a:rPr>
              <a:t>1</a:t>
            </a:r>
            <a:r>
              <a:rPr lang="en-US" altLang="zh-CN" sz="2200" i="1" dirty="0" err="1">
                <a:solidFill>
                  <a:srgbClr val="000000"/>
                </a:solidFill>
                <a:latin typeface="Times New Roman" panose="02020603050405020304" pitchFamily="18" charset="0"/>
                <a:cs typeface="Times New Roman" panose="02020603050405020304" pitchFamily="18" charset="0"/>
              </a:rPr>
              <a:t>CD</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graphicFrame>
        <p:nvGraphicFramePr>
          <p:cNvPr id="5" name="对象 4"/>
          <p:cNvGraphicFramePr>
            <a:graphicFrameLocks noChangeAspect="1"/>
          </p:cNvGraphicFramePr>
          <p:nvPr>
            <p:extLst>
              <p:ext uri="{D42A27DB-BD31-4B8C-83A1-F6EECF244321}">
                <p14:modId xmlns:p14="http://schemas.microsoft.com/office/powerpoint/2010/main" xmlns="" val="1979155803"/>
              </p:ext>
            </p:extLst>
          </p:nvPr>
        </p:nvGraphicFramePr>
        <p:xfrm>
          <a:off x="2032000" y="3284985"/>
          <a:ext cx="8128000" cy="2474031"/>
        </p:xfrm>
        <a:graphic>
          <a:graphicData uri="http://schemas.openxmlformats.org/presentationml/2006/ole">
            <p:oleObj spid="_x0000_s28675" name="文档" r:id="rId6" imgW="3839157" imgH="1168048" progId="Word.Document.12">
              <p:embed/>
            </p:oleObj>
          </a:graphicData>
        </a:graphic>
      </p:graphicFrame>
    </p:spTree>
    <p:extLst>
      <p:ext uri="{BB962C8B-B14F-4D97-AF65-F5344CB8AC3E}">
        <p14:creationId xmlns:p14="http://schemas.microsoft.com/office/powerpoint/2010/main" xmlns="" val="114148080"/>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a:t>-</a:t>
            </a:r>
            <a:fld id="{4BF17FCF-D4DA-449D-A468-DDB7E43619E6}" type="slidenum">
              <a:rPr lang="zh-CN" altLang="en-US" smtClean="0"/>
              <a:pPr algn="ctr"/>
              <a:t>38</a:t>
            </a:fld>
            <a:r>
              <a:rPr lang="en-US" altLang="zh-CN"/>
              <a:t>-</a:t>
            </a:r>
            <a:endParaRPr lang="zh-CN" altLang="en-US" dirty="0"/>
          </a:p>
        </p:txBody>
      </p:sp>
      <p:sp>
        <p:nvSpPr>
          <p:cNvPr id="15" name="圆角矩形 14">
            <a:hlinkClick r:id="rId3" action="ppaction://hlinksldjump"/>
          </p:cNvPr>
          <p:cNvSpPr/>
          <p:nvPr/>
        </p:nvSpPr>
        <p:spPr>
          <a:xfrm>
            <a:off x="1987632" y="1052513"/>
            <a:ext cx="94528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考点一</a:t>
            </a:r>
          </a:p>
        </p:txBody>
      </p:sp>
      <p:sp>
        <p:nvSpPr>
          <p:cNvPr id="16" name="圆角矩形 15">
            <a:hlinkClick r:id="rId4" action="ppaction://hlinksldjump"/>
          </p:cNvPr>
          <p:cNvSpPr/>
          <p:nvPr/>
        </p:nvSpPr>
        <p:spPr>
          <a:xfrm>
            <a:off x="2968706" y="1052513"/>
            <a:ext cx="945283"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E75E22"/>
                </a:solidFill>
                <a:latin typeface="+mj-ea"/>
                <a:ea typeface="+mj-ea"/>
              </a:rPr>
              <a:t>考点二</a:t>
            </a:r>
          </a:p>
        </p:txBody>
      </p:sp>
      <p:sp>
        <p:nvSpPr>
          <p:cNvPr id="17" name="圆角矩形 16">
            <a:hlinkClick r:id="rId5" action="ppaction://hlinksldjump"/>
          </p:cNvPr>
          <p:cNvSpPr/>
          <p:nvPr/>
        </p:nvSpPr>
        <p:spPr>
          <a:xfrm>
            <a:off x="3949780" y="1052513"/>
            <a:ext cx="94528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考点三</a:t>
            </a:r>
          </a:p>
        </p:txBody>
      </p:sp>
      <p:graphicFrame>
        <p:nvGraphicFramePr>
          <p:cNvPr id="3" name="对象 2"/>
          <p:cNvGraphicFramePr>
            <a:graphicFrameLocks noChangeAspect="1"/>
          </p:cNvGraphicFramePr>
          <p:nvPr>
            <p:extLst>
              <p:ext uri="{D42A27DB-BD31-4B8C-83A1-F6EECF244321}">
                <p14:modId xmlns:p14="http://schemas.microsoft.com/office/powerpoint/2010/main" xmlns="" val="4210445073"/>
              </p:ext>
            </p:extLst>
          </p:nvPr>
        </p:nvGraphicFramePr>
        <p:xfrm>
          <a:off x="1837137" y="1361550"/>
          <a:ext cx="8128000" cy="534473"/>
        </p:xfrm>
        <a:graphic>
          <a:graphicData uri="http://schemas.openxmlformats.org/presentationml/2006/ole">
            <p:oleObj spid="_x0000_s29701" name="文档" r:id="rId6" imgW="3839157" imgH="253125" progId="Word.Document.12">
              <p:embed/>
            </p:oleObj>
          </a:graphicData>
        </a:graphic>
      </p:graphicFrame>
      <p:graphicFrame>
        <p:nvGraphicFramePr>
          <p:cNvPr id="4" name="对象 3"/>
          <p:cNvGraphicFramePr>
            <a:graphicFrameLocks noChangeAspect="1"/>
          </p:cNvGraphicFramePr>
          <p:nvPr>
            <p:extLst>
              <p:ext uri="{D42A27DB-BD31-4B8C-83A1-F6EECF244321}">
                <p14:modId xmlns:p14="http://schemas.microsoft.com/office/powerpoint/2010/main" xmlns="" val="2507079762"/>
              </p:ext>
            </p:extLst>
          </p:nvPr>
        </p:nvGraphicFramePr>
        <p:xfrm>
          <a:off x="2123682" y="1953706"/>
          <a:ext cx="8128000" cy="803389"/>
        </p:xfrm>
        <a:graphic>
          <a:graphicData uri="http://schemas.openxmlformats.org/presentationml/2006/ole">
            <p:oleObj spid="_x0000_s29702" name="文档" r:id="rId7" imgW="3839157" imgH="378788" progId="Word.Document.12">
              <p:embed/>
            </p:oleObj>
          </a:graphicData>
        </a:graphic>
      </p:graphicFrame>
      <p:graphicFrame>
        <p:nvGraphicFramePr>
          <p:cNvPr id="6" name="对象 5"/>
          <p:cNvGraphicFramePr>
            <a:graphicFrameLocks noChangeAspect="1"/>
          </p:cNvGraphicFramePr>
          <p:nvPr>
            <p:extLst>
              <p:ext uri="{D42A27DB-BD31-4B8C-83A1-F6EECF244321}">
                <p14:modId xmlns:p14="http://schemas.microsoft.com/office/powerpoint/2010/main" xmlns="" val="3271713336"/>
              </p:ext>
            </p:extLst>
          </p:nvPr>
        </p:nvGraphicFramePr>
        <p:xfrm>
          <a:off x="1837137" y="2802823"/>
          <a:ext cx="8128000" cy="3465662"/>
        </p:xfrm>
        <a:graphic>
          <a:graphicData uri="http://schemas.openxmlformats.org/presentationml/2006/ole">
            <p:oleObj spid="_x0000_s29703" name="文档" r:id="rId8" imgW="3839157" imgH="1637212" progId="Word.Document.12">
              <p:embed/>
            </p:oleObj>
          </a:graphicData>
        </a:graphic>
      </p:graphicFrame>
    </p:spTree>
    <p:extLst>
      <p:ext uri="{BB962C8B-B14F-4D97-AF65-F5344CB8AC3E}">
        <p14:creationId xmlns:p14="http://schemas.microsoft.com/office/powerpoint/2010/main" xmlns="" val="2510061952"/>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a:t>-</a:t>
            </a:r>
            <a:fld id="{4BF17FCF-D4DA-449D-A468-DDB7E43619E6}" type="slidenum">
              <a:rPr lang="zh-CN" altLang="en-US" smtClean="0"/>
              <a:pPr algn="ctr"/>
              <a:t>39</a:t>
            </a:fld>
            <a:r>
              <a:rPr lang="en-US" altLang="zh-CN"/>
              <a:t>-</a:t>
            </a:r>
            <a:endParaRPr lang="zh-CN" altLang="en-US" dirty="0"/>
          </a:p>
        </p:txBody>
      </p:sp>
      <p:sp>
        <p:nvSpPr>
          <p:cNvPr id="15" name="圆角矩形 14">
            <a:hlinkClick r:id="rId3" action="ppaction://hlinksldjump"/>
          </p:cNvPr>
          <p:cNvSpPr/>
          <p:nvPr/>
        </p:nvSpPr>
        <p:spPr>
          <a:xfrm>
            <a:off x="1987632" y="1052513"/>
            <a:ext cx="94528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考点一</a:t>
            </a:r>
          </a:p>
        </p:txBody>
      </p:sp>
      <p:sp>
        <p:nvSpPr>
          <p:cNvPr id="16" name="圆角矩形 15">
            <a:hlinkClick r:id="rId4" action="ppaction://hlinksldjump"/>
          </p:cNvPr>
          <p:cNvSpPr/>
          <p:nvPr/>
        </p:nvSpPr>
        <p:spPr>
          <a:xfrm>
            <a:off x="2968706" y="1052513"/>
            <a:ext cx="945283"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E75E22"/>
                </a:solidFill>
                <a:latin typeface="+mj-ea"/>
                <a:ea typeface="+mj-ea"/>
              </a:rPr>
              <a:t>考点二</a:t>
            </a:r>
          </a:p>
        </p:txBody>
      </p:sp>
      <p:sp>
        <p:nvSpPr>
          <p:cNvPr id="17" name="圆角矩形 16">
            <a:hlinkClick r:id="rId5" action="ppaction://hlinksldjump"/>
          </p:cNvPr>
          <p:cNvSpPr/>
          <p:nvPr/>
        </p:nvSpPr>
        <p:spPr>
          <a:xfrm>
            <a:off x="3949780" y="1052513"/>
            <a:ext cx="94528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考点三</a:t>
            </a:r>
          </a:p>
        </p:txBody>
      </p:sp>
      <p:sp>
        <p:nvSpPr>
          <p:cNvPr id="3" name="矩形 2"/>
          <p:cNvSpPr>
            <a:spLocks noChangeAspect="1"/>
          </p:cNvSpPr>
          <p:nvPr/>
        </p:nvSpPr>
        <p:spPr>
          <a:xfrm>
            <a:off x="2032000" y="2276872"/>
            <a:ext cx="2433680" cy="466090"/>
          </a:xfrm>
          <a:prstGeom prst="rect">
            <a:avLst/>
          </a:prstGeom>
        </p:spPr>
        <p:txBody>
          <a:bodyPr wrap="none">
            <a:spAutoFit/>
          </a:bodyPr>
          <a:lstStyle/>
          <a:p>
            <a:pPr indent="266700">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可取</a:t>
            </a:r>
            <a:r>
              <a:rPr lang="en-US" altLang="zh-CN" sz="2200" b="1" dirty="0">
                <a:solidFill>
                  <a:srgbClr val="000000"/>
                </a:solidFill>
                <a:latin typeface="Times New Roman" panose="02020603050405020304" pitchFamily="18" charset="0"/>
                <a:cs typeface="Times New Roman" panose="02020603050405020304" pitchFamily="18" charset="0"/>
              </a:rPr>
              <a:t>m</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(2,1,</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xmlns="" val="407620063"/>
              </p:ext>
            </p:extLst>
          </p:nvPr>
        </p:nvGraphicFramePr>
        <p:xfrm>
          <a:off x="1837137" y="2771755"/>
          <a:ext cx="8128000" cy="1650476"/>
        </p:xfrm>
        <a:graphic>
          <a:graphicData uri="http://schemas.openxmlformats.org/presentationml/2006/ole">
            <p:oleObj spid="_x0000_s30723" name="文档" r:id="rId6" imgW="3839157" imgH="779899" progId="Word.Document.12">
              <p:embed/>
            </p:oleObj>
          </a:graphicData>
        </a:graphic>
      </p:graphicFrame>
    </p:spTree>
    <p:extLst>
      <p:ext uri="{BB962C8B-B14F-4D97-AF65-F5344CB8AC3E}">
        <p14:creationId xmlns:p14="http://schemas.microsoft.com/office/powerpoint/2010/main" xmlns="" val="3253080005"/>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灯片编号占位符 1"/>
          <p:cNvSpPr>
            <a:spLocks noGrp="1"/>
          </p:cNvSpPr>
          <p:nvPr>
            <p:ph type="sldNum" sz="quarter" idx="4"/>
          </p:nvPr>
        </p:nvSpPr>
        <p:spPr/>
        <p:txBody>
          <a:bodyPr/>
          <a:lstStyle/>
          <a:p>
            <a:pPr algn="ctr"/>
            <a:r>
              <a:rPr lang="en-US" altLang="zh-CN" dirty="0"/>
              <a:t>-</a:t>
            </a:r>
            <a:fld id="{4BF17FCF-D4DA-449D-A468-DDB7E43619E6}" type="slidenum">
              <a:rPr lang="zh-CN" altLang="en-US" smtClean="0"/>
              <a:pPr algn="ctr"/>
              <a:t>4</a:t>
            </a:fld>
            <a:r>
              <a:rPr lang="en-US" altLang="zh-CN" dirty="0"/>
              <a:t>-</a:t>
            </a:r>
            <a:endParaRPr lang="zh-CN" altLang="en-US" dirty="0"/>
          </a:p>
        </p:txBody>
      </p:sp>
      <p:sp>
        <p:nvSpPr>
          <p:cNvPr id="3" name="圆角矩形 2">
            <a:hlinkClick r:id="rId2" action="ppaction://hlinksldjump"/>
          </p:cNvPr>
          <p:cNvSpPr/>
          <p:nvPr/>
        </p:nvSpPr>
        <p:spPr>
          <a:xfrm>
            <a:off x="1987632" y="1052513"/>
            <a:ext cx="945283"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E75E22"/>
                </a:solidFill>
                <a:latin typeface="+mj-ea"/>
                <a:ea typeface="+mj-ea"/>
              </a:rPr>
              <a:t>知识梳理</a:t>
            </a:r>
          </a:p>
        </p:txBody>
      </p:sp>
      <p:sp>
        <p:nvSpPr>
          <p:cNvPr id="4" name="圆角矩形 3">
            <a:hlinkClick r:id="rId3" action="ppaction://hlinksldjump"/>
          </p:cNvPr>
          <p:cNvSpPr/>
          <p:nvPr/>
        </p:nvSpPr>
        <p:spPr>
          <a:xfrm>
            <a:off x="2968706" y="1052513"/>
            <a:ext cx="94528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双击自测</a:t>
            </a:r>
          </a:p>
        </p:txBody>
      </p:sp>
      <p:sp>
        <p:nvSpPr>
          <p:cNvPr id="5" name="矩形 4"/>
          <p:cNvSpPr>
            <a:spLocks noChangeAspect="1"/>
          </p:cNvSpPr>
          <p:nvPr/>
        </p:nvSpPr>
        <p:spPr>
          <a:xfrm>
            <a:off x="2032000" y="1627521"/>
            <a:ext cx="8128000" cy="4116127"/>
          </a:xfrm>
          <a:prstGeom prst="rect">
            <a:avLst/>
          </a:prstGeom>
        </p:spPr>
        <p:txBody>
          <a:bodyPr>
            <a:spAutoFit/>
          </a:bodyPr>
          <a:lstStyle/>
          <a:p>
            <a:pPr indent="267970">
              <a:lnSpc>
                <a:spcPct val="120000"/>
              </a:lnSpc>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线面关系的判定</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设直线</a:t>
            </a:r>
            <a:r>
              <a:rPr lang="en-US" altLang="zh-CN" sz="2200" i="1" dirty="0">
                <a:solidFill>
                  <a:srgbClr val="000000"/>
                </a:solidFill>
                <a:latin typeface="Times New Roman" panose="02020603050405020304" pitchFamily="18" charset="0"/>
                <a:cs typeface="Times New Roman" panose="02020603050405020304" pitchFamily="18" charset="0"/>
              </a:rPr>
              <a:t>l</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的方向向量为</a:t>
            </a:r>
            <a:r>
              <a:rPr lang="en-US" altLang="zh-CN" sz="2200" b="1" dirty="0">
                <a:solidFill>
                  <a:srgbClr val="000000"/>
                </a:solidFill>
                <a:latin typeface="Times New Roman" panose="02020603050405020304" pitchFamily="18" charset="0"/>
                <a:cs typeface="Times New Roman" panose="02020603050405020304" pitchFamily="18" charset="0"/>
              </a:rPr>
              <a:t>e</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b</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c</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直线</a:t>
            </a:r>
            <a:r>
              <a:rPr lang="en-US" altLang="zh-CN" sz="2200" i="1" dirty="0">
                <a:solidFill>
                  <a:srgbClr val="000000"/>
                </a:solidFill>
                <a:latin typeface="Times New Roman" panose="02020603050405020304" pitchFamily="18" charset="0"/>
                <a:cs typeface="Times New Roman" panose="02020603050405020304" pitchFamily="18" charset="0"/>
              </a:rPr>
              <a:t>l</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的方向向量为</a:t>
            </a:r>
            <a:r>
              <a:rPr lang="en-US" altLang="zh-CN" sz="2200" b="1" dirty="0">
                <a:solidFill>
                  <a:srgbClr val="000000"/>
                </a:solidFill>
                <a:latin typeface="Times New Roman" panose="02020603050405020304" pitchFamily="18" charset="0"/>
                <a:cs typeface="Times New Roman" panose="02020603050405020304" pitchFamily="18" charset="0"/>
              </a:rPr>
              <a:t>e</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b</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c</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平面</a:t>
            </a:r>
            <a:r>
              <a:rPr lang="en-US" altLang="zh-CN" sz="2200" i="1" dirty="0">
                <a:solidFill>
                  <a:srgbClr val="000000"/>
                </a:solidFill>
                <a:latin typeface="Times New Roman" panose="02020603050405020304" pitchFamily="18" charset="0"/>
                <a:ea typeface="Microsoft Yi Baiti" panose="03000500000000000000" pitchFamily="66" charset="0"/>
                <a:cs typeface="Times New Roman" panose="02020603050405020304" pitchFamily="18" charset="0"/>
              </a:rPr>
              <a:t>α</a:t>
            </a:r>
            <a:r>
              <a:rPr lang="zh-CN" altLang="zh-CN" sz="2200" dirty="0">
                <a:solidFill>
                  <a:srgbClr val="000000"/>
                </a:solidFill>
                <a:latin typeface="Times New Roman" panose="02020603050405020304" pitchFamily="18" charset="0"/>
                <a:cs typeface="Times New Roman" panose="02020603050405020304" pitchFamily="18" charset="0"/>
              </a:rPr>
              <a:t>的法向量为</a:t>
            </a:r>
            <a:r>
              <a:rPr lang="en-US" altLang="zh-CN" sz="2200" b="1" dirty="0">
                <a:solidFill>
                  <a:srgbClr val="000000"/>
                </a:solidFill>
                <a:latin typeface="Times New Roman" panose="02020603050405020304" pitchFamily="18" charset="0"/>
                <a:cs typeface="Times New Roman" panose="02020603050405020304" pitchFamily="18" charset="0"/>
              </a:rPr>
              <a:t>n</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y</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z</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平面</a:t>
            </a:r>
            <a:r>
              <a:rPr lang="en-US" altLang="zh-CN" sz="2200" i="1" dirty="0">
                <a:solidFill>
                  <a:srgbClr val="000000"/>
                </a:solidFill>
                <a:latin typeface="Times New Roman" panose="02020603050405020304" pitchFamily="18" charset="0"/>
                <a:ea typeface="Microsoft Yi Baiti" panose="03000500000000000000" pitchFamily="66" charset="0"/>
                <a:cs typeface="Times New Roman" panose="02020603050405020304" pitchFamily="18" charset="0"/>
              </a:rPr>
              <a:t>β</a:t>
            </a:r>
            <a:r>
              <a:rPr lang="zh-CN" altLang="zh-CN" sz="2200" dirty="0">
                <a:solidFill>
                  <a:srgbClr val="000000"/>
                </a:solidFill>
                <a:latin typeface="Times New Roman" panose="02020603050405020304" pitchFamily="18" charset="0"/>
                <a:cs typeface="Times New Roman" panose="02020603050405020304" pitchFamily="18" charset="0"/>
              </a:rPr>
              <a:t>的法向量为</a:t>
            </a:r>
            <a:r>
              <a:rPr lang="en-US" altLang="zh-CN" sz="2200" b="1" dirty="0">
                <a:solidFill>
                  <a:srgbClr val="000000"/>
                </a:solidFill>
                <a:latin typeface="Times New Roman" panose="02020603050405020304" pitchFamily="18" charset="0"/>
                <a:cs typeface="Times New Roman" panose="02020603050405020304" pitchFamily="18" charset="0"/>
              </a:rPr>
              <a:t>n</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y</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z</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如果</a:t>
            </a:r>
            <a:r>
              <a:rPr lang="en-US" altLang="zh-CN" sz="2200" i="1" dirty="0">
                <a:solidFill>
                  <a:srgbClr val="000000"/>
                </a:solidFill>
                <a:latin typeface="Times New Roman" panose="02020603050405020304" pitchFamily="18" charset="0"/>
                <a:cs typeface="Times New Roman" panose="02020603050405020304" pitchFamily="18" charset="0"/>
              </a:rPr>
              <a:t>l</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l</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那么</a:t>
            </a:r>
            <a:r>
              <a:rPr lang="en-US" altLang="zh-CN" sz="2200" b="1" dirty="0">
                <a:solidFill>
                  <a:srgbClr val="000000"/>
                </a:solidFill>
                <a:latin typeface="Times New Roman" panose="02020603050405020304" pitchFamily="18" charset="0"/>
                <a:cs typeface="Times New Roman" panose="02020603050405020304" pitchFamily="18" charset="0"/>
              </a:rPr>
              <a:t>e</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NEU-BZ-S92"/>
                <a:cs typeface="宋体" panose="02010600030101010101" pitchFamily="2" charset="-122"/>
              </a:rPr>
              <a:t>∥</a:t>
            </a:r>
            <a:r>
              <a:rPr lang="en-US" altLang="zh-CN" sz="2200" b="1" dirty="0">
                <a:solidFill>
                  <a:srgbClr val="000000"/>
                </a:solidFill>
                <a:latin typeface="Times New Roman" panose="02020603050405020304" pitchFamily="18" charset="0"/>
                <a:cs typeface="Times New Roman" panose="02020603050405020304" pitchFamily="18" charset="0"/>
              </a:rPr>
              <a:t>e</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Cambria Math" panose="02040503050406030204" pitchFamily="18" charset="0"/>
                <a:ea typeface="NEU-BZ-S92"/>
                <a:cs typeface="Times New Roman" panose="02020603050405020304" pitchFamily="18" charset="0"/>
              </a:rPr>
              <a:t>⇔</a:t>
            </a:r>
            <a:r>
              <a:rPr lang="en-US" altLang="zh-CN" sz="2200" b="1" u="sng" dirty="0">
                <a:solidFill>
                  <a:srgbClr val="FF0000"/>
                </a:solidFill>
                <a:uFill>
                  <a:solidFill>
                    <a:srgbClr val="000000"/>
                  </a:solidFill>
                </a:uFill>
                <a:latin typeface="Times New Roman" panose="02020603050405020304" pitchFamily="18" charset="0"/>
                <a:cs typeface="Times New Roman" panose="02020603050405020304" pitchFamily="18" charset="0"/>
              </a:rPr>
              <a:t>e</a:t>
            </a:r>
            <a:r>
              <a:rPr lang="en-US" altLang="zh-CN" sz="2200" u="sng" baseline="-25000" dirty="0">
                <a:solidFill>
                  <a:srgbClr val="FF0000"/>
                </a:solidFill>
                <a:uFill>
                  <a:solidFill>
                    <a:srgbClr val="000000"/>
                  </a:solidFill>
                </a:uFill>
                <a:latin typeface="Times New Roman" panose="02020603050405020304" pitchFamily="18" charset="0"/>
                <a:cs typeface="Times New Roman" panose="02020603050405020304" pitchFamily="18" charset="0"/>
              </a:rPr>
              <a:t>2</a:t>
            </a:r>
            <a:r>
              <a:rPr lang="en-US" altLang="zh-CN" sz="2200" i="1"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en-US" altLang="zh-CN" sz="2200" i="1" u="sng" dirty="0">
                <a:solidFill>
                  <a:srgbClr val="FF0000"/>
                </a:solidFill>
                <a:uFill>
                  <a:solidFill>
                    <a:srgbClr val="000000"/>
                  </a:solidFill>
                </a:uFill>
                <a:latin typeface="Times New Roman" panose="02020603050405020304" pitchFamily="18" charset="0"/>
                <a:ea typeface="Microsoft Yi Baiti" panose="03000500000000000000" pitchFamily="66" charset="0"/>
                <a:cs typeface="Times New Roman" panose="02020603050405020304" pitchFamily="18" charset="0"/>
              </a:rPr>
              <a:t>λ</a:t>
            </a:r>
            <a:r>
              <a:rPr lang="en-US" altLang="zh-CN" sz="2200" b="1" u="sng" dirty="0">
                <a:solidFill>
                  <a:srgbClr val="FF0000"/>
                </a:solidFill>
                <a:uFill>
                  <a:solidFill>
                    <a:srgbClr val="000000"/>
                  </a:solidFill>
                </a:uFill>
                <a:latin typeface="Times New Roman" panose="02020603050405020304" pitchFamily="18" charset="0"/>
                <a:cs typeface="Times New Roman" panose="02020603050405020304" pitchFamily="18" charset="0"/>
              </a:rPr>
              <a:t>e</a:t>
            </a:r>
            <a:r>
              <a:rPr lang="en-US" altLang="zh-CN" sz="2200" u="sng" baseline="-25000" dirty="0">
                <a:solidFill>
                  <a:srgbClr val="FF0000"/>
                </a:solidFill>
                <a:uFill>
                  <a:solidFill>
                    <a:srgbClr val="000000"/>
                  </a:solidFill>
                </a:uFill>
                <a:latin typeface="Times New Roman" panose="02020603050405020304" pitchFamily="18" charset="0"/>
                <a:cs typeface="Times New Roman" panose="02020603050405020304" pitchFamily="18" charset="0"/>
              </a:rPr>
              <a:t>1</a:t>
            </a:r>
            <a:r>
              <a:rPr lang="zh-CN" altLang="zh-CN" sz="2200" i="1"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Cambria Math" panose="02040503050406030204" pitchFamily="18" charset="0"/>
                <a:ea typeface="NEU-BZ-S92"/>
                <a:cs typeface="Times New Roman" panose="02020603050405020304" pitchFamily="18" charset="0"/>
              </a:rPr>
              <a:t>⇔</a:t>
            </a:r>
            <a:r>
              <a:rPr lang="en-US" altLang="zh-CN" sz="2200" i="1" u="sng" dirty="0">
                <a:solidFill>
                  <a:srgbClr val="FF0000"/>
                </a:solidFill>
                <a:uFill>
                  <a:solidFill>
                    <a:srgbClr val="000000"/>
                  </a:solidFill>
                </a:uFill>
                <a:latin typeface="Times New Roman" panose="02020603050405020304" pitchFamily="18" charset="0"/>
                <a:cs typeface="Times New Roman" panose="02020603050405020304" pitchFamily="18" charset="0"/>
              </a:rPr>
              <a:t>a</a:t>
            </a:r>
            <a:r>
              <a:rPr lang="en-US" altLang="zh-CN" sz="2200" u="sng" baseline="-25000" dirty="0">
                <a:solidFill>
                  <a:srgbClr val="FF0000"/>
                </a:solidFill>
                <a:uFill>
                  <a:solidFill>
                    <a:srgbClr val="000000"/>
                  </a:solidFill>
                </a:uFill>
                <a:latin typeface="Times New Roman" panose="02020603050405020304" pitchFamily="18" charset="0"/>
                <a:cs typeface="Times New Roman" panose="02020603050405020304" pitchFamily="18" charset="0"/>
              </a:rPr>
              <a:t>2</a:t>
            </a:r>
            <a:r>
              <a:rPr lang="en-US" altLang="zh-CN" sz="2200" i="1"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en-US" altLang="zh-CN" sz="2200" i="1" u="sng" dirty="0">
                <a:solidFill>
                  <a:srgbClr val="FF0000"/>
                </a:solidFill>
                <a:uFill>
                  <a:solidFill>
                    <a:srgbClr val="000000"/>
                  </a:solidFill>
                </a:uFill>
                <a:latin typeface="Times New Roman" panose="02020603050405020304" pitchFamily="18" charset="0"/>
                <a:ea typeface="Microsoft Yi Baiti" panose="03000500000000000000" pitchFamily="66" charset="0"/>
                <a:cs typeface="Times New Roman" panose="02020603050405020304" pitchFamily="18" charset="0"/>
              </a:rPr>
              <a:t>λ</a:t>
            </a:r>
            <a:r>
              <a:rPr lang="en-US" altLang="zh-CN" sz="2200" i="1" u="sng" dirty="0">
                <a:solidFill>
                  <a:srgbClr val="FF0000"/>
                </a:solidFill>
                <a:uFill>
                  <a:solidFill>
                    <a:srgbClr val="000000"/>
                  </a:solidFill>
                </a:uFill>
                <a:latin typeface="Times New Roman" panose="02020603050405020304" pitchFamily="18" charset="0"/>
                <a:cs typeface="Times New Roman" panose="02020603050405020304" pitchFamily="18" charset="0"/>
              </a:rPr>
              <a:t>a</a:t>
            </a:r>
            <a:r>
              <a:rPr lang="en-US" altLang="zh-CN" sz="2200" u="sng" baseline="-25000" dirty="0">
                <a:solidFill>
                  <a:srgbClr val="FF0000"/>
                </a:solidFill>
                <a:uFill>
                  <a:solidFill>
                    <a:srgbClr val="000000"/>
                  </a:solidFill>
                </a:uFill>
                <a:latin typeface="Times New Roman" panose="02020603050405020304" pitchFamily="18" charset="0"/>
                <a:cs typeface="Times New Roman" panose="02020603050405020304" pitchFamily="18" charset="0"/>
              </a:rPr>
              <a:t>1</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en-US" altLang="zh-CN" sz="2200" i="1" u="sng" dirty="0">
                <a:solidFill>
                  <a:srgbClr val="FF0000"/>
                </a:solidFill>
                <a:uFill>
                  <a:solidFill>
                    <a:srgbClr val="000000"/>
                  </a:solidFill>
                </a:uFill>
                <a:latin typeface="Times New Roman" panose="02020603050405020304" pitchFamily="18" charset="0"/>
                <a:cs typeface="Times New Roman" panose="02020603050405020304" pitchFamily="18" charset="0"/>
              </a:rPr>
              <a:t>b</a:t>
            </a:r>
            <a:r>
              <a:rPr lang="en-US" altLang="zh-CN" sz="2200" u="sng" baseline="-25000" dirty="0">
                <a:solidFill>
                  <a:srgbClr val="FF0000"/>
                </a:solidFill>
                <a:uFill>
                  <a:solidFill>
                    <a:srgbClr val="000000"/>
                  </a:solidFill>
                </a:uFill>
                <a:latin typeface="Times New Roman" panose="02020603050405020304" pitchFamily="18" charset="0"/>
                <a:cs typeface="Times New Roman" panose="02020603050405020304" pitchFamily="18" charset="0"/>
              </a:rPr>
              <a:t>2</a:t>
            </a:r>
            <a:r>
              <a:rPr lang="en-US" altLang="zh-CN" sz="2200" i="1"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en-US" altLang="zh-CN" sz="2200" i="1" u="sng" dirty="0">
                <a:solidFill>
                  <a:srgbClr val="FF0000"/>
                </a:solidFill>
                <a:uFill>
                  <a:solidFill>
                    <a:srgbClr val="000000"/>
                  </a:solidFill>
                </a:uFill>
                <a:latin typeface="Times New Roman" panose="02020603050405020304" pitchFamily="18" charset="0"/>
                <a:ea typeface="Microsoft Yi Baiti" panose="03000500000000000000" pitchFamily="66" charset="0"/>
                <a:cs typeface="Times New Roman" panose="02020603050405020304" pitchFamily="18" charset="0"/>
              </a:rPr>
              <a:t>λ</a:t>
            </a:r>
            <a:r>
              <a:rPr lang="en-US" altLang="zh-CN" sz="2200" i="1" u="sng" dirty="0">
                <a:solidFill>
                  <a:srgbClr val="FF0000"/>
                </a:solidFill>
                <a:uFill>
                  <a:solidFill>
                    <a:srgbClr val="000000"/>
                  </a:solidFill>
                </a:uFill>
                <a:latin typeface="Times New Roman" panose="02020603050405020304" pitchFamily="18" charset="0"/>
                <a:cs typeface="Times New Roman" panose="02020603050405020304" pitchFamily="18" charset="0"/>
              </a:rPr>
              <a:t>b</a:t>
            </a:r>
            <a:r>
              <a:rPr lang="en-US" altLang="zh-CN" sz="2200" u="sng" baseline="-25000" dirty="0">
                <a:solidFill>
                  <a:srgbClr val="FF0000"/>
                </a:solidFill>
                <a:uFill>
                  <a:solidFill>
                    <a:srgbClr val="000000"/>
                  </a:solidFill>
                </a:uFill>
                <a:latin typeface="Times New Roman" panose="02020603050405020304" pitchFamily="18" charset="0"/>
                <a:cs typeface="Times New Roman" panose="02020603050405020304" pitchFamily="18" charset="0"/>
              </a:rPr>
              <a:t>1</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en-US" altLang="zh-CN" sz="2200" i="1" u="sng" dirty="0">
                <a:solidFill>
                  <a:srgbClr val="FF0000"/>
                </a:solidFill>
                <a:uFill>
                  <a:solidFill>
                    <a:srgbClr val="000000"/>
                  </a:solidFill>
                </a:uFill>
                <a:latin typeface="Times New Roman" panose="02020603050405020304" pitchFamily="18" charset="0"/>
                <a:cs typeface="Times New Roman" panose="02020603050405020304" pitchFamily="18" charset="0"/>
              </a:rPr>
              <a:t>c</a:t>
            </a:r>
            <a:r>
              <a:rPr lang="en-US" altLang="zh-CN" sz="2200" u="sng" baseline="-25000" dirty="0">
                <a:solidFill>
                  <a:srgbClr val="FF0000"/>
                </a:solidFill>
                <a:uFill>
                  <a:solidFill>
                    <a:srgbClr val="000000"/>
                  </a:solidFill>
                </a:uFill>
                <a:latin typeface="Times New Roman" panose="02020603050405020304" pitchFamily="18" charset="0"/>
                <a:cs typeface="Times New Roman" panose="02020603050405020304" pitchFamily="18" charset="0"/>
              </a:rPr>
              <a:t>2</a:t>
            </a:r>
            <a:r>
              <a:rPr lang="en-US" altLang="zh-CN" sz="2200" i="1"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en-US" altLang="zh-CN" sz="2200" i="1" u="sng" dirty="0">
                <a:solidFill>
                  <a:srgbClr val="FF0000"/>
                </a:solidFill>
                <a:uFill>
                  <a:solidFill>
                    <a:srgbClr val="000000"/>
                  </a:solidFill>
                </a:uFill>
                <a:latin typeface="Times New Roman" panose="02020603050405020304" pitchFamily="18" charset="0"/>
                <a:ea typeface="Microsoft Yi Baiti" panose="03000500000000000000" pitchFamily="66" charset="0"/>
                <a:cs typeface="Times New Roman" panose="02020603050405020304" pitchFamily="18" charset="0"/>
              </a:rPr>
              <a:t>λ</a:t>
            </a:r>
            <a:r>
              <a:rPr lang="en-US" altLang="zh-CN" sz="2200" i="1" u="sng" dirty="0">
                <a:solidFill>
                  <a:srgbClr val="FF0000"/>
                </a:solidFill>
                <a:uFill>
                  <a:solidFill>
                    <a:srgbClr val="000000"/>
                  </a:solidFill>
                </a:uFill>
                <a:latin typeface="Times New Roman" panose="02020603050405020304" pitchFamily="18" charset="0"/>
                <a:cs typeface="Times New Roman" panose="02020603050405020304" pitchFamily="18" charset="0"/>
              </a:rPr>
              <a:t>c</a:t>
            </a:r>
            <a:r>
              <a:rPr lang="en-US" altLang="zh-CN" sz="2200" u="sng" baseline="-25000" dirty="0">
                <a:solidFill>
                  <a:srgbClr val="FF0000"/>
                </a:solidFill>
                <a:uFill>
                  <a:solidFill>
                    <a:srgbClr val="000000"/>
                  </a:solidFill>
                </a:uFill>
                <a:latin typeface="Times New Roman" panose="02020603050405020304" pitchFamily="18" charset="0"/>
                <a:cs typeface="Times New Roman" panose="02020603050405020304" pitchFamily="18" charset="0"/>
              </a:rPr>
              <a:t>1</a:t>
            </a:r>
            <a:r>
              <a:rPr lang="zh-CN" altLang="zh-CN" sz="2200" i="1"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如果</a:t>
            </a:r>
            <a:r>
              <a:rPr lang="en-US" altLang="zh-CN" sz="2200" i="1" dirty="0">
                <a:solidFill>
                  <a:srgbClr val="000000"/>
                </a:solidFill>
                <a:latin typeface="Times New Roman" panose="02020603050405020304" pitchFamily="18" charset="0"/>
                <a:cs typeface="Times New Roman" panose="02020603050405020304" pitchFamily="18" charset="0"/>
              </a:rPr>
              <a:t>l</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l</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那么</a:t>
            </a:r>
            <a:r>
              <a:rPr lang="en-US" altLang="zh-CN" sz="2200" b="1" dirty="0">
                <a:solidFill>
                  <a:srgbClr val="000000"/>
                </a:solidFill>
                <a:latin typeface="Times New Roman" panose="02020603050405020304" pitchFamily="18" charset="0"/>
                <a:cs typeface="Times New Roman" panose="02020603050405020304" pitchFamily="18" charset="0"/>
              </a:rPr>
              <a:t>e</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NEU-BZ-S92"/>
                <a:cs typeface="宋体" panose="02010600030101010101" pitchFamily="2" charset="-122"/>
              </a:rPr>
              <a:t>⊥</a:t>
            </a:r>
            <a:r>
              <a:rPr lang="en-US" altLang="zh-CN" sz="2200" b="1" dirty="0">
                <a:solidFill>
                  <a:srgbClr val="000000"/>
                </a:solidFill>
                <a:latin typeface="Times New Roman" panose="02020603050405020304" pitchFamily="18" charset="0"/>
                <a:cs typeface="Times New Roman" panose="02020603050405020304" pitchFamily="18" charset="0"/>
              </a:rPr>
              <a:t>e</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Cambria Math" panose="02040503050406030204" pitchFamily="18" charset="0"/>
                <a:ea typeface="NEU-BZ-S92"/>
                <a:cs typeface="Times New Roman" panose="02020603050405020304" pitchFamily="18" charset="0"/>
              </a:rPr>
              <a:t>⇔</a:t>
            </a:r>
            <a:r>
              <a:rPr lang="en-US" altLang="zh-CN" sz="2200" b="1" u="sng" dirty="0">
                <a:solidFill>
                  <a:srgbClr val="FF0000"/>
                </a:solidFill>
                <a:uFill>
                  <a:solidFill>
                    <a:srgbClr val="000000"/>
                  </a:solidFill>
                </a:uFill>
                <a:latin typeface="Times New Roman" panose="02020603050405020304" pitchFamily="18" charset="0"/>
                <a:cs typeface="Times New Roman" panose="02020603050405020304" pitchFamily="18" charset="0"/>
              </a:rPr>
              <a:t>e</a:t>
            </a:r>
            <a:r>
              <a:rPr lang="en-US" altLang="zh-CN" sz="2200" u="sng" baseline="-25000" dirty="0">
                <a:solidFill>
                  <a:srgbClr val="FF0000"/>
                </a:solidFill>
                <a:uFill>
                  <a:solidFill>
                    <a:srgbClr val="000000"/>
                  </a:solidFill>
                </a:uFill>
                <a:latin typeface="Times New Roman" panose="02020603050405020304" pitchFamily="18" charset="0"/>
                <a:cs typeface="Times New Roman" panose="02020603050405020304" pitchFamily="18" charset="0"/>
              </a:rPr>
              <a:t>1</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en-US" altLang="zh-CN" sz="2200" b="1" u="sng" dirty="0">
                <a:solidFill>
                  <a:srgbClr val="FF0000"/>
                </a:solidFill>
                <a:uFill>
                  <a:solidFill>
                    <a:srgbClr val="000000"/>
                  </a:solidFill>
                </a:uFill>
                <a:latin typeface="Times New Roman" panose="02020603050405020304" pitchFamily="18" charset="0"/>
                <a:cs typeface="Times New Roman" panose="02020603050405020304" pitchFamily="18" charset="0"/>
              </a:rPr>
              <a:t>e</a:t>
            </a:r>
            <a:r>
              <a:rPr lang="en-US" altLang="zh-CN" sz="2200" u="sng" baseline="-25000" dirty="0">
                <a:solidFill>
                  <a:srgbClr val="FF0000"/>
                </a:solidFill>
                <a:uFill>
                  <a:solidFill>
                    <a:srgbClr val="000000"/>
                  </a:solidFill>
                </a:uFill>
                <a:latin typeface="Times New Roman" panose="02020603050405020304" pitchFamily="18" charset="0"/>
                <a:cs typeface="Times New Roman" panose="02020603050405020304" pitchFamily="18" charset="0"/>
              </a:rPr>
              <a:t>2</a:t>
            </a:r>
            <a:r>
              <a:rPr lang="en-US" altLang="zh-CN" sz="2200" i="1"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0</a:t>
            </a:r>
            <a:r>
              <a:rPr lang="zh-CN" altLang="zh-CN" sz="2200" i="1"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Cambria Math" panose="02040503050406030204" pitchFamily="18" charset="0"/>
                <a:ea typeface="NEU-BZ-S92"/>
                <a:cs typeface="Times New Roman" panose="02020603050405020304" pitchFamily="18" charset="0"/>
              </a:rPr>
              <a:t>⇔</a:t>
            </a:r>
            <a:r>
              <a:rPr lang="en-US" altLang="zh-CN" sz="2200" i="1" u="sng" dirty="0">
                <a:solidFill>
                  <a:srgbClr val="FF0000"/>
                </a:solidFill>
                <a:uFill>
                  <a:solidFill>
                    <a:srgbClr val="000000"/>
                  </a:solidFill>
                </a:uFill>
                <a:latin typeface="Times New Roman" panose="02020603050405020304" pitchFamily="18" charset="0"/>
                <a:cs typeface="Times New Roman" panose="02020603050405020304" pitchFamily="18" charset="0"/>
              </a:rPr>
              <a:t>a</a:t>
            </a:r>
            <a:r>
              <a:rPr lang="en-US" altLang="zh-CN" sz="2200" u="sng" baseline="-25000" dirty="0">
                <a:solidFill>
                  <a:srgbClr val="FF0000"/>
                </a:solidFill>
                <a:uFill>
                  <a:solidFill>
                    <a:srgbClr val="000000"/>
                  </a:solidFill>
                </a:uFill>
                <a:latin typeface="Times New Roman" panose="02020603050405020304" pitchFamily="18" charset="0"/>
                <a:cs typeface="Times New Roman" panose="02020603050405020304" pitchFamily="18" charset="0"/>
              </a:rPr>
              <a:t>1</a:t>
            </a:r>
            <a:r>
              <a:rPr lang="en-US" altLang="zh-CN" sz="2200" i="1" u="sng" dirty="0">
                <a:solidFill>
                  <a:srgbClr val="FF0000"/>
                </a:solidFill>
                <a:uFill>
                  <a:solidFill>
                    <a:srgbClr val="000000"/>
                  </a:solidFill>
                </a:uFill>
                <a:latin typeface="Times New Roman" panose="02020603050405020304" pitchFamily="18" charset="0"/>
                <a:cs typeface="Times New Roman" panose="02020603050405020304" pitchFamily="18" charset="0"/>
              </a:rPr>
              <a:t>a</a:t>
            </a:r>
            <a:r>
              <a:rPr lang="en-US" altLang="zh-CN" sz="2200" u="sng" baseline="-25000" dirty="0">
                <a:solidFill>
                  <a:srgbClr val="FF0000"/>
                </a:solidFill>
                <a:uFill>
                  <a:solidFill>
                    <a:srgbClr val="000000"/>
                  </a:solidFill>
                </a:uFill>
                <a:latin typeface="Times New Roman" panose="02020603050405020304" pitchFamily="18" charset="0"/>
                <a:cs typeface="Times New Roman" panose="02020603050405020304" pitchFamily="18" charset="0"/>
              </a:rPr>
              <a:t>2</a:t>
            </a:r>
            <a:r>
              <a:rPr lang="en-US" altLang="zh-CN" sz="2200" i="1" u="sng" dirty="0">
                <a:solidFill>
                  <a:srgbClr val="FF0000"/>
                </a:solidFill>
                <a:uFill>
                  <a:solidFill>
                    <a:srgbClr val="000000"/>
                  </a:solidFill>
                </a:uFill>
                <a:latin typeface="Times New Roman" panose="02020603050405020304" pitchFamily="18" charset="0"/>
                <a:cs typeface="Times New Roman" panose="02020603050405020304" pitchFamily="18" charset="0"/>
              </a:rPr>
              <a:t>+b</a:t>
            </a:r>
            <a:r>
              <a:rPr lang="en-US" altLang="zh-CN" sz="2200" u="sng" baseline="-25000" dirty="0">
                <a:solidFill>
                  <a:srgbClr val="FF0000"/>
                </a:solidFill>
                <a:uFill>
                  <a:solidFill>
                    <a:srgbClr val="000000"/>
                  </a:solidFill>
                </a:uFill>
                <a:latin typeface="Times New Roman" panose="02020603050405020304" pitchFamily="18" charset="0"/>
                <a:cs typeface="Times New Roman" panose="02020603050405020304" pitchFamily="18" charset="0"/>
              </a:rPr>
              <a:t>1</a:t>
            </a:r>
            <a:r>
              <a:rPr lang="en-US" altLang="zh-CN" sz="2200" i="1" u="sng" dirty="0">
                <a:solidFill>
                  <a:srgbClr val="FF0000"/>
                </a:solidFill>
                <a:uFill>
                  <a:solidFill>
                    <a:srgbClr val="000000"/>
                  </a:solidFill>
                </a:uFill>
                <a:latin typeface="Times New Roman" panose="02020603050405020304" pitchFamily="18" charset="0"/>
                <a:cs typeface="Times New Roman" panose="02020603050405020304" pitchFamily="18" charset="0"/>
              </a:rPr>
              <a:t>b</a:t>
            </a:r>
            <a:r>
              <a:rPr lang="en-US" altLang="zh-CN" sz="2200" u="sng" baseline="-25000" dirty="0">
                <a:solidFill>
                  <a:srgbClr val="FF0000"/>
                </a:solidFill>
                <a:uFill>
                  <a:solidFill>
                    <a:srgbClr val="000000"/>
                  </a:solidFill>
                </a:uFill>
                <a:latin typeface="Times New Roman" panose="02020603050405020304" pitchFamily="18" charset="0"/>
                <a:cs typeface="Times New Roman" panose="02020603050405020304" pitchFamily="18" charset="0"/>
              </a:rPr>
              <a:t>2</a:t>
            </a:r>
            <a:r>
              <a:rPr lang="en-US" altLang="zh-CN" sz="2200" i="1" u="sng" dirty="0">
                <a:solidFill>
                  <a:srgbClr val="FF0000"/>
                </a:solidFill>
                <a:uFill>
                  <a:solidFill>
                    <a:srgbClr val="000000"/>
                  </a:solidFill>
                </a:uFill>
                <a:latin typeface="Times New Roman" panose="02020603050405020304" pitchFamily="18" charset="0"/>
                <a:cs typeface="Times New Roman" panose="02020603050405020304" pitchFamily="18" charset="0"/>
              </a:rPr>
              <a:t>+c</a:t>
            </a:r>
            <a:r>
              <a:rPr lang="en-US" altLang="zh-CN" sz="2200" u="sng" baseline="-25000" dirty="0">
                <a:solidFill>
                  <a:srgbClr val="FF0000"/>
                </a:solidFill>
                <a:uFill>
                  <a:solidFill>
                    <a:srgbClr val="000000"/>
                  </a:solidFill>
                </a:uFill>
                <a:latin typeface="Times New Roman" panose="02020603050405020304" pitchFamily="18" charset="0"/>
                <a:cs typeface="Times New Roman" panose="02020603050405020304" pitchFamily="18" charset="0"/>
              </a:rPr>
              <a:t>1</a:t>
            </a:r>
            <a:r>
              <a:rPr lang="en-US" altLang="zh-CN" sz="2200" i="1" u="sng" dirty="0">
                <a:solidFill>
                  <a:srgbClr val="FF0000"/>
                </a:solidFill>
                <a:uFill>
                  <a:solidFill>
                    <a:srgbClr val="000000"/>
                  </a:solidFill>
                </a:uFill>
                <a:latin typeface="Times New Roman" panose="02020603050405020304" pitchFamily="18" charset="0"/>
                <a:cs typeface="Times New Roman" panose="02020603050405020304" pitchFamily="18" charset="0"/>
              </a:rPr>
              <a:t>c</a:t>
            </a:r>
            <a:r>
              <a:rPr lang="en-US" altLang="zh-CN" sz="2200" u="sng" baseline="-25000" dirty="0">
                <a:solidFill>
                  <a:srgbClr val="FF0000"/>
                </a:solidFill>
                <a:uFill>
                  <a:solidFill>
                    <a:srgbClr val="000000"/>
                  </a:solidFill>
                </a:uFill>
                <a:latin typeface="Times New Roman" panose="02020603050405020304" pitchFamily="18" charset="0"/>
                <a:cs typeface="Times New Roman" panose="02020603050405020304" pitchFamily="18" charset="0"/>
              </a:rPr>
              <a:t>2</a:t>
            </a:r>
            <a:r>
              <a:rPr lang="en-US" altLang="zh-CN" sz="2200" i="1"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0</a:t>
            </a:r>
            <a:r>
              <a:rPr lang="zh-CN" altLang="zh-CN" sz="2200" i="1"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若</a:t>
            </a:r>
            <a:r>
              <a:rPr lang="en-US" altLang="zh-CN" sz="2200" i="1" dirty="0">
                <a:solidFill>
                  <a:srgbClr val="000000"/>
                </a:solidFill>
                <a:latin typeface="Times New Roman" panose="02020603050405020304" pitchFamily="18" charset="0"/>
                <a:cs typeface="Times New Roman" panose="02020603050405020304" pitchFamily="18" charset="0"/>
              </a:rPr>
              <a:t>l</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ea typeface="Microsoft Yi Baiti" panose="03000500000000000000" pitchFamily="66" charset="0"/>
                <a:cs typeface="Times New Roman" panose="02020603050405020304" pitchFamily="18" charset="0"/>
              </a:rPr>
              <a:t>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则</a:t>
            </a:r>
            <a:r>
              <a:rPr lang="en-US" altLang="zh-CN" sz="2200" b="1" dirty="0">
                <a:solidFill>
                  <a:srgbClr val="000000"/>
                </a:solidFill>
                <a:latin typeface="Times New Roman" panose="02020603050405020304" pitchFamily="18" charset="0"/>
                <a:cs typeface="Times New Roman" panose="02020603050405020304" pitchFamily="18" charset="0"/>
              </a:rPr>
              <a:t>e</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NEU-BZ-S92"/>
                <a:cs typeface="宋体" panose="02010600030101010101" pitchFamily="2" charset="-122"/>
              </a:rPr>
              <a:t>⊥</a:t>
            </a:r>
            <a:r>
              <a:rPr lang="en-US" altLang="zh-CN" sz="2200" b="1" dirty="0">
                <a:solidFill>
                  <a:srgbClr val="000000"/>
                </a:solidFill>
                <a:latin typeface="Times New Roman" panose="02020603050405020304" pitchFamily="18" charset="0"/>
                <a:cs typeface="Times New Roman" panose="02020603050405020304" pitchFamily="18" charset="0"/>
              </a:rPr>
              <a:t>n</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Cambria Math" panose="02040503050406030204" pitchFamily="18" charset="0"/>
                <a:ea typeface="NEU-BZ-S92"/>
                <a:cs typeface="Times New Roman" panose="02020603050405020304" pitchFamily="18" charset="0"/>
              </a:rPr>
              <a:t>⇔</a:t>
            </a:r>
            <a:r>
              <a:rPr lang="en-US" altLang="zh-CN" sz="2200" b="1" dirty="0">
                <a:solidFill>
                  <a:srgbClr val="000000"/>
                </a:solidFill>
                <a:latin typeface="Times New Roman" panose="02020603050405020304" pitchFamily="18" charset="0"/>
                <a:cs typeface="Times New Roman" panose="02020603050405020304" pitchFamily="18" charset="0"/>
              </a:rPr>
              <a:t>e</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b="1" dirty="0">
                <a:solidFill>
                  <a:srgbClr val="000000"/>
                </a:solidFill>
                <a:latin typeface="Times New Roman" panose="02020603050405020304" pitchFamily="18" charset="0"/>
                <a:cs typeface="Times New Roman" panose="02020603050405020304" pitchFamily="18" charset="0"/>
              </a:rPr>
              <a:t>n</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0</a:t>
            </a:r>
            <a:r>
              <a:rPr lang="en-US" altLang="zh-CN" sz="2200" dirty="0">
                <a:solidFill>
                  <a:srgbClr val="000000"/>
                </a:solidFill>
                <a:latin typeface="Cambria Math" panose="02040503050406030204" pitchFamily="18" charset="0"/>
                <a:ea typeface="NEU-BZ-S92"/>
                <a:cs typeface="Times New Roman" panose="02020603050405020304" pitchFamily="18" charset="0"/>
              </a:rPr>
              <a:t>⇔</a:t>
            </a:r>
            <a:r>
              <a:rPr lang="en-US" altLang="zh-CN" sz="2200" i="1" u="sng" dirty="0">
                <a:solidFill>
                  <a:srgbClr val="FF0000"/>
                </a:solidFill>
                <a:uFill>
                  <a:solidFill>
                    <a:srgbClr val="000000"/>
                  </a:solidFill>
                </a:uFill>
                <a:latin typeface="Times New Roman" panose="02020603050405020304" pitchFamily="18" charset="0"/>
                <a:cs typeface="Times New Roman" panose="02020603050405020304" pitchFamily="18" charset="0"/>
              </a:rPr>
              <a:t>a</a:t>
            </a:r>
            <a:r>
              <a:rPr lang="en-US" altLang="zh-CN" sz="2200" u="sng" baseline="-25000" dirty="0">
                <a:solidFill>
                  <a:srgbClr val="FF0000"/>
                </a:solidFill>
                <a:uFill>
                  <a:solidFill>
                    <a:srgbClr val="000000"/>
                  </a:solidFill>
                </a:uFill>
                <a:latin typeface="Times New Roman" panose="02020603050405020304" pitchFamily="18" charset="0"/>
                <a:cs typeface="Times New Roman" panose="02020603050405020304" pitchFamily="18" charset="0"/>
              </a:rPr>
              <a:t>1</a:t>
            </a:r>
            <a:r>
              <a:rPr lang="en-US" altLang="zh-CN" sz="2200" i="1" u="sng" dirty="0">
                <a:solidFill>
                  <a:srgbClr val="FF0000"/>
                </a:solidFill>
                <a:uFill>
                  <a:solidFill>
                    <a:srgbClr val="000000"/>
                  </a:solidFill>
                </a:uFill>
                <a:latin typeface="Times New Roman" panose="02020603050405020304" pitchFamily="18" charset="0"/>
                <a:cs typeface="Times New Roman" panose="02020603050405020304" pitchFamily="18" charset="0"/>
              </a:rPr>
              <a:t>x</a:t>
            </a:r>
            <a:r>
              <a:rPr lang="en-US" altLang="zh-CN" sz="2200" u="sng" baseline="-25000" dirty="0">
                <a:solidFill>
                  <a:srgbClr val="FF0000"/>
                </a:solidFill>
                <a:uFill>
                  <a:solidFill>
                    <a:srgbClr val="000000"/>
                  </a:solidFill>
                </a:uFill>
                <a:latin typeface="Times New Roman" panose="02020603050405020304" pitchFamily="18" charset="0"/>
                <a:cs typeface="Times New Roman" panose="02020603050405020304" pitchFamily="18" charset="0"/>
              </a:rPr>
              <a:t>1</a:t>
            </a:r>
            <a:r>
              <a:rPr lang="en-US" altLang="zh-CN" sz="2200" i="1" u="sng" dirty="0">
                <a:solidFill>
                  <a:srgbClr val="FF0000"/>
                </a:solidFill>
                <a:uFill>
                  <a:solidFill>
                    <a:srgbClr val="000000"/>
                  </a:solidFill>
                </a:uFill>
                <a:latin typeface="Times New Roman" panose="02020603050405020304" pitchFamily="18" charset="0"/>
                <a:cs typeface="Times New Roman" panose="02020603050405020304" pitchFamily="18" charset="0"/>
              </a:rPr>
              <a:t>+b</a:t>
            </a:r>
            <a:r>
              <a:rPr lang="en-US" altLang="zh-CN" sz="2200" u="sng" baseline="-25000" dirty="0">
                <a:solidFill>
                  <a:srgbClr val="FF0000"/>
                </a:solidFill>
                <a:uFill>
                  <a:solidFill>
                    <a:srgbClr val="000000"/>
                  </a:solidFill>
                </a:uFill>
                <a:latin typeface="Times New Roman" panose="02020603050405020304" pitchFamily="18" charset="0"/>
                <a:cs typeface="Times New Roman" panose="02020603050405020304" pitchFamily="18" charset="0"/>
              </a:rPr>
              <a:t>1</a:t>
            </a:r>
            <a:r>
              <a:rPr lang="en-US" altLang="zh-CN" sz="2200" i="1" u="sng" dirty="0">
                <a:solidFill>
                  <a:srgbClr val="FF0000"/>
                </a:solidFill>
                <a:uFill>
                  <a:solidFill>
                    <a:srgbClr val="000000"/>
                  </a:solidFill>
                </a:uFill>
                <a:latin typeface="Times New Roman" panose="02020603050405020304" pitchFamily="18" charset="0"/>
                <a:cs typeface="Times New Roman" panose="02020603050405020304" pitchFamily="18" charset="0"/>
              </a:rPr>
              <a:t>y</a:t>
            </a:r>
            <a:r>
              <a:rPr lang="en-US" altLang="zh-CN" sz="2200" u="sng" baseline="-25000" dirty="0">
                <a:solidFill>
                  <a:srgbClr val="FF0000"/>
                </a:solidFill>
                <a:uFill>
                  <a:solidFill>
                    <a:srgbClr val="000000"/>
                  </a:solidFill>
                </a:uFill>
                <a:latin typeface="Times New Roman" panose="02020603050405020304" pitchFamily="18" charset="0"/>
                <a:cs typeface="Times New Roman" panose="02020603050405020304" pitchFamily="18" charset="0"/>
              </a:rPr>
              <a:t>1</a:t>
            </a:r>
            <a:r>
              <a:rPr lang="en-US" altLang="zh-CN" sz="2200" i="1" u="sng" dirty="0">
                <a:solidFill>
                  <a:srgbClr val="FF0000"/>
                </a:solidFill>
                <a:uFill>
                  <a:solidFill>
                    <a:srgbClr val="000000"/>
                  </a:solidFill>
                </a:uFill>
                <a:latin typeface="Times New Roman" panose="02020603050405020304" pitchFamily="18" charset="0"/>
                <a:cs typeface="Times New Roman" panose="02020603050405020304" pitchFamily="18" charset="0"/>
              </a:rPr>
              <a:t>+c</a:t>
            </a:r>
            <a:r>
              <a:rPr lang="en-US" altLang="zh-CN" sz="2200" u="sng" baseline="-25000" dirty="0">
                <a:solidFill>
                  <a:srgbClr val="FF0000"/>
                </a:solidFill>
                <a:uFill>
                  <a:solidFill>
                    <a:srgbClr val="000000"/>
                  </a:solidFill>
                </a:uFill>
                <a:latin typeface="Times New Roman" panose="02020603050405020304" pitchFamily="18" charset="0"/>
                <a:cs typeface="Times New Roman" panose="02020603050405020304" pitchFamily="18" charset="0"/>
              </a:rPr>
              <a:t>1</a:t>
            </a:r>
            <a:r>
              <a:rPr lang="en-US" altLang="zh-CN" sz="2200" i="1" u="sng" dirty="0">
                <a:solidFill>
                  <a:srgbClr val="FF0000"/>
                </a:solidFill>
                <a:uFill>
                  <a:solidFill>
                    <a:srgbClr val="000000"/>
                  </a:solidFill>
                </a:uFill>
                <a:latin typeface="Times New Roman" panose="02020603050405020304" pitchFamily="18" charset="0"/>
                <a:cs typeface="Times New Roman" panose="02020603050405020304" pitchFamily="18" charset="0"/>
              </a:rPr>
              <a:t>z</a:t>
            </a:r>
            <a:r>
              <a:rPr lang="en-US" altLang="zh-CN" sz="2200" u="sng" baseline="-25000" dirty="0">
                <a:solidFill>
                  <a:srgbClr val="FF0000"/>
                </a:solidFill>
                <a:uFill>
                  <a:solidFill>
                    <a:srgbClr val="000000"/>
                  </a:solidFill>
                </a:uFill>
                <a:latin typeface="Times New Roman" panose="02020603050405020304" pitchFamily="18" charset="0"/>
                <a:cs typeface="Times New Roman" panose="02020603050405020304" pitchFamily="18" charset="0"/>
              </a:rPr>
              <a:t>1</a:t>
            </a:r>
            <a:r>
              <a:rPr lang="en-US" altLang="zh-CN" sz="2200" i="1"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0</a:t>
            </a:r>
            <a:r>
              <a:rPr lang="zh-CN" altLang="zh-CN" sz="2200" i="1"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若</a:t>
            </a:r>
            <a:r>
              <a:rPr lang="en-US" altLang="zh-CN" sz="2200" i="1" dirty="0">
                <a:solidFill>
                  <a:srgbClr val="000000"/>
                </a:solidFill>
                <a:latin typeface="Times New Roman" panose="02020603050405020304" pitchFamily="18" charset="0"/>
                <a:cs typeface="Times New Roman" panose="02020603050405020304" pitchFamily="18" charset="0"/>
              </a:rPr>
              <a:t>l</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ea typeface="Microsoft Yi Baiti" panose="03000500000000000000" pitchFamily="66" charset="0"/>
                <a:cs typeface="Times New Roman" panose="02020603050405020304" pitchFamily="18" charset="0"/>
              </a:rPr>
              <a:t>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则</a:t>
            </a:r>
            <a:r>
              <a:rPr lang="en-US" altLang="zh-CN" sz="2200" b="1" dirty="0">
                <a:solidFill>
                  <a:srgbClr val="000000"/>
                </a:solidFill>
                <a:latin typeface="Times New Roman" panose="02020603050405020304" pitchFamily="18" charset="0"/>
                <a:cs typeface="Times New Roman" panose="02020603050405020304" pitchFamily="18" charset="0"/>
              </a:rPr>
              <a:t>e</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NEU-BZ-S92"/>
                <a:cs typeface="宋体" panose="02010600030101010101" pitchFamily="2" charset="-122"/>
              </a:rPr>
              <a:t>∥</a:t>
            </a:r>
            <a:r>
              <a:rPr lang="en-US" altLang="zh-CN" sz="2200" b="1" dirty="0">
                <a:solidFill>
                  <a:srgbClr val="000000"/>
                </a:solidFill>
                <a:latin typeface="Times New Roman" panose="02020603050405020304" pitchFamily="18" charset="0"/>
                <a:cs typeface="Times New Roman" panose="02020603050405020304" pitchFamily="18" charset="0"/>
              </a:rPr>
              <a:t>n</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Cambria Math" panose="02040503050406030204" pitchFamily="18" charset="0"/>
                <a:ea typeface="NEU-BZ-S92"/>
                <a:cs typeface="Times New Roman" panose="02020603050405020304" pitchFamily="18" charset="0"/>
              </a:rPr>
              <a:t>⇔</a:t>
            </a:r>
            <a:r>
              <a:rPr lang="en-US" altLang="zh-CN" sz="2200" b="1" dirty="0">
                <a:solidFill>
                  <a:srgbClr val="000000"/>
                </a:solidFill>
                <a:latin typeface="Times New Roman" panose="02020603050405020304" pitchFamily="18" charset="0"/>
                <a:cs typeface="Times New Roman" panose="02020603050405020304" pitchFamily="18" charset="0"/>
              </a:rPr>
              <a:t>e</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=k</a:t>
            </a:r>
            <a:r>
              <a:rPr lang="en-US" altLang="zh-CN" sz="2200" b="1" dirty="0">
                <a:solidFill>
                  <a:srgbClr val="000000"/>
                </a:solidFill>
                <a:latin typeface="Times New Roman" panose="02020603050405020304" pitchFamily="18" charset="0"/>
                <a:cs typeface="Times New Roman" panose="02020603050405020304" pitchFamily="18" charset="0"/>
              </a:rPr>
              <a:t>n</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Cambria Math" panose="02040503050406030204" pitchFamily="18" charset="0"/>
                <a:ea typeface="NEU-BZ-S92"/>
                <a:cs typeface="Times New Roman" panose="02020603050405020304" pitchFamily="18" charset="0"/>
              </a:rPr>
              <a:t>⇔</a:t>
            </a:r>
            <a:r>
              <a:rPr lang="en-US" altLang="zh-CN" sz="2200" i="1" u="sng" dirty="0">
                <a:solidFill>
                  <a:srgbClr val="FF0000"/>
                </a:solidFill>
                <a:uFill>
                  <a:solidFill>
                    <a:srgbClr val="000000"/>
                  </a:solidFill>
                </a:uFill>
                <a:latin typeface="Times New Roman" panose="02020603050405020304" pitchFamily="18" charset="0"/>
                <a:cs typeface="Times New Roman" panose="02020603050405020304" pitchFamily="18" charset="0"/>
              </a:rPr>
              <a:t>a</a:t>
            </a:r>
            <a:r>
              <a:rPr lang="en-US" altLang="zh-CN" sz="2200" u="sng" baseline="-25000" dirty="0">
                <a:solidFill>
                  <a:srgbClr val="FF0000"/>
                </a:solidFill>
                <a:uFill>
                  <a:solidFill>
                    <a:srgbClr val="000000"/>
                  </a:solidFill>
                </a:uFill>
                <a:latin typeface="Times New Roman" panose="02020603050405020304" pitchFamily="18" charset="0"/>
                <a:cs typeface="Times New Roman" panose="02020603050405020304" pitchFamily="18" charset="0"/>
              </a:rPr>
              <a:t>1</a:t>
            </a:r>
            <a:r>
              <a:rPr lang="en-US" altLang="zh-CN" sz="2200" i="1" u="sng" dirty="0">
                <a:solidFill>
                  <a:srgbClr val="FF0000"/>
                </a:solidFill>
                <a:uFill>
                  <a:solidFill>
                    <a:srgbClr val="000000"/>
                  </a:solidFill>
                </a:uFill>
                <a:latin typeface="Times New Roman" panose="02020603050405020304" pitchFamily="18" charset="0"/>
                <a:cs typeface="Times New Roman" panose="02020603050405020304" pitchFamily="18" charset="0"/>
              </a:rPr>
              <a:t>=kx</a:t>
            </a:r>
            <a:r>
              <a:rPr lang="en-US" altLang="zh-CN" sz="2200" u="sng" baseline="-25000" dirty="0">
                <a:solidFill>
                  <a:srgbClr val="FF0000"/>
                </a:solidFill>
                <a:uFill>
                  <a:solidFill>
                    <a:srgbClr val="000000"/>
                  </a:solidFill>
                </a:uFill>
                <a:latin typeface="Times New Roman" panose="02020603050405020304" pitchFamily="18" charset="0"/>
                <a:cs typeface="Times New Roman" panose="02020603050405020304" pitchFamily="18" charset="0"/>
              </a:rPr>
              <a:t>1</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en-US" altLang="zh-CN" sz="2200" i="1" u="sng" dirty="0">
                <a:solidFill>
                  <a:srgbClr val="FF0000"/>
                </a:solidFill>
                <a:uFill>
                  <a:solidFill>
                    <a:srgbClr val="000000"/>
                  </a:solidFill>
                </a:uFill>
                <a:latin typeface="Times New Roman" panose="02020603050405020304" pitchFamily="18" charset="0"/>
                <a:cs typeface="Times New Roman" panose="02020603050405020304" pitchFamily="18" charset="0"/>
              </a:rPr>
              <a:t>b</a:t>
            </a:r>
            <a:r>
              <a:rPr lang="en-US" altLang="zh-CN" sz="2200" u="sng" baseline="-25000" dirty="0">
                <a:solidFill>
                  <a:srgbClr val="FF0000"/>
                </a:solidFill>
                <a:uFill>
                  <a:solidFill>
                    <a:srgbClr val="000000"/>
                  </a:solidFill>
                </a:uFill>
                <a:latin typeface="Times New Roman" panose="02020603050405020304" pitchFamily="18" charset="0"/>
                <a:cs typeface="Times New Roman" panose="02020603050405020304" pitchFamily="18" charset="0"/>
              </a:rPr>
              <a:t>1</a:t>
            </a:r>
            <a:r>
              <a:rPr lang="en-US" altLang="zh-CN" sz="2200" i="1" u="sng" dirty="0">
                <a:solidFill>
                  <a:srgbClr val="FF0000"/>
                </a:solidFill>
                <a:uFill>
                  <a:solidFill>
                    <a:srgbClr val="000000"/>
                  </a:solidFill>
                </a:uFill>
                <a:latin typeface="Times New Roman" panose="02020603050405020304" pitchFamily="18" charset="0"/>
                <a:cs typeface="Times New Roman" panose="02020603050405020304" pitchFamily="18" charset="0"/>
              </a:rPr>
              <a:t>=ky</a:t>
            </a:r>
            <a:r>
              <a:rPr lang="en-US" altLang="zh-CN" sz="2200" u="sng" baseline="-25000" dirty="0">
                <a:solidFill>
                  <a:srgbClr val="FF0000"/>
                </a:solidFill>
                <a:uFill>
                  <a:solidFill>
                    <a:srgbClr val="000000"/>
                  </a:solidFill>
                </a:uFill>
                <a:latin typeface="Times New Roman" panose="02020603050405020304" pitchFamily="18" charset="0"/>
                <a:cs typeface="Times New Roman" panose="02020603050405020304" pitchFamily="18" charset="0"/>
              </a:rPr>
              <a:t>1</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en-US" altLang="zh-CN" sz="2200" i="1" u="sng" dirty="0">
                <a:solidFill>
                  <a:srgbClr val="FF0000"/>
                </a:solidFill>
                <a:uFill>
                  <a:solidFill>
                    <a:srgbClr val="000000"/>
                  </a:solidFill>
                </a:uFill>
                <a:latin typeface="Times New Roman" panose="02020603050405020304" pitchFamily="18" charset="0"/>
                <a:cs typeface="Times New Roman" panose="02020603050405020304" pitchFamily="18" charset="0"/>
              </a:rPr>
              <a:t>c</a:t>
            </a:r>
            <a:r>
              <a:rPr lang="en-US" altLang="zh-CN" sz="2200" u="sng" baseline="-25000" dirty="0">
                <a:solidFill>
                  <a:srgbClr val="FF0000"/>
                </a:solidFill>
                <a:uFill>
                  <a:solidFill>
                    <a:srgbClr val="000000"/>
                  </a:solidFill>
                </a:uFill>
                <a:latin typeface="Times New Roman" panose="02020603050405020304" pitchFamily="18" charset="0"/>
                <a:cs typeface="Times New Roman" panose="02020603050405020304" pitchFamily="18" charset="0"/>
              </a:rPr>
              <a:t>1</a:t>
            </a:r>
            <a:r>
              <a:rPr lang="en-US" altLang="zh-CN" sz="2200" i="1" u="sng" dirty="0">
                <a:solidFill>
                  <a:srgbClr val="FF0000"/>
                </a:solidFill>
                <a:uFill>
                  <a:solidFill>
                    <a:srgbClr val="000000"/>
                  </a:solidFill>
                </a:uFill>
                <a:latin typeface="Times New Roman" panose="02020603050405020304" pitchFamily="18" charset="0"/>
                <a:cs typeface="Times New Roman" panose="02020603050405020304" pitchFamily="18" charset="0"/>
              </a:rPr>
              <a:t>=kz</a:t>
            </a:r>
            <a:r>
              <a:rPr lang="en-US" altLang="zh-CN" sz="2200" u="sng" baseline="-25000" dirty="0">
                <a:solidFill>
                  <a:srgbClr val="FF0000"/>
                </a:solidFill>
                <a:uFill>
                  <a:solidFill>
                    <a:srgbClr val="000000"/>
                  </a:solidFill>
                </a:uFill>
                <a:latin typeface="Times New Roman" panose="02020603050405020304" pitchFamily="18" charset="0"/>
                <a:cs typeface="Times New Roman" panose="02020603050405020304" pitchFamily="18" charset="0"/>
              </a:rPr>
              <a:t>1</a:t>
            </a:r>
            <a:r>
              <a:rPr lang="zh-CN" altLang="zh-CN" sz="2200" i="1"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若</a:t>
            </a:r>
            <a:r>
              <a:rPr lang="en-US" altLang="zh-CN" sz="2200" i="1" dirty="0">
                <a:solidFill>
                  <a:srgbClr val="000000"/>
                </a:solidFill>
                <a:latin typeface="Times New Roman" panose="02020603050405020304" pitchFamily="18" charset="0"/>
                <a:ea typeface="Microsoft Yi Baiti" panose="03000500000000000000" pitchFamily="66" charset="0"/>
                <a:cs typeface="Times New Roman" panose="02020603050405020304" pitchFamily="18" charset="0"/>
              </a:rPr>
              <a:t>α</a:t>
            </a:r>
            <a:r>
              <a:rPr lang="zh-CN" altLang="zh-CN" sz="2200"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ea typeface="Microsoft Yi Baiti" panose="03000500000000000000" pitchFamily="66" charset="0"/>
                <a:cs typeface="Times New Roman" panose="02020603050405020304" pitchFamily="18" charset="0"/>
              </a:rPr>
              <a:t>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则</a:t>
            </a:r>
            <a:r>
              <a:rPr lang="en-US" altLang="zh-CN" sz="2200" b="1" dirty="0">
                <a:solidFill>
                  <a:srgbClr val="000000"/>
                </a:solidFill>
                <a:latin typeface="Times New Roman" panose="02020603050405020304" pitchFamily="18" charset="0"/>
                <a:cs typeface="Times New Roman" panose="02020603050405020304" pitchFamily="18" charset="0"/>
              </a:rPr>
              <a:t>n</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NEU-BZ-S92"/>
                <a:cs typeface="宋体" panose="02010600030101010101" pitchFamily="2" charset="-122"/>
              </a:rPr>
              <a:t>∥</a:t>
            </a:r>
            <a:r>
              <a:rPr lang="en-US" altLang="zh-CN" sz="2200" b="1" dirty="0">
                <a:solidFill>
                  <a:srgbClr val="000000"/>
                </a:solidFill>
                <a:latin typeface="Times New Roman" panose="02020603050405020304" pitchFamily="18" charset="0"/>
                <a:cs typeface="Times New Roman" panose="02020603050405020304" pitchFamily="18" charset="0"/>
              </a:rPr>
              <a:t>n</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Cambria Math" panose="02040503050406030204" pitchFamily="18" charset="0"/>
                <a:ea typeface="NEU-BZ-S92"/>
                <a:cs typeface="Times New Roman" panose="02020603050405020304" pitchFamily="18" charset="0"/>
              </a:rPr>
              <a:t>⇔</a:t>
            </a:r>
            <a:r>
              <a:rPr lang="en-US" altLang="zh-CN" sz="2200" b="1" dirty="0">
                <a:solidFill>
                  <a:srgbClr val="000000"/>
                </a:solidFill>
                <a:latin typeface="Times New Roman" panose="02020603050405020304" pitchFamily="18" charset="0"/>
                <a:cs typeface="Times New Roman" panose="02020603050405020304" pitchFamily="18" charset="0"/>
              </a:rPr>
              <a:t>n</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=k</a:t>
            </a:r>
            <a:r>
              <a:rPr lang="en-US" altLang="zh-CN" sz="2200" b="1" dirty="0">
                <a:solidFill>
                  <a:srgbClr val="000000"/>
                </a:solidFill>
                <a:latin typeface="Times New Roman" panose="02020603050405020304" pitchFamily="18" charset="0"/>
                <a:cs typeface="Times New Roman" panose="02020603050405020304" pitchFamily="18" charset="0"/>
              </a:rPr>
              <a:t>n</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Cambria Math" panose="02040503050406030204" pitchFamily="18" charset="0"/>
                <a:ea typeface="NEU-BZ-S92"/>
                <a:cs typeface="Times New Roman" panose="02020603050405020304" pitchFamily="18" charset="0"/>
              </a:rPr>
              <a:t>⇔</a:t>
            </a:r>
            <a:r>
              <a:rPr lang="en-US" altLang="zh-CN" sz="2200" i="1" u="sng" dirty="0">
                <a:solidFill>
                  <a:srgbClr val="FF0000"/>
                </a:solidFill>
                <a:uFill>
                  <a:solidFill>
                    <a:srgbClr val="000000"/>
                  </a:solidFill>
                </a:uFill>
                <a:latin typeface="Times New Roman" panose="02020603050405020304" pitchFamily="18" charset="0"/>
                <a:cs typeface="Times New Roman" panose="02020603050405020304" pitchFamily="18" charset="0"/>
              </a:rPr>
              <a:t>x</a:t>
            </a:r>
            <a:r>
              <a:rPr lang="en-US" altLang="zh-CN" sz="2200" u="sng" baseline="-25000" dirty="0">
                <a:solidFill>
                  <a:srgbClr val="FF0000"/>
                </a:solidFill>
                <a:uFill>
                  <a:solidFill>
                    <a:srgbClr val="000000"/>
                  </a:solidFill>
                </a:uFill>
                <a:latin typeface="Times New Roman" panose="02020603050405020304" pitchFamily="18" charset="0"/>
                <a:cs typeface="Times New Roman" panose="02020603050405020304" pitchFamily="18" charset="0"/>
              </a:rPr>
              <a:t>1</a:t>
            </a:r>
            <a:r>
              <a:rPr lang="en-US" altLang="zh-CN" sz="2200" i="1" u="sng" dirty="0">
                <a:solidFill>
                  <a:srgbClr val="FF0000"/>
                </a:solidFill>
                <a:uFill>
                  <a:solidFill>
                    <a:srgbClr val="000000"/>
                  </a:solidFill>
                </a:uFill>
                <a:latin typeface="Times New Roman" panose="02020603050405020304" pitchFamily="18" charset="0"/>
                <a:cs typeface="Times New Roman" panose="02020603050405020304" pitchFamily="18" charset="0"/>
              </a:rPr>
              <a:t>=kx</a:t>
            </a:r>
            <a:r>
              <a:rPr lang="en-US" altLang="zh-CN" sz="2200" u="sng" baseline="-25000" dirty="0">
                <a:solidFill>
                  <a:srgbClr val="FF0000"/>
                </a:solidFill>
                <a:uFill>
                  <a:solidFill>
                    <a:srgbClr val="000000"/>
                  </a:solidFill>
                </a:uFill>
                <a:latin typeface="Times New Roman" panose="02020603050405020304" pitchFamily="18" charset="0"/>
                <a:cs typeface="Times New Roman" panose="02020603050405020304" pitchFamily="18" charset="0"/>
              </a:rPr>
              <a:t>2</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en-US" altLang="zh-CN" sz="2200" i="1" u="sng" dirty="0">
                <a:solidFill>
                  <a:srgbClr val="FF0000"/>
                </a:solidFill>
                <a:uFill>
                  <a:solidFill>
                    <a:srgbClr val="000000"/>
                  </a:solidFill>
                </a:uFill>
                <a:latin typeface="Times New Roman" panose="02020603050405020304" pitchFamily="18" charset="0"/>
                <a:cs typeface="Times New Roman" panose="02020603050405020304" pitchFamily="18" charset="0"/>
              </a:rPr>
              <a:t>y</a:t>
            </a:r>
            <a:r>
              <a:rPr lang="en-US" altLang="zh-CN" sz="2200" u="sng" baseline="-25000" dirty="0">
                <a:solidFill>
                  <a:srgbClr val="FF0000"/>
                </a:solidFill>
                <a:uFill>
                  <a:solidFill>
                    <a:srgbClr val="000000"/>
                  </a:solidFill>
                </a:uFill>
                <a:latin typeface="Times New Roman" panose="02020603050405020304" pitchFamily="18" charset="0"/>
                <a:cs typeface="Times New Roman" panose="02020603050405020304" pitchFamily="18" charset="0"/>
              </a:rPr>
              <a:t>1</a:t>
            </a:r>
            <a:r>
              <a:rPr lang="en-US" altLang="zh-CN" sz="2200" i="1" u="sng" dirty="0">
                <a:solidFill>
                  <a:srgbClr val="FF0000"/>
                </a:solidFill>
                <a:uFill>
                  <a:solidFill>
                    <a:srgbClr val="000000"/>
                  </a:solidFill>
                </a:uFill>
                <a:latin typeface="Times New Roman" panose="02020603050405020304" pitchFamily="18" charset="0"/>
                <a:cs typeface="Times New Roman" panose="02020603050405020304" pitchFamily="18" charset="0"/>
              </a:rPr>
              <a:t>=ky</a:t>
            </a:r>
            <a:r>
              <a:rPr lang="en-US" altLang="zh-CN" sz="2200" u="sng" baseline="-25000" dirty="0">
                <a:solidFill>
                  <a:srgbClr val="FF0000"/>
                </a:solidFill>
                <a:uFill>
                  <a:solidFill>
                    <a:srgbClr val="000000"/>
                  </a:solidFill>
                </a:uFill>
                <a:latin typeface="Times New Roman" panose="02020603050405020304" pitchFamily="18" charset="0"/>
                <a:cs typeface="Times New Roman" panose="02020603050405020304" pitchFamily="18" charset="0"/>
              </a:rPr>
              <a:t>2</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en-US" altLang="zh-CN" sz="2200" i="1" u="sng" dirty="0">
                <a:solidFill>
                  <a:srgbClr val="FF0000"/>
                </a:solidFill>
                <a:uFill>
                  <a:solidFill>
                    <a:srgbClr val="000000"/>
                  </a:solidFill>
                </a:uFill>
                <a:latin typeface="Times New Roman" panose="02020603050405020304" pitchFamily="18" charset="0"/>
                <a:cs typeface="Times New Roman" panose="02020603050405020304" pitchFamily="18" charset="0"/>
              </a:rPr>
              <a:t>z</a:t>
            </a:r>
            <a:r>
              <a:rPr lang="en-US" altLang="zh-CN" sz="2200" u="sng" baseline="-25000" dirty="0">
                <a:solidFill>
                  <a:srgbClr val="FF0000"/>
                </a:solidFill>
                <a:uFill>
                  <a:solidFill>
                    <a:srgbClr val="000000"/>
                  </a:solidFill>
                </a:uFill>
                <a:latin typeface="Times New Roman" panose="02020603050405020304" pitchFamily="18" charset="0"/>
                <a:cs typeface="Times New Roman" panose="02020603050405020304" pitchFamily="18" charset="0"/>
              </a:rPr>
              <a:t>1</a:t>
            </a:r>
            <a:r>
              <a:rPr lang="en-US" altLang="zh-CN" sz="2200" i="1" u="sng" dirty="0">
                <a:solidFill>
                  <a:srgbClr val="FF0000"/>
                </a:solidFill>
                <a:uFill>
                  <a:solidFill>
                    <a:srgbClr val="000000"/>
                  </a:solidFill>
                </a:uFill>
                <a:latin typeface="Times New Roman" panose="02020603050405020304" pitchFamily="18" charset="0"/>
                <a:cs typeface="Times New Roman" panose="02020603050405020304" pitchFamily="18" charset="0"/>
              </a:rPr>
              <a:t>=kz</a:t>
            </a:r>
            <a:r>
              <a:rPr lang="en-US" altLang="zh-CN" sz="2200" u="sng" baseline="-25000" dirty="0">
                <a:solidFill>
                  <a:srgbClr val="FF0000"/>
                </a:solidFill>
                <a:uFill>
                  <a:solidFill>
                    <a:srgbClr val="000000"/>
                  </a:solidFill>
                </a:uFill>
                <a:latin typeface="Times New Roman" panose="02020603050405020304" pitchFamily="18" charset="0"/>
                <a:cs typeface="Times New Roman" panose="02020603050405020304" pitchFamily="18" charset="0"/>
              </a:rPr>
              <a:t>2</a:t>
            </a:r>
            <a:r>
              <a:rPr lang="zh-CN" altLang="zh-CN" sz="2200" i="1"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(6)</a:t>
            </a:r>
            <a:r>
              <a:rPr lang="zh-CN" altLang="zh-CN" sz="2200" dirty="0">
                <a:solidFill>
                  <a:srgbClr val="000000"/>
                </a:solidFill>
                <a:latin typeface="Times New Roman" panose="02020603050405020304" pitchFamily="18" charset="0"/>
                <a:cs typeface="Times New Roman" panose="02020603050405020304" pitchFamily="18" charset="0"/>
              </a:rPr>
              <a:t>若</a:t>
            </a:r>
            <a:r>
              <a:rPr lang="en-US" altLang="zh-CN" sz="2200" i="1" dirty="0">
                <a:solidFill>
                  <a:srgbClr val="000000"/>
                </a:solidFill>
                <a:latin typeface="Times New Roman" panose="02020603050405020304" pitchFamily="18" charset="0"/>
                <a:ea typeface="Microsoft Yi Baiti" panose="03000500000000000000" pitchFamily="66" charset="0"/>
                <a:cs typeface="Times New Roman" panose="02020603050405020304" pitchFamily="18" charset="0"/>
              </a:rPr>
              <a:t>α</a:t>
            </a:r>
            <a:r>
              <a:rPr lang="zh-CN" altLang="zh-CN" sz="2200"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ea typeface="Microsoft Yi Baiti" panose="03000500000000000000" pitchFamily="66" charset="0"/>
                <a:cs typeface="Times New Roman" panose="02020603050405020304" pitchFamily="18" charset="0"/>
              </a:rPr>
              <a:t>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则</a:t>
            </a:r>
            <a:r>
              <a:rPr lang="en-US" altLang="zh-CN" sz="2200" b="1" dirty="0">
                <a:solidFill>
                  <a:srgbClr val="000000"/>
                </a:solidFill>
                <a:latin typeface="Times New Roman" panose="02020603050405020304" pitchFamily="18" charset="0"/>
                <a:cs typeface="Times New Roman" panose="02020603050405020304" pitchFamily="18" charset="0"/>
              </a:rPr>
              <a:t>n</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NEU-BZ-S92"/>
                <a:cs typeface="宋体" panose="02010600030101010101" pitchFamily="2" charset="-122"/>
              </a:rPr>
              <a:t>⊥</a:t>
            </a:r>
            <a:r>
              <a:rPr lang="en-US" altLang="zh-CN" sz="2200" b="1" dirty="0">
                <a:solidFill>
                  <a:srgbClr val="000000"/>
                </a:solidFill>
                <a:latin typeface="Times New Roman" panose="02020603050405020304" pitchFamily="18" charset="0"/>
                <a:cs typeface="Times New Roman" panose="02020603050405020304" pitchFamily="18" charset="0"/>
              </a:rPr>
              <a:t>n</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Cambria Math" panose="02040503050406030204" pitchFamily="18" charset="0"/>
                <a:ea typeface="NEU-BZ-S92"/>
                <a:cs typeface="Times New Roman" panose="02020603050405020304" pitchFamily="18" charset="0"/>
              </a:rPr>
              <a:t>⇔</a:t>
            </a:r>
            <a:r>
              <a:rPr lang="en-US" altLang="zh-CN" sz="2200" b="1" dirty="0">
                <a:solidFill>
                  <a:srgbClr val="000000"/>
                </a:solidFill>
                <a:latin typeface="Times New Roman" panose="02020603050405020304" pitchFamily="18" charset="0"/>
                <a:cs typeface="Times New Roman" panose="02020603050405020304" pitchFamily="18" charset="0"/>
              </a:rPr>
              <a:t>n</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b="1" dirty="0">
                <a:solidFill>
                  <a:srgbClr val="000000"/>
                </a:solidFill>
                <a:latin typeface="Times New Roman" panose="02020603050405020304" pitchFamily="18" charset="0"/>
                <a:cs typeface="Times New Roman" panose="02020603050405020304" pitchFamily="18" charset="0"/>
              </a:rPr>
              <a:t>n</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0</a:t>
            </a:r>
            <a:r>
              <a:rPr lang="en-US" altLang="zh-CN" sz="2200" dirty="0">
                <a:solidFill>
                  <a:srgbClr val="000000"/>
                </a:solidFill>
                <a:latin typeface="Cambria Math" panose="02040503050406030204" pitchFamily="18" charset="0"/>
                <a:ea typeface="NEU-BZ-S92"/>
                <a:cs typeface="Times New Roman" panose="02020603050405020304" pitchFamily="18" charset="0"/>
              </a:rPr>
              <a:t>⇔</a:t>
            </a:r>
            <a:r>
              <a:rPr lang="en-US" altLang="zh-CN" sz="2200" i="1" u="sng" dirty="0">
                <a:solidFill>
                  <a:srgbClr val="FF0000"/>
                </a:solidFill>
                <a:uFill>
                  <a:solidFill>
                    <a:srgbClr val="000000"/>
                  </a:solidFill>
                </a:uFill>
                <a:latin typeface="Times New Roman" panose="02020603050405020304" pitchFamily="18" charset="0"/>
                <a:cs typeface="Times New Roman" panose="02020603050405020304" pitchFamily="18" charset="0"/>
              </a:rPr>
              <a:t>x</a:t>
            </a:r>
            <a:r>
              <a:rPr lang="en-US" altLang="zh-CN" sz="2200" u="sng" baseline="-25000" dirty="0">
                <a:solidFill>
                  <a:srgbClr val="FF0000"/>
                </a:solidFill>
                <a:uFill>
                  <a:solidFill>
                    <a:srgbClr val="000000"/>
                  </a:solidFill>
                </a:uFill>
                <a:latin typeface="Times New Roman" panose="02020603050405020304" pitchFamily="18" charset="0"/>
                <a:cs typeface="Times New Roman" panose="02020603050405020304" pitchFamily="18" charset="0"/>
              </a:rPr>
              <a:t>1</a:t>
            </a:r>
            <a:r>
              <a:rPr lang="en-US" altLang="zh-CN" sz="2200" i="1" u="sng" dirty="0">
                <a:solidFill>
                  <a:srgbClr val="FF0000"/>
                </a:solidFill>
                <a:uFill>
                  <a:solidFill>
                    <a:srgbClr val="000000"/>
                  </a:solidFill>
                </a:uFill>
                <a:latin typeface="Times New Roman" panose="02020603050405020304" pitchFamily="18" charset="0"/>
                <a:cs typeface="Times New Roman" panose="02020603050405020304" pitchFamily="18" charset="0"/>
              </a:rPr>
              <a:t>x</a:t>
            </a:r>
            <a:r>
              <a:rPr lang="en-US" altLang="zh-CN" sz="2200" u="sng" baseline="-25000" dirty="0">
                <a:solidFill>
                  <a:srgbClr val="FF0000"/>
                </a:solidFill>
                <a:uFill>
                  <a:solidFill>
                    <a:srgbClr val="000000"/>
                  </a:solidFill>
                </a:uFill>
                <a:latin typeface="Times New Roman" panose="02020603050405020304" pitchFamily="18" charset="0"/>
                <a:cs typeface="Times New Roman" panose="02020603050405020304" pitchFamily="18" charset="0"/>
              </a:rPr>
              <a:t>2</a:t>
            </a:r>
            <a:r>
              <a:rPr lang="en-US" altLang="zh-CN" sz="2200" i="1" u="sng" dirty="0">
                <a:solidFill>
                  <a:srgbClr val="FF0000"/>
                </a:solidFill>
                <a:uFill>
                  <a:solidFill>
                    <a:srgbClr val="000000"/>
                  </a:solidFill>
                </a:uFill>
                <a:latin typeface="Times New Roman" panose="02020603050405020304" pitchFamily="18" charset="0"/>
                <a:cs typeface="Times New Roman" panose="02020603050405020304" pitchFamily="18" charset="0"/>
              </a:rPr>
              <a:t>+y</a:t>
            </a:r>
            <a:r>
              <a:rPr lang="en-US" altLang="zh-CN" sz="2200" u="sng" baseline="-25000" dirty="0">
                <a:solidFill>
                  <a:srgbClr val="FF0000"/>
                </a:solidFill>
                <a:uFill>
                  <a:solidFill>
                    <a:srgbClr val="000000"/>
                  </a:solidFill>
                </a:uFill>
                <a:latin typeface="Times New Roman" panose="02020603050405020304" pitchFamily="18" charset="0"/>
                <a:cs typeface="Times New Roman" panose="02020603050405020304" pitchFamily="18" charset="0"/>
              </a:rPr>
              <a:t>1</a:t>
            </a:r>
            <a:r>
              <a:rPr lang="en-US" altLang="zh-CN" sz="2200" i="1" u="sng" dirty="0">
                <a:solidFill>
                  <a:srgbClr val="FF0000"/>
                </a:solidFill>
                <a:uFill>
                  <a:solidFill>
                    <a:srgbClr val="000000"/>
                  </a:solidFill>
                </a:uFill>
                <a:latin typeface="Times New Roman" panose="02020603050405020304" pitchFamily="18" charset="0"/>
                <a:cs typeface="Times New Roman" panose="02020603050405020304" pitchFamily="18" charset="0"/>
              </a:rPr>
              <a:t>y</a:t>
            </a:r>
            <a:r>
              <a:rPr lang="en-US" altLang="zh-CN" sz="2200" u="sng" baseline="-25000" dirty="0">
                <a:solidFill>
                  <a:srgbClr val="FF0000"/>
                </a:solidFill>
                <a:uFill>
                  <a:solidFill>
                    <a:srgbClr val="000000"/>
                  </a:solidFill>
                </a:uFill>
                <a:latin typeface="Times New Roman" panose="02020603050405020304" pitchFamily="18" charset="0"/>
                <a:cs typeface="Times New Roman" panose="02020603050405020304" pitchFamily="18" charset="0"/>
              </a:rPr>
              <a:t>2</a:t>
            </a:r>
            <a:r>
              <a:rPr lang="en-US" altLang="zh-CN" sz="2200" i="1" u="sng" dirty="0">
                <a:solidFill>
                  <a:srgbClr val="FF0000"/>
                </a:solidFill>
                <a:uFill>
                  <a:solidFill>
                    <a:srgbClr val="000000"/>
                  </a:solidFill>
                </a:uFill>
                <a:latin typeface="Times New Roman" panose="02020603050405020304" pitchFamily="18" charset="0"/>
                <a:cs typeface="Times New Roman" panose="02020603050405020304" pitchFamily="18" charset="0"/>
              </a:rPr>
              <a:t>+z</a:t>
            </a:r>
            <a:r>
              <a:rPr lang="en-US" altLang="zh-CN" sz="2200" u="sng" baseline="-25000" dirty="0">
                <a:solidFill>
                  <a:srgbClr val="FF0000"/>
                </a:solidFill>
                <a:uFill>
                  <a:solidFill>
                    <a:srgbClr val="000000"/>
                  </a:solidFill>
                </a:uFill>
                <a:latin typeface="Times New Roman" panose="02020603050405020304" pitchFamily="18" charset="0"/>
                <a:cs typeface="Times New Roman" panose="02020603050405020304" pitchFamily="18" charset="0"/>
              </a:rPr>
              <a:t>1</a:t>
            </a:r>
            <a:r>
              <a:rPr lang="en-US" altLang="zh-CN" sz="2200" i="1" u="sng" dirty="0">
                <a:solidFill>
                  <a:srgbClr val="FF0000"/>
                </a:solidFill>
                <a:uFill>
                  <a:solidFill>
                    <a:srgbClr val="000000"/>
                  </a:solidFill>
                </a:uFill>
                <a:latin typeface="Times New Roman" panose="02020603050405020304" pitchFamily="18" charset="0"/>
                <a:cs typeface="Times New Roman" panose="02020603050405020304" pitchFamily="18" charset="0"/>
              </a:rPr>
              <a:t>z</a:t>
            </a:r>
            <a:r>
              <a:rPr lang="en-US" altLang="zh-CN" sz="2200" u="sng" baseline="-25000" dirty="0">
                <a:solidFill>
                  <a:srgbClr val="FF0000"/>
                </a:solidFill>
                <a:uFill>
                  <a:solidFill>
                    <a:srgbClr val="000000"/>
                  </a:solidFill>
                </a:uFill>
                <a:latin typeface="Times New Roman" panose="02020603050405020304" pitchFamily="18" charset="0"/>
                <a:cs typeface="Times New Roman" panose="02020603050405020304" pitchFamily="18" charset="0"/>
              </a:rPr>
              <a:t>2</a:t>
            </a:r>
            <a:r>
              <a:rPr lang="en-US" altLang="zh-CN" sz="2200" i="1"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0</a:t>
            </a:r>
            <a:r>
              <a:rPr lang="zh-CN" altLang="zh-CN" sz="2200" i="1"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6" name="矩形 5"/>
          <p:cNvSpPr/>
          <p:nvPr/>
        </p:nvSpPr>
        <p:spPr>
          <a:xfrm>
            <a:off x="5540719" y="3284984"/>
            <a:ext cx="805105"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6846524" y="3284984"/>
            <a:ext cx="2489836"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5541646" y="3699732"/>
            <a:ext cx="885616"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965207" y="3696543"/>
            <a:ext cx="2155129"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6168009" y="4096913"/>
            <a:ext cx="2155129"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6049886" y="4500293"/>
            <a:ext cx="249438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6073956" y="4905874"/>
            <a:ext cx="249438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6174132" y="5311455"/>
            <a:ext cx="2149006"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104025112"/>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8"/>
                                        </p:tgtEl>
                                      </p:cBhvr>
                                    </p:animEffect>
                                    <p:set>
                                      <p:cBhvr>
                                        <p:cTn id="17" dur="1" fill="hold">
                                          <p:stCondLst>
                                            <p:cond delay="499"/>
                                          </p:stCondLst>
                                        </p:cTn>
                                        <p:tgtEl>
                                          <p:spTgt spid="8"/>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9"/>
                                        </p:tgtEl>
                                      </p:cBhvr>
                                    </p:animEffect>
                                    <p:set>
                                      <p:cBhvr>
                                        <p:cTn id="22" dur="1" fill="hold">
                                          <p:stCondLst>
                                            <p:cond delay="499"/>
                                          </p:stCondLst>
                                        </p:cTn>
                                        <p:tgtEl>
                                          <p:spTgt spid="9"/>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0"/>
                                        </p:tgtEl>
                                      </p:cBhvr>
                                    </p:animEffect>
                                    <p:set>
                                      <p:cBhvr>
                                        <p:cTn id="27" dur="1" fill="hold">
                                          <p:stCondLst>
                                            <p:cond delay="499"/>
                                          </p:stCondLst>
                                        </p:cTn>
                                        <p:tgtEl>
                                          <p:spTgt spid="10"/>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1"/>
                                        </p:tgtEl>
                                      </p:cBhvr>
                                    </p:animEffect>
                                    <p:set>
                                      <p:cBhvr>
                                        <p:cTn id="32" dur="1" fill="hold">
                                          <p:stCondLst>
                                            <p:cond delay="499"/>
                                          </p:stCondLst>
                                        </p:cTn>
                                        <p:tgtEl>
                                          <p:spTgt spid="11"/>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12"/>
                                        </p:tgtEl>
                                      </p:cBhvr>
                                    </p:animEffect>
                                    <p:set>
                                      <p:cBhvr>
                                        <p:cTn id="37" dur="1" fill="hold">
                                          <p:stCondLst>
                                            <p:cond delay="499"/>
                                          </p:stCondLst>
                                        </p:cTn>
                                        <p:tgtEl>
                                          <p:spTgt spid="12"/>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22" presetClass="exit" presetSubtype="4" fill="hold" grpId="0" nodeType="clickEffect">
                                  <p:stCondLst>
                                    <p:cond delay="0"/>
                                  </p:stCondLst>
                                  <p:childTnLst>
                                    <p:animEffect transition="out" filter="wipe(down)">
                                      <p:cBhvr>
                                        <p:cTn id="41" dur="500"/>
                                        <p:tgtEl>
                                          <p:spTgt spid="13"/>
                                        </p:tgtEl>
                                      </p:cBhvr>
                                    </p:animEffect>
                                    <p:set>
                                      <p:cBhvr>
                                        <p:cTn id="42" dur="1" fill="hold">
                                          <p:stCondLst>
                                            <p:cond delay="499"/>
                                          </p:stCondLst>
                                        </p:cTn>
                                        <p:tgtEl>
                                          <p:spTgt spid="1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P spid="11" grpId="0" animBg="1"/>
      <p:bldP spid="12" grpId="0" animBg="1"/>
      <p:bldP spid="13" grpId="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a:t>-</a:t>
            </a:r>
            <a:fld id="{4BF17FCF-D4DA-449D-A468-DDB7E43619E6}" type="slidenum">
              <a:rPr lang="zh-CN" altLang="en-US" smtClean="0"/>
              <a:pPr algn="ctr"/>
              <a:t>40</a:t>
            </a:fld>
            <a:r>
              <a:rPr lang="en-US" altLang="zh-CN"/>
              <a:t>-</a:t>
            </a:r>
            <a:endParaRPr lang="zh-CN" altLang="en-US" dirty="0"/>
          </a:p>
        </p:txBody>
      </p:sp>
      <p:sp>
        <p:nvSpPr>
          <p:cNvPr id="15" name="圆角矩形 14">
            <a:hlinkClick r:id="rId3" action="ppaction://hlinksldjump"/>
          </p:cNvPr>
          <p:cNvSpPr/>
          <p:nvPr/>
        </p:nvSpPr>
        <p:spPr>
          <a:xfrm>
            <a:off x="1987632" y="1052513"/>
            <a:ext cx="94528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考点一</a:t>
            </a:r>
          </a:p>
        </p:txBody>
      </p:sp>
      <p:sp>
        <p:nvSpPr>
          <p:cNvPr id="16" name="圆角矩形 15">
            <a:hlinkClick r:id="rId4" action="ppaction://hlinksldjump"/>
          </p:cNvPr>
          <p:cNvSpPr/>
          <p:nvPr/>
        </p:nvSpPr>
        <p:spPr>
          <a:xfrm>
            <a:off x="2968706" y="1052513"/>
            <a:ext cx="945283"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E75E22"/>
                </a:solidFill>
                <a:latin typeface="+mj-ea"/>
                <a:ea typeface="+mj-ea"/>
              </a:rPr>
              <a:t>考点二</a:t>
            </a:r>
          </a:p>
        </p:txBody>
      </p:sp>
      <p:sp>
        <p:nvSpPr>
          <p:cNvPr id="17" name="圆角矩形 16">
            <a:hlinkClick r:id="rId5" action="ppaction://hlinksldjump"/>
          </p:cNvPr>
          <p:cNvSpPr/>
          <p:nvPr/>
        </p:nvSpPr>
        <p:spPr>
          <a:xfrm>
            <a:off x="3949780" y="1052513"/>
            <a:ext cx="94528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考点三</a:t>
            </a:r>
          </a:p>
        </p:txBody>
      </p:sp>
      <p:sp>
        <p:nvSpPr>
          <p:cNvPr id="3" name="矩形 2"/>
          <p:cNvSpPr>
            <a:spLocks noChangeAspect="1"/>
          </p:cNvSpPr>
          <p:nvPr/>
        </p:nvSpPr>
        <p:spPr>
          <a:xfrm>
            <a:off x="2032000" y="1600209"/>
            <a:ext cx="8128000" cy="3748719"/>
          </a:xfrm>
          <a:prstGeom prst="rect">
            <a:avLst/>
          </a:prstGeom>
        </p:spPr>
        <p:txBody>
          <a:bodyPr>
            <a:spAutoFit/>
          </a:bodyPr>
          <a:lstStyle/>
          <a:p>
            <a:pPr indent="266700">
              <a:lnSpc>
                <a:spcPct val="120000"/>
              </a:lnSpc>
              <a:tabLst>
                <a:tab pos="1188085" algn="l"/>
                <a:tab pos="2163445" algn="l"/>
                <a:tab pos="3142615" algn="l"/>
                <a:tab pos="4190365"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方法总结</a:t>
            </a: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利用向量法求异面直线所成的角时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是通过两条直线的方向向量的夹角来求解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而两异面直线所成角的范围是</a:t>
            </a:r>
            <a:r>
              <a:rPr lang="en-US" altLang="zh-CN" sz="2200" i="1" dirty="0">
                <a:solidFill>
                  <a:srgbClr val="000000"/>
                </a:solidFill>
                <a:latin typeface="Times New Roman" panose="02020603050405020304" pitchFamily="18" charset="0"/>
                <a:ea typeface="Microsoft Yi Baiti" panose="03000500000000000000" pitchFamily="66" charset="0"/>
                <a:cs typeface="Times New Roman" panose="02020603050405020304" pitchFamily="18" charset="0"/>
              </a:rPr>
              <a:t>θ</a:t>
            </a:r>
            <a:r>
              <a:rPr lang="zh-CN" altLang="zh-CN" sz="2200" dirty="0">
                <a:solidFill>
                  <a:srgbClr val="000000"/>
                </a:solidFill>
                <a:latin typeface="NEU-BZ-S92"/>
                <a:cs typeface="宋体" panose="02010600030101010101" pitchFamily="2" charset="-122"/>
              </a:rPr>
              <a:t>∈</a:t>
            </a:r>
            <a:r>
              <a:rPr lang="en-US" altLang="zh-CN" sz="2200" dirty="0">
                <a:solidFill>
                  <a:srgbClr val="000000"/>
                </a:solidFill>
                <a:latin typeface="NEU-BZ-S92"/>
                <a:cs typeface="宋体" panose="02010600030101010101" pitchFamily="2" charset="-122"/>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两向量的夹角</a:t>
            </a:r>
            <a:r>
              <a:rPr lang="en-US" altLang="zh-CN" sz="2200" i="1" dirty="0">
                <a:solidFill>
                  <a:srgbClr val="000000"/>
                </a:solidFill>
                <a:latin typeface="Times New Roman" panose="02020603050405020304" pitchFamily="18" charset="0"/>
                <a:ea typeface="Microsoft Yi Baiti" panose="03000500000000000000" pitchFamily="66" charset="0"/>
                <a:cs typeface="Times New Roman" panose="02020603050405020304" pitchFamily="18" charset="0"/>
              </a:rPr>
              <a:t>α</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的范围是</a:t>
            </a:r>
            <a:r>
              <a:rPr lang="en-US" altLang="zh-CN" sz="2200" dirty="0">
                <a:solidFill>
                  <a:srgbClr val="000000"/>
                </a:solidFill>
                <a:latin typeface="Times New Roman" panose="02020603050405020304" pitchFamily="18" charset="0"/>
                <a:cs typeface="Times New Roman" panose="02020603050405020304" pitchFamily="18" charset="0"/>
              </a:rPr>
              <a:t>[0,</a:t>
            </a:r>
            <a:r>
              <a:rPr lang="en-US" altLang="zh-CN" sz="2200" dirty="0">
                <a:solidFill>
                  <a:srgbClr val="000000"/>
                </a:solidFill>
                <a:latin typeface="Times New Roman" panose="02020603050405020304" pitchFamily="18" charset="0"/>
                <a:ea typeface="Microsoft Yi Baiti" panose="03000500000000000000" pitchFamily="66" charset="0"/>
                <a:cs typeface="Times New Roman" panose="02020603050405020304" pitchFamily="18" charset="0"/>
              </a:rPr>
              <a:t>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所以要注意二者的区别与联系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应有</a:t>
            </a:r>
            <a:r>
              <a:rPr lang="en-US" altLang="zh-CN" sz="2200" dirty="0" err="1">
                <a:solidFill>
                  <a:srgbClr val="000000"/>
                </a:solidFill>
                <a:latin typeface="Times New Roman" panose="02020603050405020304" pitchFamily="18" charset="0"/>
                <a:cs typeface="Times New Roman" panose="02020603050405020304" pitchFamily="18" charset="0"/>
              </a:rPr>
              <a:t>cos</a:t>
            </a:r>
            <a:r>
              <a:rPr lang="en-US"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 </a:t>
            </a:r>
            <a:r>
              <a:rPr lang="en-US" altLang="zh-CN" sz="2200" i="1" dirty="0">
                <a:solidFill>
                  <a:srgbClr val="000000"/>
                </a:solidFill>
                <a:latin typeface="Times New Roman" panose="02020603050405020304" pitchFamily="18" charset="0"/>
                <a:ea typeface="Microsoft Yi Baiti" panose="03000500000000000000" pitchFamily="66" charset="0"/>
                <a:cs typeface="Times New Roman" panose="02020603050405020304" pitchFamily="18" charset="0"/>
              </a:rPr>
              <a:t>θ</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err="1">
                <a:solidFill>
                  <a:srgbClr val="000000"/>
                </a:solidFill>
                <a:latin typeface="Times New Roman" panose="02020603050405020304" pitchFamily="18" charset="0"/>
                <a:cs typeface="Times New Roman" panose="02020603050405020304" pitchFamily="18" charset="0"/>
              </a:rPr>
              <a:t>cos</a:t>
            </a:r>
            <a:r>
              <a:rPr lang="en-US"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 </a:t>
            </a:r>
            <a:r>
              <a:rPr lang="en-US" altLang="zh-CN" sz="2200" i="1" dirty="0">
                <a:solidFill>
                  <a:srgbClr val="000000"/>
                </a:solidFill>
                <a:latin typeface="Times New Roman" panose="02020603050405020304" pitchFamily="18" charset="0"/>
                <a:ea typeface="Microsoft Yi Baiti" panose="03000500000000000000" pitchFamily="66" charset="0"/>
                <a:cs typeface="Times New Roman" panose="02020603050405020304" pitchFamily="18" charset="0"/>
              </a:rPr>
              <a:t>α</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tabLst>
                <a:tab pos="1188085" algn="l"/>
                <a:tab pos="2163445" algn="l"/>
                <a:tab pos="3142615" algn="l"/>
                <a:tab pos="4190365"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利用向量法求线面角的方法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分别求出斜线和它在平面内的射影直线的方向向量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转化为求两个方向向量的夹角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或其补角</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通过平面的法向量来求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即求出斜线的方向向量与平面的法向量所夹的锐角或钝角的补角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取其余角就是斜线和平面所成的角</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xmlns="" val="3171598424"/>
              </p:ext>
            </p:extLst>
          </p:nvPr>
        </p:nvGraphicFramePr>
        <p:xfrm>
          <a:off x="8798933" y="2001720"/>
          <a:ext cx="1658938" cy="479425"/>
        </p:xfrm>
        <a:graphic>
          <a:graphicData uri="http://schemas.openxmlformats.org/presentationml/2006/ole">
            <p:oleObj spid="_x0000_s31747" name="文档" r:id="rId6" imgW="939310" imgH="271810" progId="Word.Document.12">
              <p:embed/>
            </p:oleObj>
          </a:graphicData>
        </a:graphic>
      </p:graphicFrame>
    </p:spTree>
    <p:extLst>
      <p:ext uri="{BB962C8B-B14F-4D97-AF65-F5344CB8AC3E}">
        <p14:creationId xmlns:p14="http://schemas.microsoft.com/office/powerpoint/2010/main" xmlns="" val="3438340085"/>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a:t>-</a:t>
            </a:r>
            <a:fld id="{4BF17FCF-D4DA-449D-A468-DDB7E43619E6}" type="slidenum">
              <a:rPr lang="zh-CN" altLang="en-US" smtClean="0"/>
              <a:pPr algn="ctr"/>
              <a:t>41</a:t>
            </a:fld>
            <a:r>
              <a:rPr lang="en-US" altLang="zh-CN"/>
              <a:t>-</a:t>
            </a:r>
            <a:endParaRPr lang="zh-CN" altLang="en-US" dirty="0"/>
          </a:p>
        </p:txBody>
      </p:sp>
      <p:sp>
        <p:nvSpPr>
          <p:cNvPr id="15" name="圆角矩形 14">
            <a:hlinkClick r:id="rId2" action="ppaction://hlinksldjump"/>
          </p:cNvPr>
          <p:cNvSpPr/>
          <p:nvPr/>
        </p:nvSpPr>
        <p:spPr>
          <a:xfrm>
            <a:off x="1987632" y="1052513"/>
            <a:ext cx="94528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考点一</a:t>
            </a:r>
          </a:p>
        </p:txBody>
      </p:sp>
      <p:sp>
        <p:nvSpPr>
          <p:cNvPr id="16" name="圆角矩形 15">
            <a:hlinkClick r:id="rId3" action="ppaction://hlinksldjump"/>
          </p:cNvPr>
          <p:cNvSpPr/>
          <p:nvPr/>
        </p:nvSpPr>
        <p:spPr>
          <a:xfrm>
            <a:off x="2968706" y="1052513"/>
            <a:ext cx="945283"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E75E22"/>
                </a:solidFill>
                <a:latin typeface="+mj-ea"/>
                <a:ea typeface="+mj-ea"/>
              </a:rPr>
              <a:t>考点二</a:t>
            </a:r>
          </a:p>
        </p:txBody>
      </p:sp>
      <p:sp>
        <p:nvSpPr>
          <p:cNvPr id="17" name="圆角矩形 16">
            <a:hlinkClick r:id="rId4" action="ppaction://hlinksldjump"/>
          </p:cNvPr>
          <p:cNvSpPr/>
          <p:nvPr/>
        </p:nvSpPr>
        <p:spPr>
          <a:xfrm>
            <a:off x="3949780" y="1052513"/>
            <a:ext cx="94528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考点三</a:t>
            </a:r>
          </a:p>
        </p:txBody>
      </p:sp>
      <p:sp>
        <p:nvSpPr>
          <p:cNvPr id="3" name="矩形 2"/>
          <p:cNvSpPr>
            <a:spLocks noChangeAspect="1"/>
          </p:cNvSpPr>
          <p:nvPr/>
        </p:nvSpPr>
        <p:spPr>
          <a:xfrm>
            <a:off x="2032000" y="2107334"/>
            <a:ext cx="8128000" cy="2897332"/>
          </a:xfrm>
          <a:prstGeom prst="rect">
            <a:avLst/>
          </a:prstGeom>
        </p:spPr>
        <p:txBody>
          <a:bodyPr>
            <a:spAutoFit/>
          </a:bodyPr>
          <a:lstStyle/>
          <a:p>
            <a:pPr indent="267970">
              <a:lnSpc>
                <a:spcPct val="120000"/>
              </a:lnSpc>
              <a:tabLst>
                <a:tab pos="1188085" algn="l"/>
                <a:tab pos="2163445" algn="l"/>
                <a:tab pos="3142615" algn="l"/>
                <a:tab pos="4190365"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利用空间向量求二面角的方法</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分别在二面角的两个半平面内找到一个与棱垂直且从垂足出发的两个向量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则这两个向量的夹角的大小就是二面角的平面角的大小</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通过平面的法向量来求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设二面角的两个半平面的法向量分别为</a:t>
            </a:r>
            <a:r>
              <a:rPr lang="en-US" altLang="zh-CN" sz="2200" b="1" dirty="0">
                <a:solidFill>
                  <a:srgbClr val="000000"/>
                </a:solidFill>
                <a:latin typeface="Times New Roman" panose="02020603050405020304" pitchFamily="18" charset="0"/>
                <a:cs typeface="Times New Roman" panose="02020603050405020304" pitchFamily="18" charset="0"/>
              </a:rPr>
              <a:t>n</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和</a:t>
            </a:r>
            <a:r>
              <a:rPr lang="en-US" altLang="zh-CN" sz="2200" b="1" dirty="0">
                <a:solidFill>
                  <a:srgbClr val="000000"/>
                </a:solidFill>
                <a:latin typeface="Times New Roman" panose="02020603050405020304" pitchFamily="18" charset="0"/>
                <a:cs typeface="Times New Roman" panose="02020603050405020304" pitchFamily="18" charset="0"/>
              </a:rPr>
              <a:t>n</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则二面角的大小等于</a:t>
            </a:r>
            <a:r>
              <a:rPr lang="en-US" altLang="zh-CN" sz="2200" b="1" dirty="0">
                <a:solidFill>
                  <a:srgbClr val="000000"/>
                </a:solidFill>
                <a:latin typeface="Times New Roman" panose="02020603050405020304" pitchFamily="18" charset="0"/>
                <a:cs typeface="Times New Roman" panose="02020603050405020304" pitchFamily="18" charset="0"/>
              </a:rPr>
              <a:t>&lt;n</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b="1" dirty="0">
                <a:solidFill>
                  <a:srgbClr val="000000"/>
                </a:solidFill>
                <a:latin typeface="Times New Roman" panose="02020603050405020304" pitchFamily="18" charset="0"/>
                <a:cs typeface="Times New Roman" panose="02020603050405020304" pitchFamily="18" charset="0"/>
              </a:rPr>
              <a:t>n</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&gt;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或</a:t>
            </a:r>
            <a:r>
              <a:rPr lang="en-US" altLang="zh-CN" sz="2200" dirty="0">
                <a:solidFill>
                  <a:srgbClr val="000000"/>
                </a:solidFill>
                <a:latin typeface="Times New Roman" panose="02020603050405020304" pitchFamily="18" charset="0"/>
                <a:ea typeface="Microsoft Yi Baiti" panose="03000500000000000000" pitchFamily="66" charset="0"/>
                <a:cs typeface="Times New Roman" panose="02020603050405020304" pitchFamily="18" charset="0"/>
              </a:rPr>
              <a:t>π</a:t>
            </a:r>
            <a:r>
              <a:rPr lang="en-US" altLang="zh-CN" sz="2200" i="1" dirty="0">
                <a:solidFill>
                  <a:srgbClr val="000000"/>
                </a:solidFill>
                <a:latin typeface="Times New Roman" panose="02020603050405020304" pitchFamily="18" charset="0"/>
                <a:cs typeface="Times New Roman" panose="02020603050405020304" pitchFamily="18" charset="0"/>
              </a:rPr>
              <a:t>-&lt;</a:t>
            </a:r>
            <a:r>
              <a:rPr lang="en-US" altLang="zh-CN" sz="2200" b="1" dirty="0">
                <a:solidFill>
                  <a:srgbClr val="000000"/>
                </a:solidFill>
                <a:latin typeface="Times New Roman" panose="02020603050405020304" pitchFamily="18" charset="0"/>
                <a:cs typeface="Times New Roman" panose="02020603050405020304" pitchFamily="18" charset="0"/>
              </a:rPr>
              <a:t>n</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b="1" dirty="0">
                <a:solidFill>
                  <a:srgbClr val="000000"/>
                </a:solidFill>
                <a:latin typeface="Times New Roman" panose="02020603050405020304" pitchFamily="18" charset="0"/>
                <a:cs typeface="Times New Roman" panose="02020603050405020304" pitchFamily="18" charset="0"/>
              </a:rPr>
              <a:t>n</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&gt;</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应注意结合图形判断二面角是锐角还是钝角</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607456674"/>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a:t>-</a:t>
            </a:r>
            <a:fld id="{4BF17FCF-D4DA-449D-A468-DDB7E43619E6}" type="slidenum">
              <a:rPr lang="zh-CN" altLang="en-US" smtClean="0"/>
              <a:pPr algn="ctr"/>
              <a:t>42</a:t>
            </a:fld>
            <a:r>
              <a:rPr lang="en-US" altLang="zh-CN"/>
              <a:t>-</a:t>
            </a:r>
            <a:endParaRPr lang="zh-CN" altLang="en-US" dirty="0"/>
          </a:p>
        </p:txBody>
      </p:sp>
      <p:sp>
        <p:nvSpPr>
          <p:cNvPr id="9" name="圆角矩形 8">
            <a:hlinkClick r:id="rId3" action="ppaction://hlinksldjump"/>
          </p:cNvPr>
          <p:cNvSpPr/>
          <p:nvPr/>
        </p:nvSpPr>
        <p:spPr>
          <a:xfrm>
            <a:off x="1987632" y="1052513"/>
            <a:ext cx="94528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考点一</a:t>
            </a:r>
          </a:p>
        </p:txBody>
      </p:sp>
      <p:sp>
        <p:nvSpPr>
          <p:cNvPr id="10" name="圆角矩形 9">
            <a:hlinkClick r:id="rId4" action="ppaction://hlinksldjump"/>
          </p:cNvPr>
          <p:cNvSpPr/>
          <p:nvPr/>
        </p:nvSpPr>
        <p:spPr>
          <a:xfrm>
            <a:off x="2968706" y="1052513"/>
            <a:ext cx="94528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考点二</a:t>
            </a:r>
          </a:p>
        </p:txBody>
      </p:sp>
      <p:sp>
        <p:nvSpPr>
          <p:cNvPr id="11" name="圆角矩形 10">
            <a:hlinkClick r:id="rId5" action="ppaction://hlinksldjump"/>
          </p:cNvPr>
          <p:cNvSpPr/>
          <p:nvPr/>
        </p:nvSpPr>
        <p:spPr>
          <a:xfrm>
            <a:off x="3949780" y="1052513"/>
            <a:ext cx="945283"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E75E22"/>
                </a:solidFill>
                <a:latin typeface="+mj-ea"/>
                <a:ea typeface="+mj-ea"/>
              </a:rPr>
              <a:t>考点三</a:t>
            </a:r>
          </a:p>
        </p:txBody>
      </p:sp>
      <p:sp>
        <p:nvSpPr>
          <p:cNvPr id="3" name="矩形 2"/>
          <p:cNvSpPr>
            <a:spLocks noChangeAspect="1"/>
          </p:cNvSpPr>
          <p:nvPr/>
        </p:nvSpPr>
        <p:spPr>
          <a:xfrm>
            <a:off x="2032000" y="1353648"/>
            <a:ext cx="8128000" cy="469937"/>
          </a:xfrm>
          <a:prstGeom prst="rect">
            <a:avLst/>
          </a:prstGeom>
        </p:spPr>
        <p:txBody>
          <a:bodyPr>
            <a:spAutoFit/>
          </a:bodyPr>
          <a:lstStyle/>
          <a:p>
            <a:pPr algn="ctr">
              <a:lnSpc>
                <a:spcPct val="120000"/>
              </a:lnSpc>
              <a:tabLst>
                <a:tab pos="1188085" algn="l"/>
                <a:tab pos="2163445" algn="l"/>
                <a:tab pos="3142615" algn="l"/>
                <a:tab pos="4190365" algn="l"/>
              </a:tabLst>
            </a:pPr>
            <a:r>
              <a:rPr lang="zh-CN" altLang="zh-CN" sz="2200" b="1" dirty="0">
                <a:solidFill>
                  <a:srgbClr val="FF0000"/>
                </a:solidFill>
                <a:latin typeface="Times New Roman" panose="02020603050405020304" pitchFamily="18" charset="0"/>
                <a:cs typeface="Times New Roman" panose="02020603050405020304" pitchFamily="18" charset="0"/>
              </a:rPr>
              <a:t>利用空间向量解决探索性问题</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b="1" dirty="0">
                <a:solidFill>
                  <a:srgbClr val="FF0000"/>
                </a:solidFill>
                <a:latin typeface="Times New Roman" panose="02020603050405020304" pitchFamily="18" charset="0"/>
                <a:cs typeface="Times New Roman" panose="02020603050405020304" pitchFamily="18" charset="0"/>
              </a:rPr>
              <a:t>考点难度</a:t>
            </a:r>
            <a:r>
              <a:rPr lang="en-US" altLang="zh-CN" sz="2200" dirty="0">
                <a:solidFill>
                  <a:srgbClr val="FF0000"/>
                </a:solidFill>
                <a:latin typeface="NEU-BZ-S92"/>
                <a:ea typeface="NEU-BZ-S92"/>
                <a:cs typeface="Times New Roman" panose="02020603050405020304" pitchFamily="18" charset="0"/>
              </a:rPr>
              <a:t>★★</a:t>
            </a:r>
            <a:r>
              <a:rPr lang="en-US" altLang="zh-CN" sz="2200" dirty="0">
                <a:solidFill>
                  <a:srgbClr val="FF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6" name="矩形 5"/>
          <p:cNvSpPr>
            <a:spLocks noChangeAspect="1"/>
          </p:cNvSpPr>
          <p:nvPr/>
        </p:nvSpPr>
        <p:spPr>
          <a:xfrm>
            <a:off x="2032000" y="1813389"/>
            <a:ext cx="8128000" cy="4561249"/>
          </a:xfrm>
          <a:prstGeom prst="rect">
            <a:avLst/>
          </a:prstGeom>
        </p:spPr>
        <p:txBody>
          <a:bodyPr>
            <a:spAutoFit/>
          </a:bodyPr>
          <a:lstStyle/>
          <a:p>
            <a:pPr indent="266700">
              <a:lnSpc>
                <a:spcPct val="120000"/>
              </a:lnSpc>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b="1" dirty="0">
                <a:solidFill>
                  <a:srgbClr val="FF0000"/>
                </a:solidFill>
                <a:latin typeface="Times New Roman" panose="02020603050405020304" pitchFamily="18" charset="0"/>
                <a:cs typeface="Times New Roman" panose="02020603050405020304" pitchFamily="18" charset="0"/>
              </a:rPr>
              <a:t>5</a:t>
            </a: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FF0000"/>
                </a:solidFill>
                <a:latin typeface="NEU-BZ-S92"/>
                <a:ea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(2018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浙江诸暨高三模拟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如图所示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在四棱锥</a:t>
            </a:r>
            <a:r>
              <a:rPr lang="en-US" altLang="zh-CN" sz="2200" dirty="0">
                <a:solidFill>
                  <a:srgbClr val="000000"/>
                </a:solidFill>
                <a:latin typeface="Times New Roman" panose="02020603050405020304" pitchFamily="18" charset="0"/>
                <a:cs typeface="Times New Roman" panose="02020603050405020304" pitchFamily="18" charset="0"/>
              </a:rPr>
              <a:t>P-ABCD</a:t>
            </a:r>
            <a:r>
              <a:rPr lang="zh-CN" altLang="zh-CN" sz="2200" dirty="0">
                <a:solidFill>
                  <a:srgbClr val="000000"/>
                </a:solidFill>
                <a:latin typeface="Times New Roman" panose="02020603050405020304" pitchFamily="18" charset="0"/>
                <a:cs typeface="Times New Roman" panose="02020603050405020304" pitchFamily="18" charset="0"/>
              </a:rPr>
              <a:t>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四边形</a:t>
            </a:r>
            <a:r>
              <a:rPr lang="en-US" altLang="zh-CN" sz="2200" dirty="0">
                <a:solidFill>
                  <a:srgbClr val="000000"/>
                </a:solidFill>
                <a:latin typeface="Times New Roman" panose="02020603050405020304" pitchFamily="18" charset="0"/>
                <a:cs typeface="Times New Roman" panose="02020603050405020304" pitchFamily="18" charset="0"/>
              </a:rPr>
              <a:t>ABCD</a:t>
            </a:r>
            <a:r>
              <a:rPr lang="zh-CN" altLang="zh-CN" sz="2200" dirty="0">
                <a:solidFill>
                  <a:srgbClr val="000000"/>
                </a:solidFill>
                <a:latin typeface="Times New Roman" panose="02020603050405020304" pitchFamily="18" charset="0"/>
                <a:cs typeface="Times New Roman" panose="02020603050405020304" pitchFamily="18" charset="0"/>
              </a:rPr>
              <a:t>为菱形</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NEU-BZ" panose="03000500000000000000" pitchFamily="66" charset="-122"/>
                <a:ea typeface="方正书宋_GBK" panose="03000509000000000000" pitchFamily="65"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ABC=60°,</a:t>
            </a:r>
            <a:r>
              <a:rPr lang="en-US" altLang="zh-CN" sz="2200" dirty="0">
                <a:solidFill>
                  <a:srgbClr val="000000"/>
                </a:solidFill>
                <a:latin typeface="NEU-BZ" panose="03000500000000000000" pitchFamily="66" charset="-122"/>
                <a:ea typeface="方正书宋_GBK" panose="03000509000000000000" pitchFamily="65"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PAD</a:t>
            </a:r>
            <a:r>
              <a:rPr lang="zh-CN" altLang="zh-CN" sz="2200" dirty="0">
                <a:solidFill>
                  <a:srgbClr val="000000"/>
                </a:solidFill>
                <a:latin typeface="Times New Roman" panose="02020603050405020304" pitchFamily="18" charset="0"/>
                <a:cs typeface="Times New Roman" panose="02020603050405020304" pitchFamily="18" charset="0"/>
              </a:rPr>
              <a:t>为正三角形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且平面</a:t>
            </a:r>
            <a:r>
              <a:rPr lang="en-US" altLang="zh-CN" sz="2200" dirty="0">
                <a:solidFill>
                  <a:srgbClr val="000000"/>
                </a:solidFill>
                <a:latin typeface="Times New Roman" panose="02020603050405020304" pitchFamily="18" charset="0"/>
                <a:cs typeface="Times New Roman" panose="02020603050405020304" pitchFamily="18" charset="0"/>
              </a:rPr>
              <a:t>PAD</a:t>
            </a:r>
            <a:r>
              <a:rPr lang="en-US" altLang="zh-CN" sz="2200" dirty="0">
                <a:solidFill>
                  <a:srgbClr val="000000"/>
                </a:solidFill>
                <a:latin typeface="NEU-BZ" panose="03000500000000000000" pitchFamily="66" charset="-122"/>
                <a:ea typeface="方正书宋_GBK" panose="03000509000000000000" pitchFamily="65" charset="-12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平面</a:t>
            </a:r>
            <a:r>
              <a:rPr lang="en-US" altLang="zh-CN" sz="2200" dirty="0">
                <a:solidFill>
                  <a:srgbClr val="000000"/>
                </a:solidFill>
                <a:latin typeface="Times New Roman" panose="02020603050405020304" pitchFamily="18" charset="0"/>
                <a:cs typeface="Times New Roman" panose="02020603050405020304" pitchFamily="18" charset="0"/>
              </a:rPr>
              <a:t>ADCB,M</a:t>
            </a:r>
            <a:r>
              <a:rPr lang="zh-CN" altLang="zh-CN" sz="2200" dirty="0">
                <a:solidFill>
                  <a:srgbClr val="000000"/>
                </a:solidFill>
                <a:latin typeface="Times New Roman" panose="02020603050405020304" pitchFamily="18" charset="0"/>
                <a:cs typeface="Times New Roman" panose="02020603050405020304" pitchFamily="18" charset="0"/>
              </a:rPr>
              <a:t>为</a:t>
            </a:r>
            <a:r>
              <a:rPr lang="en-US" altLang="zh-CN" sz="2200" dirty="0">
                <a:solidFill>
                  <a:srgbClr val="000000"/>
                </a:solidFill>
                <a:latin typeface="Times New Roman" panose="02020603050405020304" pitchFamily="18" charset="0"/>
                <a:cs typeface="Times New Roman" panose="02020603050405020304" pitchFamily="18" charset="0"/>
              </a:rPr>
              <a:t>AD</a:t>
            </a:r>
            <a:r>
              <a:rPr lang="zh-CN" altLang="zh-CN" sz="2200" dirty="0">
                <a:solidFill>
                  <a:srgbClr val="000000"/>
                </a:solidFill>
                <a:latin typeface="Times New Roman" panose="02020603050405020304" pitchFamily="18" charset="0"/>
                <a:cs typeface="Times New Roman" panose="02020603050405020304" pitchFamily="18" charset="0"/>
              </a:rPr>
              <a:t>的中点</a:t>
            </a:r>
            <a:r>
              <a:rPr lang="en-US" altLang="zh-CN" sz="2200" dirty="0">
                <a:solidFill>
                  <a:srgbClr val="000000"/>
                </a:solidFill>
                <a:latin typeface="Times New Roman" panose="02020603050405020304" pitchFamily="18" charset="0"/>
                <a:cs typeface="Times New Roman" panose="02020603050405020304" pitchFamily="18" charset="0"/>
              </a:rPr>
              <a:t>.</a:t>
            </a:r>
          </a:p>
          <a:p>
            <a:pPr indent="266700">
              <a:lnSpc>
                <a:spcPct val="120000"/>
              </a:lnSpc>
              <a:tabLst>
                <a:tab pos="1029335" algn="l"/>
                <a:tab pos="1850390" algn="l"/>
                <a:tab pos="2538095" algn="l"/>
                <a:tab pos="3221990" algn="l"/>
              </a:tabLst>
            </a:pPr>
            <a:endParaRPr lang="en-US" altLang="zh-CN" sz="2200" dirty="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endParaRPr lang="en-US" altLang="zh-CN" sz="2200" dirty="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endParaRPr lang="en-US" altLang="zh-CN" sz="2200" dirty="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endParaRPr lang="en-US" altLang="zh-CN" sz="2200" dirty="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endParaRPr lang="en-US" altLang="zh-CN" sz="2200" dirty="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若</a:t>
            </a:r>
            <a:r>
              <a:rPr lang="en-US" altLang="zh-CN" sz="2200" dirty="0">
                <a:solidFill>
                  <a:srgbClr val="000000"/>
                </a:solidFill>
                <a:latin typeface="Times New Roman" panose="02020603050405020304" pitchFamily="18" charset="0"/>
                <a:cs typeface="Times New Roman" panose="02020603050405020304" pitchFamily="18" charset="0"/>
              </a:rPr>
              <a:t>N</a:t>
            </a:r>
            <a:r>
              <a:rPr lang="zh-CN" altLang="zh-CN" sz="2200" dirty="0">
                <a:solidFill>
                  <a:srgbClr val="000000"/>
                </a:solidFill>
                <a:latin typeface="Times New Roman" panose="02020603050405020304" pitchFamily="18" charset="0"/>
                <a:cs typeface="Times New Roman" panose="02020603050405020304" pitchFamily="18" charset="0"/>
              </a:rPr>
              <a:t>为</a:t>
            </a:r>
            <a:r>
              <a:rPr lang="en-US" altLang="zh-CN" sz="2200" dirty="0">
                <a:solidFill>
                  <a:srgbClr val="000000"/>
                </a:solidFill>
                <a:latin typeface="Times New Roman" panose="02020603050405020304" pitchFamily="18" charset="0"/>
                <a:cs typeface="Times New Roman" panose="02020603050405020304" pitchFamily="18" charset="0"/>
              </a:rPr>
              <a:t>PB</a:t>
            </a:r>
            <a:r>
              <a:rPr lang="zh-CN" altLang="zh-CN" sz="2200" dirty="0">
                <a:solidFill>
                  <a:srgbClr val="000000"/>
                </a:solidFill>
                <a:latin typeface="Times New Roman" panose="02020603050405020304" pitchFamily="18" charset="0"/>
                <a:cs typeface="Times New Roman" panose="02020603050405020304" pitchFamily="18" charset="0"/>
              </a:rPr>
              <a:t>的中点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求证</a:t>
            </a:r>
            <a:r>
              <a:rPr lang="en-US" altLang="zh-CN" sz="2200" dirty="0">
                <a:solidFill>
                  <a:srgbClr val="000000"/>
                </a:solidFill>
                <a:latin typeface="Times New Roman" panose="02020603050405020304" pitchFamily="18" charset="0"/>
                <a:cs typeface="Times New Roman" panose="02020603050405020304" pitchFamily="18" charset="0"/>
              </a:rPr>
              <a:t>:MN</a:t>
            </a:r>
            <a:r>
              <a:rPr lang="en-US" altLang="zh-CN" sz="2200" dirty="0">
                <a:solidFill>
                  <a:srgbClr val="000000"/>
                </a:solidFill>
                <a:latin typeface="NEU-BZ" panose="03000500000000000000" pitchFamily="66" charset="-122"/>
                <a:ea typeface="方正书宋_GBK" panose="03000509000000000000" pitchFamily="65" charset="-12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平面</a:t>
            </a:r>
            <a:r>
              <a:rPr lang="en-US" altLang="zh-CN" sz="2200" dirty="0">
                <a:solidFill>
                  <a:srgbClr val="000000"/>
                </a:solidFill>
                <a:latin typeface="Times New Roman" panose="02020603050405020304" pitchFamily="18" charset="0"/>
                <a:cs typeface="Times New Roman" panose="02020603050405020304" pitchFamily="18" charset="0"/>
              </a:rPr>
              <a:t>PCD;</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线段</a:t>
            </a:r>
            <a:r>
              <a:rPr lang="en-US" altLang="zh-CN" sz="2200" dirty="0">
                <a:solidFill>
                  <a:srgbClr val="000000"/>
                </a:solidFill>
                <a:latin typeface="Times New Roman" panose="02020603050405020304" pitchFamily="18" charset="0"/>
                <a:cs typeface="Times New Roman" panose="02020603050405020304" pitchFamily="18" charset="0"/>
              </a:rPr>
              <a:t>PB(</a:t>
            </a:r>
            <a:r>
              <a:rPr lang="zh-CN" altLang="zh-CN" sz="2200" dirty="0">
                <a:solidFill>
                  <a:srgbClr val="000000"/>
                </a:solidFill>
                <a:latin typeface="Times New Roman" panose="02020603050405020304" pitchFamily="18" charset="0"/>
                <a:cs typeface="Times New Roman" panose="02020603050405020304" pitchFamily="18" charset="0"/>
              </a:rPr>
              <a:t>含端点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上是否存在点</a:t>
            </a:r>
            <a:r>
              <a:rPr lang="en-US" altLang="zh-CN" sz="2200" dirty="0">
                <a:solidFill>
                  <a:srgbClr val="000000"/>
                </a:solidFill>
                <a:latin typeface="Times New Roman" panose="02020603050405020304" pitchFamily="18" charset="0"/>
                <a:cs typeface="Times New Roman" panose="02020603050405020304" pitchFamily="18" charset="0"/>
              </a:rPr>
              <a:t>N,</a:t>
            </a:r>
            <a:r>
              <a:rPr lang="zh-CN" altLang="zh-CN" sz="2200" dirty="0">
                <a:solidFill>
                  <a:srgbClr val="000000"/>
                </a:solidFill>
                <a:latin typeface="Times New Roman" panose="02020603050405020304" pitchFamily="18" charset="0"/>
                <a:cs typeface="Times New Roman" panose="02020603050405020304" pitchFamily="18" charset="0"/>
              </a:rPr>
              <a:t>使得</a:t>
            </a:r>
            <a:r>
              <a:rPr lang="en-US" altLang="zh-CN" sz="2200" dirty="0">
                <a:solidFill>
                  <a:srgbClr val="000000"/>
                </a:solidFill>
                <a:latin typeface="Times New Roman" panose="02020603050405020304" pitchFamily="18" charset="0"/>
                <a:cs typeface="Times New Roman" panose="02020603050405020304" pitchFamily="18" charset="0"/>
              </a:rPr>
              <a:t>MN</a:t>
            </a:r>
            <a:r>
              <a:rPr lang="zh-CN" altLang="zh-CN" sz="2200" dirty="0">
                <a:solidFill>
                  <a:srgbClr val="000000"/>
                </a:solidFill>
                <a:latin typeface="Times New Roman" panose="02020603050405020304" pitchFamily="18" charset="0"/>
                <a:cs typeface="Times New Roman" panose="02020603050405020304" pitchFamily="18" charset="0"/>
              </a:rPr>
              <a:t>与平面</a:t>
            </a:r>
            <a:r>
              <a:rPr lang="en-US" altLang="zh-CN" sz="2200" dirty="0">
                <a:solidFill>
                  <a:srgbClr val="000000"/>
                </a:solidFill>
                <a:latin typeface="Times New Roman" panose="02020603050405020304" pitchFamily="18" charset="0"/>
                <a:cs typeface="Times New Roman" panose="02020603050405020304" pitchFamily="18" charset="0"/>
              </a:rPr>
              <a:t>PBC</a:t>
            </a:r>
            <a:r>
              <a:rPr lang="zh-CN" altLang="zh-CN" sz="2200" dirty="0">
                <a:solidFill>
                  <a:srgbClr val="000000"/>
                </a:solidFill>
                <a:latin typeface="Times New Roman" panose="02020603050405020304" pitchFamily="18" charset="0"/>
                <a:cs typeface="Times New Roman" panose="02020603050405020304" pitchFamily="18" charset="0"/>
              </a:rPr>
              <a:t>所成角为</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graphicFrame>
        <p:nvGraphicFramePr>
          <p:cNvPr id="7" name="对象 6"/>
          <p:cNvGraphicFramePr>
            <a:graphicFrameLocks noChangeAspect="1"/>
          </p:cNvGraphicFramePr>
          <p:nvPr>
            <p:extLst>
              <p:ext uri="{D42A27DB-BD31-4B8C-83A1-F6EECF244321}">
                <p14:modId xmlns:p14="http://schemas.microsoft.com/office/powerpoint/2010/main" xmlns="" val="544646050"/>
              </p:ext>
            </p:extLst>
          </p:nvPr>
        </p:nvGraphicFramePr>
        <p:xfrm>
          <a:off x="2032000" y="3120186"/>
          <a:ext cx="8128000" cy="1874404"/>
        </p:xfrm>
        <a:graphic>
          <a:graphicData uri="http://schemas.openxmlformats.org/presentationml/2006/ole">
            <p:oleObj spid="_x0000_s32772" name="文档" r:id="rId6" imgW="3847376" imgH="888119" progId="Word.Document.12">
              <p:embed/>
            </p:oleObj>
          </a:graphicData>
        </a:graphic>
      </p:graphicFrame>
      <p:graphicFrame>
        <p:nvGraphicFramePr>
          <p:cNvPr id="8" name="对象 7"/>
          <p:cNvGraphicFramePr>
            <a:graphicFrameLocks noChangeAspect="1"/>
          </p:cNvGraphicFramePr>
          <p:nvPr>
            <p:extLst>
              <p:ext uri="{D42A27DB-BD31-4B8C-83A1-F6EECF244321}">
                <p14:modId xmlns:p14="http://schemas.microsoft.com/office/powerpoint/2010/main" xmlns="" val="1053942549"/>
              </p:ext>
            </p:extLst>
          </p:nvPr>
        </p:nvGraphicFramePr>
        <p:xfrm>
          <a:off x="2289968" y="5894235"/>
          <a:ext cx="488343" cy="384915"/>
        </p:xfrm>
        <a:graphic>
          <a:graphicData uri="http://schemas.openxmlformats.org/presentationml/2006/ole">
            <p:oleObj spid="_x0000_s32773" name="文档" r:id="rId7" imgW="352583" imgH="271690" progId="Word.Document.12">
              <p:embed/>
            </p:oleObj>
          </a:graphicData>
        </a:graphic>
      </p:graphicFrame>
    </p:spTree>
    <p:extLst>
      <p:ext uri="{BB962C8B-B14F-4D97-AF65-F5344CB8AC3E}">
        <p14:creationId xmlns:p14="http://schemas.microsoft.com/office/powerpoint/2010/main" xmlns="" val="795087175"/>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a:t>-</a:t>
            </a:r>
            <a:fld id="{4BF17FCF-D4DA-449D-A468-DDB7E43619E6}" type="slidenum">
              <a:rPr lang="zh-CN" altLang="en-US" smtClean="0"/>
              <a:pPr algn="ctr"/>
              <a:t>43</a:t>
            </a:fld>
            <a:r>
              <a:rPr lang="en-US" altLang="zh-CN"/>
              <a:t>-</a:t>
            </a:r>
            <a:endParaRPr lang="zh-CN" altLang="en-US" dirty="0"/>
          </a:p>
        </p:txBody>
      </p:sp>
      <p:sp>
        <p:nvSpPr>
          <p:cNvPr id="9" name="圆角矩形 8">
            <a:hlinkClick r:id="rId3" action="ppaction://hlinksldjump"/>
          </p:cNvPr>
          <p:cNvSpPr/>
          <p:nvPr/>
        </p:nvSpPr>
        <p:spPr>
          <a:xfrm>
            <a:off x="1987632" y="1052513"/>
            <a:ext cx="94528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考点一</a:t>
            </a:r>
          </a:p>
        </p:txBody>
      </p:sp>
      <p:sp>
        <p:nvSpPr>
          <p:cNvPr id="10" name="圆角矩形 9">
            <a:hlinkClick r:id="rId4" action="ppaction://hlinksldjump"/>
          </p:cNvPr>
          <p:cNvSpPr/>
          <p:nvPr/>
        </p:nvSpPr>
        <p:spPr>
          <a:xfrm>
            <a:off x="2968706" y="1052513"/>
            <a:ext cx="94528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考点二</a:t>
            </a:r>
          </a:p>
        </p:txBody>
      </p:sp>
      <p:sp>
        <p:nvSpPr>
          <p:cNvPr id="11" name="圆角矩形 10">
            <a:hlinkClick r:id="rId5" action="ppaction://hlinksldjump"/>
          </p:cNvPr>
          <p:cNvSpPr/>
          <p:nvPr/>
        </p:nvSpPr>
        <p:spPr>
          <a:xfrm>
            <a:off x="3949780" y="1052513"/>
            <a:ext cx="945283"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E75E22"/>
                </a:solidFill>
                <a:latin typeface="+mj-ea"/>
                <a:ea typeface="+mj-ea"/>
              </a:rPr>
              <a:t>考点三</a:t>
            </a:r>
          </a:p>
        </p:txBody>
      </p:sp>
      <p:sp>
        <p:nvSpPr>
          <p:cNvPr id="7" name="矩形 6"/>
          <p:cNvSpPr>
            <a:spLocks noChangeAspect="1"/>
          </p:cNvSpPr>
          <p:nvPr/>
        </p:nvSpPr>
        <p:spPr>
          <a:xfrm>
            <a:off x="2032000" y="1351829"/>
            <a:ext cx="8128000" cy="2897332"/>
          </a:xfrm>
          <a:prstGeom prst="rect">
            <a:avLst/>
          </a:prstGeom>
        </p:spPr>
        <p:txBody>
          <a:bodyPr>
            <a:spAutoFit/>
          </a:bodyPr>
          <a:lstStyle/>
          <a:p>
            <a:pPr indent="266700">
              <a:lnSpc>
                <a:spcPct val="120000"/>
              </a:lnSpc>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取</a:t>
            </a:r>
            <a:r>
              <a:rPr lang="en-US" altLang="zh-CN" sz="2200" i="1" dirty="0">
                <a:solidFill>
                  <a:srgbClr val="000000"/>
                </a:solidFill>
                <a:latin typeface="Times New Roman" panose="02020603050405020304" pitchFamily="18" charset="0"/>
                <a:cs typeface="Times New Roman" panose="02020603050405020304" pitchFamily="18" charset="0"/>
              </a:rPr>
              <a:t>PC</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的中点</a:t>
            </a:r>
            <a:r>
              <a:rPr lang="en-US" altLang="zh-CN" sz="2200" i="1" dirty="0">
                <a:solidFill>
                  <a:srgbClr val="000000"/>
                </a:solidFill>
                <a:latin typeface="Times New Roman" panose="02020603050405020304" pitchFamily="18" charset="0"/>
                <a:cs typeface="Times New Roman" panose="02020603050405020304" pitchFamily="18" charset="0"/>
              </a:rPr>
              <a:t>Q</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连接</a:t>
            </a:r>
            <a:r>
              <a:rPr lang="en-US" altLang="zh-CN" sz="2200" i="1" dirty="0">
                <a:solidFill>
                  <a:srgbClr val="000000"/>
                </a:solidFill>
                <a:latin typeface="Times New Roman" panose="02020603050405020304" pitchFamily="18" charset="0"/>
                <a:cs typeface="Times New Roman" panose="02020603050405020304" pitchFamily="18" charset="0"/>
              </a:rPr>
              <a:t>NQ</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DQ</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由中位线定理及菱形的性质可得</a:t>
            </a:r>
            <a:r>
              <a:rPr lang="en-US" altLang="zh-CN" sz="2200" i="1" dirty="0">
                <a:solidFill>
                  <a:srgbClr val="000000"/>
                </a:solidFill>
                <a:latin typeface="Times New Roman" panose="02020603050405020304" pitchFamily="18" charset="0"/>
                <a:cs typeface="Times New Roman" panose="02020603050405020304" pitchFamily="18" charset="0"/>
              </a:rPr>
              <a:t>QN</a:t>
            </a:r>
            <a:r>
              <a:rPr lang="zh-CN" altLang="zh-CN" sz="2200"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MD</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QN=MD</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i="1" dirty="0">
                <a:solidFill>
                  <a:srgbClr val="000000"/>
                </a:solidFill>
                <a:latin typeface="NEU-BZ-S92"/>
                <a:cs typeface="宋体" panose="02010600030101010101" pitchFamily="2" charset="-122"/>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四边形</a:t>
            </a:r>
            <a:r>
              <a:rPr lang="en-US" altLang="zh-CN" sz="2200" i="1" dirty="0">
                <a:solidFill>
                  <a:srgbClr val="000000"/>
                </a:solidFill>
                <a:latin typeface="Times New Roman" panose="02020603050405020304" pitchFamily="18" charset="0"/>
                <a:cs typeface="Times New Roman" panose="02020603050405020304" pitchFamily="18" charset="0"/>
              </a:rPr>
              <a:t>QNMD</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为平行四边形</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i="1"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MN</a:t>
            </a:r>
            <a:r>
              <a:rPr lang="zh-CN" altLang="zh-CN" sz="2200"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DQ.</a:t>
            </a:r>
            <a:r>
              <a:rPr lang="zh-CN" altLang="zh-CN" sz="2200" i="1"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MN</a:t>
            </a:r>
            <a:r>
              <a:rPr lang="en-US" altLang="zh-CN" sz="2200" dirty="0">
                <a:solidFill>
                  <a:srgbClr val="000000"/>
                </a:solidFill>
                <a:latin typeface="Cambria Math" panose="02040503050406030204" pitchFamily="18" charset="0"/>
                <a:ea typeface="NEU-BZ-S9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平面</a:t>
            </a:r>
            <a:r>
              <a:rPr lang="en-US" altLang="zh-CN" sz="2200" i="1" dirty="0">
                <a:solidFill>
                  <a:srgbClr val="000000"/>
                </a:solidFill>
                <a:latin typeface="Times New Roman" panose="02020603050405020304" pitchFamily="18" charset="0"/>
                <a:cs typeface="Times New Roman" panose="02020603050405020304" pitchFamily="18" charset="0"/>
              </a:rPr>
              <a:t>PDC</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DQ</a:t>
            </a:r>
            <a:r>
              <a:rPr lang="en-US" altLang="zh-CN" sz="2200" dirty="0">
                <a:solidFill>
                  <a:srgbClr val="000000"/>
                </a:solidFill>
                <a:latin typeface="Cambria Math" panose="02040503050406030204" pitchFamily="18" charset="0"/>
                <a:ea typeface="NEU-BZ-S9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平面</a:t>
            </a:r>
            <a:r>
              <a:rPr lang="en-US" altLang="zh-CN" sz="2200" i="1" dirty="0">
                <a:solidFill>
                  <a:srgbClr val="000000"/>
                </a:solidFill>
                <a:latin typeface="Times New Roman" panose="02020603050405020304" pitchFamily="18" charset="0"/>
                <a:cs typeface="Times New Roman" panose="02020603050405020304" pitchFamily="18" charset="0"/>
              </a:rPr>
              <a:t>PDC</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i="1"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MN</a:t>
            </a:r>
            <a:r>
              <a:rPr lang="zh-CN" altLang="zh-CN" sz="2200" dirty="0">
                <a:solidFill>
                  <a:srgbClr val="000000"/>
                </a:solidFill>
                <a:latin typeface="NEU-BZ-S92"/>
                <a:cs typeface="宋体" panose="02010600030101010101" pitchFamily="2" charset="-122"/>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平面</a:t>
            </a:r>
            <a:r>
              <a:rPr lang="en-US" altLang="zh-CN" sz="2200" i="1" dirty="0">
                <a:solidFill>
                  <a:srgbClr val="000000"/>
                </a:solidFill>
                <a:latin typeface="Times New Roman" panose="02020603050405020304" pitchFamily="18" charset="0"/>
                <a:cs typeface="Times New Roman" panose="02020603050405020304" pitchFamily="18" charset="0"/>
              </a:rPr>
              <a:t>PDC.</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i="1" dirty="0">
                <a:solidFill>
                  <a:srgbClr val="000000"/>
                </a:solidFill>
                <a:latin typeface="NEU-BZ-S92"/>
                <a:cs typeface="宋体" panose="02010600030101010101" pitchFamily="2" charset="-122"/>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平面</a:t>
            </a:r>
            <a:r>
              <a:rPr lang="en-US" altLang="zh-CN" sz="2200" i="1" dirty="0">
                <a:solidFill>
                  <a:srgbClr val="000000"/>
                </a:solidFill>
                <a:latin typeface="Times New Roman" panose="02020603050405020304" pitchFamily="18" charset="0"/>
                <a:cs typeface="Times New Roman" panose="02020603050405020304" pitchFamily="18" charset="0"/>
              </a:rPr>
              <a:t>PAD</a:t>
            </a:r>
            <a:r>
              <a:rPr lang="zh-CN" altLang="zh-CN" sz="2200" dirty="0">
                <a:solidFill>
                  <a:srgbClr val="000000"/>
                </a:solidFill>
                <a:latin typeface="NEU-BZ-S92"/>
                <a:cs typeface="宋体" panose="02010600030101010101" pitchFamily="2" charset="-122"/>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平面</a:t>
            </a:r>
            <a:r>
              <a:rPr lang="en-US" altLang="zh-CN" sz="2200" i="1" dirty="0">
                <a:solidFill>
                  <a:srgbClr val="000000"/>
                </a:solidFill>
                <a:latin typeface="Times New Roman" panose="02020603050405020304" pitchFamily="18" charset="0"/>
                <a:cs typeface="Times New Roman" panose="02020603050405020304" pitchFamily="18" charset="0"/>
              </a:rPr>
              <a:t>ADCB</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平面</a:t>
            </a:r>
            <a:r>
              <a:rPr lang="en-US" altLang="zh-CN" sz="2200" i="1" dirty="0">
                <a:solidFill>
                  <a:srgbClr val="000000"/>
                </a:solidFill>
                <a:latin typeface="Times New Roman" panose="02020603050405020304" pitchFamily="18" charset="0"/>
                <a:cs typeface="Times New Roman" panose="02020603050405020304" pitchFamily="18" charset="0"/>
              </a:rPr>
              <a:t>PAD</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平面</a:t>
            </a:r>
            <a:r>
              <a:rPr lang="en-US" altLang="zh-CN" sz="2200" i="1" dirty="0">
                <a:solidFill>
                  <a:srgbClr val="000000"/>
                </a:solidFill>
                <a:latin typeface="Times New Roman" panose="02020603050405020304" pitchFamily="18" charset="0"/>
                <a:cs typeface="Times New Roman" panose="02020603050405020304" pitchFamily="18" charset="0"/>
              </a:rPr>
              <a:t>ADCB=AD</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PM</a:t>
            </a:r>
            <a:r>
              <a:rPr lang="zh-CN" altLang="zh-CN" sz="2200"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AD</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i="1"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PD</a:t>
            </a:r>
            <a:r>
              <a:rPr lang="zh-CN" altLang="zh-CN" sz="2200" dirty="0">
                <a:solidFill>
                  <a:srgbClr val="000000"/>
                </a:solidFill>
                <a:latin typeface="NEU-BZ-S92"/>
                <a:cs typeface="宋体" panose="02010600030101010101" pitchFamily="2" charset="-122"/>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平面</a:t>
            </a:r>
            <a:r>
              <a:rPr lang="en-US" altLang="zh-CN" sz="2200" i="1" dirty="0">
                <a:solidFill>
                  <a:srgbClr val="000000"/>
                </a:solidFill>
                <a:latin typeface="Times New Roman" panose="02020603050405020304" pitchFamily="18" charset="0"/>
                <a:cs typeface="Times New Roman" panose="02020603050405020304" pitchFamily="18" charset="0"/>
              </a:rPr>
              <a:t>ADCB</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易得</a:t>
            </a:r>
            <a:r>
              <a:rPr lang="en-US" altLang="zh-CN" sz="2200" i="1" dirty="0">
                <a:solidFill>
                  <a:srgbClr val="000000"/>
                </a:solidFill>
                <a:latin typeface="Times New Roman" panose="02020603050405020304" pitchFamily="18" charset="0"/>
                <a:cs typeface="Times New Roman" panose="02020603050405020304" pitchFamily="18" charset="0"/>
              </a:rPr>
              <a:t>CM</a:t>
            </a:r>
            <a:r>
              <a:rPr lang="zh-CN" altLang="zh-CN" sz="2200"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MD</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a:t>
            </a:r>
            <a:r>
              <a:rPr lang="en-US" altLang="zh-CN" sz="2200" i="1" dirty="0">
                <a:solidFill>
                  <a:srgbClr val="000000"/>
                </a:solidFill>
                <a:latin typeface="Times New Roman" panose="02020603050405020304" pitchFamily="18" charset="0"/>
                <a:cs typeface="Times New Roman" panose="02020603050405020304" pitchFamily="18" charset="0"/>
              </a:rPr>
              <a:t>MD</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MC</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MP</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所在直线分别为</a:t>
            </a:r>
            <a:r>
              <a:rPr lang="en-US" altLang="zh-CN" sz="2200" i="1" dirty="0">
                <a:solidFill>
                  <a:srgbClr val="000000"/>
                </a:solidFill>
                <a:latin typeface="Times New Roman" panose="02020603050405020304" pitchFamily="18" charset="0"/>
                <a:cs typeface="Times New Roman" panose="02020603050405020304" pitchFamily="18" charset="0"/>
              </a:rPr>
              <a:t>x</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轴、</a:t>
            </a:r>
            <a:r>
              <a:rPr lang="en-US" altLang="zh-CN" sz="2200" i="1" dirty="0">
                <a:solidFill>
                  <a:srgbClr val="000000"/>
                </a:solidFill>
                <a:latin typeface="Times New Roman" panose="02020603050405020304" pitchFamily="18" charset="0"/>
                <a:cs typeface="Times New Roman" panose="02020603050405020304" pitchFamily="18" charset="0"/>
              </a:rPr>
              <a:t>y</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轴、</a:t>
            </a:r>
            <a:r>
              <a:rPr lang="en-US" altLang="zh-CN" sz="2200" i="1" dirty="0">
                <a:solidFill>
                  <a:srgbClr val="000000"/>
                </a:solidFill>
                <a:latin typeface="Times New Roman" panose="02020603050405020304" pitchFamily="18" charset="0"/>
                <a:cs typeface="Times New Roman" panose="02020603050405020304" pitchFamily="18" charset="0"/>
              </a:rPr>
              <a:t>z</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轴建立空间直角坐标系</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不妨设</a:t>
            </a:r>
            <a:r>
              <a:rPr lang="en-US" altLang="zh-CN" sz="2200" i="1" dirty="0">
                <a:solidFill>
                  <a:srgbClr val="000000"/>
                </a:solidFill>
                <a:latin typeface="Times New Roman" panose="02020603050405020304" pitchFamily="18" charset="0"/>
                <a:cs typeface="Times New Roman" panose="02020603050405020304" pitchFamily="18" charset="0"/>
              </a:rPr>
              <a:t>AB=</a:t>
            </a:r>
            <a:r>
              <a:rPr lang="en-US" altLang="zh-CN" sz="2200" dirty="0">
                <a:solidFill>
                  <a:srgbClr val="000000"/>
                </a:solidFill>
                <a:latin typeface="Times New Roman" panose="02020603050405020304" pitchFamily="18" charset="0"/>
                <a:cs typeface="Times New Roman" panose="02020603050405020304" pitchFamily="18" charset="0"/>
              </a:rPr>
              <a:t>2,</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graphicFrame>
        <p:nvGraphicFramePr>
          <p:cNvPr id="8" name="对象 7"/>
          <p:cNvGraphicFramePr>
            <a:graphicFrameLocks noChangeAspect="1"/>
          </p:cNvGraphicFramePr>
          <p:nvPr>
            <p:extLst>
              <p:ext uri="{D42A27DB-BD31-4B8C-83A1-F6EECF244321}">
                <p14:modId xmlns:p14="http://schemas.microsoft.com/office/powerpoint/2010/main" xmlns="" val="2760670382"/>
              </p:ext>
            </p:extLst>
          </p:nvPr>
        </p:nvGraphicFramePr>
        <p:xfrm>
          <a:off x="2150487" y="3807547"/>
          <a:ext cx="8118475" cy="782638"/>
        </p:xfrm>
        <a:graphic>
          <a:graphicData uri="http://schemas.openxmlformats.org/presentationml/2006/ole">
            <p:oleObj spid="_x0000_s33796" name="文档" r:id="rId6" imgW="3847376" imgH="372089" progId="Word.Document.12">
              <p:embed/>
            </p:oleObj>
          </a:graphicData>
        </a:graphic>
      </p:graphicFrame>
      <p:graphicFrame>
        <p:nvGraphicFramePr>
          <p:cNvPr id="12" name="对象 11"/>
          <p:cNvGraphicFramePr>
            <a:graphicFrameLocks noChangeAspect="1"/>
          </p:cNvGraphicFramePr>
          <p:nvPr>
            <p:extLst>
              <p:ext uri="{D42A27DB-BD31-4B8C-83A1-F6EECF244321}">
                <p14:modId xmlns:p14="http://schemas.microsoft.com/office/powerpoint/2010/main" xmlns="" val="2376271315"/>
              </p:ext>
            </p:extLst>
          </p:nvPr>
        </p:nvGraphicFramePr>
        <p:xfrm>
          <a:off x="3791744" y="4252463"/>
          <a:ext cx="8128000" cy="2414257"/>
        </p:xfrm>
        <a:graphic>
          <a:graphicData uri="http://schemas.openxmlformats.org/presentationml/2006/ole">
            <p:oleObj spid="_x0000_s33797" name="文档" r:id="rId7" imgW="3847376" imgH="1143256" progId="Word.Document.12">
              <p:embed/>
            </p:oleObj>
          </a:graphicData>
        </a:graphic>
      </p:graphicFrame>
    </p:spTree>
    <p:extLst>
      <p:ext uri="{BB962C8B-B14F-4D97-AF65-F5344CB8AC3E}">
        <p14:creationId xmlns:p14="http://schemas.microsoft.com/office/powerpoint/2010/main" xmlns="" val="1265311318"/>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a:t>-</a:t>
            </a:r>
            <a:fld id="{4BF17FCF-D4DA-449D-A468-DDB7E43619E6}" type="slidenum">
              <a:rPr lang="zh-CN" altLang="en-US" smtClean="0"/>
              <a:pPr algn="ctr"/>
              <a:t>44</a:t>
            </a:fld>
            <a:r>
              <a:rPr lang="en-US" altLang="zh-CN"/>
              <a:t>-</a:t>
            </a:r>
            <a:endParaRPr lang="zh-CN" altLang="en-US" dirty="0"/>
          </a:p>
        </p:txBody>
      </p:sp>
      <p:sp>
        <p:nvSpPr>
          <p:cNvPr id="9" name="圆角矩形 8">
            <a:hlinkClick r:id="rId3" action="ppaction://hlinksldjump"/>
          </p:cNvPr>
          <p:cNvSpPr/>
          <p:nvPr/>
        </p:nvSpPr>
        <p:spPr>
          <a:xfrm>
            <a:off x="1987632" y="1052513"/>
            <a:ext cx="94528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考点一</a:t>
            </a:r>
          </a:p>
        </p:txBody>
      </p:sp>
      <p:sp>
        <p:nvSpPr>
          <p:cNvPr id="10" name="圆角矩形 9">
            <a:hlinkClick r:id="rId4" action="ppaction://hlinksldjump"/>
          </p:cNvPr>
          <p:cNvSpPr/>
          <p:nvPr/>
        </p:nvSpPr>
        <p:spPr>
          <a:xfrm>
            <a:off x="2968706" y="1052513"/>
            <a:ext cx="94528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考点二</a:t>
            </a:r>
          </a:p>
        </p:txBody>
      </p:sp>
      <p:sp>
        <p:nvSpPr>
          <p:cNvPr id="11" name="圆角矩形 10">
            <a:hlinkClick r:id="rId5" action="ppaction://hlinksldjump"/>
          </p:cNvPr>
          <p:cNvSpPr/>
          <p:nvPr/>
        </p:nvSpPr>
        <p:spPr>
          <a:xfrm>
            <a:off x="3949780" y="1052513"/>
            <a:ext cx="945283"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E75E22"/>
                </a:solidFill>
                <a:latin typeface="+mj-ea"/>
                <a:ea typeface="+mj-ea"/>
              </a:rPr>
              <a:t>考点三</a:t>
            </a:r>
          </a:p>
        </p:txBody>
      </p:sp>
      <p:graphicFrame>
        <p:nvGraphicFramePr>
          <p:cNvPr id="3" name="对象 2"/>
          <p:cNvGraphicFramePr>
            <a:graphicFrameLocks noChangeAspect="1"/>
          </p:cNvGraphicFramePr>
          <p:nvPr>
            <p:extLst>
              <p:ext uri="{D42A27DB-BD31-4B8C-83A1-F6EECF244321}">
                <p14:modId xmlns:p14="http://schemas.microsoft.com/office/powerpoint/2010/main" xmlns="" val="833091617"/>
              </p:ext>
            </p:extLst>
          </p:nvPr>
        </p:nvGraphicFramePr>
        <p:xfrm>
          <a:off x="1837137" y="1723512"/>
          <a:ext cx="8128000" cy="3664976"/>
        </p:xfrm>
        <a:graphic>
          <a:graphicData uri="http://schemas.openxmlformats.org/presentationml/2006/ole">
            <p:oleObj spid="_x0000_s34819" name="文档" r:id="rId6" imgW="3847376" imgH="1735215" progId="Word.Document.12">
              <p:embed/>
            </p:oleObj>
          </a:graphicData>
        </a:graphic>
      </p:graphicFrame>
    </p:spTree>
    <p:extLst>
      <p:ext uri="{BB962C8B-B14F-4D97-AF65-F5344CB8AC3E}">
        <p14:creationId xmlns:p14="http://schemas.microsoft.com/office/powerpoint/2010/main" xmlns="" val="178813671"/>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a:t>-</a:t>
            </a:r>
            <a:fld id="{4BF17FCF-D4DA-449D-A468-DDB7E43619E6}" type="slidenum">
              <a:rPr lang="zh-CN" altLang="en-US" smtClean="0"/>
              <a:pPr algn="ctr"/>
              <a:t>45</a:t>
            </a:fld>
            <a:r>
              <a:rPr lang="en-US" altLang="zh-CN"/>
              <a:t>-</a:t>
            </a:r>
            <a:endParaRPr lang="zh-CN" altLang="en-US" dirty="0"/>
          </a:p>
        </p:txBody>
      </p:sp>
      <p:sp>
        <p:nvSpPr>
          <p:cNvPr id="9" name="圆角矩形 8">
            <a:hlinkClick r:id="rId2" action="ppaction://hlinksldjump"/>
          </p:cNvPr>
          <p:cNvSpPr/>
          <p:nvPr/>
        </p:nvSpPr>
        <p:spPr>
          <a:xfrm>
            <a:off x="1987632" y="1052513"/>
            <a:ext cx="94528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考点一</a:t>
            </a:r>
          </a:p>
        </p:txBody>
      </p:sp>
      <p:sp>
        <p:nvSpPr>
          <p:cNvPr id="10" name="圆角矩形 9">
            <a:hlinkClick r:id="rId3" action="ppaction://hlinksldjump"/>
          </p:cNvPr>
          <p:cNvSpPr/>
          <p:nvPr/>
        </p:nvSpPr>
        <p:spPr>
          <a:xfrm>
            <a:off x="2968706" y="1052513"/>
            <a:ext cx="94528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考点二</a:t>
            </a:r>
          </a:p>
        </p:txBody>
      </p:sp>
      <p:sp>
        <p:nvSpPr>
          <p:cNvPr id="11" name="圆角矩形 10">
            <a:hlinkClick r:id="rId4" action="ppaction://hlinksldjump"/>
          </p:cNvPr>
          <p:cNvSpPr/>
          <p:nvPr/>
        </p:nvSpPr>
        <p:spPr>
          <a:xfrm>
            <a:off x="3949780" y="1052513"/>
            <a:ext cx="945283"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E75E22"/>
                </a:solidFill>
                <a:latin typeface="+mj-ea"/>
                <a:ea typeface="+mj-ea"/>
              </a:rPr>
              <a:t>考点三</a:t>
            </a:r>
          </a:p>
        </p:txBody>
      </p:sp>
      <p:sp>
        <p:nvSpPr>
          <p:cNvPr id="7" name="矩形 6"/>
          <p:cNvSpPr>
            <a:spLocks noChangeAspect="1"/>
          </p:cNvSpPr>
          <p:nvPr/>
        </p:nvSpPr>
        <p:spPr>
          <a:xfrm>
            <a:off x="2032000" y="2310468"/>
            <a:ext cx="8128000" cy="2491067"/>
          </a:xfrm>
          <a:prstGeom prst="rect">
            <a:avLst/>
          </a:prstGeom>
        </p:spPr>
        <p:txBody>
          <a:bodyPr>
            <a:spAutoFit/>
          </a:bodyPr>
          <a:lstStyle/>
          <a:p>
            <a:pPr indent="266700">
              <a:lnSpc>
                <a:spcPct val="120000"/>
              </a:lnSpc>
              <a:tabLst>
                <a:tab pos="1188085" algn="l"/>
                <a:tab pos="2163445" algn="l"/>
                <a:tab pos="3142615" algn="l"/>
                <a:tab pos="4190365"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方法总结</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立体几何开放性问题求解方法有以下两种</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根据题目的已知条件进行综合分析和观察猜想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找出点或线的位置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然后再加以证明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得出结论</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假设所求的点或线存在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并设定参数表达已知条件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根据题目进行求解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若能求出参数的值且符合已知限定的范围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则存在这样的点或线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否则不存在</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475013702"/>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a:t>-</a:t>
            </a:r>
            <a:fld id="{4BF17FCF-D4DA-449D-A468-DDB7E43619E6}" type="slidenum">
              <a:rPr lang="zh-CN" altLang="en-US" smtClean="0"/>
              <a:pPr algn="ctr"/>
              <a:t>46</a:t>
            </a:fld>
            <a:r>
              <a:rPr lang="en-US" altLang="zh-CN"/>
              <a:t>-</a:t>
            </a:r>
            <a:endParaRPr lang="zh-CN" altLang="en-US" dirty="0"/>
          </a:p>
        </p:txBody>
      </p:sp>
      <p:sp>
        <p:nvSpPr>
          <p:cNvPr id="9" name="圆角矩形 8">
            <a:hlinkClick r:id="rId3" action="ppaction://hlinksldjump"/>
          </p:cNvPr>
          <p:cNvSpPr/>
          <p:nvPr/>
        </p:nvSpPr>
        <p:spPr>
          <a:xfrm>
            <a:off x="1987632" y="1052513"/>
            <a:ext cx="94528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考点一</a:t>
            </a:r>
          </a:p>
        </p:txBody>
      </p:sp>
      <p:sp>
        <p:nvSpPr>
          <p:cNvPr id="10" name="圆角矩形 9">
            <a:hlinkClick r:id="rId4" action="ppaction://hlinksldjump"/>
          </p:cNvPr>
          <p:cNvSpPr/>
          <p:nvPr/>
        </p:nvSpPr>
        <p:spPr>
          <a:xfrm>
            <a:off x="2968706" y="1052513"/>
            <a:ext cx="94528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考点二</a:t>
            </a:r>
          </a:p>
        </p:txBody>
      </p:sp>
      <p:sp>
        <p:nvSpPr>
          <p:cNvPr id="11" name="圆角矩形 10">
            <a:hlinkClick r:id="rId5" action="ppaction://hlinksldjump"/>
          </p:cNvPr>
          <p:cNvSpPr/>
          <p:nvPr/>
        </p:nvSpPr>
        <p:spPr>
          <a:xfrm>
            <a:off x="3949780" y="1052513"/>
            <a:ext cx="945283"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E75E22"/>
                </a:solidFill>
                <a:latin typeface="+mj-ea"/>
                <a:ea typeface="+mj-ea"/>
              </a:rPr>
              <a:t>考点三</a:t>
            </a:r>
          </a:p>
        </p:txBody>
      </p:sp>
      <p:sp>
        <p:nvSpPr>
          <p:cNvPr id="3" name="矩形 2"/>
          <p:cNvSpPr>
            <a:spLocks noChangeAspect="1"/>
          </p:cNvSpPr>
          <p:nvPr/>
        </p:nvSpPr>
        <p:spPr>
          <a:xfrm>
            <a:off x="2032000" y="1691844"/>
            <a:ext cx="8128000" cy="4154984"/>
          </a:xfrm>
          <a:prstGeom prst="rect">
            <a:avLst/>
          </a:prstGeom>
        </p:spPr>
        <p:txBody>
          <a:bodyPr>
            <a:spAutoFit/>
          </a:bodyPr>
          <a:lstStyle/>
          <a:p>
            <a:pPr indent="267970">
              <a:lnSpc>
                <a:spcPct val="120000"/>
              </a:lnSpc>
              <a:tabLst>
                <a:tab pos="1188085" algn="l"/>
                <a:tab pos="2163445" algn="l"/>
                <a:tab pos="3142615" algn="l"/>
                <a:tab pos="4190365" algn="l"/>
              </a:tabLst>
            </a:pPr>
            <a:r>
              <a:rPr lang="zh-CN" altLang="zh-CN" sz="2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对点训练</a:t>
            </a:r>
            <a:r>
              <a:rPr lang="zh-CN" altLang="zh-CN" sz="2200" dirty="0">
                <a:solidFill>
                  <a:srgbClr val="000000"/>
                </a:solidFill>
                <a:latin typeface="Times New Roman" panose="02020603050405020304" pitchFamily="18" charset="0"/>
                <a:cs typeface="Times New Roman" panose="02020603050405020304" pitchFamily="18" charset="0"/>
              </a:rPr>
              <a:t>如图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四棱柱</a:t>
            </a:r>
            <a:r>
              <a:rPr lang="en-US" altLang="zh-CN" sz="2200" i="1" dirty="0">
                <a:solidFill>
                  <a:srgbClr val="000000"/>
                </a:solidFill>
                <a:latin typeface="Times New Roman" panose="02020603050405020304" pitchFamily="18" charset="0"/>
                <a:cs typeface="Times New Roman" panose="02020603050405020304" pitchFamily="18" charset="0"/>
              </a:rPr>
              <a:t>ABCD-A</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B</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C</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D</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的所有棱长都等于</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ABC</a:t>
            </a:r>
            <a:r>
              <a:rPr lang="zh-CN" altLang="zh-CN" sz="2200" dirty="0">
                <a:solidFill>
                  <a:srgbClr val="000000"/>
                </a:solidFill>
                <a:latin typeface="Times New Roman" panose="02020603050405020304" pitchFamily="18" charset="0"/>
                <a:cs typeface="Times New Roman" panose="02020603050405020304" pitchFamily="18" charset="0"/>
              </a:rPr>
              <a:t>和</a:t>
            </a:r>
            <a:r>
              <a:rPr lang="zh-CN" altLang="zh-CN" sz="2200"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AC</a:t>
            </a:r>
            <a:r>
              <a:rPr lang="zh-CN" altLang="zh-CN" sz="2200" dirty="0">
                <a:solidFill>
                  <a:srgbClr val="000000"/>
                </a:solidFill>
                <a:latin typeface="Times New Roman" panose="02020603050405020304" pitchFamily="18" charset="0"/>
                <a:cs typeface="Times New Roman" panose="02020603050405020304" pitchFamily="18" charset="0"/>
              </a:rPr>
              <a:t>均为</a:t>
            </a:r>
            <a:r>
              <a:rPr lang="en-US" altLang="zh-CN" sz="2200" dirty="0">
                <a:solidFill>
                  <a:srgbClr val="000000"/>
                </a:solidFill>
                <a:latin typeface="Times New Roman" panose="02020603050405020304" pitchFamily="18" charset="0"/>
                <a:cs typeface="Times New Roman" panose="02020603050405020304" pitchFamily="18" charset="0"/>
              </a:rPr>
              <a:t>60</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平面</a:t>
            </a:r>
            <a:r>
              <a:rPr lang="en-US" altLang="zh-CN" sz="2200" i="1" dirty="0">
                <a:solidFill>
                  <a:srgbClr val="000000"/>
                </a:solidFill>
                <a:latin typeface="Times New Roman" panose="02020603050405020304" pitchFamily="18" charset="0"/>
                <a:cs typeface="Times New Roman" panose="02020603050405020304" pitchFamily="18" charset="0"/>
              </a:rPr>
              <a:t>AA</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C</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NEU-BZ-S92"/>
                <a:cs typeface="宋体" panose="02010600030101010101" pitchFamily="2" charset="-122"/>
              </a:rPr>
              <a:t>⊥</a:t>
            </a:r>
            <a:r>
              <a:rPr lang="zh-CN" altLang="zh-CN" sz="2200" dirty="0">
                <a:solidFill>
                  <a:srgbClr val="000000"/>
                </a:solidFill>
                <a:latin typeface="Times New Roman" panose="02020603050405020304" pitchFamily="18" charset="0"/>
                <a:cs typeface="Times New Roman" panose="02020603050405020304" pitchFamily="18" charset="0"/>
              </a:rPr>
              <a:t>平面</a:t>
            </a:r>
            <a:r>
              <a:rPr lang="en-US" altLang="zh-CN" sz="2200" i="1" dirty="0">
                <a:solidFill>
                  <a:srgbClr val="000000"/>
                </a:solidFill>
                <a:latin typeface="Times New Roman" panose="02020603050405020304" pitchFamily="18" charset="0"/>
                <a:cs typeface="Times New Roman" panose="02020603050405020304" pitchFamily="18" charset="0"/>
              </a:rPr>
              <a:t>ABCD.</a:t>
            </a:r>
          </a:p>
          <a:p>
            <a:pPr indent="267970">
              <a:lnSpc>
                <a:spcPct val="120000"/>
              </a:lnSpc>
              <a:tabLst>
                <a:tab pos="1188085" algn="l"/>
                <a:tab pos="2163445" algn="l"/>
                <a:tab pos="3142615" algn="l"/>
                <a:tab pos="4190365" algn="l"/>
              </a:tabLst>
            </a:pPr>
            <a:endParaRPr lang="en-US" altLang="zh-CN" sz="2200" i="1" dirty="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indent="267970">
              <a:lnSpc>
                <a:spcPct val="120000"/>
              </a:lnSpc>
              <a:tabLst>
                <a:tab pos="1188085" algn="l"/>
                <a:tab pos="2163445" algn="l"/>
                <a:tab pos="3142615" algn="l"/>
                <a:tab pos="4190365" algn="l"/>
              </a:tabLst>
            </a:pPr>
            <a:endParaRPr lang="en-US" altLang="zh-CN" sz="2200" i="1" dirty="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indent="267970">
              <a:lnSpc>
                <a:spcPct val="120000"/>
              </a:lnSpc>
              <a:tabLst>
                <a:tab pos="1188085" algn="l"/>
                <a:tab pos="2163445" algn="l"/>
                <a:tab pos="3142615" algn="l"/>
                <a:tab pos="4190365" algn="l"/>
              </a:tabLst>
            </a:pPr>
            <a:endParaRPr lang="en-US" altLang="zh-CN" sz="2200" i="1" dirty="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indent="267970">
              <a:lnSpc>
                <a:spcPct val="120000"/>
              </a:lnSpc>
              <a:tabLst>
                <a:tab pos="1188085" algn="l"/>
                <a:tab pos="2163445" algn="l"/>
                <a:tab pos="3142615" algn="l"/>
                <a:tab pos="4190365" algn="l"/>
              </a:tabLst>
            </a:pPr>
            <a:endParaRPr lang="en-US" altLang="zh-CN" sz="2200" i="1" dirty="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indent="267970">
              <a:lnSpc>
                <a:spcPct val="120000"/>
              </a:lnSpc>
              <a:tabLst>
                <a:tab pos="1188085" algn="l"/>
                <a:tab pos="2163445" algn="l"/>
                <a:tab pos="3142615" algn="l"/>
                <a:tab pos="4190365" algn="l"/>
              </a:tabLst>
            </a:pPr>
            <a:endParaRPr lang="en-US" altLang="zh-CN" sz="2200" i="1" dirty="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indent="266700">
              <a:lnSpc>
                <a:spcPct val="120000"/>
              </a:lnSpc>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求证</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BD</a:t>
            </a:r>
            <a:r>
              <a:rPr lang="zh-CN" altLang="zh-CN" sz="2200"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AA</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在直线</a:t>
            </a:r>
            <a:r>
              <a:rPr lang="en-US" altLang="zh-CN" sz="2200" i="1" dirty="0">
                <a:solidFill>
                  <a:srgbClr val="000000"/>
                </a:solidFill>
                <a:latin typeface="Times New Roman" panose="02020603050405020304" pitchFamily="18" charset="0"/>
                <a:cs typeface="Times New Roman" panose="02020603050405020304" pitchFamily="18" charset="0"/>
              </a:rPr>
              <a:t>CC</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上是否存在点</a:t>
            </a:r>
            <a:r>
              <a:rPr lang="en-US" altLang="zh-CN" sz="2200" i="1" dirty="0">
                <a:solidFill>
                  <a:srgbClr val="000000"/>
                </a:solidFill>
                <a:latin typeface="Times New Roman" panose="02020603050405020304" pitchFamily="18" charset="0"/>
                <a:cs typeface="Times New Roman" panose="02020603050405020304" pitchFamily="18" charset="0"/>
              </a:rPr>
              <a:t>P</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a:t>
            </a:r>
            <a:r>
              <a:rPr lang="en-US" altLang="zh-CN" sz="2200" i="1" dirty="0">
                <a:solidFill>
                  <a:srgbClr val="000000"/>
                </a:solidFill>
                <a:latin typeface="Times New Roman" panose="02020603050405020304" pitchFamily="18" charset="0"/>
                <a:cs typeface="Times New Roman" panose="02020603050405020304" pitchFamily="18" charset="0"/>
              </a:rPr>
              <a:t>BP</a:t>
            </a:r>
            <a:r>
              <a:rPr lang="zh-CN" altLang="zh-CN" sz="2200" dirty="0">
                <a:solidFill>
                  <a:srgbClr val="000000"/>
                </a:solidFill>
                <a:latin typeface="NEU-BZ-S92"/>
                <a:cs typeface="宋体" panose="02010600030101010101" pitchFamily="2" charset="-122"/>
              </a:rPr>
              <a:t>∥</a:t>
            </a:r>
            <a:r>
              <a:rPr lang="zh-CN" altLang="zh-CN" sz="2200" dirty="0">
                <a:solidFill>
                  <a:srgbClr val="000000"/>
                </a:solidFill>
                <a:latin typeface="Times New Roman" panose="02020603050405020304" pitchFamily="18" charset="0"/>
                <a:cs typeface="Times New Roman" panose="02020603050405020304" pitchFamily="18" charset="0"/>
              </a:rPr>
              <a:t>平面</a:t>
            </a:r>
            <a:r>
              <a:rPr lang="en-US" altLang="zh-CN" sz="2200" i="1" dirty="0">
                <a:solidFill>
                  <a:srgbClr val="000000"/>
                </a:solidFill>
                <a:latin typeface="Times New Roman" panose="02020603050405020304" pitchFamily="18" charset="0"/>
                <a:cs typeface="Times New Roman" panose="02020603050405020304" pitchFamily="18" charset="0"/>
              </a:rPr>
              <a:t>DA</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C</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若存在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求出点</a:t>
            </a:r>
            <a:r>
              <a:rPr lang="en-US" altLang="zh-CN" sz="2200" i="1" dirty="0">
                <a:solidFill>
                  <a:srgbClr val="000000"/>
                </a:solidFill>
                <a:latin typeface="Times New Roman" panose="02020603050405020304" pitchFamily="18" charset="0"/>
                <a:cs typeface="Times New Roman" panose="02020603050405020304" pitchFamily="18" charset="0"/>
              </a:rPr>
              <a:t>P</a:t>
            </a:r>
            <a:r>
              <a:rPr lang="zh-CN" altLang="zh-CN" sz="2200" dirty="0">
                <a:solidFill>
                  <a:srgbClr val="000000"/>
                </a:solidFill>
                <a:latin typeface="Times New Roman" panose="02020603050405020304" pitchFamily="18" charset="0"/>
                <a:cs typeface="Times New Roman" panose="02020603050405020304" pitchFamily="18" charset="0"/>
              </a:rPr>
              <a:t>的位置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若不存在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请说明理由</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xmlns="" val="462643846"/>
              </p:ext>
            </p:extLst>
          </p:nvPr>
        </p:nvGraphicFramePr>
        <p:xfrm>
          <a:off x="2032000" y="2588292"/>
          <a:ext cx="8128000" cy="1963090"/>
        </p:xfrm>
        <a:graphic>
          <a:graphicData uri="http://schemas.openxmlformats.org/presentationml/2006/ole">
            <p:oleObj spid="_x0000_s35843" name="文档" r:id="rId6" imgW="3838246" imgH="926673" progId="Word.Document.12">
              <p:embed/>
            </p:oleObj>
          </a:graphicData>
        </a:graphic>
      </p:graphicFrame>
    </p:spTree>
    <p:extLst>
      <p:ext uri="{BB962C8B-B14F-4D97-AF65-F5344CB8AC3E}">
        <p14:creationId xmlns:p14="http://schemas.microsoft.com/office/powerpoint/2010/main" xmlns="" val="393057829"/>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a:t>-</a:t>
            </a:r>
            <a:fld id="{4BF17FCF-D4DA-449D-A468-DDB7E43619E6}" type="slidenum">
              <a:rPr lang="zh-CN" altLang="en-US" smtClean="0"/>
              <a:pPr algn="ctr"/>
              <a:t>47</a:t>
            </a:fld>
            <a:r>
              <a:rPr lang="en-US" altLang="zh-CN"/>
              <a:t>-</a:t>
            </a:r>
            <a:endParaRPr lang="zh-CN" altLang="en-US" dirty="0"/>
          </a:p>
        </p:txBody>
      </p:sp>
      <p:sp>
        <p:nvSpPr>
          <p:cNvPr id="9" name="圆角矩形 8">
            <a:hlinkClick r:id="rId3" action="ppaction://hlinksldjump"/>
          </p:cNvPr>
          <p:cNvSpPr/>
          <p:nvPr/>
        </p:nvSpPr>
        <p:spPr>
          <a:xfrm>
            <a:off x="1987632" y="1052513"/>
            <a:ext cx="94528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考点一</a:t>
            </a:r>
          </a:p>
        </p:txBody>
      </p:sp>
      <p:sp>
        <p:nvSpPr>
          <p:cNvPr id="10" name="圆角矩形 9">
            <a:hlinkClick r:id="rId4" action="ppaction://hlinksldjump"/>
          </p:cNvPr>
          <p:cNvSpPr/>
          <p:nvPr/>
        </p:nvSpPr>
        <p:spPr>
          <a:xfrm>
            <a:off x="2968706" y="1052513"/>
            <a:ext cx="94528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考点二</a:t>
            </a:r>
          </a:p>
        </p:txBody>
      </p:sp>
      <p:sp>
        <p:nvSpPr>
          <p:cNvPr id="11" name="圆角矩形 10">
            <a:hlinkClick r:id="rId5" action="ppaction://hlinksldjump"/>
          </p:cNvPr>
          <p:cNvSpPr/>
          <p:nvPr/>
        </p:nvSpPr>
        <p:spPr>
          <a:xfrm>
            <a:off x="3949780" y="1052513"/>
            <a:ext cx="945283"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E75E22"/>
                </a:solidFill>
                <a:latin typeface="+mj-ea"/>
                <a:ea typeface="+mj-ea"/>
              </a:rPr>
              <a:t>考点三</a:t>
            </a:r>
          </a:p>
        </p:txBody>
      </p:sp>
      <p:sp>
        <p:nvSpPr>
          <p:cNvPr id="3" name="矩形 2"/>
          <p:cNvSpPr>
            <a:spLocks noChangeAspect="1"/>
          </p:cNvSpPr>
          <p:nvPr/>
        </p:nvSpPr>
        <p:spPr>
          <a:xfrm>
            <a:off x="2032000" y="1687270"/>
            <a:ext cx="8128000" cy="3748719"/>
          </a:xfrm>
          <a:prstGeom prst="rect">
            <a:avLst/>
          </a:prstGeom>
        </p:spPr>
        <p:txBody>
          <a:bodyPr>
            <a:spAutoFit/>
          </a:bodyPr>
          <a:lstStyle/>
          <a:p>
            <a:pPr indent="266700">
              <a:lnSpc>
                <a:spcPct val="120000"/>
              </a:lnSpc>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证明</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设</a:t>
            </a:r>
            <a:r>
              <a:rPr lang="en-US" altLang="zh-CN" sz="2200" i="1" dirty="0">
                <a:solidFill>
                  <a:srgbClr val="000000"/>
                </a:solidFill>
                <a:latin typeface="Times New Roman" panose="02020603050405020304" pitchFamily="18" charset="0"/>
                <a:cs typeface="Times New Roman" panose="02020603050405020304" pitchFamily="18" charset="0"/>
              </a:rPr>
              <a:t>BD</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a:t>
            </a:r>
            <a:r>
              <a:rPr lang="en-US" altLang="zh-CN" sz="2200" i="1" dirty="0">
                <a:solidFill>
                  <a:srgbClr val="000000"/>
                </a:solidFill>
                <a:latin typeface="Times New Roman" panose="02020603050405020304" pitchFamily="18" charset="0"/>
                <a:cs typeface="Times New Roman" panose="02020603050405020304" pitchFamily="18" charset="0"/>
              </a:rPr>
              <a:t>AC</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交于点</a:t>
            </a:r>
            <a:r>
              <a:rPr lang="en-US" altLang="zh-CN" sz="2200" i="1" dirty="0">
                <a:solidFill>
                  <a:srgbClr val="000000"/>
                </a:solidFill>
                <a:latin typeface="Times New Roman" panose="02020603050405020304" pitchFamily="18" charset="0"/>
                <a:cs typeface="Times New Roman" panose="02020603050405020304" pitchFamily="18" charset="0"/>
              </a:rPr>
              <a:t>O</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a:t>
            </a:r>
            <a:r>
              <a:rPr lang="en-US" altLang="zh-CN" sz="2200" i="1" dirty="0">
                <a:solidFill>
                  <a:srgbClr val="000000"/>
                </a:solidFill>
                <a:latin typeface="Times New Roman" panose="02020603050405020304" pitchFamily="18" charset="0"/>
                <a:cs typeface="Times New Roman" panose="02020603050405020304" pitchFamily="18" charset="0"/>
              </a:rPr>
              <a:t>BD</a:t>
            </a:r>
            <a:r>
              <a:rPr lang="zh-CN" altLang="zh-CN" sz="2200"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AC</a:t>
            </a:r>
            <a:r>
              <a:rPr lang="en-US" altLang="zh-CN" sz="2200" dirty="0">
                <a:solidFill>
                  <a:srgbClr val="000000"/>
                </a:solidFill>
                <a:latin typeface="Times New Roman" panose="02020603050405020304" pitchFamily="18" charset="0"/>
                <a:cs typeface="Times New Roman" panose="02020603050405020304" pitchFamily="18" charset="0"/>
              </a:rPr>
              <a:t>,</a:t>
            </a:r>
          </a:p>
          <a:p>
            <a:pPr indent="266700">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连接</a:t>
            </a:r>
            <a:r>
              <a:rPr lang="en-US" altLang="zh-CN" sz="2200" i="1" dirty="0" err="1">
                <a:solidFill>
                  <a:srgbClr val="000000"/>
                </a:solidFill>
                <a:latin typeface="Times New Roman" panose="02020603050405020304" pitchFamily="18" charset="0"/>
                <a:cs typeface="Times New Roman" panose="02020603050405020304" pitchFamily="18" charset="0"/>
              </a:rPr>
              <a:t>A</a:t>
            </a:r>
            <a:r>
              <a:rPr lang="en-US" altLang="zh-CN" sz="2200" baseline="-25000" dirty="0" err="1">
                <a:solidFill>
                  <a:srgbClr val="000000"/>
                </a:solidFill>
                <a:latin typeface="Times New Roman" panose="02020603050405020304" pitchFamily="18" charset="0"/>
                <a:cs typeface="Times New Roman" panose="02020603050405020304" pitchFamily="18" charset="0"/>
              </a:rPr>
              <a:t>1</a:t>
            </a:r>
            <a:r>
              <a:rPr lang="en-US" altLang="zh-CN" sz="2200" i="1" dirty="0" err="1">
                <a:solidFill>
                  <a:srgbClr val="000000"/>
                </a:solidFill>
                <a:latin typeface="Times New Roman" panose="02020603050405020304" pitchFamily="18" charset="0"/>
                <a:cs typeface="Times New Roman" panose="02020603050405020304" pitchFamily="18" charset="0"/>
              </a:rPr>
              <a:t>O</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a:t>
            </a:r>
            <a:r>
              <a:rPr lang="en-US" altLang="zh-CN" sz="2200" dirty="0">
                <a:solidFill>
                  <a:srgbClr val="000000"/>
                </a:solidFill>
                <a:latin typeface="Cambria Math" panose="02040503050406030204" pitchFamily="18" charset="0"/>
                <a:cs typeface="Cambria Math" panose="02040503050406030204" pitchFamily="18" charset="0"/>
              </a:rPr>
              <a:t>△</a:t>
            </a:r>
            <a:r>
              <a:rPr lang="en-US" altLang="zh-CN" sz="2200" i="1" dirty="0" err="1">
                <a:solidFill>
                  <a:srgbClr val="000000"/>
                </a:solidFill>
                <a:latin typeface="Times New Roman" panose="02020603050405020304" pitchFamily="18" charset="0"/>
                <a:cs typeface="Times New Roman" panose="02020603050405020304" pitchFamily="18" charset="0"/>
              </a:rPr>
              <a:t>AA</a:t>
            </a:r>
            <a:r>
              <a:rPr lang="en-US" altLang="zh-CN" sz="2200" baseline="-25000" dirty="0" err="1">
                <a:solidFill>
                  <a:srgbClr val="000000"/>
                </a:solidFill>
                <a:latin typeface="Times New Roman" panose="02020603050405020304" pitchFamily="18" charset="0"/>
                <a:cs typeface="Times New Roman" panose="02020603050405020304" pitchFamily="18" charset="0"/>
              </a:rPr>
              <a:t>1</a:t>
            </a:r>
            <a:r>
              <a:rPr lang="en-US" altLang="zh-CN" sz="2200" i="1" dirty="0" err="1">
                <a:solidFill>
                  <a:srgbClr val="000000"/>
                </a:solidFill>
                <a:latin typeface="Times New Roman" panose="02020603050405020304" pitchFamily="18" charset="0"/>
                <a:cs typeface="Times New Roman" panose="02020603050405020304" pitchFamily="18" charset="0"/>
              </a:rPr>
              <a:t>O</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err="1">
                <a:solidFill>
                  <a:srgbClr val="000000"/>
                </a:solidFill>
                <a:latin typeface="Times New Roman" panose="02020603050405020304" pitchFamily="18" charset="0"/>
                <a:cs typeface="Times New Roman" panose="02020603050405020304" pitchFamily="18" charset="0"/>
              </a:rPr>
              <a:t>AA</a:t>
            </a:r>
            <a:r>
              <a:rPr lang="en-US" altLang="zh-CN" sz="2200" baseline="-25000" dirty="0" err="1">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err="1">
                <a:solidFill>
                  <a:srgbClr val="000000"/>
                </a:solidFill>
                <a:latin typeface="Times New Roman" panose="02020603050405020304" pitchFamily="18" charset="0"/>
                <a:cs typeface="Times New Roman" panose="02020603050405020304" pitchFamily="18" charset="0"/>
              </a:rPr>
              <a:t>2,</a:t>
            </a:r>
            <a:r>
              <a:rPr lang="en-US" altLang="zh-CN" sz="2200" i="1" dirty="0" err="1">
                <a:solidFill>
                  <a:srgbClr val="000000"/>
                </a:solidFill>
                <a:latin typeface="Times New Roman" panose="02020603050405020304" pitchFamily="18" charset="0"/>
                <a:cs typeface="Times New Roman" panose="02020603050405020304" pitchFamily="18" charset="0"/>
              </a:rPr>
              <a:t>AO</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NEU-BZ-S92"/>
                <a:cs typeface="宋体" panose="02010600030101010101" pitchFamily="2" charset="-122"/>
              </a:rPr>
              <a:t>∠</a:t>
            </a:r>
            <a:r>
              <a:rPr lang="en-US" altLang="zh-CN" sz="2200" i="1" dirty="0" err="1">
                <a:solidFill>
                  <a:srgbClr val="000000"/>
                </a:solidFill>
                <a:latin typeface="Times New Roman" panose="02020603050405020304" pitchFamily="18" charset="0"/>
                <a:cs typeface="Times New Roman" panose="02020603050405020304" pitchFamily="18" charset="0"/>
              </a:rPr>
              <a:t>A</a:t>
            </a:r>
            <a:r>
              <a:rPr lang="en-US" altLang="zh-CN" sz="2200" baseline="-25000" dirty="0" err="1">
                <a:solidFill>
                  <a:srgbClr val="000000"/>
                </a:solidFill>
                <a:latin typeface="Times New Roman" panose="02020603050405020304" pitchFamily="18" charset="0"/>
                <a:cs typeface="Times New Roman" panose="02020603050405020304" pitchFamily="18" charset="0"/>
              </a:rPr>
              <a:t>1</a:t>
            </a:r>
            <a:r>
              <a:rPr lang="en-US" altLang="zh-CN" sz="2200" i="1" dirty="0" err="1">
                <a:solidFill>
                  <a:srgbClr val="000000"/>
                </a:solidFill>
                <a:latin typeface="Times New Roman" panose="02020603050405020304" pitchFamily="18" charset="0"/>
                <a:cs typeface="Times New Roman" panose="02020603050405020304" pitchFamily="18" charset="0"/>
              </a:rPr>
              <a:t>AO</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60</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endParaRPr lang="en-US" altLang="zh-CN" sz="2200" i="1" dirty="0">
              <a:solidFill>
                <a:srgbClr val="000000"/>
              </a:solidFill>
              <a:latin typeface="NEU-BZ-S92"/>
              <a:cs typeface="宋体" panose="02010600030101010101" pitchFamily="2" charset="-122"/>
            </a:endParaRPr>
          </a:p>
          <a:p>
            <a:pPr indent="266700">
              <a:lnSpc>
                <a:spcPct val="120000"/>
              </a:lnSpc>
              <a:tabLst>
                <a:tab pos="1029335" algn="l"/>
                <a:tab pos="1850390" algn="l"/>
                <a:tab pos="2538095" algn="l"/>
                <a:tab pos="3221990" algn="l"/>
              </a:tabLst>
            </a:pPr>
            <a:endParaRPr lang="en-US" altLang="zh-CN" sz="2200" i="1" dirty="0">
              <a:solidFill>
                <a:srgbClr val="000000"/>
              </a:solidFill>
              <a:latin typeface="NEU-BZ-S92"/>
              <a:ea typeface="楷体" panose="02010609060101010101" pitchFamily="49"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由于平面</a:t>
            </a:r>
            <a:r>
              <a:rPr lang="en-US" altLang="zh-CN" sz="2200" i="1" dirty="0" err="1">
                <a:solidFill>
                  <a:srgbClr val="000000"/>
                </a:solidFill>
                <a:latin typeface="Times New Roman" panose="02020603050405020304" pitchFamily="18" charset="0"/>
                <a:cs typeface="Times New Roman" panose="02020603050405020304" pitchFamily="18" charset="0"/>
              </a:rPr>
              <a:t>AA</a:t>
            </a:r>
            <a:r>
              <a:rPr lang="en-US" altLang="zh-CN" sz="2200" baseline="-25000" dirty="0" err="1">
                <a:solidFill>
                  <a:srgbClr val="000000"/>
                </a:solidFill>
                <a:latin typeface="Times New Roman" panose="02020603050405020304" pitchFamily="18" charset="0"/>
                <a:cs typeface="Times New Roman" panose="02020603050405020304" pitchFamily="18" charset="0"/>
              </a:rPr>
              <a:t>1</a:t>
            </a:r>
            <a:r>
              <a:rPr lang="en-US" altLang="zh-CN" sz="2200" i="1" dirty="0" err="1">
                <a:solidFill>
                  <a:srgbClr val="000000"/>
                </a:solidFill>
                <a:latin typeface="Times New Roman" panose="02020603050405020304" pitchFamily="18" charset="0"/>
                <a:cs typeface="Times New Roman" panose="02020603050405020304" pitchFamily="18" charset="0"/>
              </a:rPr>
              <a:t>C</a:t>
            </a:r>
            <a:r>
              <a:rPr lang="en-US" altLang="zh-CN" sz="2200" baseline="-25000" dirty="0" err="1">
                <a:solidFill>
                  <a:srgbClr val="000000"/>
                </a:solidFill>
                <a:latin typeface="Times New Roman" panose="02020603050405020304" pitchFamily="18" charset="0"/>
                <a:cs typeface="Times New Roman" panose="02020603050405020304" pitchFamily="18" charset="0"/>
              </a:rPr>
              <a:t>1</a:t>
            </a:r>
            <a:r>
              <a:rPr lang="en-US" altLang="zh-CN" sz="2200" i="1" dirty="0" err="1">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NEU-BZ-S92"/>
                <a:cs typeface="宋体" panose="02010600030101010101" pitchFamily="2" charset="-122"/>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平面</a:t>
            </a:r>
            <a:r>
              <a:rPr lang="en-US" altLang="zh-CN" sz="2200" i="1" dirty="0" err="1">
                <a:solidFill>
                  <a:srgbClr val="000000"/>
                </a:solidFill>
                <a:latin typeface="Times New Roman" panose="02020603050405020304" pitchFamily="18" charset="0"/>
                <a:cs typeface="Times New Roman" panose="02020603050405020304" pitchFamily="18" charset="0"/>
              </a:rPr>
              <a:t>ABCD</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平面</a:t>
            </a:r>
            <a:r>
              <a:rPr lang="en-US" altLang="zh-CN" sz="2200" i="1" dirty="0" err="1">
                <a:solidFill>
                  <a:srgbClr val="000000"/>
                </a:solidFill>
                <a:latin typeface="Times New Roman" panose="02020603050405020304" pitchFamily="18" charset="0"/>
                <a:cs typeface="Times New Roman" panose="02020603050405020304" pitchFamily="18" charset="0"/>
              </a:rPr>
              <a:t>AA</a:t>
            </a:r>
            <a:r>
              <a:rPr lang="en-US" altLang="zh-CN" sz="2200" baseline="-25000" dirty="0" err="1">
                <a:solidFill>
                  <a:srgbClr val="000000"/>
                </a:solidFill>
                <a:latin typeface="Times New Roman" panose="02020603050405020304" pitchFamily="18" charset="0"/>
                <a:cs typeface="Times New Roman" panose="02020603050405020304" pitchFamily="18" charset="0"/>
              </a:rPr>
              <a:t>1</a:t>
            </a:r>
            <a:r>
              <a:rPr lang="en-US" altLang="zh-CN" sz="2200" i="1" dirty="0" err="1">
                <a:solidFill>
                  <a:srgbClr val="000000"/>
                </a:solidFill>
                <a:latin typeface="Times New Roman" panose="02020603050405020304" pitchFamily="18" charset="0"/>
                <a:cs typeface="Times New Roman" panose="02020603050405020304" pitchFamily="18" charset="0"/>
              </a:rPr>
              <a:t>C</a:t>
            </a:r>
            <a:r>
              <a:rPr lang="en-US" altLang="zh-CN" sz="2200" baseline="-25000" dirty="0" err="1">
                <a:solidFill>
                  <a:srgbClr val="000000"/>
                </a:solidFill>
                <a:latin typeface="Times New Roman" panose="02020603050405020304" pitchFamily="18" charset="0"/>
                <a:cs typeface="Times New Roman" panose="02020603050405020304" pitchFamily="18" charset="0"/>
              </a:rPr>
              <a:t>1</a:t>
            </a:r>
            <a:r>
              <a:rPr lang="en-US" altLang="zh-CN" sz="2200" i="1" dirty="0" err="1">
                <a:solidFill>
                  <a:srgbClr val="000000"/>
                </a:solidFill>
                <a:latin typeface="Times New Roman" panose="02020603050405020304" pitchFamily="18" charset="0"/>
                <a:cs typeface="Times New Roman" panose="02020603050405020304" pitchFamily="18" charset="0"/>
              </a:rPr>
              <a:t>C</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平面</a:t>
            </a:r>
            <a:r>
              <a:rPr lang="en-US" altLang="zh-CN" sz="2200" i="1" dirty="0" err="1">
                <a:solidFill>
                  <a:srgbClr val="000000"/>
                </a:solidFill>
                <a:latin typeface="Times New Roman" panose="02020603050405020304" pitchFamily="18" charset="0"/>
                <a:cs typeface="Times New Roman" panose="02020603050405020304" pitchFamily="18" charset="0"/>
              </a:rPr>
              <a:t>ABCD</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i="1" dirty="0" err="1">
                <a:solidFill>
                  <a:srgbClr val="000000"/>
                </a:solidFill>
                <a:latin typeface="Times New Roman" panose="02020603050405020304" pitchFamily="18" charset="0"/>
                <a:cs typeface="Times New Roman" panose="02020603050405020304" pitchFamily="18" charset="0"/>
              </a:rPr>
              <a:t>AC</a:t>
            </a:r>
            <a:r>
              <a:rPr lang="en-US" altLang="zh-CN" sz="2200" dirty="0" err="1">
                <a:solidFill>
                  <a:srgbClr val="000000"/>
                </a:solidFill>
                <a:latin typeface="Times New Roman" panose="02020603050405020304" pitchFamily="18" charset="0"/>
                <a:cs typeface="Times New Roman" panose="02020603050405020304" pitchFamily="18" charset="0"/>
              </a:rPr>
              <a:t>,</a:t>
            </a:r>
            <a:r>
              <a:rPr lang="en-US" altLang="zh-CN" sz="2200" i="1" dirty="0" err="1">
                <a:solidFill>
                  <a:srgbClr val="000000"/>
                </a:solidFill>
                <a:latin typeface="Times New Roman" panose="02020603050405020304" pitchFamily="18" charset="0"/>
                <a:cs typeface="Times New Roman" panose="02020603050405020304" pitchFamily="18" charset="0"/>
              </a:rPr>
              <a:t>A</a:t>
            </a:r>
            <a:r>
              <a:rPr lang="en-US" altLang="zh-CN" sz="2200" baseline="-25000" dirty="0" err="1">
                <a:solidFill>
                  <a:srgbClr val="000000"/>
                </a:solidFill>
                <a:latin typeface="Times New Roman" panose="02020603050405020304" pitchFamily="18" charset="0"/>
                <a:cs typeface="Times New Roman" panose="02020603050405020304" pitchFamily="18" charset="0"/>
              </a:rPr>
              <a:t>1</a:t>
            </a:r>
            <a:r>
              <a:rPr lang="en-US" altLang="zh-CN" sz="2200" i="1" dirty="0" err="1">
                <a:solidFill>
                  <a:srgbClr val="000000"/>
                </a:solidFill>
                <a:latin typeface="Times New Roman" panose="02020603050405020304" pitchFamily="18" charset="0"/>
                <a:cs typeface="Times New Roman" panose="02020603050405020304" pitchFamily="18" charset="0"/>
              </a:rPr>
              <a:t>O</a:t>
            </a:r>
            <a:r>
              <a:rPr lang="en-US" altLang="zh-CN" sz="2200" dirty="0">
                <a:solidFill>
                  <a:srgbClr val="000000"/>
                </a:solidFill>
                <a:latin typeface="Cambria Math" panose="02040503050406030204" pitchFamily="18" charset="0"/>
                <a:ea typeface="NEU-BZ-S9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平面</a:t>
            </a:r>
            <a:r>
              <a:rPr lang="en-US" altLang="zh-CN" sz="2200" i="1" dirty="0" err="1">
                <a:solidFill>
                  <a:srgbClr val="000000"/>
                </a:solidFill>
                <a:latin typeface="Times New Roman" panose="02020603050405020304" pitchFamily="18" charset="0"/>
                <a:cs typeface="Times New Roman" panose="02020603050405020304" pitchFamily="18" charset="0"/>
              </a:rPr>
              <a:t>AA</a:t>
            </a:r>
            <a:r>
              <a:rPr lang="en-US" altLang="zh-CN" sz="2200" baseline="-25000" dirty="0" err="1">
                <a:solidFill>
                  <a:srgbClr val="000000"/>
                </a:solidFill>
                <a:latin typeface="Times New Roman" panose="02020603050405020304" pitchFamily="18" charset="0"/>
                <a:cs typeface="Times New Roman" panose="02020603050405020304" pitchFamily="18" charset="0"/>
              </a:rPr>
              <a:t>1</a:t>
            </a:r>
            <a:r>
              <a:rPr lang="en-US" altLang="zh-CN" sz="2200" i="1" dirty="0" err="1">
                <a:solidFill>
                  <a:srgbClr val="000000"/>
                </a:solidFill>
                <a:latin typeface="Times New Roman" panose="02020603050405020304" pitchFamily="18" charset="0"/>
                <a:cs typeface="Times New Roman" panose="02020603050405020304" pitchFamily="18" charset="0"/>
              </a:rPr>
              <a:t>C</a:t>
            </a:r>
            <a:r>
              <a:rPr lang="en-US" altLang="zh-CN" sz="2200" baseline="-25000" dirty="0" err="1">
                <a:solidFill>
                  <a:srgbClr val="000000"/>
                </a:solidFill>
                <a:latin typeface="Times New Roman" panose="02020603050405020304" pitchFamily="18" charset="0"/>
                <a:cs typeface="Times New Roman" panose="02020603050405020304" pitchFamily="18" charset="0"/>
              </a:rPr>
              <a:t>1</a:t>
            </a:r>
            <a:r>
              <a:rPr lang="en-US" altLang="zh-CN" sz="2200" i="1" dirty="0" err="1">
                <a:solidFill>
                  <a:srgbClr val="000000"/>
                </a:solidFill>
                <a:latin typeface="Times New Roman" panose="02020603050405020304" pitchFamily="18" charset="0"/>
                <a:cs typeface="Times New Roman" panose="02020603050405020304" pitchFamily="18" charset="0"/>
              </a:rPr>
              <a:t>C</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i="1" dirty="0">
                <a:solidFill>
                  <a:srgbClr val="000000"/>
                </a:solidFill>
                <a:latin typeface="NEU-BZ-S92"/>
                <a:cs typeface="宋体" panose="02010600030101010101" pitchFamily="2" charset="-122"/>
              </a:rPr>
              <a:t>∴</a:t>
            </a:r>
            <a:r>
              <a:rPr lang="en-US" altLang="zh-CN" sz="2200" i="1" dirty="0" err="1">
                <a:solidFill>
                  <a:srgbClr val="000000"/>
                </a:solidFill>
                <a:latin typeface="Times New Roman" panose="02020603050405020304" pitchFamily="18" charset="0"/>
                <a:cs typeface="Times New Roman" panose="02020603050405020304" pitchFamily="18" charset="0"/>
              </a:rPr>
              <a:t>A</a:t>
            </a:r>
            <a:r>
              <a:rPr lang="en-US" altLang="zh-CN" sz="2200" baseline="-25000" dirty="0" err="1">
                <a:solidFill>
                  <a:srgbClr val="000000"/>
                </a:solidFill>
                <a:latin typeface="Times New Roman" panose="02020603050405020304" pitchFamily="18" charset="0"/>
                <a:cs typeface="Times New Roman" panose="02020603050405020304" pitchFamily="18" charset="0"/>
              </a:rPr>
              <a:t>1</a:t>
            </a:r>
            <a:r>
              <a:rPr lang="en-US" altLang="zh-CN" sz="2200" i="1" dirty="0" err="1">
                <a:solidFill>
                  <a:srgbClr val="000000"/>
                </a:solidFill>
                <a:latin typeface="Times New Roman" panose="02020603050405020304" pitchFamily="18" charset="0"/>
                <a:cs typeface="Times New Roman" panose="02020603050405020304" pitchFamily="18" charset="0"/>
              </a:rPr>
              <a:t>O</a:t>
            </a:r>
            <a:r>
              <a:rPr lang="zh-CN" altLang="zh-CN" sz="2200" dirty="0">
                <a:solidFill>
                  <a:srgbClr val="000000"/>
                </a:solidFill>
                <a:latin typeface="NEU-BZ-S92"/>
                <a:cs typeface="宋体" panose="02010600030101010101" pitchFamily="2" charset="-122"/>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平面</a:t>
            </a:r>
            <a:r>
              <a:rPr lang="en-US" altLang="zh-CN" sz="2200" i="1" dirty="0" err="1">
                <a:solidFill>
                  <a:srgbClr val="000000"/>
                </a:solidFill>
                <a:latin typeface="Times New Roman" panose="02020603050405020304" pitchFamily="18" charset="0"/>
                <a:cs typeface="Times New Roman" panose="02020603050405020304" pitchFamily="18" charset="0"/>
              </a:rPr>
              <a:t>ABCD</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a:t>
            </a:r>
            <a:r>
              <a:rPr lang="en-US" altLang="zh-CN" sz="2200" i="1" dirty="0" err="1">
                <a:solidFill>
                  <a:srgbClr val="000000"/>
                </a:solidFill>
                <a:latin typeface="Times New Roman" panose="02020603050405020304" pitchFamily="18" charset="0"/>
                <a:cs typeface="Times New Roman" panose="02020603050405020304" pitchFamily="18" charset="0"/>
              </a:rPr>
              <a:t>OB</a:t>
            </a:r>
            <a:r>
              <a:rPr lang="en-US" altLang="zh-CN" sz="2200" dirty="0" err="1">
                <a:solidFill>
                  <a:srgbClr val="000000"/>
                </a:solidFill>
                <a:latin typeface="Times New Roman" panose="02020603050405020304" pitchFamily="18" charset="0"/>
                <a:cs typeface="Times New Roman" panose="02020603050405020304" pitchFamily="18" charset="0"/>
              </a:rPr>
              <a:t>,</a:t>
            </a:r>
            <a:r>
              <a:rPr lang="en-US" altLang="zh-CN" sz="2200" i="1" dirty="0" err="1">
                <a:solidFill>
                  <a:srgbClr val="000000"/>
                </a:solidFill>
                <a:latin typeface="Times New Roman" panose="02020603050405020304" pitchFamily="18" charset="0"/>
                <a:cs typeface="Times New Roman" panose="02020603050405020304" pitchFamily="18" charset="0"/>
              </a:rPr>
              <a:t>OC</a:t>
            </a:r>
            <a:r>
              <a:rPr lang="en-US" altLang="zh-CN" sz="2200" dirty="0" err="1">
                <a:solidFill>
                  <a:srgbClr val="000000"/>
                </a:solidFill>
                <a:latin typeface="Times New Roman" panose="02020603050405020304" pitchFamily="18" charset="0"/>
                <a:cs typeface="Times New Roman" panose="02020603050405020304" pitchFamily="18" charset="0"/>
              </a:rPr>
              <a:t>,</a:t>
            </a:r>
            <a:r>
              <a:rPr lang="en-US" altLang="zh-CN" sz="2200" i="1" dirty="0" err="1">
                <a:solidFill>
                  <a:srgbClr val="000000"/>
                </a:solidFill>
                <a:latin typeface="Times New Roman" panose="02020603050405020304" pitchFamily="18" charset="0"/>
                <a:cs typeface="Times New Roman" panose="02020603050405020304" pitchFamily="18" charset="0"/>
              </a:rPr>
              <a:t>OA</a:t>
            </a:r>
            <a:r>
              <a:rPr lang="en-US" altLang="zh-CN" sz="2200" baseline="-25000" dirty="0" err="1">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所在直线分别为</a:t>
            </a:r>
            <a:r>
              <a:rPr lang="en-US" altLang="zh-CN" sz="2200" i="1" dirty="0">
                <a:solidFill>
                  <a:srgbClr val="000000"/>
                </a:solidFill>
                <a:latin typeface="Times New Roman" panose="02020603050405020304" pitchFamily="18" charset="0"/>
                <a:cs typeface="Times New Roman" panose="02020603050405020304" pitchFamily="18" charset="0"/>
              </a:rPr>
              <a:t>x</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轴、</a:t>
            </a:r>
            <a:r>
              <a:rPr lang="en-US" altLang="zh-CN" sz="2200" i="1" dirty="0">
                <a:solidFill>
                  <a:srgbClr val="000000"/>
                </a:solidFill>
                <a:latin typeface="Times New Roman" panose="02020603050405020304" pitchFamily="18" charset="0"/>
                <a:cs typeface="Times New Roman" panose="02020603050405020304" pitchFamily="18" charset="0"/>
              </a:rPr>
              <a:t>y</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轴、</a:t>
            </a:r>
            <a:r>
              <a:rPr lang="en-US" altLang="zh-CN" sz="2200" i="1" dirty="0">
                <a:solidFill>
                  <a:srgbClr val="000000"/>
                </a:solidFill>
                <a:latin typeface="Times New Roman" panose="02020603050405020304" pitchFamily="18" charset="0"/>
                <a:cs typeface="Times New Roman" panose="02020603050405020304" pitchFamily="18" charset="0"/>
              </a:rPr>
              <a:t>z</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建立如图所示的空间直角坐标系</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xmlns="" val="3543317390"/>
              </p:ext>
            </p:extLst>
          </p:nvPr>
        </p:nvGraphicFramePr>
        <p:xfrm>
          <a:off x="1837137" y="3001870"/>
          <a:ext cx="8128000" cy="732797"/>
        </p:xfrm>
        <a:graphic>
          <a:graphicData uri="http://schemas.openxmlformats.org/presentationml/2006/ole">
            <p:oleObj spid="_x0000_s36869" name="文档" r:id="rId6" imgW="3839157" imgH="346022" progId="Word.Document.12">
              <p:embed/>
            </p:oleObj>
          </a:graphicData>
        </a:graphic>
      </p:graphicFrame>
      <p:graphicFrame>
        <p:nvGraphicFramePr>
          <p:cNvPr id="5" name="对象 4"/>
          <p:cNvGraphicFramePr>
            <a:graphicFrameLocks noChangeAspect="1"/>
          </p:cNvGraphicFramePr>
          <p:nvPr>
            <p:extLst>
              <p:ext uri="{D42A27DB-BD31-4B8C-83A1-F6EECF244321}">
                <p14:modId xmlns:p14="http://schemas.microsoft.com/office/powerpoint/2010/main" xmlns="" val="3496790907"/>
              </p:ext>
            </p:extLst>
          </p:nvPr>
        </p:nvGraphicFramePr>
        <p:xfrm>
          <a:off x="2401323" y="5380460"/>
          <a:ext cx="8128000" cy="389929"/>
        </p:xfrm>
        <a:graphic>
          <a:graphicData uri="http://schemas.openxmlformats.org/presentationml/2006/ole">
            <p:oleObj spid="_x0000_s36870" name="文档" r:id="rId7" imgW="3839157" imgH="183993" progId="Word.Document.12">
              <p:embed/>
            </p:oleObj>
          </a:graphicData>
        </a:graphic>
      </p:graphicFrame>
      <p:pic>
        <p:nvPicPr>
          <p:cNvPr id="12" name="Y129.eps" descr="id:2147512448;FounderCES"/>
          <p:cNvPicPr/>
          <p:nvPr/>
        </p:nvPicPr>
        <p:blipFill>
          <a:blip r:embed="rId8"/>
          <a:stretch>
            <a:fillRect/>
          </a:stretch>
        </p:blipFill>
        <p:spPr>
          <a:xfrm>
            <a:off x="7392145" y="1351160"/>
            <a:ext cx="2712909" cy="2114973"/>
          </a:xfrm>
          <a:prstGeom prst="rect">
            <a:avLst/>
          </a:prstGeom>
        </p:spPr>
      </p:pic>
      <p:graphicFrame>
        <p:nvGraphicFramePr>
          <p:cNvPr id="7" name="对象 6"/>
          <p:cNvGraphicFramePr>
            <a:graphicFrameLocks noChangeAspect="1"/>
          </p:cNvGraphicFramePr>
          <p:nvPr>
            <p:extLst>
              <p:ext uri="{D42A27DB-BD31-4B8C-83A1-F6EECF244321}">
                <p14:modId xmlns:p14="http://schemas.microsoft.com/office/powerpoint/2010/main" xmlns="" val="3433887828"/>
              </p:ext>
            </p:extLst>
          </p:nvPr>
        </p:nvGraphicFramePr>
        <p:xfrm>
          <a:off x="1837137" y="5811953"/>
          <a:ext cx="8128000" cy="803389"/>
        </p:xfrm>
        <a:graphic>
          <a:graphicData uri="http://schemas.openxmlformats.org/presentationml/2006/ole">
            <p:oleObj spid="_x0000_s36871" name="文档" r:id="rId9" imgW="3839157" imgH="378788" progId="Word.Document.12">
              <p:embed/>
            </p:oleObj>
          </a:graphicData>
        </a:graphic>
      </p:graphicFrame>
    </p:spTree>
    <p:extLst>
      <p:ext uri="{BB962C8B-B14F-4D97-AF65-F5344CB8AC3E}">
        <p14:creationId xmlns:p14="http://schemas.microsoft.com/office/powerpoint/2010/main" xmlns="" val="2336143425"/>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a:t>-</a:t>
            </a:r>
            <a:fld id="{4BF17FCF-D4DA-449D-A468-DDB7E43619E6}" type="slidenum">
              <a:rPr lang="zh-CN" altLang="en-US" smtClean="0"/>
              <a:pPr algn="ctr"/>
              <a:t>48</a:t>
            </a:fld>
            <a:r>
              <a:rPr lang="en-US" altLang="zh-CN"/>
              <a:t>-</a:t>
            </a:r>
            <a:endParaRPr lang="zh-CN" altLang="en-US" dirty="0"/>
          </a:p>
        </p:txBody>
      </p:sp>
      <p:sp>
        <p:nvSpPr>
          <p:cNvPr id="9" name="圆角矩形 8">
            <a:hlinkClick r:id="rId3" action="ppaction://hlinksldjump"/>
          </p:cNvPr>
          <p:cNvSpPr/>
          <p:nvPr/>
        </p:nvSpPr>
        <p:spPr>
          <a:xfrm>
            <a:off x="1987632" y="1052513"/>
            <a:ext cx="94528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考点一</a:t>
            </a:r>
          </a:p>
        </p:txBody>
      </p:sp>
      <p:sp>
        <p:nvSpPr>
          <p:cNvPr id="10" name="圆角矩形 9">
            <a:hlinkClick r:id="rId4" action="ppaction://hlinksldjump"/>
          </p:cNvPr>
          <p:cNvSpPr/>
          <p:nvPr/>
        </p:nvSpPr>
        <p:spPr>
          <a:xfrm>
            <a:off x="2968706" y="1052513"/>
            <a:ext cx="94528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考点二</a:t>
            </a:r>
          </a:p>
        </p:txBody>
      </p:sp>
      <p:sp>
        <p:nvSpPr>
          <p:cNvPr id="11" name="圆角矩形 10">
            <a:hlinkClick r:id="rId5" action="ppaction://hlinksldjump"/>
          </p:cNvPr>
          <p:cNvSpPr/>
          <p:nvPr/>
        </p:nvSpPr>
        <p:spPr>
          <a:xfrm>
            <a:off x="3949780" y="1052513"/>
            <a:ext cx="945283"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E75E22"/>
                </a:solidFill>
                <a:latin typeface="+mj-ea"/>
                <a:ea typeface="+mj-ea"/>
              </a:rPr>
              <a:t>考点三</a:t>
            </a:r>
          </a:p>
        </p:txBody>
      </p:sp>
      <p:sp>
        <p:nvSpPr>
          <p:cNvPr id="3" name="矩形 2"/>
          <p:cNvSpPr>
            <a:spLocks noChangeAspect="1"/>
          </p:cNvSpPr>
          <p:nvPr/>
        </p:nvSpPr>
        <p:spPr>
          <a:xfrm>
            <a:off x="2032000" y="1505566"/>
            <a:ext cx="8128000" cy="466090"/>
          </a:xfrm>
          <a:prstGeom prst="rect">
            <a:avLst/>
          </a:prstGeom>
        </p:spPr>
        <p:txBody>
          <a:bodyPr>
            <a:spAutoFit/>
          </a:bodyPr>
          <a:lstStyle/>
          <a:p>
            <a:pPr indent="266700">
              <a:lnSpc>
                <a:spcPct val="120000"/>
              </a:lnSpc>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假设在直线</a:t>
            </a:r>
            <a:r>
              <a:rPr lang="en-US" altLang="zh-CN" sz="2200" i="1" dirty="0" err="1">
                <a:solidFill>
                  <a:srgbClr val="000000"/>
                </a:solidFill>
                <a:latin typeface="Times New Roman" panose="02020603050405020304" pitchFamily="18" charset="0"/>
                <a:cs typeface="Times New Roman" panose="02020603050405020304" pitchFamily="18" charset="0"/>
              </a:rPr>
              <a:t>CC</a:t>
            </a:r>
            <a:r>
              <a:rPr lang="en-US" altLang="zh-CN" sz="2200" baseline="-25000" dirty="0" err="1">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上存在点</a:t>
            </a:r>
            <a:r>
              <a:rPr lang="en-US" altLang="zh-CN" sz="2200" i="1" dirty="0">
                <a:solidFill>
                  <a:srgbClr val="000000"/>
                </a:solidFill>
                <a:latin typeface="Times New Roman" panose="02020603050405020304" pitchFamily="18" charset="0"/>
                <a:cs typeface="Times New Roman" panose="02020603050405020304" pitchFamily="18" charset="0"/>
              </a:rPr>
              <a:t>P</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a:t>
            </a:r>
            <a:r>
              <a:rPr lang="en-US" altLang="zh-CN" sz="2200" i="1" dirty="0">
                <a:solidFill>
                  <a:srgbClr val="000000"/>
                </a:solidFill>
                <a:latin typeface="Times New Roman" panose="02020603050405020304" pitchFamily="18" charset="0"/>
                <a:cs typeface="Times New Roman" panose="02020603050405020304" pitchFamily="18" charset="0"/>
              </a:rPr>
              <a:t>BP</a:t>
            </a:r>
            <a:r>
              <a:rPr lang="zh-CN" altLang="zh-CN" sz="2200" dirty="0">
                <a:solidFill>
                  <a:srgbClr val="000000"/>
                </a:solidFill>
                <a:latin typeface="NEU-BZ-S92"/>
                <a:cs typeface="宋体" panose="02010600030101010101" pitchFamily="2" charset="-122"/>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平面</a:t>
            </a:r>
            <a:r>
              <a:rPr lang="en-US" altLang="zh-CN" sz="2200" i="1" dirty="0" err="1">
                <a:solidFill>
                  <a:srgbClr val="000000"/>
                </a:solidFill>
                <a:latin typeface="Times New Roman" panose="02020603050405020304" pitchFamily="18" charset="0"/>
                <a:cs typeface="Times New Roman" panose="02020603050405020304" pitchFamily="18" charset="0"/>
              </a:rPr>
              <a:t>DA</a:t>
            </a:r>
            <a:r>
              <a:rPr lang="en-US" altLang="zh-CN" sz="2200" baseline="-25000" dirty="0" err="1">
                <a:solidFill>
                  <a:srgbClr val="000000"/>
                </a:solidFill>
                <a:latin typeface="Times New Roman" panose="02020603050405020304" pitchFamily="18" charset="0"/>
                <a:cs typeface="Times New Roman" panose="02020603050405020304" pitchFamily="18" charset="0"/>
              </a:rPr>
              <a:t>1</a:t>
            </a:r>
            <a:r>
              <a:rPr lang="en-US" altLang="zh-CN" sz="2200" i="1" dirty="0" err="1">
                <a:solidFill>
                  <a:srgbClr val="000000"/>
                </a:solidFill>
                <a:latin typeface="Times New Roman" panose="02020603050405020304" pitchFamily="18" charset="0"/>
                <a:cs typeface="Times New Roman" panose="02020603050405020304" pitchFamily="18" charset="0"/>
              </a:rPr>
              <a:t>C</a:t>
            </a:r>
            <a:r>
              <a:rPr lang="en-US" altLang="zh-CN" sz="2200" baseline="-25000" dirty="0" err="1">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xmlns="" val="4249432123"/>
              </p:ext>
            </p:extLst>
          </p:nvPr>
        </p:nvGraphicFramePr>
        <p:xfrm>
          <a:off x="1837137" y="1994293"/>
          <a:ext cx="8128000" cy="3842145"/>
        </p:xfrm>
        <a:graphic>
          <a:graphicData uri="http://schemas.openxmlformats.org/presentationml/2006/ole">
            <p:oleObj spid="_x0000_s37891" name="文档" r:id="rId6" imgW="3839157" imgH="1815084" progId="Word.Document.12">
              <p:embed/>
            </p:oleObj>
          </a:graphicData>
        </a:graphic>
      </p:graphicFrame>
    </p:spTree>
    <p:extLst>
      <p:ext uri="{BB962C8B-B14F-4D97-AF65-F5344CB8AC3E}">
        <p14:creationId xmlns:p14="http://schemas.microsoft.com/office/powerpoint/2010/main" xmlns="" val="3632084768"/>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a:t>-</a:t>
            </a:r>
            <a:fld id="{4BF17FCF-D4DA-449D-A468-DDB7E43619E6}" type="slidenum">
              <a:rPr lang="zh-CN" altLang="en-US" smtClean="0"/>
              <a:pPr algn="ctr"/>
              <a:t>49</a:t>
            </a:fld>
            <a:r>
              <a:rPr lang="en-US" altLang="zh-CN"/>
              <a:t>-</a:t>
            </a:r>
            <a:endParaRPr lang="zh-CN" altLang="en-US" dirty="0"/>
          </a:p>
        </p:txBody>
      </p:sp>
      <p:sp>
        <p:nvSpPr>
          <p:cNvPr id="3" name="矩形 2"/>
          <p:cNvSpPr>
            <a:spLocks noChangeAspect="1"/>
          </p:cNvSpPr>
          <p:nvPr/>
        </p:nvSpPr>
        <p:spPr>
          <a:xfrm>
            <a:off x="2032000" y="2310468"/>
            <a:ext cx="8128000" cy="2491067"/>
          </a:xfrm>
          <a:prstGeom prst="rect">
            <a:avLst/>
          </a:prstGeom>
        </p:spPr>
        <p:txBody>
          <a:bodyPr>
            <a:spAutoFit/>
          </a:bodyPr>
          <a:lstStyle/>
          <a:p>
            <a:pPr algn="ctr">
              <a:lnSpc>
                <a:spcPct val="120000"/>
              </a:lnSpc>
              <a:tabLst>
                <a:tab pos="1188085" algn="l"/>
                <a:tab pos="2163445" algn="l"/>
                <a:tab pos="3142615" algn="l"/>
                <a:tab pos="4190365" algn="l"/>
              </a:tabLst>
            </a:pPr>
            <a:r>
              <a:rPr lang="zh-CN" altLang="zh-CN" sz="2200" b="1" dirty="0">
                <a:solidFill>
                  <a:srgbClr val="000000"/>
                </a:solidFill>
                <a:latin typeface="Times New Roman" panose="02020603050405020304" pitchFamily="18" charset="0"/>
                <a:cs typeface="Times New Roman" panose="02020603050405020304" pitchFamily="18" charset="0"/>
              </a:rPr>
              <a:t>答题规范</a:t>
            </a:r>
            <a:r>
              <a:rPr lang="en-US" altLang="zh-CN" sz="2200" b="1" dirty="0">
                <a:solidFill>
                  <a:srgbClr val="000000"/>
                </a:solidFill>
                <a:latin typeface="Times New Roman" panose="02020603050405020304" pitchFamily="18" charset="0"/>
                <a:cs typeface="Times New Roman" panose="02020603050405020304" pitchFamily="18" charset="0"/>
              </a:rPr>
              <a:t>——</a:t>
            </a:r>
            <a:r>
              <a:rPr lang="zh-CN" altLang="zh-CN" sz="2200" b="1" dirty="0">
                <a:solidFill>
                  <a:srgbClr val="000000"/>
                </a:solidFill>
                <a:latin typeface="Times New Roman" panose="02020603050405020304" pitchFamily="18" charset="0"/>
                <a:cs typeface="Times New Roman" panose="02020603050405020304" pitchFamily="18" charset="0"/>
              </a:rPr>
              <a:t>利用空间向量求角</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188085" algn="l"/>
                <a:tab pos="2163445" algn="l"/>
                <a:tab pos="3142615" algn="l"/>
                <a:tab pos="4190365" algn="l"/>
              </a:tabLst>
            </a:pPr>
            <a:r>
              <a:rPr lang="zh-CN" altLang="zh-CN" sz="2200" dirty="0">
                <a:solidFill>
                  <a:srgbClr val="000000"/>
                </a:solidFill>
                <a:latin typeface="Times New Roman" panose="02020603050405020304" pitchFamily="18" charset="0"/>
                <a:cs typeface="Times New Roman" panose="02020603050405020304" pitchFamily="18" charset="0"/>
              </a:rPr>
              <a:t>利用空间向量求角是高考的热点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前几年理科每年必考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主要是突出向量的工具性作用</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利用空间向量求空间角的关键是能够根据空间几何图形特点建立空间坐标系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写出空间点坐标</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将向量的夹角转化成空间角时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要注意根据角的概念和图形特征进行转化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否则易错</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985225725"/>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灯片编号占位符 1"/>
          <p:cNvSpPr>
            <a:spLocks noGrp="1"/>
          </p:cNvSpPr>
          <p:nvPr>
            <p:ph type="sldNum" sz="quarter" idx="4"/>
          </p:nvPr>
        </p:nvSpPr>
        <p:spPr/>
        <p:txBody>
          <a:bodyPr/>
          <a:lstStyle/>
          <a:p>
            <a:pPr algn="ctr"/>
            <a:r>
              <a:rPr lang="en-US" altLang="zh-CN" dirty="0"/>
              <a:t>-</a:t>
            </a:r>
            <a:fld id="{4BF17FCF-D4DA-449D-A468-DDB7E43619E6}" type="slidenum">
              <a:rPr lang="zh-CN" altLang="en-US" smtClean="0"/>
              <a:pPr algn="ctr"/>
              <a:t>5</a:t>
            </a:fld>
            <a:r>
              <a:rPr lang="en-US" altLang="zh-CN" dirty="0"/>
              <a:t>-</a:t>
            </a:r>
            <a:endParaRPr lang="zh-CN" altLang="en-US" dirty="0"/>
          </a:p>
        </p:txBody>
      </p:sp>
      <p:sp>
        <p:nvSpPr>
          <p:cNvPr id="3" name="圆角矩形 2">
            <a:hlinkClick r:id="rId3" action="ppaction://hlinksldjump"/>
          </p:cNvPr>
          <p:cNvSpPr/>
          <p:nvPr/>
        </p:nvSpPr>
        <p:spPr>
          <a:xfrm>
            <a:off x="1987632" y="1052513"/>
            <a:ext cx="945283"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E75E22"/>
                </a:solidFill>
                <a:latin typeface="+mj-ea"/>
                <a:ea typeface="+mj-ea"/>
              </a:rPr>
              <a:t>知识梳理</a:t>
            </a:r>
          </a:p>
        </p:txBody>
      </p:sp>
      <p:sp>
        <p:nvSpPr>
          <p:cNvPr id="4" name="圆角矩形 3">
            <a:hlinkClick r:id="rId4" action="ppaction://hlinksldjump"/>
          </p:cNvPr>
          <p:cNvSpPr/>
          <p:nvPr/>
        </p:nvSpPr>
        <p:spPr>
          <a:xfrm>
            <a:off x="2968706" y="1052513"/>
            <a:ext cx="94528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双击自测</a:t>
            </a:r>
          </a:p>
        </p:txBody>
      </p:sp>
      <p:sp>
        <p:nvSpPr>
          <p:cNvPr id="5" name="矩形 4"/>
          <p:cNvSpPr>
            <a:spLocks noChangeAspect="1"/>
          </p:cNvSpPr>
          <p:nvPr/>
        </p:nvSpPr>
        <p:spPr>
          <a:xfrm>
            <a:off x="2032000" y="1637912"/>
            <a:ext cx="8128000" cy="3716851"/>
          </a:xfrm>
          <a:prstGeom prst="rect">
            <a:avLst/>
          </a:prstGeom>
        </p:spPr>
        <p:txBody>
          <a:bodyPr>
            <a:spAutoFit/>
          </a:bodyPr>
          <a:lstStyle/>
          <a:p>
            <a:pPr indent="267970">
              <a:lnSpc>
                <a:spcPct val="120000"/>
              </a:lnSpc>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利用空间向量求空间角</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两条异面直线所成的角</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范围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两条异面直线所成的角</a:t>
            </a:r>
            <a:r>
              <a:rPr lang="en-US" altLang="zh-CN" sz="2200" i="1" dirty="0">
                <a:solidFill>
                  <a:srgbClr val="000000"/>
                </a:solidFill>
                <a:latin typeface="Times New Roman" panose="02020603050405020304" pitchFamily="18" charset="0"/>
                <a:ea typeface="Microsoft Yi Baiti" panose="03000500000000000000" pitchFamily="66" charset="0"/>
                <a:cs typeface="Times New Roman" panose="02020603050405020304" pitchFamily="18" charset="0"/>
              </a:rPr>
              <a:t>θ</a:t>
            </a:r>
            <a:r>
              <a:rPr lang="zh-CN" altLang="zh-CN" sz="2200" dirty="0">
                <a:solidFill>
                  <a:srgbClr val="000000"/>
                </a:solidFill>
                <a:latin typeface="Times New Roman" panose="02020603050405020304" pitchFamily="18" charset="0"/>
                <a:cs typeface="Times New Roman" panose="02020603050405020304" pitchFamily="18" charset="0"/>
              </a:rPr>
              <a:t>的取值范围是</a:t>
            </a:r>
            <a:r>
              <a:rPr lang="zh-CN" altLang="zh-CN" sz="2200" i="1"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i="1"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向量求法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设直线</a:t>
            </a:r>
            <a:r>
              <a:rPr lang="en-US" altLang="zh-CN" sz="2200" i="1" dirty="0" err="1">
                <a:solidFill>
                  <a:srgbClr val="000000"/>
                </a:solidFill>
                <a:latin typeface="Times New Roman" panose="02020603050405020304" pitchFamily="18" charset="0"/>
                <a:cs typeface="Times New Roman" panose="02020603050405020304" pitchFamily="18" charset="0"/>
              </a:rPr>
              <a:t>a</a:t>
            </a:r>
            <a:r>
              <a:rPr lang="en-US" altLang="zh-CN" sz="2200" dirty="0" err="1">
                <a:solidFill>
                  <a:srgbClr val="000000"/>
                </a:solidFill>
                <a:latin typeface="Times New Roman" panose="02020603050405020304" pitchFamily="18" charset="0"/>
                <a:cs typeface="Times New Roman" panose="02020603050405020304" pitchFamily="18" charset="0"/>
              </a:rPr>
              <a:t>,</a:t>
            </a:r>
            <a:r>
              <a:rPr lang="en-US" altLang="zh-CN" sz="2200" i="1" dirty="0" err="1">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的方向向量为</a:t>
            </a:r>
            <a:r>
              <a:rPr lang="en-US" altLang="zh-CN" sz="2200" b="1" dirty="0" err="1">
                <a:solidFill>
                  <a:srgbClr val="000000"/>
                </a:solidFill>
                <a:latin typeface="Times New Roman" panose="02020603050405020304" pitchFamily="18" charset="0"/>
                <a:cs typeface="Times New Roman" panose="02020603050405020304" pitchFamily="18" charset="0"/>
              </a:rPr>
              <a:t>a</a:t>
            </a:r>
            <a:r>
              <a:rPr lang="en-US" altLang="zh-CN" sz="2200" dirty="0" err="1">
                <a:solidFill>
                  <a:srgbClr val="000000"/>
                </a:solidFill>
                <a:latin typeface="Times New Roman" panose="02020603050405020304" pitchFamily="18" charset="0"/>
                <a:cs typeface="Times New Roman" panose="02020603050405020304" pitchFamily="18" charset="0"/>
              </a:rPr>
              <a:t>,</a:t>
            </a:r>
            <a:r>
              <a:rPr lang="en-US" altLang="zh-CN" sz="2200" b="1" dirty="0" err="1">
                <a:solidFill>
                  <a:srgbClr val="000000"/>
                </a:solidFill>
                <a:latin typeface="Times New Roman" panose="02020603050405020304" pitchFamily="18" charset="0"/>
                <a:cs typeface="Times New Roman" panose="02020603050405020304" pitchFamily="18" charset="0"/>
              </a:rPr>
              <a:t>b</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其夹角为</a:t>
            </a:r>
            <a:r>
              <a:rPr lang="en-US" altLang="zh-CN" sz="2200" i="1" dirty="0">
                <a:solidFill>
                  <a:srgbClr val="000000"/>
                </a:solidFill>
                <a:latin typeface="Times New Roman" panose="02020603050405020304" pitchFamily="18" charset="0"/>
                <a:ea typeface="Microsoft Yi Baiti" panose="03000500000000000000" pitchFamily="66" charset="0"/>
                <a:cs typeface="Times New Roman" panose="02020603050405020304" pitchFamily="18" charset="0"/>
              </a:rPr>
              <a:t>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则有</a:t>
            </a:r>
            <a:r>
              <a:rPr lang="en-US" altLang="zh-CN" sz="2200" dirty="0">
                <a:solidFill>
                  <a:srgbClr val="000000"/>
                </a:solidFill>
                <a:latin typeface="Times New Roman" panose="02020603050405020304" pitchFamily="18" charset="0"/>
                <a:cs typeface="Times New Roman" panose="02020603050405020304" pitchFamily="18" charset="0"/>
              </a:rPr>
              <a:t>cos </a:t>
            </a:r>
            <a:r>
              <a:rPr lang="en-US" altLang="zh-CN" sz="2200" i="1" dirty="0">
                <a:solidFill>
                  <a:srgbClr val="000000"/>
                </a:solidFill>
                <a:latin typeface="Times New Roman" panose="02020603050405020304" pitchFamily="18" charset="0"/>
                <a:ea typeface="Microsoft Yi Baiti" panose="03000500000000000000" pitchFamily="66" charset="0"/>
                <a:cs typeface="Times New Roman" panose="02020603050405020304" pitchFamily="18" charset="0"/>
              </a:rPr>
              <a:t>θ</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i="1"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cos</a:t>
            </a:r>
            <a:r>
              <a:rPr lang="en-US" altLang="zh-CN" sz="2200" u="sng" dirty="0">
                <a:solidFill>
                  <a:srgbClr val="FF0000"/>
                </a:solidFill>
                <a:uFill>
                  <a:solidFill>
                    <a:srgbClr val="000000"/>
                  </a:solidFill>
                </a:uFill>
                <a:latin typeface="NEU-BZ-S92"/>
                <a:ea typeface="方正宋黑_GBK" panose="03000509000000000000" pitchFamily="65" charset="-122"/>
                <a:cs typeface="Times New Roman" panose="02020603050405020304" pitchFamily="18" charset="0"/>
              </a:rPr>
              <a:t> </a:t>
            </a:r>
            <a:r>
              <a:rPr lang="en-US" altLang="zh-CN" sz="2200" i="1" u="sng" dirty="0">
                <a:solidFill>
                  <a:srgbClr val="FF0000"/>
                </a:solidFill>
                <a:uFill>
                  <a:solidFill>
                    <a:srgbClr val="000000"/>
                  </a:solidFill>
                </a:uFill>
                <a:latin typeface="Times New Roman" panose="02020603050405020304" pitchFamily="18" charset="0"/>
                <a:ea typeface="Microsoft Yi Baiti" panose="03000500000000000000" pitchFamily="66" charset="0"/>
                <a:cs typeface="Times New Roman" panose="02020603050405020304" pitchFamily="18" charset="0"/>
              </a:rPr>
              <a:t>φ</a:t>
            </a:r>
            <a:r>
              <a:rPr lang="en-US" altLang="zh-CN" sz="2200" i="1"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i="1"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直线与平面所成的角</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范围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直线和平面所成的角</a:t>
            </a:r>
            <a:r>
              <a:rPr lang="en-US" altLang="zh-CN" sz="2200" i="1" dirty="0">
                <a:solidFill>
                  <a:srgbClr val="000000"/>
                </a:solidFill>
                <a:latin typeface="Times New Roman" panose="02020603050405020304" pitchFamily="18" charset="0"/>
                <a:ea typeface="Microsoft Yi Baiti" panose="03000500000000000000" pitchFamily="66" charset="0"/>
                <a:cs typeface="Times New Roman" panose="02020603050405020304" pitchFamily="18" charset="0"/>
              </a:rPr>
              <a:t>θ</a:t>
            </a:r>
            <a:r>
              <a:rPr lang="zh-CN" altLang="zh-CN" sz="2200" dirty="0">
                <a:solidFill>
                  <a:srgbClr val="000000"/>
                </a:solidFill>
                <a:latin typeface="Times New Roman" panose="02020603050405020304" pitchFamily="18" charset="0"/>
                <a:cs typeface="Times New Roman" panose="02020603050405020304" pitchFamily="18" charset="0"/>
              </a:rPr>
              <a:t>的取值范围是</a:t>
            </a:r>
            <a:r>
              <a:rPr lang="zh-CN" altLang="zh-CN" sz="2200" i="1"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i="1"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向量求法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设直线</a:t>
            </a:r>
            <a:r>
              <a:rPr lang="en-US" altLang="zh-CN" sz="2200" i="1" dirty="0">
                <a:solidFill>
                  <a:srgbClr val="000000"/>
                </a:solidFill>
                <a:latin typeface="Times New Roman" panose="02020603050405020304" pitchFamily="18" charset="0"/>
                <a:cs typeface="Times New Roman" panose="02020603050405020304" pitchFamily="18" charset="0"/>
              </a:rPr>
              <a:t>l</a:t>
            </a:r>
            <a:r>
              <a:rPr lang="zh-CN" altLang="zh-CN" sz="2200" dirty="0">
                <a:solidFill>
                  <a:srgbClr val="000000"/>
                </a:solidFill>
                <a:latin typeface="Times New Roman" panose="02020603050405020304" pitchFamily="18" charset="0"/>
                <a:cs typeface="Times New Roman" panose="02020603050405020304" pitchFamily="18" charset="0"/>
              </a:rPr>
              <a:t>的方向向量为</a:t>
            </a:r>
            <a:r>
              <a:rPr lang="en-US" altLang="zh-CN" sz="2200" b="1" dirty="0">
                <a:solidFill>
                  <a:srgbClr val="000000"/>
                </a:solidFill>
                <a:latin typeface="Times New Roman" panose="02020603050405020304" pitchFamily="18" charset="0"/>
                <a:cs typeface="Times New Roman" panose="02020603050405020304" pitchFamily="18" charset="0"/>
              </a:rPr>
              <a:t>a</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平面的法向量为</a:t>
            </a:r>
            <a:r>
              <a:rPr lang="en-US" altLang="zh-CN" sz="2200" b="1" dirty="0">
                <a:solidFill>
                  <a:srgbClr val="000000"/>
                </a:solidFill>
                <a:latin typeface="Times New Roman" panose="02020603050405020304" pitchFamily="18" charset="0"/>
                <a:cs typeface="Times New Roman" panose="02020603050405020304" pitchFamily="18" charset="0"/>
              </a:rPr>
              <a:t>u</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直线与平面所成的角为</a:t>
            </a:r>
            <a:r>
              <a:rPr lang="en-US" altLang="zh-CN" sz="2200" i="1" dirty="0" err="1">
                <a:solidFill>
                  <a:srgbClr val="000000"/>
                </a:solidFill>
                <a:latin typeface="Times New Roman" panose="02020603050405020304" pitchFamily="18" charset="0"/>
                <a:ea typeface="Microsoft Yi Baiti" panose="03000500000000000000" pitchFamily="66" charset="0"/>
                <a:cs typeface="Times New Roman" panose="02020603050405020304" pitchFamily="18" charset="0"/>
              </a:rPr>
              <a:t>θ</a:t>
            </a:r>
            <a:r>
              <a:rPr lang="en-US" altLang="zh-CN" sz="2200" dirty="0" err="1">
                <a:solidFill>
                  <a:srgbClr val="000000"/>
                </a:solidFill>
                <a:latin typeface="Times New Roman" panose="02020603050405020304" pitchFamily="18" charset="0"/>
                <a:cs typeface="Times New Roman" panose="02020603050405020304" pitchFamily="18" charset="0"/>
              </a:rPr>
              <a:t>,</a:t>
            </a:r>
            <a:r>
              <a:rPr lang="en-US" altLang="zh-CN" sz="2200" b="1" dirty="0" err="1">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与</a:t>
            </a:r>
            <a:r>
              <a:rPr lang="en-US" altLang="zh-CN" sz="2200" b="1" dirty="0">
                <a:solidFill>
                  <a:srgbClr val="000000"/>
                </a:solidFill>
                <a:latin typeface="Times New Roman" panose="02020603050405020304" pitchFamily="18" charset="0"/>
                <a:cs typeface="Times New Roman" panose="02020603050405020304" pitchFamily="18" charset="0"/>
              </a:rPr>
              <a:t>u</a:t>
            </a:r>
            <a:r>
              <a:rPr lang="zh-CN" altLang="zh-CN" sz="2200" dirty="0">
                <a:solidFill>
                  <a:srgbClr val="000000"/>
                </a:solidFill>
                <a:latin typeface="Times New Roman" panose="02020603050405020304" pitchFamily="18" charset="0"/>
                <a:cs typeface="Times New Roman" panose="02020603050405020304" pitchFamily="18" charset="0"/>
              </a:rPr>
              <a:t>的夹角为</a:t>
            </a:r>
            <a:r>
              <a:rPr lang="en-US" altLang="zh-CN" sz="2200" i="1" dirty="0">
                <a:solidFill>
                  <a:srgbClr val="000000"/>
                </a:solidFill>
                <a:latin typeface="Times New Roman" panose="02020603050405020304" pitchFamily="18" charset="0"/>
                <a:ea typeface="Microsoft Yi Baiti" panose="03000500000000000000" pitchFamily="66" charset="0"/>
                <a:cs typeface="Times New Roman" panose="02020603050405020304" pitchFamily="18" charset="0"/>
              </a:rPr>
              <a:t>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则有</a:t>
            </a:r>
            <a:r>
              <a:rPr lang="en-US" altLang="zh-CN" sz="2200" dirty="0">
                <a:solidFill>
                  <a:srgbClr val="000000"/>
                </a:solidFill>
                <a:latin typeface="Times New Roman" panose="02020603050405020304" pitchFamily="18" charset="0"/>
                <a:cs typeface="Times New Roman" panose="02020603050405020304" pitchFamily="18" charset="0"/>
              </a:rPr>
              <a:t>sin </a:t>
            </a:r>
            <a:r>
              <a:rPr lang="en-US" altLang="zh-CN" sz="2200" i="1" dirty="0">
                <a:solidFill>
                  <a:srgbClr val="000000"/>
                </a:solidFill>
                <a:latin typeface="Times New Roman" panose="02020603050405020304" pitchFamily="18" charset="0"/>
                <a:ea typeface="Microsoft Yi Baiti" panose="03000500000000000000" pitchFamily="66" charset="0"/>
                <a:cs typeface="Times New Roman" panose="02020603050405020304" pitchFamily="18" charset="0"/>
              </a:rPr>
              <a:t>θ</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i="1"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cos</a:t>
            </a:r>
            <a:r>
              <a:rPr lang="en-US" altLang="zh-CN" sz="2200" u="sng" dirty="0">
                <a:solidFill>
                  <a:srgbClr val="FF0000"/>
                </a:solidFill>
                <a:uFill>
                  <a:solidFill>
                    <a:srgbClr val="000000"/>
                  </a:solidFill>
                </a:uFill>
                <a:latin typeface="NEU-BZ-S92"/>
                <a:ea typeface="方正宋黑_GBK" panose="03000509000000000000" pitchFamily="65" charset="-122"/>
                <a:cs typeface="Times New Roman" panose="02020603050405020304" pitchFamily="18" charset="0"/>
              </a:rPr>
              <a:t> </a:t>
            </a:r>
            <a:r>
              <a:rPr lang="en-US" altLang="zh-CN" sz="2200" i="1" u="sng" dirty="0">
                <a:solidFill>
                  <a:srgbClr val="FF0000"/>
                </a:solidFill>
                <a:uFill>
                  <a:solidFill>
                    <a:srgbClr val="000000"/>
                  </a:solidFill>
                </a:uFill>
                <a:latin typeface="Times New Roman" panose="02020603050405020304" pitchFamily="18" charset="0"/>
                <a:ea typeface="Microsoft Yi Baiti" panose="03000500000000000000" pitchFamily="66" charset="0"/>
                <a:cs typeface="Times New Roman" panose="02020603050405020304" pitchFamily="18" charset="0"/>
              </a:rPr>
              <a:t>φ</a:t>
            </a:r>
            <a:r>
              <a:rPr lang="en-US" altLang="zh-CN" sz="2200" i="1"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i="1"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或</a:t>
            </a:r>
            <a:r>
              <a:rPr lang="en-US" altLang="zh-CN" sz="2200" dirty="0">
                <a:solidFill>
                  <a:srgbClr val="000000"/>
                </a:solidFill>
                <a:latin typeface="Times New Roman" panose="02020603050405020304" pitchFamily="18" charset="0"/>
                <a:cs typeface="Times New Roman" panose="02020603050405020304" pitchFamily="18" charset="0"/>
              </a:rPr>
              <a:t>cos </a:t>
            </a:r>
            <a:r>
              <a:rPr lang="en-US" altLang="zh-CN" sz="2200" i="1" dirty="0">
                <a:solidFill>
                  <a:srgbClr val="000000"/>
                </a:solidFill>
                <a:latin typeface="Times New Roman" panose="02020603050405020304" pitchFamily="18" charset="0"/>
                <a:ea typeface="Microsoft Yi Baiti" panose="03000500000000000000" pitchFamily="66" charset="0"/>
                <a:cs typeface="Times New Roman" panose="02020603050405020304" pitchFamily="18" charset="0"/>
              </a:rPr>
              <a:t>θ</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sin </a:t>
            </a:r>
            <a:r>
              <a:rPr lang="en-US" altLang="zh-CN" sz="2200" i="1" dirty="0">
                <a:solidFill>
                  <a:srgbClr val="000000"/>
                </a:solidFill>
                <a:latin typeface="Times New Roman" panose="02020603050405020304" pitchFamily="18" charset="0"/>
                <a:ea typeface="Microsoft Yi Baiti" panose="03000500000000000000" pitchFamily="66" charset="0"/>
                <a:cs typeface="Times New Roman" panose="02020603050405020304" pitchFamily="18" charset="0"/>
              </a:rPr>
              <a:t>φ</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graphicFrame>
        <p:nvGraphicFramePr>
          <p:cNvPr id="6" name="对象 5"/>
          <p:cNvGraphicFramePr>
            <a:graphicFrameLocks noChangeAspect="1"/>
          </p:cNvGraphicFramePr>
          <p:nvPr>
            <p:extLst>
              <p:ext uri="{D42A27DB-BD31-4B8C-83A1-F6EECF244321}">
                <p14:modId xmlns:p14="http://schemas.microsoft.com/office/powerpoint/2010/main" xmlns="" val="2960898294"/>
              </p:ext>
            </p:extLst>
          </p:nvPr>
        </p:nvGraphicFramePr>
        <p:xfrm>
          <a:off x="5231904" y="2414587"/>
          <a:ext cx="6106686" cy="454780"/>
        </p:xfrm>
        <a:graphic>
          <a:graphicData uri="http://schemas.openxmlformats.org/presentationml/2006/ole">
            <p:oleObj spid="_x0000_s2052" name="文档" r:id="rId5" imgW="3837032" imgH="286190" progId="Word.Document.12">
              <p:embed/>
            </p:oleObj>
          </a:graphicData>
        </a:graphic>
      </p:graphicFrame>
      <p:graphicFrame>
        <p:nvGraphicFramePr>
          <p:cNvPr id="7" name="对象 6"/>
          <p:cNvGraphicFramePr>
            <a:graphicFrameLocks noChangeAspect="1"/>
          </p:cNvGraphicFramePr>
          <p:nvPr>
            <p:extLst>
              <p:ext uri="{D42A27DB-BD31-4B8C-83A1-F6EECF244321}">
                <p14:modId xmlns:p14="http://schemas.microsoft.com/office/powerpoint/2010/main" xmlns="" val="2101931551"/>
              </p:ext>
            </p:extLst>
          </p:nvPr>
        </p:nvGraphicFramePr>
        <p:xfrm>
          <a:off x="5015880" y="4001023"/>
          <a:ext cx="6106686" cy="454780"/>
        </p:xfrm>
        <a:graphic>
          <a:graphicData uri="http://schemas.openxmlformats.org/presentationml/2006/ole">
            <p:oleObj spid="_x0000_s2053" name="文档" r:id="rId6" imgW="3837032" imgH="286190" progId="Word.Document.12">
              <p:embed/>
            </p:oleObj>
          </a:graphicData>
        </a:graphic>
      </p:graphicFrame>
      <p:sp>
        <p:nvSpPr>
          <p:cNvPr id="8" name="矩形 7"/>
          <p:cNvSpPr/>
          <p:nvPr/>
        </p:nvSpPr>
        <p:spPr>
          <a:xfrm>
            <a:off x="2474819" y="3305766"/>
            <a:ext cx="805105"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7195750" y="4912931"/>
            <a:ext cx="885616"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2071452064"/>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ipe(down)">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9"/>
                                        </p:tgtEl>
                                      </p:cBhvr>
                                    </p:animEffect>
                                    <p:set>
                                      <p:cBhvr>
                                        <p:cTn id="22"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a:t>-</a:t>
            </a:r>
            <a:fld id="{4BF17FCF-D4DA-449D-A468-DDB7E43619E6}" type="slidenum">
              <a:rPr lang="zh-CN" altLang="en-US" smtClean="0"/>
              <a:pPr algn="ctr"/>
              <a:t>50</a:t>
            </a:fld>
            <a:r>
              <a:rPr lang="en-US" altLang="zh-CN"/>
              <a:t>-</a:t>
            </a:r>
            <a:endParaRPr lang="zh-CN" altLang="en-US" dirty="0"/>
          </a:p>
        </p:txBody>
      </p:sp>
      <p:sp>
        <p:nvSpPr>
          <p:cNvPr id="4" name="矩形 3"/>
          <p:cNvSpPr>
            <a:spLocks noChangeAspect="1"/>
          </p:cNvSpPr>
          <p:nvPr/>
        </p:nvSpPr>
        <p:spPr>
          <a:xfrm>
            <a:off x="2032000" y="1353648"/>
            <a:ext cx="8128000" cy="4561249"/>
          </a:xfrm>
          <a:prstGeom prst="rect">
            <a:avLst/>
          </a:prstGeom>
        </p:spPr>
        <p:txBody>
          <a:bodyPr>
            <a:spAutoFit/>
          </a:bodyPr>
          <a:lstStyle/>
          <a:p>
            <a:pPr indent="266700">
              <a:lnSpc>
                <a:spcPct val="120000"/>
              </a:lnSpc>
              <a:tabLst>
                <a:tab pos="1188085" algn="l"/>
                <a:tab pos="2163445" algn="l"/>
                <a:tab pos="3142615" algn="l"/>
                <a:tab pos="4190365"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【典例】</a:t>
            </a:r>
            <a:r>
              <a:rPr lang="zh-CN" altLang="zh-CN" sz="2200" dirty="0">
                <a:solidFill>
                  <a:srgbClr val="FF0000"/>
                </a:solidFill>
                <a:latin typeface="NEU-BZ-S92"/>
                <a:ea typeface="Arial" panose="020B0604020202020204" pitchFamily="34"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(2017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浙江宁波联考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在四棱锥</a:t>
            </a:r>
            <a:r>
              <a:rPr lang="en-US" altLang="zh-CN" sz="2200" i="1" dirty="0">
                <a:solidFill>
                  <a:srgbClr val="000000"/>
                </a:solidFill>
                <a:latin typeface="Times New Roman" panose="02020603050405020304" pitchFamily="18" charset="0"/>
                <a:cs typeface="Times New Roman" panose="02020603050405020304" pitchFamily="18" charset="0"/>
              </a:rPr>
              <a:t>P-ABCD</a:t>
            </a:r>
            <a:r>
              <a:rPr lang="zh-CN" altLang="zh-CN" sz="2200" dirty="0">
                <a:solidFill>
                  <a:srgbClr val="000000"/>
                </a:solidFill>
                <a:latin typeface="Times New Roman" panose="02020603050405020304" pitchFamily="18" charset="0"/>
                <a:cs typeface="Times New Roman" panose="02020603050405020304" pitchFamily="18" charset="0"/>
              </a:rPr>
              <a:t>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BAD=</a:t>
            </a:r>
            <a:r>
              <a:rPr lang="en-US" altLang="zh-CN" sz="2200" dirty="0">
                <a:solidFill>
                  <a:srgbClr val="000000"/>
                </a:solidFill>
                <a:latin typeface="Times New Roman" panose="02020603050405020304" pitchFamily="18" charset="0"/>
                <a:cs typeface="Times New Roman" panose="02020603050405020304" pitchFamily="18" charset="0"/>
              </a:rPr>
              <a:t>120</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AB=AD=</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BCD</a:t>
            </a:r>
            <a:r>
              <a:rPr lang="zh-CN" altLang="zh-CN" sz="2200" dirty="0">
                <a:solidFill>
                  <a:srgbClr val="000000"/>
                </a:solidFill>
                <a:latin typeface="Times New Roman" panose="02020603050405020304" pitchFamily="18" charset="0"/>
                <a:cs typeface="Times New Roman" panose="02020603050405020304" pitchFamily="18" charset="0"/>
              </a:rPr>
              <a:t>是等边三角形</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E</a:t>
            </a:r>
            <a:r>
              <a:rPr lang="zh-CN" altLang="zh-CN" sz="2200" dirty="0">
                <a:solidFill>
                  <a:srgbClr val="000000"/>
                </a:solidFill>
                <a:latin typeface="Times New Roman" panose="02020603050405020304" pitchFamily="18" charset="0"/>
                <a:cs typeface="Times New Roman" panose="02020603050405020304" pitchFamily="18" charset="0"/>
              </a:rPr>
              <a:t>是</a:t>
            </a:r>
            <a:r>
              <a:rPr lang="en-US" altLang="zh-CN" sz="2200" i="1" dirty="0">
                <a:solidFill>
                  <a:srgbClr val="000000"/>
                </a:solidFill>
                <a:latin typeface="Times New Roman" panose="02020603050405020304" pitchFamily="18" charset="0"/>
                <a:cs typeface="Times New Roman" panose="02020603050405020304" pitchFamily="18" charset="0"/>
              </a:rPr>
              <a:t>BP</a:t>
            </a:r>
            <a:r>
              <a:rPr lang="zh-CN" altLang="zh-CN" sz="2200" dirty="0">
                <a:solidFill>
                  <a:srgbClr val="000000"/>
                </a:solidFill>
                <a:latin typeface="Times New Roman" panose="02020603050405020304" pitchFamily="18" charset="0"/>
                <a:cs typeface="Times New Roman" panose="02020603050405020304" pitchFamily="18" charset="0"/>
              </a:rPr>
              <a:t>中点</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AC</a:t>
            </a:r>
            <a:r>
              <a:rPr lang="zh-CN" altLang="zh-CN" sz="2200" dirty="0">
                <a:solidFill>
                  <a:srgbClr val="000000"/>
                </a:solidFill>
                <a:latin typeface="Times New Roman" panose="02020603050405020304" pitchFamily="18" charset="0"/>
                <a:cs typeface="Times New Roman" panose="02020603050405020304" pitchFamily="18" charset="0"/>
              </a:rPr>
              <a:t>与</a:t>
            </a:r>
            <a:r>
              <a:rPr lang="en-US" altLang="zh-CN" sz="2200" i="1" dirty="0">
                <a:solidFill>
                  <a:srgbClr val="000000"/>
                </a:solidFill>
                <a:latin typeface="Times New Roman" panose="02020603050405020304" pitchFamily="18" charset="0"/>
                <a:cs typeface="Times New Roman" panose="02020603050405020304" pitchFamily="18" charset="0"/>
              </a:rPr>
              <a:t>BD</a:t>
            </a:r>
            <a:r>
              <a:rPr lang="zh-CN" altLang="zh-CN" sz="2200" dirty="0">
                <a:solidFill>
                  <a:srgbClr val="000000"/>
                </a:solidFill>
                <a:latin typeface="Times New Roman" panose="02020603050405020304" pitchFamily="18" charset="0"/>
                <a:cs typeface="Times New Roman" panose="02020603050405020304" pitchFamily="18" charset="0"/>
              </a:rPr>
              <a:t>交于点</a:t>
            </a:r>
            <a:r>
              <a:rPr lang="en-US" altLang="zh-CN" sz="2200" i="1" dirty="0">
                <a:solidFill>
                  <a:srgbClr val="000000"/>
                </a:solidFill>
                <a:latin typeface="Times New Roman" panose="02020603050405020304" pitchFamily="18" charset="0"/>
                <a:cs typeface="Times New Roman" panose="02020603050405020304" pitchFamily="18" charset="0"/>
              </a:rPr>
              <a:t>O</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且</a:t>
            </a:r>
            <a:r>
              <a:rPr lang="en-US" altLang="zh-CN" sz="2200" i="1" dirty="0">
                <a:solidFill>
                  <a:srgbClr val="000000"/>
                </a:solidFill>
                <a:latin typeface="Times New Roman" panose="02020603050405020304" pitchFamily="18" charset="0"/>
                <a:cs typeface="Times New Roman" panose="02020603050405020304" pitchFamily="18" charset="0"/>
              </a:rPr>
              <a:t>OP</a:t>
            </a:r>
            <a:r>
              <a:rPr lang="zh-CN" altLang="zh-CN" sz="2200" dirty="0">
                <a:solidFill>
                  <a:srgbClr val="000000"/>
                </a:solidFill>
                <a:latin typeface="NEU-BZ-S92"/>
                <a:cs typeface="宋体" panose="02010600030101010101" pitchFamily="2" charset="-122"/>
              </a:rPr>
              <a:t>⊥</a:t>
            </a:r>
            <a:r>
              <a:rPr lang="zh-CN" altLang="zh-CN" sz="2200" dirty="0">
                <a:solidFill>
                  <a:srgbClr val="000000"/>
                </a:solidFill>
                <a:latin typeface="Times New Roman" panose="02020603050405020304" pitchFamily="18" charset="0"/>
                <a:cs typeface="Times New Roman" panose="02020603050405020304" pitchFamily="18" charset="0"/>
              </a:rPr>
              <a:t>平面</a:t>
            </a:r>
            <a:r>
              <a:rPr lang="en-US" altLang="zh-CN" sz="2200" i="1" dirty="0">
                <a:solidFill>
                  <a:srgbClr val="000000"/>
                </a:solidFill>
                <a:latin typeface="Times New Roman" panose="02020603050405020304" pitchFamily="18" charset="0"/>
                <a:cs typeface="Times New Roman" panose="02020603050405020304" pitchFamily="18" charset="0"/>
              </a:rPr>
              <a:t>ABCD.</a:t>
            </a:r>
          </a:p>
          <a:p>
            <a:pPr indent="266700">
              <a:lnSpc>
                <a:spcPct val="120000"/>
              </a:lnSpc>
              <a:tabLst>
                <a:tab pos="1188085" algn="l"/>
                <a:tab pos="2163445" algn="l"/>
                <a:tab pos="3142615" algn="l"/>
                <a:tab pos="4190365" algn="l"/>
              </a:tabLst>
            </a:pPr>
            <a:endParaRPr lang="en-US" altLang="zh-CN" sz="2200" i="1" dirty="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indent="266700">
              <a:lnSpc>
                <a:spcPct val="120000"/>
              </a:lnSpc>
              <a:tabLst>
                <a:tab pos="1188085" algn="l"/>
                <a:tab pos="2163445" algn="l"/>
                <a:tab pos="3142615" algn="l"/>
                <a:tab pos="4190365" algn="l"/>
              </a:tabLst>
            </a:pPr>
            <a:endParaRPr lang="en-US" altLang="zh-CN" sz="2200" i="1" dirty="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indent="266700">
              <a:lnSpc>
                <a:spcPct val="120000"/>
              </a:lnSpc>
              <a:tabLst>
                <a:tab pos="1188085" algn="l"/>
                <a:tab pos="2163445" algn="l"/>
                <a:tab pos="3142615" algn="l"/>
                <a:tab pos="4190365" algn="l"/>
              </a:tabLst>
            </a:pPr>
            <a:endParaRPr lang="en-US" altLang="zh-CN" sz="2200" i="1" dirty="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indent="266700">
              <a:lnSpc>
                <a:spcPct val="120000"/>
              </a:lnSpc>
              <a:tabLst>
                <a:tab pos="1188085" algn="l"/>
                <a:tab pos="2163445" algn="l"/>
                <a:tab pos="3142615" algn="l"/>
                <a:tab pos="4190365" algn="l"/>
              </a:tabLst>
            </a:pPr>
            <a:endParaRPr lang="en-US" altLang="zh-CN" sz="2200" i="1" dirty="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indent="266700">
              <a:lnSpc>
                <a:spcPct val="120000"/>
              </a:lnSpc>
              <a:tabLst>
                <a:tab pos="1188085" algn="l"/>
                <a:tab pos="2163445" algn="l"/>
                <a:tab pos="3142615" algn="l"/>
                <a:tab pos="4190365" algn="l"/>
              </a:tabLst>
            </a:pPr>
            <a:endParaRPr lang="en-US" altLang="zh-CN" sz="2200" i="1" dirty="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indent="266700">
              <a:lnSpc>
                <a:spcPct val="120000"/>
              </a:lnSpc>
              <a:tabLst>
                <a:tab pos="1188085" algn="l"/>
                <a:tab pos="2163445" algn="l"/>
                <a:tab pos="3142615" algn="l"/>
                <a:tab pos="4190365" algn="l"/>
              </a:tabLst>
            </a:pP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求证</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PD</a:t>
            </a:r>
            <a:r>
              <a:rPr lang="zh-CN" altLang="zh-CN" sz="2200" dirty="0">
                <a:solidFill>
                  <a:srgbClr val="000000"/>
                </a:solidFill>
                <a:latin typeface="NEU-BZ-S92"/>
                <a:cs typeface="宋体" panose="02010600030101010101" pitchFamily="2" charset="-122"/>
              </a:rPr>
              <a:t>∥</a:t>
            </a:r>
            <a:r>
              <a:rPr lang="zh-CN" altLang="zh-CN" sz="2200" dirty="0">
                <a:solidFill>
                  <a:srgbClr val="000000"/>
                </a:solidFill>
                <a:latin typeface="Times New Roman" panose="02020603050405020304" pitchFamily="18" charset="0"/>
                <a:cs typeface="Times New Roman" panose="02020603050405020304" pitchFamily="18" charset="0"/>
              </a:rPr>
              <a:t>平面</a:t>
            </a:r>
            <a:r>
              <a:rPr lang="en-US" altLang="zh-CN" sz="2200" i="1" dirty="0">
                <a:solidFill>
                  <a:srgbClr val="000000"/>
                </a:solidFill>
                <a:latin typeface="Times New Roman" panose="02020603050405020304" pitchFamily="18" charset="0"/>
                <a:cs typeface="Times New Roman" panose="02020603050405020304" pitchFamily="18" charset="0"/>
              </a:rPr>
              <a:t>ACE</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当</a:t>
            </a:r>
            <a:r>
              <a:rPr lang="en-US" altLang="zh-CN" sz="2200" i="1" dirty="0">
                <a:solidFill>
                  <a:srgbClr val="000000"/>
                </a:solidFill>
                <a:latin typeface="Times New Roman" panose="02020603050405020304" pitchFamily="18" charset="0"/>
                <a:cs typeface="Times New Roman" panose="02020603050405020304" pitchFamily="18" charset="0"/>
              </a:rPr>
              <a:t>OP=</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求直线</a:t>
            </a:r>
            <a:r>
              <a:rPr lang="en-US" altLang="zh-CN" sz="2200" i="1" dirty="0">
                <a:solidFill>
                  <a:srgbClr val="000000"/>
                </a:solidFill>
                <a:latin typeface="Times New Roman" panose="02020603050405020304" pitchFamily="18" charset="0"/>
                <a:cs typeface="Times New Roman" panose="02020603050405020304" pitchFamily="18" charset="0"/>
              </a:rPr>
              <a:t>PA</a:t>
            </a:r>
            <a:r>
              <a:rPr lang="zh-CN" altLang="zh-CN" sz="2200" dirty="0">
                <a:solidFill>
                  <a:srgbClr val="000000"/>
                </a:solidFill>
                <a:latin typeface="Times New Roman" panose="02020603050405020304" pitchFamily="18" charset="0"/>
                <a:cs typeface="Times New Roman" panose="02020603050405020304" pitchFamily="18" charset="0"/>
              </a:rPr>
              <a:t>与平面</a:t>
            </a:r>
            <a:r>
              <a:rPr lang="en-US" altLang="zh-CN" sz="2200" i="1" dirty="0">
                <a:solidFill>
                  <a:srgbClr val="000000"/>
                </a:solidFill>
                <a:latin typeface="Times New Roman" panose="02020603050405020304" pitchFamily="18" charset="0"/>
                <a:cs typeface="Times New Roman" panose="02020603050405020304" pitchFamily="18" charset="0"/>
              </a:rPr>
              <a:t>ACE</a:t>
            </a:r>
            <a:r>
              <a:rPr lang="zh-CN" altLang="zh-CN" sz="2200" dirty="0">
                <a:solidFill>
                  <a:srgbClr val="000000"/>
                </a:solidFill>
                <a:latin typeface="Times New Roman" panose="02020603050405020304" pitchFamily="18" charset="0"/>
                <a:cs typeface="Times New Roman" panose="02020603050405020304" pitchFamily="18" charset="0"/>
              </a:rPr>
              <a:t>所成角的正弦值</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graphicFrame>
        <p:nvGraphicFramePr>
          <p:cNvPr id="5" name="对象 4"/>
          <p:cNvGraphicFramePr>
            <a:graphicFrameLocks noChangeAspect="1"/>
          </p:cNvGraphicFramePr>
          <p:nvPr>
            <p:extLst>
              <p:ext uri="{D42A27DB-BD31-4B8C-83A1-F6EECF244321}">
                <p14:modId xmlns:p14="http://schemas.microsoft.com/office/powerpoint/2010/main" xmlns="" val="3453048980"/>
              </p:ext>
            </p:extLst>
          </p:nvPr>
        </p:nvGraphicFramePr>
        <p:xfrm>
          <a:off x="2032000" y="2775816"/>
          <a:ext cx="8128000" cy="2013513"/>
        </p:xfrm>
        <a:graphic>
          <a:graphicData uri="http://schemas.openxmlformats.org/presentationml/2006/ole">
            <p:oleObj spid="_x0000_s38915" name="文档" r:id="rId3" imgW="3838246" imgH="951154" progId="Word.Document.12">
              <p:embed/>
            </p:oleObj>
          </a:graphicData>
        </a:graphic>
      </p:graphicFrame>
    </p:spTree>
    <p:extLst>
      <p:ext uri="{BB962C8B-B14F-4D97-AF65-F5344CB8AC3E}">
        <p14:creationId xmlns:p14="http://schemas.microsoft.com/office/powerpoint/2010/main" xmlns="" val="580297149"/>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a:t>-</a:t>
            </a:r>
            <a:fld id="{4BF17FCF-D4DA-449D-A468-DDB7E43619E6}" type="slidenum">
              <a:rPr lang="zh-CN" altLang="en-US" smtClean="0"/>
              <a:pPr algn="ctr"/>
              <a:t>51</a:t>
            </a:fld>
            <a:r>
              <a:rPr lang="en-US" altLang="zh-CN"/>
              <a:t>-</a:t>
            </a:r>
            <a:endParaRPr lang="zh-CN" altLang="en-US" dirty="0"/>
          </a:p>
        </p:txBody>
      </p:sp>
      <p:sp>
        <p:nvSpPr>
          <p:cNvPr id="3" name="矩形 2"/>
          <p:cNvSpPr>
            <a:spLocks noChangeAspect="1"/>
          </p:cNvSpPr>
          <p:nvPr/>
        </p:nvSpPr>
        <p:spPr>
          <a:xfrm>
            <a:off x="2032000" y="1294804"/>
            <a:ext cx="8128000" cy="4522392"/>
          </a:xfrm>
          <a:prstGeom prst="rect">
            <a:avLst/>
          </a:prstGeom>
        </p:spPr>
        <p:txBody>
          <a:bodyPr>
            <a:spAutoFit/>
          </a:bodyPr>
          <a:lstStyle/>
          <a:p>
            <a:pPr indent="266700">
              <a:lnSpc>
                <a:spcPct val="120000"/>
              </a:lnSpc>
              <a:tabLst>
                <a:tab pos="1188085" algn="l"/>
                <a:tab pos="2163445" algn="l"/>
                <a:tab pos="3142615" algn="l"/>
                <a:tab pos="4190365"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分析</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推导出</a:t>
            </a:r>
            <a:r>
              <a:rPr lang="zh-CN" altLang="zh-CN" sz="2200"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ABC</a:t>
            </a:r>
            <a:r>
              <a:rPr lang="zh-CN" altLang="zh-CN" sz="2200"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ACD</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O</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a:t>
            </a:r>
            <a:r>
              <a:rPr lang="en-US" altLang="zh-CN" sz="2200" i="1" dirty="0">
                <a:solidFill>
                  <a:srgbClr val="000000"/>
                </a:solidFill>
                <a:latin typeface="Times New Roman" panose="02020603050405020304" pitchFamily="18" charset="0"/>
                <a:cs typeface="Times New Roman" panose="02020603050405020304" pitchFamily="18" charset="0"/>
              </a:rPr>
              <a:t>BD</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连接</a:t>
            </a:r>
            <a:r>
              <a:rPr lang="en-US" altLang="zh-CN" sz="2200" i="1" dirty="0">
                <a:solidFill>
                  <a:srgbClr val="000000"/>
                </a:solidFill>
                <a:latin typeface="Times New Roman" panose="02020603050405020304" pitchFamily="18" charset="0"/>
                <a:cs typeface="Times New Roman" panose="02020603050405020304" pitchFamily="18" charset="0"/>
              </a:rPr>
              <a:t>OE</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a:t>
            </a:r>
            <a:r>
              <a:rPr lang="en-US" altLang="zh-CN" sz="2200" i="1" dirty="0">
                <a:solidFill>
                  <a:srgbClr val="000000"/>
                </a:solidFill>
                <a:latin typeface="Times New Roman" panose="02020603050405020304" pitchFamily="18" charset="0"/>
                <a:cs typeface="Times New Roman" panose="02020603050405020304" pitchFamily="18" charset="0"/>
              </a:rPr>
              <a:t>OE</a:t>
            </a:r>
            <a:r>
              <a:rPr lang="zh-CN" altLang="zh-CN" sz="2200"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PD</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由此能证明</a:t>
            </a:r>
            <a:r>
              <a:rPr lang="en-US" altLang="zh-CN" sz="2200" i="1" dirty="0">
                <a:solidFill>
                  <a:srgbClr val="000000"/>
                </a:solidFill>
                <a:latin typeface="Times New Roman" panose="02020603050405020304" pitchFamily="18" charset="0"/>
                <a:cs typeface="Times New Roman" panose="02020603050405020304" pitchFamily="18" charset="0"/>
              </a:rPr>
              <a:t>PD</a:t>
            </a:r>
            <a:r>
              <a:rPr lang="zh-CN" altLang="zh-CN" sz="2200" dirty="0">
                <a:solidFill>
                  <a:srgbClr val="000000"/>
                </a:solidFill>
                <a:latin typeface="NEU-BZ-S92"/>
                <a:cs typeface="宋体" panose="02010600030101010101" pitchFamily="2" charset="-122"/>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平面</a:t>
            </a:r>
            <a:r>
              <a:rPr lang="en-US" altLang="zh-CN" sz="2200" i="1" dirty="0">
                <a:solidFill>
                  <a:srgbClr val="000000"/>
                </a:solidFill>
                <a:latin typeface="Times New Roman" panose="02020603050405020304" pitchFamily="18" charset="0"/>
                <a:cs typeface="Times New Roman" panose="02020603050405020304" pitchFamily="18" charset="0"/>
              </a:rPr>
              <a:t>ACE.</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a:t>
            </a:r>
            <a:r>
              <a:rPr lang="en-US" altLang="zh-CN" sz="2200" i="1" dirty="0">
                <a:solidFill>
                  <a:srgbClr val="000000"/>
                </a:solidFill>
                <a:latin typeface="Times New Roman" panose="02020603050405020304" pitchFamily="18" charset="0"/>
                <a:cs typeface="Times New Roman" panose="02020603050405020304" pitchFamily="18" charset="0"/>
              </a:rPr>
              <a:t>BD</a:t>
            </a:r>
            <a:r>
              <a:rPr lang="zh-CN" altLang="zh-CN" sz="2200"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AC</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PO</a:t>
            </a:r>
            <a:r>
              <a:rPr lang="zh-CN" altLang="zh-CN" sz="2200" dirty="0">
                <a:solidFill>
                  <a:srgbClr val="000000"/>
                </a:solidFill>
                <a:latin typeface="NEU-BZ-S92"/>
                <a:cs typeface="宋体" panose="02010600030101010101" pitchFamily="2" charset="-122"/>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平面</a:t>
            </a:r>
            <a:r>
              <a:rPr lang="en-US" altLang="zh-CN" sz="2200" i="1" dirty="0">
                <a:solidFill>
                  <a:srgbClr val="000000"/>
                </a:solidFill>
                <a:latin typeface="Times New Roman" panose="02020603050405020304" pitchFamily="18" charset="0"/>
                <a:cs typeface="Times New Roman" panose="02020603050405020304" pitchFamily="18" charset="0"/>
              </a:rPr>
              <a:t>ABCD</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a:t>
            </a:r>
            <a:r>
              <a:rPr lang="en-US" altLang="zh-CN" sz="2200" i="1" dirty="0">
                <a:solidFill>
                  <a:srgbClr val="000000"/>
                </a:solidFill>
                <a:latin typeface="Times New Roman" panose="02020603050405020304" pitchFamily="18" charset="0"/>
                <a:cs typeface="Times New Roman" panose="02020603050405020304" pitchFamily="18" charset="0"/>
              </a:rPr>
              <a:t>O</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为原点</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OB</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OC</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OP</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为坐标轴建立空间直角坐标系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利用向量法能求出直线</a:t>
            </a:r>
            <a:r>
              <a:rPr lang="en-US" altLang="zh-CN" sz="2200" i="1" dirty="0">
                <a:solidFill>
                  <a:srgbClr val="000000"/>
                </a:solidFill>
                <a:latin typeface="Times New Roman" panose="02020603050405020304" pitchFamily="18" charset="0"/>
                <a:cs typeface="Times New Roman" panose="02020603050405020304" pitchFamily="18" charset="0"/>
              </a:rPr>
              <a:t>PA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与平面</a:t>
            </a:r>
            <a:r>
              <a:rPr lang="en-US" altLang="zh-CN" sz="2200" i="1" dirty="0">
                <a:solidFill>
                  <a:srgbClr val="000000"/>
                </a:solidFill>
                <a:latin typeface="Times New Roman" panose="02020603050405020304" pitchFamily="18" charset="0"/>
                <a:cs typeface="Times New Roman" panose="02020603050405020304" pitchFamily="18" charset="0"/>
              </a:rPr>
              <a:t>ACE</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所成角的正弦值</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证明</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i="1" dirty="0">
                <a:solidFill>
                  <a:srgbClr val="000000"/>
                </a:solidFill>
                <a:latin typeface="NEU-BZ-S92"/>
                <a:cs typeface="宋体" panose="02010600030101010101" pitchFamily="2" charset="-122"/>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在四棱锥</a:t>
            </a:r>
            <a:r>
              <a:rPr lang="en-US" altLang="zh-CN" sz="2200" i="1" dirty="0">
                <a:solidFill>
                  <a:srgbClr val="000000"/>
                </a:solidFill>
                <a:latin typeface="Times New Roman" panose="02020603050405020304" pitchFamily="18" charset="0"/>
                <a:cs typeface="Times New Roman" panose="02020603050405020304" pitchFamily="18" charset="0"/>
              </a:rPr>
              <a:t>P-ABCD</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BAD=</a:t>
            </a:r>
            <a:r>
              <a:rPr lang="en-US" altLang="zh-CN" sz="2200" dirty="0">
                <a:solidFill>
                  <a:srgbClr val="000000"/>
                </a:solidFill>
                <a:latin typeface="Times New Roman" panose="02020603050405020304" pitchFamily="18" charset="0"/>
                <a:cs typeface="Times New Roman" panose="02020603050405020304" pitchFamily="18" charset="0"/>
              </a:rPr>
              <a:t>120</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AB=AD=</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BCD</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是等边三角形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i="1" dirty="0">
                <a:solidFill>
                  <a:srgbClr val="000000"/>
                </a:solidFill>
                <a:latin typeface="NEU-BZ-S92"/>
                <a:cs typeface="宋体" panose="02010600030101010101" pitchFamily="2" charset="-122"/>
              </a:rPr>
              <a:t>∴</a:t>
            </a:r>
            <a:r>
              <a:rPr lang="zh-CN" altLang="zh-CN" sz="2200"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ABC</a:t>
            </a:r>
            <a:r>
              <a:rPr lang="zh-CN" altLang="zh-CN" sz="2200"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ACD.</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188085" algn="l"/>
                <a:tab pos="2163445" algn="l"/>
                <a:tab pos="3142615" algn="l"/>
                <a:tab pos="4190365" algn="l"/>
              </a:tabLst>
            </a:pPr>
            <a:r>
              <a:rPr lang="zh-CN" altLang="zh-CN" sz="2200" i="1"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E</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a:t>
            </a:r>
            <a:r>
              <a:rPr lang="en-US" altLang="zh-CN" sz="2200" i="1" dirty="0">
                <a:solidFill>
                  <a:srgbClr val="000000"/>
                </a:solidFill>
                <a:latin typeface="Times New Roman" panose="02020603050405020304" pitchFamily="18" charset="0"/>
                <a:cs typeface="Times New Roman" panose="02020603050405020304" pitchFamily="18" charset="0"/>
              </a:rPr>
              <a:t>BP</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中点</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AC</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a:t>
            </a:r>
            <a:r>
              <a:rPr lang="en-US" altLang="zh-CN" sz="2200" i="1" dirty="0">
                <a:solidFill>
                  <a:srgbClr val="000000"/>
                </a:solidFill>
                <a:latin typeface="Times New Roman" panose="02020603050405020304" pitchFamily="18" charset="0"/>
                <a:cs typeface="Times New Roman" panose="02020603050405020304" pitchFamily="18" charset="0"/>
              </a:rPr>
              <a:t>BD</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交于点</a:t>
            </a:r>
            <a:r>
              <a:rPr lang="en-US" altLang="zh-CN" sz="2200" i="1" dirty="0">
                <a:solidFill>
                  <a:srgbClr val="000000"/>
                </a:solidFill>
                <a:latin typeface="Times New Roman" panose="02020603050405020304" pitchFamily="18" charset="0"/>
                <a:cs typeface="Times New Roman" panose="02020603050405020304" pitchFamily="18" charset="0"/>
              </a:rPr>
              <a:t>O</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i="1"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O</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a:t>
            </a:r>
            <a:r>
              <a:rPr lang="en-US" altLang="zh-CN" sz="2200" i="1" dirty="0">
                <a:solidFill>
                  <a:srgbClr val="000000"/>
                </a:solidFill>
                <a:latin typeface="Times New Roman" panose="02020603050405020304" pitchFamily="18" charset="0"/>
                <a:cs typeface="Times New Roman" panose="02020603050405020304" pitchFamily="18" charset="0"/>
              </a:rPr>
              <a:t>BD</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中点</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188085" algn="l"/>
                <a:tab pos="2163445" algn="l"/>
                <a:tab pos="3142615" algn="l"/>
                <a:tab pos="4190365"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连接</a:t>
            </a:r>
            <a:r>
              <a:rPr lang="en-US" altLang="zh-CN" sz="2200" i="1" dirty="0">
                <a:solidFill>
                  <a:srgbClr val="000000"/>
                </a:solidFill>
                <a:latin typeface="Times New Roman" panose="02020603050405020304" pitchFamily="18" charset="0"/>
                <a:cs typeface="Times New Roman" panose="02020603050405020304" pitchFamily="18" charset="0"/>
              </a:rPr>
              <a:t>OE</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a:t>
            </a:r>
            <a:r>
              <a:rPr lang="en-US" altLang="zh-CN" sz="2200" i="1" dirty="0">
                <a:solidFill>
                  <a:srgbClr val="000000"/>
                </a:solidFill>
                <a:latin typeface="Times New Roman" panose="02020603050405020304" pitchFamily="18" charset="0"/>
                <a:cs typeface="Times New Roman" panose="02020603050405020304" pitchFamily="18" charset="0"/>
              </a:rPr>
              <a:t>OE</a:t>
            </a:r>
            <a:r>
              <a:rPr lang="zh-CN" altLang="zh-CN" sz="2200"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PD.</a:t>
            </a:r>
            <a:r>
              <a:rPr lang="en-US" altLang="zh-CN" sz="2200" dirty="0">
                <a:solidFill>
                  <a:srgbClr val="000000"/>
                </a:solidFill>
                <a:latin typeface="Times New Roman" panose="02020603050405020304" pitchFamily="18" charset="0"/>
                <a:cs typeface="Times New Roman" panose="02020603050405020304" pitchFamily="18" charset="0"/>
              </a:rPr>
              <a:t> (3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188085" algn="l"/>
                <a:tab pos="2163445" algn="l"/>
                <a:tab pos="3142615" algn="l"/>
                <a:tab pos="4190365" algn="l"/>
              </a:tabLst>
            </a:pPr>
            <a:r>
              <a:rPr lang="zh-CN" altLang="zh-CN" sz="2200" i="1"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PD</a:t>
            </a:r>
            <a:r>
              <a:rPr lang="en-US" altLang="zh-CN" sz="2200" dirty="0">
                <a:solidFill>
                  <a:srgbClr val="000000"/>
                </a:solidFill>
                <a:latin typeface="Cambria Math" panose="02040503050406030204" pitchFamily="18" charset="0"/>
                <a:ea typeface="NEU-BZ-S9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平面</a:t>
            </a:r>
            <a:r>
              <a:rPr lang="en-US" altLang="zh-CN" sz="2200" i="1" dirty="0">
                <a:solidFill>
                  <a:srgbClr val="000000"/>
                </a:solidFill>
                <a:latin typeface="Times New Roman" panose="02020603050405020304" pitchFamily="18" charset="0"/>
                <a:cs typeface="Times New Roman" panose="02020603050405020304" pitchFamily="18" charset="0"/>
              </a:rPr>
              <a:t>ACE</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OE</a:t>
            </a:r>
            <a:r>
              <a:rPr lang="en-US" altLang="zh-CN" sz="2200" dirty="0">
                <a:solidFill>
                  <a:srgbClr val="000000"/>
                </a:solidFill>
                <a:latin typeface="Cambria Math" panose="02040503050406030204" pitchFamily="18" charset="0"/>
                <a:ea typeface="NEU-BZ-S9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平面</a:t>
            </a:r>
            <a:r>
              <a:rPr lang="en-US" altLang="zh-CN" sz="2200" i="1" dirty="0">
                <a:solidFill>
                  <a:srgbClr val="000000"/>
                </a:solidFill>
                <a:latin typeface="Times New Roman" panose="02020603050405020304" pitchFamily="18" charset="0"/>
                <a:cs typeface="Times New Roman" panose="02020603050405020304" pitchFamily="18" charset="0"/>
              </a:rPr>
              <a:t>ACE</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188085" algn="l"/>
                <a:tab pos="2163445" algn="l"/>
                <a:tab pos="3142615" algn="l"/>
                <a:tab pos="4190365" algn="l"/>
              </a:tabLst>
            </a:pPr>
            <a:r>
              <a:rPr lang="zh-CN" altLang="zh-CN" sz="2200" i="1"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PD</a:t>
            </a:r>
            <a:r>
              <a:rPr lang="zh-CN" altLang="zh-CN" sz="2200" dirty="0">
                <a:solidFill>
                  <a:srgbClr val="000000"/>
                </a:solidFill>
                <a:latin typeface="NEU-BZ-S92"/>
                <a:cs typeface="宋体" panose="02010600030101010101" pitchFamily="2" charset="-122"/>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平面</a:t>
            </a:r>
            <a:r>
              <a:rPr lang="en-US" altLang="zh-CN" sz="2200" i="1" dirty="0">
                <a:solidFill>
                  <a:srgbClr val="000000"/>
                </a:solidFill>
                <a:latin typeface="Times New Roman" panose="02020603050405020304" pitchFamily="18" charset="0"/>
                <a:cs typeface="Times New Roman" panose="02020603050405020304" pitchFamily="18" charset="0"/>
              </a:rPr>
              <a:t>ACE.</a:t>
            </a:r>
            <a:r>
              <a:rPr lang="en-US" altLang="zh-CN" sz="2200" dirty="0">
                <a:solidFill>
                  <a:srgbClr val="000000"/>
                </a:solidFill>
                <a:latin typeface="Times New Roman" panose="02020603050405020304" pitchFamily="18" charset="0"/>
                <a:cs typeface="Times New Roman" panose="02020603050405020304" pitchFamily="18" charset="0"/>
              </a:rPr>
              <a:t> (6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14253741"/>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wipe(down)">
                                      <p:cBhvr>
                                        <p:cTn id="7" dur="500"/>
                                        <p:tgtEl>
                                          <p:spTgt spid="3">
                                            <p:txEl>
                                              <p:pRg st="2" end="2"/>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3">
                                            <p:txEl>
                                              <p:pRg st="3" end="3"/>
                                            </p:txEl>
                                          </p:spTgt>
                                        </p:tgtEl>
                                        <p:attrNameLst>
                                          <p:attrName>style.visibility</p:attrName>
                                        </p:attrNameLst>
                                      </p:cBhvr>
                                      <p:to>
                                        <p:strVal val="visible"/>
                                      </p:to>
                                    </p:set>
                                    <p:animEffect transition="in" filter="wipe(down)">
                                      <p:cBhvr>
                                        <p:cTn id="10" dur="500"/>
                                        <p:tgtEl>
                                          <p:spTgt spid="3">
                                            <p:txEl>
                                              <p:pRg st="3" end="3"/>
                                            </p:txEl>
                                          </p:spTgt>
                                        </p:tgtEl>
                                      </p:cBhvr>
                                    </p:animEffect>
                                  </p:childTnLst>
                                </p:cTn>
                              </p:par>
                              <p:par>
                                <p:cTn id="11" presetID="22" presetClass="entr" presetSubtype="4" fill="hold" nodeType="withEffect">
                                  <p:stCondLst>
                                    <p:cond delay="0"/>
                                  </p:stCondLst>
                                  <p:childTnLst>
                                    <p:set>
                                      <p:cBhvr>
                                        <p:cTn id="12" dur="1" fill="hold">
                                          <p:stCondLst>
                                            <p:cond delay="0"/>
                                          </p:stCondLst>
                                        </p:cTn>
                                        <p:tgtEl>
                                          <p:spTgt spid="3">
                                            <p:txEl>
                                              <p:pRg st="4" end="4"/>
                                            </p:txEl>
                                          </p:spTgt>
                                        </p:tgtEl>
                                        <p:attrNameLst>
                                          <p:attrName>style.visibility</p:attrName>
                                        </p:attrNameLst>
                                      </p:cBhvr>
                                      <p:to>
                                        <p:strVal val="visible"/>
                                      </p:to>
                                    </p:set>
                                    <p:animEffect transition="in" filter="wipe(down)">
                                      <p:cBhvr>
                                        <p:cTn id="13" dur="500"/>
                                        <p:tgtEl>
                                          <p:spTgt spid="3">
                                            <p:txEl>
                                              <p:pRg st="4" end="4"/>
                                            </p:txEl>
                                          </p:spTgt>
                                        </p:tgtEl>
                                      </p:cBhvr>
                                    </p:animEffect>
                                  </p:childTnLst>
                                </p:cTn>
                              </p:par>
                              <p:par>
                                <p:cTn id="14" presetID="22" presetClass="entr" presetSubtype="4" fill="hold" nodeType="withEffect">
                                  <p:stCondLst>
                                    <p:cond delay="0"/>
                                  </p:stCondLst>
                                  <p:childTnLst>
                                    <p:set>
                                      <p:cBhvr>
                                        <p:cTn id="15" dur="1" fill="hold">
                                          <p:stCondLst>
                                            <p:cond delay="0"/>
                                          </p:stCondLst>
                                        </p:cTn>
                                        <p:tgtEl>
                                          <p:spTgt spid="3">
                                            <p:txEl>
                                              <p:pRg st="5" end="5"/>
                                            </p:txEl>
                                          </p:spTgt>
                                        </p:tgtEl>
                                        <p:attrNameLst>
                                          <p:attrName>style.visibility</p:attrName>
                                        </p:attrNameLst>
                                      </p:cBhvr>
                                      <p:to>
                                        <p:strVal val="visible"/>
                                      </p:to>
                                    </p:set>
                                    <p:animEffect transition="in" filter="wipe(down)">
                                      <p:cBhvr>
                                        <p:cTn id="16" dur="500"/>
                                        <p:tgtEl>
                                          <p:spTgt spid="3">
                                            <p:txEl>
                                              <p:pRg st="5" end="5"/>
                                            </p:txEl>
                                          </p:spTgt>
                                        </p:tgtEl>
                                      </p:cBhvr>
                                    </p:animEffect>
                                  </p:childTnLst>
                                </p:cTn>
                              </p:par>
                              <p:par>
                                <p:cTn id="17" presetID="22" presetClass="entr" presetSubtype="4" fill="hold" nodeType="with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animEffect transition="in" filter="wipe(down)">
                                      <p:cBhvr>
                                        <p:cTn id="19"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a:t>-</a:t>
            </a:r>
            <a:fld id="{4BF17FCF-D4DA-449D-A468-DDB7E43619E6}" type="slidenum">
              <a:rPr lang="zh-CN" altLang="en-US" smtClean="0"/>
              <a:pPr algn="ctr"/>
              <a:t>52</a:t>
            </a:fld>
            <a:r>
              <a:rPr lang="en-US" altLang="zh-CN"/>
              <a:t>-</a:t>
            </a:r>
            <a:endParaRPr lang="zh-CN" altLang="en-US" dirty="0"/>
          </a:p>
        </p:txBody>
      </p:sp>
      <p:sp>
        <p:nvSpPr>
          <p:cNvPr id="3" name="矩形 2"/>
          <p:cNvSpPr>
            <a:spLocks noChangeAspect="1"/>
          </p:cNvSpPr>
          <p:nvPr/>
        </p:nvSpPr>
        <p:spPr>
          <a:xfrm>
            <a:off x="2032000" y="1153023"/>
            <a:ext cx="8128000" cy="866006"/>
          </a:xfrm>
          <a:prstGeom prst="rect">
            <a:avLst/>
          </a:prstGeom>
        </p:spPr>
        <p:txBody>
          <a:bodyPr>
            <a:spAutoFit/>
          </a:bodyPr>
          <a:lstStyle/>
          <a:p>
            <a:pPr indent="266700">
              <a:lnSpc>
                <a:spcPct val="120000"/>
              </a:lnSpc>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i="1"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BD</a:t>
            </a:r>
            <a:r>
              <a:rPr lang="zh-CN" altLang="zh-CN" sz="2200"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AC</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PO</a:t>
            </a:r>
            <a:r>
              <a:rPr lang="zh-CN" altLang="zh-CN" sz="2200" dirty="0">
                <a:solidFill>
                  <a:srgbClr val="000000"/>
                </a:solidFill>
                <a:latin typeface="NEU-BZ-S92"/>
                <a:cs typeface="宋体" panose="02010600030101010101" pitchFamily="2" charset="-122"/>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平面</a:t>
            </a:r>
            <a:r>
              <a:rPr lang="en-US" altLang="zh-CN" sz="2200" i="1" dirty="0">
                <a:solidFill>
                  <a:srgbClr val="000000"/>
                </a:solidFill>
                <a:latin typeface="Times New Roman" panose="02020603050405020304" pitchFamily="18" charset="0"/>
                <a:cs typeface="Times New Roman" panose="02020603050405020304" pitchFamily="18" charset="0"/>
              </a:rPr>
              <a:t>ABCD</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a:t>
            </a:r>
            <a:r>
              <a:rPr lang="en-US" altLang="zh-CN" sz="2200" i="1" dirty="0">
                <a:solidFill>
                  <a:srgbClr val="000000"/>
                </a:solidFill>
                <a:latin typeface="Times New Roman" panose="02020603050405020304" pitchFamily="18" charset="0"/>
                <a:cs typeface="Times New Roman" panose="02020603050405020304" pitchFamily="18" charset="0"/>
              </a:rPr>
              <a:t>O</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为原点</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OB</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OC</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OP</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为坐标轴建立空间直角坐标系</a:t>
            </a:r>
            <a:r>
              <a:rPr lang="en-US" altLang="zh-CN" sz="2200" dirty="0">
                <a:solidFill>
                  <a:srgbClr val="000000"/>
                </a:solidFill>
                <a:latin typeface="Times New Roman" panose="02020603050405020304" pitchFamily="18" charset="0"/>
                <a:cs typeface="Times New Roman" panose="02020603050405020304" pitchFamily="18" charset="0"/>
              </a:rPr>
              <a:t>, (8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xmlns="" val="865218066"/>
              </p:ext>
            </p:extLst>
          </p:nvPr>
        </p:nvGraphicFramePr>
        <p:xfrm>
          <a:off x="1834649" y="2014473"/>
          <a:ext cx="8128000" cy="4137953"/>
        </p:xfrm>
        <a:graphic>
          <a:graphicData uri="http://schemas.openxmlformats.org/presentationml/2006/ole">
            <p:oleObj spid="_x0000_s39939" name="文档" r:id="rId3" imgW="3838246" imgH="1954870" progId="Word.Document.12">
              <p:embed/>
            </p:oleObj>
          </a:graphicData>
        </a:graphic>
      </p:graphicFrame>
      <p:pic>
        <p:nvPicPr>
          <p:cNvPr id="5" name="Y131.eps" descr="id:2147499594;FounderCES"/>
          <p:cNvPicPr/>
          <p:nvPr/>
        </p:nvPicPr>
        <p:blipFill>
          <a:blip r:embed="rId4"/>
          <a:stretch>
            <a:fillRect/>
          </a:stretch>
        </p:blipFill>
        <p:spPr>
          <a:xfrm>
            <a:off x="7104113" y="3043202"/>
            <a:ext cx="2455051" cy="2575024"/>
          </a:xfrm>
          <a:prstGeom prst="rect">
            <a:avLst/>
          </a:prstGeom>
        </p:spPr>
      </p:pic>
    </p:spTree>
    <p:extLst>
      <p:ext uri="{BB962C8B-B14F-4D97-AF65-F5344CB8AC3E}">
        <p14:creationId xmlns:p14="http://schemas.microsoft.com/office/powerpoint/2010/main" xmlns="" val="4133654382"/>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a:t>-</a:t>
            </a:r>
            <a:fld id="{4BF17FCF-D4DA-449D-A468-DDB7E43619E6}" type="slidenum">
              <a:rPr lang="zh-CN" altLang="en-US" smtClean="0"/>
              <a:pPr algn="ctr"/>
              <a:t>53</a:t>
            </a:fld>
            <a:r>
              <a:rPr lang="en-US" altLang="zh-CN"/>
              <a:t>-</a:t>
            </a:r>
            <a:endParaRPr lang="zh-CN" altLang="en-US" dirty="0"/>
          </a:p>
        </p:txBody>
      </p:sp>
      <p:sp>
        <p:nvSpPr>
          <p:cNvPr id="3" name="矩形 2"/>
          <p:cNvSpPr>
            <a:spLocks noChangeAspect="1"/>
          </p:cNvSpPr>
          <p:nvPr/>
        </p:nvSpPr>
        <p:spPr>
          <a:xfrm>
            <a:off x="2032000" y="3122997"/>
            <a:ext cx="8128000" cy="866006"/>
          </a:xfrm>
          <a:prstGeom prst="rect">
            <a:avLst/>
          </a:prstGeom>
        </p:spPr>
        <p:txBody>
          <a:bodyPr>
            <a:spAutoFit/>
          </a:bodyPr>
          <a:lstStyle/>
          <a:p>
            <a:pPr indent="266700">
              <a:lnSpc>
                <a:spcPct val="120000"/>
              </a:lnSpc>
              <a:tabLst>
                <a:tab pos="1188085" algn="l"/>
                <a:tab pos="2163445" algn="l"/>
                <a:tab pos="3142615" algn="l"/>
                <a:tab pos="4190365"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答题指导</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本题考查面面垂直的证明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考查二面角的余弦值的取值范围的求法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是中档题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解题时要认真审题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注意向量法的合理运用</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606626725"/>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a:t>-</a:t>
            </a:r>
            <a:fld id="{4BF17FCF-D4DA-449D-A468-DDB7E43619E6}" type="slidenum">
              <a:rPr lang="zh-CN" altLang="en-US" smtClean="0"/>
              <a:pPr algn="ctr"/>
              <a:t>54</a:t>
            </a:fld>
            <a:r>
              <a:rPr lang="en-US" altLang="zh-CN"/>
              <a:t>-</a:t>
            </a:r>
            <a:endParaRPr lang="zh-CN" altLang="en-US" dirty="0"/>
          </a:p>
        </p:txBody>
      </p:sp>
      <p:sp>
        <p:nvSpPr>
          <p:cNvPr id="3" name="矩形 2"/>
          <p:cNvSpPr>
            <a:spLocks noChangeAspect="1"/>
          </p:cNvSpPr>
          <p:nvPr/>
        </p:nvSpPr>
        <p:spPr>
          <a:xfrm>
            <a:off x="2032000" y="1105535"/>
            <a:ext cx="8128000" cy="5334922"/>
          </a:xfrm>
          <a:prstGeom prst="rect">
            <a:avLst/>
          </a:prstGeom>
        </p:spPr>
        <p:txBody>
          <a:bodyPr>
            <a:spAutoFit/>
          </a:bodyPr>
          <a:lstStyle/>
          <a:p>
            <a:pPr indent="266700">
              <a:lnSpc>
                <a:spcPct val="120000"/>
              </a:lnSpc>
              <a:tabLst>
                <a:tab pos="1188085" algn="l"/>
                <a:tab pos="2163445" algn="l"/>
                <a:tab pos="3142615" algn="l"/>
                <a:tab pos="4190365"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高分策略</a:t>
            </a: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用向量知识证明立体几何问题有两种基本思路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一种是用向量表示几何量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利用向量的运算进行判断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另一种是用向量的坐标表示几何量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共分三步</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建立立体图形与空间向量的联系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用空间向量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或坐标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表示问题中所涉及的点、线、面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把立体几何问题转化为向量问题</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通过向量运算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研究点、线、面之间的位置关系</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根据运算结果的几何意义来解释相关问题</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tabLst>
                <a:tab pos="1188085" algn="l"/>
                <a:tab pos="2163445" algn="l"/>
                <a:tab pos="3142615" algn="l"/>
                <a:tab pos="4190365"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向量法通过空间坐标系把空间图形的性质代数化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避免了寻找平面角和垂线段等诸多麻烦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使空间点、线、面的位置关系的判定和计算程序化、简单化</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主要是建系、设点、计算向量的坐标、利用数量积的夹角公式计算</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tabLst>
                <a:tab pos="1188085" algn="l"/>
                <a:tab pos="2163445" algn="l"/>
                <a:tab pos="3142615" algn="l"/>
                <a:tab pos="4190365"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利用平面的法向量求二面角的大小时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当求出两半平面</a:t>
            </a:r>
            <a:r>
              <a:rPr lang="en-US" altLang="zh-CN" sz="2200" i="1" dirty="0">
                <a:solidFill>
                  <a:srgbClr val="000000"/>
                </a:solidFill>
                <a:latin typeface="Times New Roman" panose="02020603050405020304" pitchFamily="18" charset="0"/>
                <a:ea typeface="Microsoft Yi Baiti" panose="03000500000000000000" pitchFamily="66" charset="0"/>
                <a:cs typeface="Times New Roman" panose="02020603050405020304" pitchFamily="18" charset="0"/>
              </a:rPr>
              <a:t>α</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ea typeface="Microsoft Yi Baiti" panose="03000500000000000000" pitchFamily="66" charset="0"/>
                <a:cs typeface="Times New Roman" panose="02020603050405020304" pitchFamily="18" charset="0"/>
              </a:rPr>
              <a:t>β</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的法向量</a:t>
            </a:r>
            <a:r>
              <a:rPr lang="en-US" altLang="zh-CN" sz="2200" b="1" dirty="0">
                <a:solidFill>
                  <a:srgbClr val="000000"/>
                </a:solidFill>
                <a:latin typeface="Times New Roman" panose="02020603050405020304" pitchFamily="18" charset="0"/>
                <a:cs typeface="Times New Roman" panose="02020603050405020304" pitchFamily="18" charset="0"/>
              </a:rPr>
              <a:t>n</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b="1" dirty="0">
                <a:solidFill>
                  <a:srgbClr val="000000"/>
                </a:solidFill>
                <a:latin typeface="Times New Roman" panose="02020603050405020304" pitchFamily="18" charset="0"/>
                <a:cs typeface="Times New Roman" panose="02020603050405020304" pitchFamily="18" charset="0"/>
              </a:rPr>
              <a:t>n</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要根据向量坐标在图形中观察法向量的方向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从而确定二面角与向量</a:t>
            </a:r>
            <a:r>
              <a:rPr lang="en-US" altLang="zh-CN" sz="2200" b="1" dirty="0">
                <a:solidFill>
                  <a:srgbClr val="000000"/>
                </a:solidFill>
                <a:latin typeface="Times New Roman" panose="02020603050405020304" pitchFamily="18" charset="0"/>
                <a:cs typeface="Times New Roman" panose="02020603050405020304" pitchFamily="18" charset="0"/>
              </a:rPr>
              <a:t>n</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b="1" dirty="0">
                <a:solidFill>
                  <a:srgbClr val="000000"/>
                </a:solidFill>
                <a:latin typeface="Times New Roman" panose="02020603050405020304" pitchFamily="18" charset="0"/>
                <a:cs typeface="Times New Roman" panose="02020603050405020304" pitchFamily="18" charset="0"/>
              </a:rPr>
              <a:t>n</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的夹角是相等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还是互补</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582339843"/>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灯片编号占位符 1"/>
          <p:cNvSpPr>
            <a:spLocks noGrp="1"/>
          </p:cNvSpPr>
          <p:nvPr>
            <p:ph type="sldNum" sz="quarter" idx="4"/>
          </p:nvPr>
        </p:nvSpPr>
        <p:spPr/>
        <p:txBody>
          <a:bodyPr/>
          <a:lstStyle/>
          <a:p>
            <a:pPr algn="ctr"/>
            <a:r>
              <a:rPr lang="en-US" altLang="zh-CN" dirty="0"/>
              <a:t>-</a:t>
            </a:r>
            <a:fld id="{4BF17FCF-D4DA-449D-A468-DDB7E43619E6}" type="slidenum">
              <a:rPr lang="zh-CN" altLang="en-US" smtClean="0"/>
              <a:pPr algn="ctr"/>
              <a:t>6</a:t>
            </a:fld>
            <a:r>
              <a:rPr lang="en-US" altLang="zh-CN" dirty="0"/>
              <a:t>-</a:t>
            </a:r>
            <a:endParaRPr lang="zh-CN" altLang="en-US" dirty="0"/>
          </a:p>
        </p:txBody>
      </p:sp>
      <p:sp>
        <p:nvSpPr>
          <p:cNvPr id="3" name="圆角矩形 2">
            <a:hlinkClick r:id="rId2" action="ppaction://hlinksldjump"/>
          </p:cNvPr>
          <p:cNvSpPr/>
          <p:nvPr/>
        </p:nvSpPr>
        <p:spPr>
          <a:xfrm>
            <a:off x="1987632" y="1052513"/>
            <a:ext cx="945283"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E75E22"/>
                </a:solidFill>
                <a:latin typeface="+mj-ea"/>
                <a:ea typeface="+mj-ea"/>
              </a:rPr>
              <a:t>知识梳理</a:t>
            </a:r>
          </a:p>
        </p:txBody>
      </p:sp>
      <p:sp>
        <p:nvSpPr>
          <p:cNvPr id="4" name="圆角矩形 3">
            <a:hlinkClick r:id="rId3" action="ppaction://hlinksldjump"/>
          </p:cNvPr>
          <p:cNvSpPr/>
          <p:nvPr/>
        </p:nvSpPr>
        <p:spPr>
          <a:xfrm>
            <a:off x="2968706" y="1052513"/>
            <a:ext cx="94528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双击自测</a:t>
            </a:r>
          </a:p>
        </p:txBody>
      </p:sp>
      <p:sp>
        <p:nvSpPr>
          <p:cNvPr id="5" name="矩形 4"/>
          <p:cNvSpPr>
            <a:spLocks noChangeAspect="1"/>
          </p:cNvSpPr>
          <p:nvPr/>
        </p:nvSpPr>
        <p:spPr>
          <a:xfrm>
            <a:off x="2032000" y="1351160"/>
            <a:ext cx="8128000" cy="2084801"/>
          </a:xfrm>
          <a:prstGeom prst="rect">
            <a:avLst/>
          </a:prstGeom>
        </p:spPr>
        <p:txBody>
          <a:bodyPr>
            <a:spAutoFit/>
          </a:bodyPr>
          <a:lstStyle/>
          <a:p>
            <a:pPr indent="266700">
              <a:lnSpc>
                <a:spcPct val="120000"/>
              </a:lnSpc>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二面角</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二面角的取值范围是</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[0,</a:t>
            </a:r>
            <a:r>
              <a:rPr lang="en-US" altLang="zh-CN" sz="2200" u="sng" dirty="0">
                <a:solidFill>
                  <a:srgbClr val="FF0000"/>
                </a:solidFill>
                <a:uFill>
                  <a:solidFill>
                    <a:srgbClr val="000000"/>
                  </a:solidFill>
                </a:uFill>
                <a:latin typeface="Times New Roman" panose="02020603050405020304" pitchFamily="18" charset="0"/>
                <a:ea typeface="Microsoft Yi Baiti" panose="03000500000000000000" pitchFamily="66" charset="0"/>
                <a:cs typeface="Times New Roman" panose="02020603050405020304" pitchFamily="18" charset="0"/>
              </a:rPr>
              <a:t>π</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i="1"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二面角的向量求法</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若</a:t>
            </a:r>
            <a:r>
              <a:rPr lang="en-US" altLang="zh-CN" sz="2200" i="1" dirty="0">
                <a:solidFill>
                  <a:srgbClr val="000000"/>
                </a:solidFill>
                <a:latin typeface="Times New Roman" panose="02020603050405020304" pitchFamily="18" charset="0"/>
                <a:cs typeface="Times New Roman" panose="02020603050405020304" pitchFamily="18" charset="0"/>
              </a:rPr>
              <a:t>AB</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CD</a:t>
            </a:r>
            <a:r>
              <a:rPr lang="zh-CN" altLang="zh-CN" sz="2200" dirty="0">
                <a:solidFill>
                  <a:srgbClr val="000000"/>
                </a:solidFill>
                <a:latin typeface="Times New Roman" panose="02020603050405020304" pitchFamily="18" charset="0"/>
                <a:cs typeface="Times New Roman" panose="02020603050405020304" pitchFamily="18" charset="0"/>
              </a:rPr>
              <a:t>分别是二面角</a:t>
            </a:r>
            <a:r>
              <a:rPr lang="en-US" altLang="zh-CN" sz="2200" i="1" dirty="0">
                <a:solidFill>
                  <a:srgbClr val="000000"/>
                </a:solidFill>
                <a:latin typeface="Times New Roman" panose="02020603050405020304" pitchFamily="18" charset="0"/>
                <a:ea typeface="Microsoft Yi Baiti" panose="03000500000000000000" pitchFamily="66" charset="0"/>
                <a:cs typeface="Times New Roman" panose="02020603050405020304" pitchFamily="18" charset="0"/>
              </a:rPr>
              <a:t>α</a:t>
            </a:r>
            <a:r>
              <a:rPr lang="en-US" altLang="zh-CN" sz="2200" i="1" dirty="0">
                <a:solidFill>
                  <a:srgbClr val="000000"/>
                </a:solidFill>
                <a:latin typeface="Times New Roman" panose="02020603050405020304" pitchFamily="18" charset="0"/>
                <a:cs typeface="Times New Roman" panose="02020603050405020304" pitchFamily="18" charset="0"/>
              </a:rPr>
              <a:t>-l-</a:t>
            </a:r>
            <a:r>
              <a:rPr lang="en-US" altLang="zh-CN" sz="2200" i="1" dirty="0">
                <a:solidFill>
                  <a:srgbClr val="000000"/>
                </a:solidFill>
                <a:latin typeface="Times New Roman" panose="02020603050405020304" pitchFamily="18" charset="0"/>
                <a:ea typeface="Microsoft Yi Baiti" panose="03000500000000000000" pitchFamily="66" charset="0"/>
                <a:cs typeface="Times New Roman" panose="02020603050405020304" pitchFamily="18" charset="0"/>
              </a:rPr>
              <a:t>β</a:t>
            </a:r>
            <a:r>
              <a:rPr lang="zh-CN" altLang="zh-CN" sz="2200" dirty="0">
                <a:solidFill>
                  <a:srgbClr val="000000"/>
                </a:solidFill>
                <a:latin typeface="Times New Roman" panose="02020603050405020304" pitchFamily="18" charset="0"/>
                <a:cs typeface="Times New Roman" panose="02020603050405020304" pitchFamily="18" charset="0"/>
              </a:rPr>
              <a:t>的两个面内与棱</a:t>
            </a:r>
            <a:r>
              <a:rPr lang="en-US" altLang="zh-CN" sz="2200" i="1" dirty="0">
                <a:solidFill>
                  <a:srgbClr val="000000"/>
                </a:solidFill>
                <a:latin typeface="Times New Roman" panose="02020603050405020304" pitchFamily="18" charset="0"/>
                <a:cs typeface="Times New Roman" panose="02020603050405020304" pitchFamily="18" charset="0"/>
              </a:rPr>
              <a:t>l</a:t>
            </a:r>
            <a:r>
              <a:rPr lang="zh-CN" altLang="zh-CN" sz="2200" dirty="0">
                <a:solidFill>
                  <a:srgbClr val="000000"/>
                </a:solidFill>
                <a:latin typeface="Times New Roman" panose="02020603050405020304" pitchFamily="18" charset="0"/>
                <a:cs typeface="Times New Roman" panose="02020603050405020304" pitchFamily="18" charset="0"/>
              </a:rPr>
              <a:t>垂直的异面直线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则二面角的大小就是向量</a:t>
            </a:r>
            <a:r>
              <a:rPr lang="en-US" altLang="zh-CN" sz="2200" i="1" dirty="0">
                <a:solidFill>
                  <a:srgbClr val="000000"/>
                </a:solidFill>
                <a:latin typeface="Times New Roman" panose="02020603050405020304" pitchFamily="18" charset="0"/>
                <a:cs typeface="Times New Roman" panose="02020603050405020304" pitchFamily="18" charset="0"/>
              </a:rPr>
              <a:t>AB</a:t>
            </a:r>
            <a:r>
              <a:rPr lang="zh-CN" altLang="zh-CN" sz="2200" dirty="0">
                <a:solidFill>
                  <a:srgbClr val="000000"/>
                </a:solidFill>
                <a:latin typeface="Times New Roman" panose="02020603050405020304" pitchFamily="18" charset="0"/>
                <a:cs typeface="Times New Roman" panose="02020603050405020304" pitchFamily="18" charset="0"/>
              </a:rPr>
              <a:t>与</a:t>
            </a:r>
            <a:r>
              <a:rPr lang="en-US" altLang="zh-CN" sz="2200" i="1" dirty="0">
                <a:solidFill>
                  <a:srgbClr val="000000"/>
                </a:solidFill>
                <a:latin typeface="Times New Roman" panose="02020603050405020304" pitchFamily="18" charset="0"/>
                <a:cs typeface="Times New Roman" panose="02020603050405020304" pitchFamily="18" charset="0"/>
              </a:rPr>
              <a:t>CD</a:t>
            </a:r>
            <a:r>
              <a:rPr lang="zh-CN" altLang="zh-CN" sz="2200" dirty="0">
                <a:solidFill>
                  <a:srgbClr val="000000"/>
                </a:solidFill>
                <a:latin typeface="Times New Roman" panose="02020603050405020304" pitchFamily="18" charset="0"/>
                <a:cs typeface="Times New Roman" panose="02020603050405020304" pitchFamily="18" charset="0"/>
              </a:rPr>
              <a:t>的夹角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如图</a:t>
            </a:r>
            <a:r>
              <a:rPr lang="zh-CN" altLang="zh-CN" sz="2200" dirty="0">
                <a:solidFill>
                  <a:srgbClr val="000000"/>
                </a:solidFill>
                <a:latin typeface="NEU-BZ-S92"/>
                <a:cs typeface="宋体" panose="02010600030101010101" pitchFamily="2" charset="-122"/>
              </a:rPr>
              <a:t>①</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pic>
        <p:nvPicPr>
          <p:cNvPr id="6" name="A43.eps" descr="id:2147494874;FounderCES"/>
          <p:cNvPicPr/>
          <p:nvPr/>
        </p:nvPicPr>
        <p:blipFill>
          <a:blip r:embed="rId4"/>
          <a:stretch>
            <a:fillRect/>
          </a:stretch>
        </p:blipFill>
        <p:spPr>
          <a:xfrm>
            <a:off x="3407260" y="3435961"/>
            <a:ext cx="4848980" cy="1732845"/>
          </a:xfrm>
          <a:prstGeom prst="rect">
            <a:avLst/>
          </a:prstGeom>
        </p:spPr>
      </p:pic>
      <p:sp>
        <p:nvSpPr>
          <p:cNvPr id="7" name="矩形 6"/>
          <p:cNvSpPr>
            <a:spLocks noChangeAspect="1"/>
          </p:cNvSpPr>
          <p:nvPr/>
        </p:nvSpPr>
        <p:spPr>
          <a:xfrm>
            <a:off x="2032000" y="5191457"/>
            <a:ext cx="8128000" cy="1272271"/>
          </a:xfrm>
          <a:prstGeom prst="rect">
            <a:avLst/>
          </a:prstGeom>
        </p:spPr>
        <p:txBody>
          <a:bodyPr>
            <a:spAutoFit/>
          </a:bodyPr>
          <a:lstStyle/>
          <a:p>
            <a:pPr indent="266700">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设</a:t>
            </a:r>
            <a:r>
              <a:rPr lang="en-US" altLang="zh-CN" sz="2200" b="1" dirty="0">
                <a:solidFill>
                  <a:srgbClr val="000000"/>
                </a:solidFill>
                <a:latin typeface="Times New Roman" panose="02020603050405020304" pitchFamily="18" charset="0"/>
                <a:cs typeface="Times New Roman" panose="02020603050405020304" pitchFamily="18" charset="0"/>
              </a:rPr>
              <a:t>n</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b="1" dirty="0">
                <a:solidFill>
                  <a:srgbClr val="000000"/>
                </a:solidFill>
                <a:latin typeface="Times New Roman" panose="02020603050405020304" pitchFamily="18" charset="0"/>
                <a:cs typeface="Times New Roman" panose="02020603050405020304" pitchFamily="18" charset="0"/>
              </a:rPr>
              <a:t>n</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分别是二面角</a:t>
            </a:r>
            <a:r>
              <a:rPr lang="en-US" altLang="zh-CN" sz="2200" i="1" dirty="0">
                <a:solidFill>
                  <a:srgbClr val="000000"/>
                </a:solidFill>
                <a:latin typeface="Times New Roman" panose="02020603050405020304" pitchFamily="18" charset="0"/>
                <a:ea typeface="Microsoft Yi Baiti" panose="03000500000000000000" pitchFamily="66" charset="0"/>
                <a:cs typeface="Times New Roman" panose="02020603050405020304" pitchFamily="18" charset="0"/>
              </a:rPr>
              <a:t>α</a:t>
            </a:r>
            <a:r>
              <a:rPr lang="en-US" altLang="zh-CN" sz="2200" i="1" dirty="0">
                <a:solidFill>
                  <a:srgbClr val="000000"/>
                </a:solidFill>
                <a:latin typeface="Times New Roman" panose="02020603050405020304" pitchFamily="18" charset="0"/>
                <a:cs typeface="Times New Roman" panose="02020603050405020304" pitchFamily="18" charset="0"/>
              </a:rPr>
              <a:t>-l-</a:t>
            </a:r>
            <a:r>
              <a:rPr lang="en-US" altLang="zh-CN" sz="2200" i="1" dirty="0">
                <a:solidFill>
                  <a:srgbClr val="000000"/>
                </a:solidFill>
                <a:latin typeface="Times New Roman" panose="02020603050405020304" pitchFamily="18" charset="0"/>
                <a:ea typeface="Microsoft Yi Baiti" panose="03000500000000000000" pitchFamily="66" charset="0"/>
                <a:cs typeface="Times New Roman" panose="02020603050405020304" pitchFamily="18" charset="0"/>
              </a:rPr>
              <a:t>β</a:t>
            </a:r>
            <a:r>
              <a:rPr lang="zh-CN" altLang="zh-CN" sz="2200" dirty="0">
                <a:solidFill>
                  <a:srgbClr val="000000"/>
                </a:solidFill>
                <a:latin typeface="Times New Roman" panose="02020603050405020304" pitchFamily="18" charset="0"/>
                <a:cs typeface="Times New Roman" panose="02020603050405020304" pitchFamily="18" charset="0"/>
              </a:rPr>
              <a:t>的两个面</a:t>
            </a:r>
            <a:r>
              <a:rPr lang="en-US" altLang="zh-CN" sz="2200" i="1" dirty="0">
                <a:solidFill>
                  <a:srgbClr val="000000"/>
                </a:solidFill>
                <a:latin typeface="Times New Roman" panose="02020603050405020304" pitchFamily="18" charset="0"/>
                <a:ea typeface="Microsoft Yi Baiti" panose="03000500000000000000" pitchFamily="66" charset="0"/>
                <a:cs typeface="Times New Roman" panose="02020603050405020304" pitchFamily="18" charset="0"/>
              </a:rPr>
              <a:t>α</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ea typeface="Microsoft Yi Baiti" panose="03000500000000000000" pitchFamily="66" charset="0"/>
                <a:cs typeface="Times New Roman" panose="02020603050405020304" pitchFamily="18" charset="0"/>
              </a:rPr>
              <a:t>β</a:t>
            </a:r>
            <a:r>
              <a:rPr lang="zh-CN" altLang="zh-CN" sz="2200" dirty="0">
                <a:solidFill>
                  <a:srgbClr val="000000"/>
                </a:solidFill>
                <a:latin typeface="Times New Roman" panose="02020603050405020304" pitchFamily="18" charset="0"/>
                <a:cs typeface="Times New Roman" panose="02020603050405020304" pitchFamily="18" charset="0"/>
              </a:rPr>
              <a:t>的法向量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则图</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中向量</a:t>
            </a:r>
            <a:r>
              <a:rPr lang="en-US" altLang="zh-CN" sz="2200" b="1" dirty="0">
                <a:solidFill>
                  <a:srgbClr val="000000"/>
                </a:solidFill>
                <a:latin typeface="Times New Roman" panose="02020603050405020304" pitchFamily="18" charset="0"/>
                <a:cs typeface="Times New Roman" panose="02020603050405020304" pitchFamily="18" charset="0"/>
              </a:rPr>
              <a:t>n</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与</a:t>
            </a:r>
            <a:r>
              <a:rPr lang="en-US" altLang="zh-CN" sz="2200" b="1" dirty="0">
                <a:solidFill>
                  <a:srgbClr val="000000"/>
                </a:solidFill>
                <a:latin typeface="Times New Roman" panose="02020603050405020304" pitchFamily="18" charset="0"/>
                <a:cs typeface="Times New Roman" panose="02020603050405020304" pitchFamily="18" charset="0"/>
              </a:rPr>
              <a:t>n</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的夹角的补角的大小就是二面角的平面角的大小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而图</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中向量</a:t>
            </a:r>
            <a:r>
              <a:rPr lang="en-US" altLang="zh-CN" sz="2200" b="1" dirty="0">
                <a:solidFill>
                  <a:srgbClr val="000000"/>
                </a:solidFill>
                <a:latin typeface="Times New Roman" panose="02020603050405020304" pitchFamily="18" charset="0"/>
                <a:cs typeface="Times New Roman" panose="02020603050405020304" pitchFamily="18" charset="0"/>
              </a:rPr>
              <a:t>n</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与</a:t>
            </a:r>
            <a:r>
              <a:rPr lang="en-US" altLang="zh-CN" sz="2200" b="1" dirty="0">
                <a:solidFill>
                  <a:srgbClr val="000000"/>
                </a:solidFill>
                <a:latin typeface="Times New Roman" panose="02020603050405020304" pitchFamily="18" charset="0"/>
                <a:cs typeface="Times New Roman" panose="02020603050405020304" pitchFamily="18" charset="0"/>
              </a:rPr>
              <a:t>n</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的夹角的大小就是二面角的平面角的大小</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8" name="矩形 7"/>
          <p:cNvSpPr/>
          <p:nvPr/>
        </p:nvSpPr>
        <p:spPr>
          <a:xfrm>
            <a:off x="5206882" y="1793598"/>
            <a:ext cx="73191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566000045"/>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灯片编号占位符 1"/>
          <p:cNvSpPr>
            <a:spLocks noGrp="1"/>
          </p:cNvSpPr>
          <p:nvPr>
            <p:ph type="sldNum" sz="quarter" idx="4"/>
          </p:nvPr>
        </p:nvSpPr>
        <p:spPr/>
        <p:txBody>
          <a:bodyPr/>
          <a:lstStyle/>
          <a:p>
            <a:pPr algn="ctr"/>
            <a:r>
              <a:rPr lang="en-US" altLang="zh-CN" dirty="0"/>
              <a:t>-</a:t>
            </a:r>
            <a:fld id="{4BF17FCF-D4DA-449D-A468-DDB7E43619E6}" type="slidenum">
              <a:rPr lang="zh-CN" altLang="en-US" smtClean="0"/>
              <a:pPr algn="ctr"/>
              <a:t>7</a:t>
            </a:fld>
            <a:r>
              <a:rPr lang="en-US" altLang="zh-CN" dirty="0"/>
              <a:t>-</a:t>
            </a:r>
            <a:endParaRPr lang="zh-CN" altLang="en-US" dirty="0"/>
          </a:p>
        </p:txBody>
      </p:sp>
      <p:sp>
        <p:nvSpPr>
          <p:cNvPr id="5" name="圆角矩形 4">
            <a:hlinkClick r:id="rId3" action="ppaction://hlinksldjump"/>
          </p:cNvPr>
          <p:cNvSpPr/>
          <p:nvPr/>
        </p:nvSpPr>
        <p:spPr>
          <a:xfrm>
            <a:off x="1987632" y="1052513"/>
            <a:ext cx="94528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知识梳理</a:t>
            </a:r>
          </a:p>
        </p:txBody>
      </p:sp>
      <p:sp>
        <p:nvSpPr>
          <p:cNvPr id="6" name="圆角矩形 5">
            <a:hlinkClick r:id="rId4" action="ppaction://hlinksldjump"/>
          </p:cNvPr>
          <p:cNvSpPr/>
          <p:nvPr/>
        </p:nvSpPr>
        <p:spPr>
          <a:xfrm>
            <a:off x="2968706" y="1052513"/>
            <a:ext cx="945283"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E75E22"/>
                </a:solidFill>
                <a:latin typeface="+mj-ea"/>
                <a:ea typeface="+mj-ea"/>
              </a:rPr>
              <a:t>双击自测</a:t>
            </a:r>
          </a:p>
        </p:txBody>
      </p:sp>
      <p:graphicFrame>
        <p:nvGraphicFramePr>
          <p:cNvPr id="3" name="对象 2"/>
          <p:cNvGraphicFramePr>
            <a:graphicFrameLocks noChangeAspect="1"/>
          </p:cNvGraphicFramePr>
          <p:nvPr>
            <p:extLst>
              <p:ext uri="{D42A27DB-BD31-4B8C-83A1-F6EECF244321}">
                <p14:modId xmlns:p14="http://schemas.microsoft.com/office/powerpoint/2010/main" xmlns="" val="109058229"/>
              </p:ext>
            </p:extLst>
          </p:nvPr>
        </p:nvGraphicFramePr>
        <p:xfrm>
          <a:off x="2123682" y="1373339"/>
          <a:ext cx="8128000" cy="399024"/>
        </p:xfrm>
        <a:graphic>
          <a:graphicData uri="http://schemas.openxmlformats.org/presentationml/2006/ole">
            <p:oleObj spid="_x0000_s3077" name="文档" r:id="rId5" imgW="3847376" imgH="189283" progId="Word.Document.12">
              <p:embed/>
            </p:oleObj>
          </a:graphicData>
        </a:graphic>
      </p:graphicFrame>
      <p:sp>
        <p:nvSpPr>
          <p:cNvPr id="26" name="五边形 25"/>
          <p:cNvSpPr/>
          <p:nvPr/>
        </p:nvSpPr>
        <p:spPr>
          <a:xfrm>
            <a:off x="9336360"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  答案</a:t>
            </a:r>
          </a:p>
        </p:txBody>
      </p:sp>
      <p:sp>
        <p:nvSpPr>
          <p:cNvPr id="27" name="五边形 26"/>
          <p:cNvSpPr/>
          <p:nvPr/>
        </p:nvSpPr>
        <p:spPr>
          <a:xfrm>
            <a:off x="8440239"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grpSp>
        <p:nvGrpSpPr>
          <p:cNvPr id="28" name="组合 27"/>
          <p:cNvGrpSpPr/>
          <p:nvPr/>
        </p:nvGrpSpPr>
        <p:grpSpPr>
          <a:xfrm>
            <a:off x="1775520" y="3501008"/>
            <a:ext cx="8640960" cy="3168352"/>
            <a:chOff x="251520" y="2348880"/>
            <a:chExt cx="8640960" cy="3168352"/>
          </a:xfrm>
        </p:grpSpPr>
        <p:grpSp>
          <p:nvGrpSpPr>
            <p:cNvPr id="29" name="组合 28"/>
            <p:cNvGrpSpPr/>
            <p:nvPr/>
          </p:nvGrpSpPr>
          <p:grpSpPr>
            <a:xfrm>
              <a:off x="251520" y="2348880"/>
              <a:ext cx="8640960" cy="3168352"/>
              <a:chOff x="251520" y="-210187"/>
              <a:chExt cx="8640960" cy="3168352"/>
            </a:xfrm>
          </p:grpSpPr>
          <p:sp>
            <p:nvSpPr>
              <p:cNvPr id="31" name="五边形 30"/>
              <p:cNvSpPr/>
              <p:nvPr/>
            </p:nvSpPr>
            <p:spPr>
              <a:xfrm>
                <a:off x="6916239" y="2670133"/>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32" name="燕尾形 31"/>
              <p:cNvSpPr/>
              <p:nvPr/>
            </p:nvSpPr>
            <p:spPr>
              <a:xfrm>
                <a:off x="7031380" y="2747133"/>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33" name="组合 32"/>
              <p:cNvGrpSpPr/>
              <p:nvPr/>
            </p:nvGrpSpPr>
            <p:grpSpPr>
              <a:xfrm>
                <a:off x="251520" y="-210187"/>
                <a:ext cx="8640960" cy="2854065"/>
                <a:chOff x="251520" y="-210187"/>
                <a:chExt cx="8640960" cy="2854065"/>
              </a:xfrm>
            </p:grpSpPr>
            <p:sp>
              <p:nvSpPr>
                <p:cNvPr id="34" name="矩形 33"/>
                <p:cNvSpPr/>
                <p:nvPr/>
              </p:nvSpPr>
              <p:spPr>
                <a:xfrm>
                  <a:off x="251520" y="-210187"/>
                  <a:ext cx="8640960" cy="2854065"/>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TextBox 22"/>
                <p:cNvSpPr txBox="1"/>
                <p:nvPr/>
              </p:nvSpPr>
              <p:spPr>
                <a:xfrm>
                  <a:off x="8360077" y="-86953"/>
                  <a:ext cx="492443" cy="276999"/>
                </a:xfrm>
                <a:prstGeom prst="rect">
                  <a:avLst/>
                </a:prstGeom>
                <a:noFill/>
              </p:spPr>
              <p:txBody>
                <a:bodyPr wrap="none" rtlCol="0">
                  <a:spAutoFit/>
                </a:bodyPr>
                <a:lstStyle/>
                <a:p>
                  <a:r>
                    <a:rPr lang="zh-CN" altLang="en-US" sz="1200" dirty="0"/>
                    <a:t>关闭</a:t>
                  </a:r>
                </a:p>
              </p:txBody>
            </p:sp>
          </p:grpSp>
        </p:grpSp>
        <p:graphicFrame>
          <p:nvGraphicFramePr>
            <p:cNvPr id="30" name="对象 29"/>
            <p:cNvGraphicFramePr>
              <a:graphicFrameLocks noChangeAspect="1"/>
            </p:cNvGraphicFramePr>
            <p:nvPr>
              <p:extLst>
                <p:ext uri="{D42A27DB-BD31-4B8C-83A1-F6EECF244321}">
                  <p14:modId xmlns:p14="http://schemas.microsoft.com/office/powerpoint/2010/main" xmlns="" val="813740694"/>
                </p:ext>
              </p:extLst>
            </p:nvPr>
          </p:nvGraphicFramePr>
          <p:xfrm>
            <a:off x="517525" y="2770585"/>
            <a:ext cx="8031163" cy="2268537"/>
          </p:xfrm>
          <a:graphic>
            <a:graphicData uri="http://schemas.openxmlformats.org/presentationml/2006/ole">
              <p:oleObj spid="_x0000_s3078" name="文档" r:id="rId6" imgW="3847376" imgH="1088558" progId="Word.Document.12">
                <p:embed/>
              </p:oleObj>
            </a:graphicData>
          </a:graphic>
        </p:graphicFrame>
      </p:grpSp>
      <p:grpSp>
        <p:nvGrpSpPr>
          <p:cNvPr id="36" name="组合 35"/>
          <p:cNvGrpSpPr/>
          <p:nvPr/>
        </p:nvGrpSpPr>
        <p:grpSpPr>
          <a:xfrm>
            <a:off x="1775520" y="5373218"/>
            <a:ext cx="8640960" cy="1296143"/>
            <a:chOff x="251520" y="5229201"/>
            <a:chExt cx="8640960" cy="1296143"/>
          </a:xfrm>
        </p:grpSpPr>
        <p:grpSp>
          <p:nvGrpSpPr>
            <p:cNvPr id="37" name="组合 36"/>
            <p:cNvGrpSpPr/>
            <p:nvPr/>
          </p:nvGrpSpPr>
          <p:grpSpPr>
            <a:xfrm>
              <a:off x="251520" y="5229201"/>
              <a:ext cx="8640960" cy="1296143"/>
              <a:chOff x="251520" y="3611454"/>
              <a:chExt cx="8640960" cy="1296143"/>
            </a:xfrm>
          </p:grpSpPr>
          <p:sp>
            <p:nvSpPr>
              <p:cNvPr id="39" name="五边形 38"/>
              <p:cNvSpPr/>
              <p:nvPr/>
            </p:nvSpPr>
            <p:spPr>
              <a:xfrm>
                <a:off x="7812360" y="4619565"/>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  答案</a:t>
                </a:r>
              </a:p>
            </p:txBody>
          </p:sp>
          <p:sp>
            <p:nvSpPr>
              <p:cNvPr id="40" name="五边形 39"/>
              <p:cNvSpPr/>
              <p:nvPr/>
            </p:nvSpPr>
            <p:spPr>
              <a:xfrm>
                <a:off x="6916239" y="4619565"/>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41" name="燕尾形 40"/>
              <p:cNvSpPr/>
              <p:nvPr/>
            </p:nvSpPr>
            <p:spPr>
              <a:xfrm>
                <a:off x="8038119" y="4696565"/>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2" name="矩形 41"/>
              <p:cNvSpPr/>
              <p:nvPr/>
            </p:nvSpPr>
            <p:spPr>
              <a:xfrm>
                <a:off x="251520" y="3611454"/>
                <a:ext cx="8640960" cy="987412"/>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TextBox 30"/>
              <p:cNvSpPr txBox="1"/>
              <p:nvPr/>
            </p:nvSpPr>
            <p:spPr>
              <a:xfrm>
                <a:off x="8388424" y="3755469"/>
                <a:ext cx="492443" cy="276999"/>
              </a:xfrm>
              <a:prstGeom prst="rect">
                <a:avLst/>
              </a:prstGeom>
              <a:noFill/>
            </p:spPr>
            <p:txBody>
              <a:bodyPr wrap="none" rtlCol="0">
                <a:spAutoFit/>
              </a:bodyPr>
              <a:lstStyle/>
              <a:p>
                <a:r>
                  <a:rPr lang="zh-CN" altLang="en-US" sz="1200" dirty="0"/>
                  <a:t>关闭</a:t>
                </a:r>
              </a:p>
            </p:txBody>
          </p:sp>
        </p:grpSp>
        <p:graphicFrame>
          <p:nvGraphicFramePr>
            <p:cNvPr id="38" name="对象 37"/>
            <p:cNvGraphicFramePr>
              <a:graphicFrameLocks noChangeAspect="1"/>
            </p:cNvGraphicFramePr>
            <p:nvPr>
              <p:extLst>
                <p:ext uri="{D42A27DB-BD31-4B8C-83A1-F6EECF244321}">
                  <p14:modId xmlns:p14="http://schemas.microsoft.com/office/powerpoint/2010/main" xmlns="" val="759230496"/>
                </p:ext>
              </p:extLst>
            </p:nvPr>
          </p:nvGraphicFramePr>
          <p:xfrm>
            <a:off x="550863" y="5517232"/>
            <a:ext cx="7943850" cy="539750"/>
          </p:xfrm>
          <a:graphic>
            <a:graphicData uri="http://schemas.openxmlformats.org/presentationml/2006/ole">
              <p:oleObj spid="_x0000_s3079" name="文档" r:id="rId7" imgW="3872277" imgH="264852" progId="Word.Document.12">
                <p:embed/>
              </p:oleObj>
            </a:graphicData>
          </a:graphic>
        </p:graphicFrame>
      </p:grpSp>
    </p:spTree>
    <p:extLst>
      <p:ext uri="{BB962C8B-B14F-4D97-AF65-F5344CB8AC3E}">
        <p14:creationId xmlns:p14="http://schemas.microsoft.com/office/powerpoint/2010/main" xmlns="" val="2159904390"/>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27"/>
                    </p:tgtEl>
                  </p:cond>
                </p:stCondLst>
                <p:endSync evt="end" delay="0">
                  <p:rtn val="all"/>
                </p:endSync>
                <p:childTnLst>
                  <p:par>
                    <p:cTn id="3" fill="hold">
                      <p:stCondLst>
                        <p:cond delay="0"/>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wipe(down)">
                                      <p:cBhvr>
                                        <p:cTn id="7" dur="500"/>
                                        <p:tgtEl>
                                          <p:spTgt spid="28"/>
                                        </p:tgtEl>
                                      </p:cBhvr>
                                    </p:animEffect>
                                  </p:childTnLst>
                                </p:cTn>
                              </p:par>
                            </p:childTnLst>
                          </p:cTn>
                        </p:par>
                      </p:childTnLst>
                    </p:cTn>
                  </p:par>
                </p:childTnLst>
              </p:cTn>
              <p:nextCondLst>
                <p:cond evt="onClick" delay="0">
                  <p:tgtEl>
                    <p:spTgt spid="27"/>
                  </p:tgtEl>
                </p:cond>
              </p:nextCondLst>
            </p:seq>
            <p:seq concurrent="1" nextAc="seek">
              <p:cTn id="8" restart="whenNotActive" fill="hold" evtFilter="cancelBubble" nodeType="interactiveSeq">
                <p:stCondLst>
                  <p:cond evt="onClick" delay="0">
                    <p:tgtEl>
                      <p:spTgt spid="28"/>
                    </p:tgtEl>
                  </p:cond>
                </p:stCondLst>
                <p:endSync evt="end" delay="0">
                  <p:rtn val="all"/>
                </p:endSync>
                <p:childTnLst>
                  <p:par>
                    <p:cTn id="9" fill="hold">
                      <p:stCondLst>
                        <p:cond delay="0"/>
                      </p:stCondLst>
                      <p:childTnLst>
                        <p:par>
                          <p:cTn id="10" fill="hold">
                            <p:stCondLst>
                              <p:cond delay="0"/>
                            </p:stCondLst>
                            <p:childTnLst>
                              <p:par>
                                <p:cTn id="11" presetID="10" presetClass="exit" presetSubtype="0" fill="hold" nodeType="clickEffect">
                                  <p:stCondLst>
                                    <p:cond delay="0"/>
                                  </p:stCondLst>
                                  <p:childTnLst>
                                    <p:animEffect transition="out" filter="fade">
                                      <p:cBhvr>
                                        <p:cTn id="12" dur="500"/>
                                        <p:tgtEl>
                                          <p:spTgt spid="28"/>
                                        </p:tgtEl>
                                      </p:cBhvr>
                                    </p:animEffect>
                                    <p:set>
                                      <p:cBhvr>
                                        <p:cTn id="13" dur="1" fill="hold">
                                          <p:stCondLst>
                                            <p:cond delay="499"/>
                                          </p:stCondLst>
                                        </p:cTn>
                                        <p:tgtEl>
                                          <p:spTgt spid="28"/>
                                        </p:tgtEl>
                                        <p:attrNameLst>
                                          <p:attrName>style.visibility</p:attrName>
                                        </p:attrNameLst>
                                      </p:cBhvr>
                                      <p:to>
                                        <p:strVal val="hidden"/>
                                      </p:to>
                                    </p:set>
                                  </p:childTnLst>
                                </p:cTn>
                              </p:par>
                            </p:childTnLst>
                          </p:cTn>
                        </p:par>
                      </p:childTnLst>
                    </p:cTn>
                  </p:par>
                </p:childTnLst>
              </p:cTn>
              <p:nextCondLst>
                <p:cond evt="onClick" delay="0">
                  <p:tgtEl>
                    <p:spTgt spid="28"/>
                  </p:tgtEl>
                </p:cond>
              </p:nextCondLst>
            </p:seq>
            <p:seq concurrent="1" nextAc="seek">
              <p:cTn id="14" restart="whenNotActive" fill="hold" evtFilter="cancelBubble" nodeType="interactiveSeq">
                <p:stCondLst>
                  <p:cond evt="onClick" delay="0">
                    <p:tgtEl>
                      <p:spTgt spid="26"/>
                    </p:tgtEl>
                  </p:cond>
                </p:stCondLst>
                <p:endSync evt="end" delay="0">
                  <p:rtn val="all"/>
                </p:endSync>
                <p:childTnLst>
                  <p:par>
                    <p:cTn id="15" fill="hold">
                      <p:stCondLst>
                        <p:cond delay="0"/>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36"/>
                                        </p:tgtEl>
                                        <p:attrNameLst>
                                          <p:attrName>style.visibility</p:attrName>
                                        </p:attrNameLst>
                                      </p:cBhvr>
                                      <p:to>
                                        <p:strVal val="visible"/>
                                      </p:to>
                                    </p:set>
                                    <p:animEffect transition="in" filter="wipe(down)">
                                      <p:cBhvr>
                                        <p:cTn id="19" dur="500"/>
                                        <p:tgtEl>
                                          <p:spTgt spid="36"/>
                                        </p:tgtEl>
                                      </p:cBhvr>
                                    </p:animEffect>
                                  </p:childTnLst>
                                </p:cTn>
                              </p:par>
                            </p:childTnLst>
                          </p:cTn>
                        </p:par>
                      </p:childTnLst>
                    </p:cTn>
                  </p:par>
                </p:childTnLst>
              </p:cTn>
              <p:nextCondLst>
                <p:cond evt="onClick" delay="0">
                  <p:tgtEl>
                    <p:spTgt spid="26"/>
                  </p:tgtEl>
                </p:cond>
              </p:nextCondLst>
            </p:seq>
            <p:seq concurrent="1" nextAc="seek">
              <p:cTn id="20" restart="whenNotActive" fill="hold" evtFilter="cancelBubble" nodeType="interactiveSeq">
                <p:stCondLst>
                  <p:cond evt="onClick" delay="0">
                    <p:tgtEl>
                      <p:spTgt spid="36"/>
                    </p:tgtEl>
                  </p:cond>
                </p:stCondLst>
                <p:endSync evt="end" delay="0">
                  <p:rtn val="all"/>
                </p:endSync>
                <p:childTnLst>
                  <p:par>
                    <p:cTn id="21" fill="hold">
                      <p:stCondLst>
                        <p:cond delay="0"/>
                      </p:stCondLst>
                      <p:childTnLst>
                        <p:par>
                          <p:cTn id="22" fill="hold">
                            <p:stCondLst>
                              <p:cond delay="0"/>
                            </p:stCondLst>
                            <p:childTnLst>
                              <p:par>
                                <p:cTn id="23" presetID="10" presetClass="exit" presetSubtype="0" fill="hold" nodeType="clickEffect">
                                  <p:stCondLst>
                                    <p:cond delay="0"/>
                                  </p:stCondLst>
                                  <p:childTnLst>
                                    <p:animEffect transition="out" filter="fade">
                                      <p:cBhvr>
                                        <p:cTn id="24" dur="500"/>
                                        <p:tgtEl>
                                          <p:spTgt spid="36"/>
                                        </p:tgtEl>
                                      </p:cBhvr>
                                    </p:animEffect>
                                    <p:set>
                                      <p:cBhvr>
                                        <p:cTn id="25" dur="1" fill="hold">
                                          <p:stCondLst>
                                            <p:cond delay="499"/>
                                          </p:stCondLst>
                                        </p:cTn>
                                        <p:tgtEl>
                                          <p:spTgt spid="36"/>
                                        </p:tgtEl>
                                        <p:attrNameLst>
                                          <p:attrName>style.visibility</p:attrName>
                                        </p:attrNameLst>
                                      </p:cBhvr>
                                      <p:to>
                                        <p:strVal val="hidden"/>
                                      </p:to>
                                    </p:set>
                                  </p:childTnLst>
                                </p:cTn>
                              </p:par>
                            </p:childTnLst>
                          </p:cTn>
                        </p:par>
                      </p:childTnLst>
                    </p:cTn>
                  </p:par>
                </p:childTnLst>
              </p:cTn>
              <p:nextCondLst>
                <p:cond evt="onClick" delay="0">
                  <p:tgtEl>
                    <p:spTgt spid="36"/>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灯片编号占位符 1"/>
          <p:cNvSpPr>
            <a:spLocks noGrp="1"/>
          </p:cNvSpPr>
          <p:nvPr>
            <p:ph type="sldNum" sz="quarter" idx="4"/>
          </p:nvPr>
        </p:nvSpPr>
        <p:spPr/>
        <p:txBody>
          <a:bodyPr/>
          <a:lstStyle/>
          <a:p>
            <a:pPr algn="ctr"/>
            <a:r>
              <a:rPr lang="en-US" altLang="zh-CN" dirty="0"/>
              <a:t>-</a:t>
            </a:r>
            <a:fld id="{4BF17FCF-D4DA-449D-A468-DDB7E43619E6}" type="slidenum">
              <a:rPr lang="zh-CN" altLang="en-US" smtClean="0"/>
              <a:pPr algn="ctr"/>
              <a:t>8</a:t>
            </a:fld>
            <a:r>
              <a:rPr lang="en-US" altLang="zh-CN" dirty="0"/>
              <a:t>-</a:t>
            </a:r>
            <a:endParaRPr lang="zh-CN" altLang="en-US" dirty="0"/>
          </a:p>
        </p:txBody>
      </p:sp>
      <p:sp>
        <p:nvSpPr>
          <p:cNvPr id="5" name="圆角矩形 4">
            <a:hlinkClick r:id="rId3" action="ppaction://hlinksldjump"/>
          </p:cNvPr>
          <p:cNvSpPr/>
          <p:nvPr/>
        </p:nvSpPr>
        <p:spPr>
          <a:xfrm>
            <a:off x="1987632" y="1052513"/>
            <a:ext cx="94528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知识梳理</a:t>
            </a:r>
          </a:p>
        </p:txBody>
      </p:sp>
      <p:sp>
        <p:nvSpPr>
          <p:cNvPr id="6" name="圆角矩形 5">
            <a:hlinkClick r:id="rId4" action="ppaction://hlinksldjump"/>
          </p:cNvPr>
          <p:cNvSpPr/>
          <p:nvPr/>
        </p:nvSpPr>
        <p:spPr>
          <a:xfrm>
            <a:off x="2968706" y="1052513"/>
            <a:ext cx="945283"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E75E22"/>
                </a:solidFill>
                <a:latin typeface="+mj-ea"/>
                <a:ea typeface="+mj-ea"/>
              </a:rPr>
              <a:t>双击自测</a:t>
            </a:r>
          </a:p>
        </p:txBody>
      </p:sp>
      <p:sp>
        <p:nvSpPr>
          <p:cNvPr id="7" name="矩形 6"/>
          <p:cNvSpPr>
            <a:spLocks noChangeAspect="1"/>
          </p:cNvSpPr>
          <p:nvPr/>
        </p:nvSpPr>
        <p:spPr>
          <a:xfrm>
            <a:off x="2032000" y="1351160"/>
            <a:ext cx="8128000" cy="876715"/>
          </a:xfrm>
          <a:prstGeom prst="rect">
            <a:avLst/>
          </a:prstGeom>
        </p:spPr>
        <p:txBody>
          <a:bodyPr>
            <a:spAutoFit/>
          </a:bodyPr>
          <a:lstStyle/>
          <a:p>
            <a:pPr>
              <a:lnSpc>
                <a:spcPct val="120000"/>
              </a:lnSpc>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在直三棱柱</a:t>
            </a:r>
            <a:r>
              <a:rPr lang="en-US" altLang="zh-CN" sz="2200" dirty="0">
                <a:solidFill>
                  <a:srgbClr val="000000"/>
                </a:solidFill>
                <a:latin typeface="Times New Roman" panose="02020603050405020304" pitchFamily="18" charset="0"/>
                <a:cs typeface="Times New Roman" panose="02020603050405020304" pitchFamily="18" charset="0"/>
              </a:rPr>
              <a:t>ABC-A</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B</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C</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中</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NEU-BZ" panose="03000500000000000000" pitchFamily="66" charset="-122"/>
                <a:ea typeface="方正书宋_GBK" panose="03000509000000000000" pitchFamily="65"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BCA=90°,</a:t>
            </a:r>
            <a:r>
              <a:rPr lang="zh-CN" altLang="zh-CN" sz="2200" dirty="0">
                <a:solidFill>
                  <a:srgbClr val="000000"/>
                </a:solidFill>
                <a:latin typeface="Times New Roman" panose="02020603050405020304" pitchFamily="18" charset="0"/>
                <a:cs typeface="Times New Roman" panose="02020603050405020304" pitchFamily="18" charset="0"/>
              </a:rPr>
              <a:t>点</a:t>
            </a:r>
            <a:r>
              <a:rPr lang="en-US" altLang="zh-CN" sz="2200" dirty="0">
                <a:solidFill>
                  <a:srgbClr val="000000"/>
                </a:solidFill>
                <a:latin typeface="Times New Roman" panose="02020603050405020304" pitchFamily="18" charset="0"/>
                <a:cs typeface="Times New Roman" panose="02020603050405020304" pitchFamily="18" charset="0"/>
              </a:rPr>
              <a:t>M,N</a:t>
            </a:r>
            <a:r>
              <a:rPr lang="zh-CN" altLang="zh-CN" sz="2200" dirty="0">
                <a:solidFill>
                  <a:srgbClr val="000000"/>
                </a:solidFill>
                <a:latin typeface="Times New Roman" panose="02020603050405020304" pitchFamily="18" charset="0"/>
                <a:cs typeface="Times New Roman" panose="02020603050405020304" pitchFamily="18" charset="0"/>
              </a:rPr>
              <a:t>分别是</a:t>
            </a:r>
            <a:r>
              <a:rPr lang="en-US" altLang="zh-CN" sz="2200" dirty="0">
                <a:solidFill>
                  <a:srgbClr val="000000"/>
                </a:solidFill>
                <a:latin typeface="Times New Roman" panose="02020603050405020304" pitchFamily="18" charset="0"/>
                <a:cs typeface="Times New Roman" panose="02020603050405020304" pitchFamily="18" charset="0"/>
              </a:rPr>
              <a:t>A</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B</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C</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的中点</a:t>
            </a:r>
            <a:r>
              <a:rPr lang="en-US" altLang="zh-CN" sz="2200" dirty="0">
                <a:solidFill>
                  <a:srgbClr val="000000"/>
                </a:solidFill>
                <a:latin typeface="Times New Roman" panose="02020603050405020304" pitchFamily="18" charset="0"/>
                <a:cs typeface="Times New Roman" panose="02020603050405020304" pitchFamily="18" charset="0"/>
              </a:rPr>
              <a:t>,BC=CA=CC</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则</a:t>
            </a:r>
            <a:r>
              <a:rPr lang="en-US" altLang="zh-CN" sz="2200" dirty="0">
                <a:solidFill>
                  <a:srgbClr val="000000"/>
                </a:solidFill>
                <a:latin typeface="Times New Roman" panose="02020603050405020304" pitchFamily="18" charset="0"/>
                <a:cs typeface="Times New Roman" panose="02020603050405020304" pitchFamily="18" charset="0"/>
              </a:rPr>
              <a:t>BM</a:t>
            </a:r>
            <a:r>
              <a:rPr lang="zh-CN" altLang="zh-CN" sz="2200" dirty="0">
                <a:solidFill>
                  <a:srgbClr val="000000"/>
                </a:solidFill>
                <a:latin typeface="Times New Roman" panose="02020603050405020304" pitchFamily="18" charset="0"/>
                <a:cs typeface="Times New Roman" panose="02020603050405020304" pitchFamily="18" charset="0"/>
              </a:rPr>
              <a:t>与</a:t>
            </a:r>
            <a:r>
              <a:rPr lang="en-US" altLang="zh-CN" sz="2200" dirty="0">
                <a:solidFill>
                  <a:srgbClr val="000000"/>
                </a:solidFill>
                <a:latin typeface="Times New Roman" panose="02020603050405020304" pitchFamily="18" charset="0"/>
                <a:cs typeface="Times New Roman" panose="02020603050405020304" pitchFamily="18" charset="0"/>
              </a:rPr>
              <a:t>AN</a:t>
            </a:r>
            <a:r>
              <a:rPr lang="zh-CN" altLang="zh-CN" sz="2200" dirty="0">
                <a:solidFill>
                  <a:srgbClr val="000000"/>
                </a:solidFill>
                <a:latin typeface="Times New Roman" panose="02020603050405020304" pitchFamily="18" charset="0"/>
                <a:cs typeface="Times New Roman" panose="02020603050405020304" pitchFamily="18" charset="0"/>
              </a:rPr>
              <a:t>所成的角的余弦值为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i="1"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graphicFrame>
        <p:nvGraphicFramePr>
          <p:cNvPr id="27" name="对象 26"/>
          <p:cNvGraphicFramePr>
            <a:graphicFrameLocks noChangeAspect="1"/>
          </p:cNvGraphicFramePr>
          <p:nvPr>
            <p:extLst>
              <p:ext uri="{D42A27DB-BD31-4B8C-83A1-F6EECF244321}">
                <p14:modId xmlns:p14="http://schemas.microsoft.com/office/powerpoint/2010/main" xmlns="" val="796203868"/>
              </p:ext>
            </p:extLst>
          </p:nvPr>
        </p:nvGraphicFramePr>
        <p:xfrm>
          <a:off x="2123682" y="2606469"/>
          <a:ext cx="8128000" cy="1012647"/>
        </p:xfrm>
        <a:graphic>
          <a:graphicData uri="http://schemas.openxmlformats.org/presentationml/2006/ole">
            <p:oleObj spid="_x0000_s4101" name="文档" r:id="rId5" imgW="3847376" imgH="479685" progId="Word.Document.12">
              <p:embed/>
            </p:oleObj>
          </a:graphicData>
        </a:graphic>
      </p:graphicFrame>
      <p:sp>
        <p:nvSpPr>
          <p:cNvPr id="28" name="五边形 27"/>
          <p:cNvSpPr/>
          <p:nvPr/>
        </p:nvSpPr>
        <p:spPr>
          <a:xfrm>
            <a:off x="9336360"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  答案</a:t>
            </a:r>
          </a:p>
        </p:txBody>
      </p:sp>
      <p:sp>
        <p:nvSpPr>
          <p:cNvPr id="29" name="五边形 28"/>
          <p:cNvSpPr/>
          <p:nvPr/>
        </p:nvSpPr>
        <p:spPr>
          <a:xfrm>
            <a:off x="8440239"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grpSp>
        <p:nvGrpSpPr>
          <p:cNvPr id="30" name="组合 29"/>
          <p:cNvGrpSpPr/>
          <p:nvPr/>
        </p:nvGrpSpPr>
        <p:grpSpPr>
          <a:xfrm>
            <a:off x="1775520" y="2204864"/>
            <a:ext cx="8640960" cy="4464496"/>
            <a:chOff x="251520" y="1052736"/>
            <a:chExt cx="8640960" cy="4464496"/>
          </a:xfrm>
        </p:grpSpPr>
        <p:grpSp>
          <p:nvGrpSpPr>
            <p:cNvPr id="31" name="组合 30"/>
            <p:cNvGrpSpPr/>
            <p:nvPr/>
          </p:nvGrpSpPr>
          <p:grpSpPr>
            <a:xfrm>
              <a:off x="251520" y="1052736"/>
              <a:ext cx="8640960" cy="4464496"/>
              <a:chOff x="251520" y="-1506331"/>
              <a:chExt cx="8640960" cy="4464496"/>
            </a:xfrm>
          </p:grpSpPr>
          <p:sp>
            <p:nvSpPr>
              <p:cNvPr id="33" name="五边形 32"/>
              <p:cNvSpPr/>
              <p:nvPr/>
            </p:nvSpPr>
            <p:spPr>
              <a:xfrm>
                <a:off x="6916239" y="2670133"/>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34" name="燕尾形 33"/>
              <p:cNvSpPr/>
              <p:nvPr/>
            </p:nvSpPr>
            <p:spPr>
              <a:xfrm>
                <a:off x="7031380" y="2747133"/>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35" name="组合 34"/>
              <p:cNvGrpSpPr/>
              <p:nvPr/>
            </p:nvGrpSpPr>
            <p:grpSpPr>
              <a:xfrm>
                <a:off x="251520" y="-1506331"/>
                <a:ext cx="8640960" cy="4150209"/>
                <a:chOff x="251520" y="-1506331"/>
                <a:chExt cx="8640960" cy="4150209"/>
              </a:xfrm>
            </p:grpSpPr>
            <p:sp>
              <p:nvSpPr>
                <p:cNvPr id="36" name="矩形 35"/>
                <p:cNvSpPr/>
                <p:nvPr/>
              </p:nvSpPr>
              <p:spPr>
                <a:xfrm>
                  <a:off x="251520" y="-1506331"/>
                  <a:ext cx="8640960" cy="4150209"/>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TextBox 22"/>
                <p:cNvSpPr txBox="1"/>
                <p:nvPr/>
              </p:nvSpPr>
              <p:spPr>
                <a:xfrm>
                  <a:off x="8360077" y="-1389910"/>
                  <a:ext cx="492443" cy="276999"/>
                </a:xfrm>
                <a:prstGeom prst="rect">
                  <a:avLst/>
                </a:prstGeom>
                <a:noFill/>
              </p:spPr>
              <p:txBody>
                <a:bodyPr wrap="none" rtlCol="0">
                  <a:spAutoFit/>
                </a:bodyPr>
                <a:lstStyle/>
                <a:p>
                  <a:r>
                    <a:rPr lang="zh-CN" altLang="en-US" sz="1200" dirty="0"/>
                    <a:t>关闭</a:t>
                  </a:r>
                </a:p>
              </p:txBody>
            </p:sp>
          </p:grpSp>
        </p:grpSp>
        <p:graphicFrame>
          <p:nvGraphicFramePr>
            <p:cNvPr id="32" name="对象 31"/>
            <p:cNvGraphicFramePr>
              <a:graphicFrameLocks noChangeAspect="1"/>
            </p:cNvGraphicFramePr>
            <p:nvPr>
              <p:extLst>
                <p:ext uri="{D42A27DB-BD31-4B8C-83A1-F6EECF244321}">
                  <p14:modId xmlns:p14="http://schemas.microsoft.com/office/powerpoint/2010/main" xmlns="" val="4283384897"/>
                </p:ext>
              </p:extLst>
            </p:nvPr>
          </p:nvGraphicFramePr>
          <p:xfrm>
            <a:off x="528638" y="1455588"/>
            <a:ext cx="8031162" cy="3557588"/>
          </p:xfrm>
          <a:graphic>
            <a:graphicData uri="http://schemas.openxmlformats.org/presentationml/2006/ole">
              <p:oleObj spid="_x0000_s4102" name="文档" r:id="rId6" imgW="3847376" imgH="1699950" progId="Word.Document.12">
                <p:embed/>
              </p:oleObj>
            </a:graphicData>
          </a:graphic>
        </p:graphicFrame>
      </p:grpSp>
      <p:grpSp>
        <p:nvGrpSpPr>
          <p:cNvPr id="38" name="组合 37"/>
          <p:cNvGrpSpPr/>
          <p:nvPr/>
        </p:nvGrpSpPr>
        <p:grpSpPr>
          <a:xfrm>
            <a:off x="1775520" y="5523886"/>
            <a:ext cx="8640960" cy="1145475"/>
            <a:chOff x="251520" y="5379869"/>
            <a:chExt cx="8640960" cy="1145475"/>
          </a:xfrm>
        </p:grpSpPr>
        <p:grpSp>
          <p:nvGrpSpPr>
            <p:cNvPr id="39" name="组合 38"/>
            <p:cNvGrpSpPr/>
            <p:nvPr/>
          </p:nvGrpSpPr>
          <p:grpSpPr>
            <a:xfrm>
              <a:off x="251520" y="5379869"/>
              <a:ext cx="8640960" cy="1145475"/>
              <a:chOff x="251520" y="3762122"/>
              <a:chExt cx="8640960" cy="1145475"/>
            </a:xfrm>
          </p:grpSpPr>
          <p:sp>
            <p:nvSpPr>
              <p:cNvPr id="41" name="五边形 40"/>
              <p:cNvSpPr/>
              <p:nvPr/>
            </p:nvSpPr>
            <p:spPr>
              <a:xfrm>
                <a:off x="7812360" y="4619565"/>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  答案</a:t>
                </a:r>
              </a:p>
            </p:txBody>
          </p:sp>
          <p:sp>
            <p:nvSpPr>
              <p:cNvPr id="42" name="五边形 41"/>
              <p:cNvSpPr/>
              <p:nvPr/>
            </p:nvSpPr>
            <p:spPr>
              <a:xfrm>
                <a:off x="6916239" y="4619565"/>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43" name="燕尾形 42"/>
              <p:cNvSpPr/>
              <p:nvPr/>
            </p:nvSpPr>
            <p:spPr>
              <a:xfrm>
                <a:off x="8038119" y="4696565"/>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4" name="矩形 43"/>
              <p:cNvSpPr/>
              <p:nvPr/>
            </p:nvSpPr>
            <p:spPr>
              <a:xfrm>
                <a:off x="251520" y="3762122"/>
                <a:ext cx="8640960" cy="836743"/>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TextBox 30"/>
              <p:cNvSpPr txBox="1"/>
              <p:nvPr/>
            </p:nvSpPr>
            <p:spPr>
              <a:xfrm>
                <a:off x="8388424" y="3879516"/>
                <a:ext cx="492443" cy="276999"/>
              </a:xfrm>
              <a:prstGeom prst="rect">
                <a:avLst/>
              </a:prstGeom>
              <a:noFill/>
            </p:spPr>
            <p:txBody>
              <a:bodyPr wrap="none" rtlCol="0">
                <a:spAutoFit/>
              </a:bodyPr>
              <a:lstStyle/>
              <a:p>
                <a:r>
                  <a:rPr lang="zh-CN" altLang="en-US" sz="1200" dirty="0"/>
                  <a:t>关闭</a:t>
                </a:r>
              </a:p>
            </p:txBody>
          </p:sp>
        </p:grpSp>
        <p:graphicFrame>
          <p:nvGraphicFramePr>
            <p:cNvPr id="40" name="对象 39"/>
            <p:cNvGraphicFramePr>
              <a:graphicFrameLocks noChangeAspect="1"/>
            </p:cNvGraphicFramePr>
            <p:nvPr>
              <p:extLst>
                <p:ext uri="{D42A27DB-BD31-4B8C-83A1-F6EECF244321}">
                  <p14:modId xmlns:p14="http://schemas.microsoft.com/office/powerpoint/2010/main" xmlns="" val="872962441"/>
                </p:ext>
              </p:extLst>
            </p:nvPr>
          </p:nvGraphicFramePr>
          <p:xfrm>
            <a:off x="560388" y="5720209"/>
            <a:ext cx="7997825" cy="439738"/>
          </p:xfrm>
          <a:graphic>
            <a:graphicData uri="http://schemas.openxmlformats.org/presentationml/2006/ole">
              <p:oleObj spid="_x0000_s4103" name="文档" r:id="rId7" imgW="3872277" imgH="215912" progId="Word.Document.12">
                <p:embed/>
              </p:oleObj>
            </a:graphicData>
          </a:graphic>
        </p:graphicFrame>
      </p:grpSp>
    </p:spTree>
    <p:extLst>
      <p:ext uri="{BB962C8B-B14F-4D97-AF65-F5344CB8AC3E}">
        <p14:creationId xmlns:p14="http://schemas.microsoft.com/office/powerpoint/2010/main" xmlns="" val="756540094"/>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29"/>
                    </p:tgtEl>
                  </p:cond>
                </p:stCondLst>
                <p:endSync evt="end" delay="0">
                  <p:rtn val="all"/>
                </p:endSync>
                <p:childTnLst>
                  <p:par>
                    <p:cTn id="3" fill="hold">
                      <p:stCondLst>
                        <p:cond delay="0"/>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wipe(down)">
                                      <p:cBhvr>
                                        <p:cTn id="7" dur="500"/>
                                        <p:tgtEl>
                                          <p:spTgt spid="30"/>
                                        </p:tgtEl>
                                      </p:cBhvr>
                                    </p:animEffect>
                                  </p:childTnLst>
                                </p:cTn>
                              </p:par>
                            </p:childTnLst>
                          </p:cTn>
                        </p:par>
                      </p:childTnLst>
                    </p:cTn>
                  </p:par>
                </p:childTnLst>
              </p:cTn>
              <p:nextCondLst>
                <p:cond evt="onClick" delay="0">
                  <p:tgtEl>
                    <p:spTgt spid="29"/>
                  </p:tgtEl>
                </p:cond>
              </p:nextCondLst>
            </p:seq>
            <p:seq concurrent="1" nextAc="seek">
              <p:cTn id="8" restart="whenNotActive" fill="hold" evtFilter="cancelBubble" nodeType="interactiveSeq">
                <p:stCondLst>
                  <p:cond evt="onClick" delay="0">
                    <p:tgtEl>
                      <p:spTgt spid="30"/>
                    </p:tgtEl>
                  </p:cond>
                </p:stCondLst>
                <p:endSync evt="end" delay="0">
                  <p:rtn val="all"/>
                </p:endSync>
                <p:childTnLst>
                  <p:par>
                    <p:cTn id="9" fill="hold">
                      <p:stCondLst>
                        <p:cond delay="0"/>
                      </p:stCondLst>
                      <p:childTnLst>
                        <p:par>
                          <p:cTn id="10" fill="hold">
                            <p:stCondLst>
                              <p:cond delay="0"/>
                            </p:stCondLst>
                            <p:childTnLst>
                              <p:par>
                                <p:cTn id="11" presetID="10" presetClass="exit" presetSubtype="0" fill="hold" nodeType="clickEffect">
                                  <p:stCondLst>
                                    <p:cond delay="0"/>
                                  </p:stCondLst>
                                  <p:childTnLst>
                                    <p:animEffect transition="out" filter="fade">
                                      <p:cBhvr>
                                        <p:cTn id="12" dur="500"/>
                                        <p:tgtEl>
                                          <p:spTgt spid="30"/>
                                        </p:tgtEl>
                                      </p:cBhvr>
                                    </p:animEffect>
                                    <p:set>
                                      <p:cBhvr>
                                        <p:cTn id="13" dur="1" fill="hold">
                                          <p:stCondLst>
                                            <p:cond delay="499"/>
                                          </p:stCondLst>
                                        </p:cTn>
                                        <p:tgtEl>
                                          <p:spTgt spid="30"/>
                                        </p:tgtEl>
                                        <p:attrNameLst>
                                          <p:attrName>style.visibility</p:attrName>
                                        </p:attrNameLst>
                                      </p:cBhvr>
                                      <p:to>
                                        <p:strVal val="hidden"/>
                                      </p:to>
                                    </p:set>
                                  </p:childTnLst>
                                </p:cTn>
                              </p:par>
                            </p:childTnLst>
                          </p:cTn>
                        </p:par>
                      </p:childTnLst>
                    </p:cTn>
                  </p:par>
                </p:childTnLst>
              </p:cTn>
              <p:nextCondLst>
                <p:cond evt="onClick" delay="0">
                  <p:tgtEl>
                    <p:spTgt spid="30"/>
                  </p:tgtEl>
                </p:cond>
              </p:nextCondLst>
            </p:seq>
            <p:seq concurrent="1" nextAc="seek">
              <p:cTn id="14" restart="whenNotActive" fill="hold" evtFilter="cancelBubble" nodeType="interactiveSeq">
                <p:stCondLst>
                  <p:cond evt="onClick" delay="0">
                    <p:tgtEl>
                      <p:spTgt spid="28"/>
                    </p:tgtEl>
                  </p:cond>
                </p:stCondLst>
                <p:endSync evt="end" delay="0">
                  <p:rtn val="all"/>
                </p:endSync>
                <p:childTnLst>
                  <p:par>
                    <p:cTn id="15" fill="hold">
                      <p:stCondLst>
                        <p:cond delay="0"/>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38"/>
                                        </p:tgtEl>
                                        <p:attrNameLst>
                                          <p:attrName>style.visibility</p:attrName>
                                        </p:attrNameLst>
                                      </p:cBhvr>
                                      <p:to>
                                        <p:strVal val="visible"/>
                                      </p:to>
                                    </p:set>
                                    <p:animEffect transition="in" filter="wipe(down)">
                                      <p:cBhvr>
                                        <p:cTn id="19" dur="500"/>
                                        <p:tgtEl>
                                          <p:spTgt spid="38"/>
                                        </p:tgtEl>
                                      </p:cBhvr>
                                    </p:animEffect>
                                  </p:childTnLst>
                                </p:cTn>
                              </p:par>
                            </p:childTnLst>
                          </p:cTn>
                        </p:par>
                      </p:childTnLst>
                    </p:cTn>
                  </p:par>
                </p:childTnLst>
              </p:cTn>
              <p:nextCondLst>
                <p:cond evt="onClick" delay="0">
                  <p:tgtEl>
                    <p:spTgt spid="28"/>
                  </p:tgtEl>
                </p:cond>
              </p:nextCondLst>
            </p:seq>
            <p:seq concurrent="1" nextAc="seek">
              <p:cTn id="20" restart="whenNotActive" fill="hold" evtFilter="cancelBubble" nodeType="interactiveSeq">
                <p:stCondLst>
                  <p:cond evt="onClick" delay="0">
                    <p:tgtEl>
                      <p:spTgt spid="38"/>
                    </p:tgtEl>
                  </p:cond>
                </p:stCondLst>
                <p:endSync evt="end" delay="0">
                  <p:rtn val="all"/>
                </p:endSync>
                <p:childTnLst>
                  <p:par>
                    <p:cTn id="21" fill="hold">
                      <p:stCondLst>
                        <p:cond delay="0"/>
                      </p:stCondLst>
                      <p:childTnLst>
                        <p:par>
                          <p:cTn id="22" fill="hold">
                            <p:stCondLst>
                              <p:cond delay="0"/>
                            </p:stCondLst>
                            <p:childTnLst>
                              <p:par>
                                <p:cTn id="23" presetID="10" presetClass="exit" presetSubtype="0" fill="hold" nodeType="clickEffect">
                                  <p:stCondLst>
                                    <p:cond delay="0"/>
                                  </p:stCondLst>
                                  <p:childTnLst>
                                    <p:animEffect transition="out" filter="fade">
                                      <p:cBhvr>
                                        <p:cTn id="24" dur="500"/>
                                        <p:tgtEl>
                                          <p:spTgt spid="38"/>
                                        </p:tgtEl>
                                      </p:cBhvr>
                                    </p:animEffect>
                                    <p:set>
                                      <p:cBhvr>
                                        <p:cTn id="25" dur="1" fill="hold">
                                          <p:stCondLst>
                                            <p:cond delay="499"/>
                                          </p:stCondLst>
                                        </p:cTn>
                                        <p:tgtEl>
                                          <p:spTgt spid="38"/>
                                        </p:tgtEl>
                                        <p:attrNameLst>
                                          <p:attrName>style.visibility</p:attrName>
                                        </p:attrNameLst>
                                      </p:cBhvr>
                                      <p:to>
                                        <p:strVal val="hidden"/>
                                      </p:to>
                                    </p:set>
                                  </p:childTnLst>
                                </p:cTn>
                              </p:par>
                            </p:childTnLst>
                          </p:cTn>
                        </p:par>
                      </p:childTnLst>
                    </p:cTn>
                  </p:par>
                </p:childTnLst>
              </p:cTn>
              <p:nextCondLst>
                <p:cond evt="onClick" delay="0">
                  <p:tgtEl>
                    <p:spTgt spid="38"/>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灯片编号占位符 1"/>
          <p:cNvSpPr>
            <a:spLocks noGrp="1"/>
          </p:cNvSpPr>
          <p:nvPr>
            <p:ph type="sldNum" sz="quarter" idx="4"/>
          </p:nvPr>
        </p:nvSpPr>
        <p:spPr/>
        <p:txBody>
          <a:bodyPr/>
          <a:lstStyle/>
          <a:p>
            <a:pPr algn="ctr"/>
            <a:r>
              <a:rPr lang="en-US" altLang="zh-CN" dirty="0"/>
              <a:t>-</a:t>
            </a:r>
            <a:fld id="{4BF17FCF-D4DA-449D-A468-DDB7E43619E6}" type="slidenum">
              <a:rPr lang="zh-CN" altLang="en-US" smtClean="0"/>
              <a:pPr algn="ctr"/>
              <a:t>9</a:t>
            </a:fld>
            <a:r>
              <a:rPr lang="en-US" altLang="zh-CN" dirty="0"/>
              <a:t>-</a:t>
            </a:r>
            <a:endParaRPr lang="zh-CN" altLang="en-US" dirty="0"/>
          </a:p>
        </p:txBody>
      </p:sp>
      <p:sp>
        <p:nvSpPr>
          <p:cNvPr id="5" name="圆角矩形 4">
            <a:hlinkClick r:id="rId3" action="ppaction://hlinksldjump"/>
          </p:cNvPr>
          <p:cNvSpPr/>
          <p:nvPr/>
        </p:nvSpPr>
        <p:spPr>
          <a:xfrm>
            <a:off x="1987632" y="1052513"/>
            <a:ext cx="94528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知识梳理</a:t>
            </a:r>
          </a:p>
        </p:txBody>
      </p:sp>
      <p:sp>
        <p:nvSpPr>
          <p:cNvPr id="6" name="圆角矩形 5">
            <a:hlinkClick r:id="rId4" action="ppaction://hlinksldjump"/>
          </p:cNvPr>
          <p:cNvSpPr/>
          <p:nvPr/>
        </p:nvSpPr>
        <p:spPr>
          <a:xfrm>
            <a:off x="2968706" y="1052513"/>
            <a:ext cx="945283"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E75E22"/>
                </a:solidFill>
                <a:latin typeface="+mj-ea"/>
                <a:ea typeface="+mj-ea"/>
              </a:rPr>
              <a:t>双击自测</a:t>
            </a:r>
          </a:p>
        </p:txBody>
      </p:sp>
      <p:sp>
        <p:nvSpPr>
          <p:cNvPr id="2" name="矩形 1"/>
          <p:cNvSpPr>
            <a:spLocks noChangeAspect="1"/>
          </p:cNvSpPr>
          <p:nvPr/>
        </p:nvSpPr>
        <p:spPr>
          <a:xfrm>
            <a:off x="2032000" y="1353647"/>
            <a:ext cx="8128000" cy="1311128"/>
          </a:xfrm>
          <a:prstGeom prst="rect">
            <a:avLst/>
          </a:prstGeom>
        </p:spPr>
        <p:txBody>
          <a:bodyPr>
            <a:spAutoFit/>
          </a:bodyPr>
          <a:lstStyle/>
          <a:p>
            <a:pPr>
              <a:lnSpc>
                <a:spcPct val="120000"/>
              </a:lnSpc>
              <a:tabLst>
                <a:tab pos="1188085" algn="l"/>
                <a:tab pos="2163445" algn="l"/>
                <a:tab pos="3142615" algn="l"/>
                <a:tab pos="4190365"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设直线</a:t>
            </a:r>
            <a:r>
              <a:rPr lang="en-US" altLang="zh-CN" sz="2200" i="1" dirty="0">
                <a:solidFill>
                  <a:srgbClr val="000000"/>
                </a:solidFill>
                <a:latin typeface="Times New Roman" panose="02020603050405020304" pitchFamily="18" charset="0"/>
                <a:cs typeface="Times New Roman" panose="02020603050405020304" pitchFamily="18" charset="0"/>
              </a:rPr>
              <a:t>l</a:t>
            </a:r>
            <a:r>
              <a:rPr lang="zh-CN" altLang="zh-CN" sz="2200" dirty="0">
                <a:solidFill>
                  <a:srgbClr val="000000"/>
                </a:solidFill>
                <a:latin typeface="Times New Roman" panose="02020603050405020304" pitchFamily="18" charset="0"/>
                <a:cs typeface="Times New Roman" panose="02020603050405020304" pitchFamily="18" charset="0"/>
              </a:rPr>
              <a:t>的方向向量为</a:t>
            </a:r>
            <a:r>
              <a:rPr lang="en-US" altLang="zh-CN" sz="2200" b="1" dirty="0">
                <a:solidFill>
                  <a:srgbClr val="000000"/>
                </a:solidFill>
                <a:latin typeface="Times New Roman" panose="02020603050405020304" pitchFamily="18" charset="0"/>
                <a:cs typeface="Times New Roman" panose="02020603050405020304" pitchFamily="18" charset="0"/>
              </a:rPr>
              <a:t>a</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平面</a:t>
            </a:r>
            <a:r>
              <a:rPr lang="en-US" altLang="zh-CN" sz="2200" i="1" dirty="0">
                <a:solidFill>
                  <a:srgbClr val="000000"/>
                </a:solidFill>
                <a:latin typeface="Times New Roman" panose="02020603050405020304" pitchFamily="18" charset="0"/>
                <a:ea typeface="Microsoft Yi Baiti" panose="03000500000000000000" pitchFamily="66" charset="0"/>
                <a:cs typeface="Times New Roman" panose="02020603050405020304" pitchFamily="18" charset="0"/>
              </a:rPr>
              <a:t>α</a:t>
            </a:r>
            <a:r>
              <a:rPr lang="zh-CN" altLang="zh-CN" sz="2200" dirty="0">
                <a:solidFill>
                  <a:srgbClr val="000000"/>
                </a:solidFill>
                <a:latin typeface="Times New Roman" panose="02020603050405020304" pitchFamily="18" charset="0"/>
                <a:cs typeface="Times New Roman" panose="02020603050405020304" pitchFamily="18" charset="0"/>
              </a:rPr>
              <a:t>的法向量为</a:t>
            </a:r>
            <a:r>
              <a:rPr lang="en-US" altLang="zh-CN" sz="2200" b="1" dirty="0">
                <a:solidFill>
                  <a:srgbClr val="000000"/>
                </a:solidFill>
                <a:latin typeface="Times New Roman" panose="02020603050405020304" pitchFamily="18" charset="0"/>
                <a:cs typeface="Times New Roman" panose="02020603050405020304" pitchFamily="18" charset="0"/>
              </a:rPr>
              <a:t>n</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(2,2,4),</a:t>
            </a:r>
            <a:r>
              <a:rPr lang="zh-CN" altLang="zh-CN" sz="2200" dirty="0">
                <a:solidFill>
                  <a:srgbClr val="000000"/>
                </a:solidFill>
                <a:latin typeface="Times New Roman" panose="02020603050405020304" pitchFamily="18" charset="0"/>
                <a:cs typeface="Times New Roman" panose="02020603050405020304" pitchFamily="18" charset="0"/>
              </a:rPr>
              <a:t>若</a:t>
            </a:r>
            <a:r>
              <a:rPr lang="en-US" altLang="zh-CN" sz="2200" b="1" dirty="0">
                <a:solidFill>
                  <a:srgbClr val="000000"/>
                </a:solidFill>
                <a:latin typeface="Times New Roman" panose="02020603050405020304" pitchFamily="18" charset="0"/>
                <a:cs typeface="Times New Roman" panose="02020603050405020304" pitchFamily="18" charset="0"/>
              </a:rPr>
              <a:t>a</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(1,1,2),</a:t>
            </a:r>
            <a:r>
              <a:rPr lang="zh-CN" altLang="zh-CN" sz="2200" dirty="0">
                <a:solidFill>
                  <a:srgbClr val="000000"/>
                </a:solidFill>
                <a:latin typeface="Times New Roman" panose="02020603050405020304" pitchFamily="18" charset="0"/>
                <a:cs typeface="Times New Roman" panose="02020603050405020304" pitchFamily="18" charset="0"/>
              </a:rPr>
              <a:t>则直线</a:t>
            </a:r>
            <a:r>
              <a:rPr lang="en-US" altLang="zh-CN" sz="2200" i="1" dirty="0">
                <a:solidFill>
                  <a:srgbClr val="000000"/>
                </a:solidFill>
                <a:latin typeface="Times New Roman" panose="02020603050405020304" pitchFamily="18" charset="0"/>
                <a:cs typeface="Times New Roman" panose="02020603050405020304" pitchFamily="18" charset="0"/>
              </a:rPr>
              <a:t>l</a:t>
            </a:r>
            <a:r>
              <a:rPr lang="zh-CN" altLang="zh-CN" sz="2200" dirty="0">
                <a:solidFill>
                  <a:srgbClr val="000000"/>
                </a:solidFill>
                <a:latin typeface="Times New Roman" panose="02020603050405020304" pitchFamily="18" charset="0"/>
                <a:cs typeface="Times New Roman" panose="02020603050405020304" pitchFamily="18" charset="0"/>
              </a:rPr>
              <a:t>与平面</a:t>
            </a:r>
            <a:r>
              <a:rPr lang="en-US" altLang="zh-CN" sz="2200" i="1" dirty="0">
                <a:solidFill>
                  <a:srgbClr val="000000"/>
                </a:solidFill>
                <a:latin typeface="Times New Roman" panose="02020603050405020304" pitchFamily="18" charset="0"/>
                <a:ea typeface="Microsoft Yi Baiti" panose="03000500000000000000" pitchFamily="66" charset="0"/>
                <a:cs typeface="Times New Roman" panose="02020603050405020304" pitchFamily="18" charset="0"/>
              </a:rPr>
              <a:t>α</a:t>
            </a:r>
            <a:r>
              <a:rPr lang="zh-CN" altLang="zh-CN" sz="2200" dirty="0">
                <a:solidFill>
                  <a:srgbClr val="000000"/>
                </a:solidFill>
                <a:latin typeface="Times New Roman" panose="02020603050405020304" pitchFamily="18" charset="0"/>
                <a:cs typeface="Times New Roman" panose="02020603050405020304" pitchFamily="18" charset="0"/>
              </a:rPr>
              <a:t>的位置关系为</a:t>
            </a:r>
            <a:r>
              <a:rPr lang="zh-CN" altLang="zh-CN" sz="2200" i="1"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若</a:t>
            </a:r>
            <a:r>
              <a:rPr lang="en-US" altLang="zh-CN" sz="2200" b="1" dirty="0">
                <a:solidFill>
                  <a:srgbClr val="000000"/>
                </a:solidFill>
                <a:latin typeface="Times New Roman" panose="02020603050405020304" pitchFamily="18" charset="0"/>
                <a:cs typeface="Times New Roman" panose="02020603050405020304" pitchFamily="18" charset="0"/>
              </a:rPr>
              <a:t>a</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1,1),</a:t>
            </a:r>
            <a:r>
              <a:rPr lang="zh-CN" altLang="zh-CN" sz="2200" dirty="0">
                <a:solidFill>
                  <a:srgbClr val="000000"/>
                </a:solidFill>
                <a:latin typeface="Times New Roman" panose="02020603050405020304" pitchFamily="18" charset="0"/>
                <a:cs typeface="Times New Roman" panose="02020603050405020304" pitchFamily="18" charset="0"/>
              </a:rPr>
              <a:t>则直线</a:t>
            </a:r>
            <a:r>
              <a:rPr lang="en-US" altLang="zh-CN" sz="2200" i="1" dirty="0">
                <a:solidFill>
                  <a:srgbClr val="000000"/>
                </a:solidFill>
                <a:latin typeface="Times New Roman" panose="02020603050405020304" pitchFamily="18" charset="0"/>
                <a:cs typeface="Times New Roman" panose="02020603050405020304" pitchFamily="18" charset="0"/>
              </a:rPr>
              <a:t>l</a:t>
            </a:r>
            <a:r>
              <a:rPr lang="zh-CN" altLang="zh-CN" sz="2200" dirty="0">
                <a:solidFill>
                  <a:srgbClr val="000000"/>
                </a:solidFill>
                <a:latin typeface="Times New Roman" panose="02020603050405020304" pitchFamily="18" charset="0"/>
                <a:cs typeface="Times New Roman" panose="02020603050405020304" pitchFamily="18" charset="0"/>
              </a:rPr>
              <a:t>与平面</a:t>
            </a:r>
            <a:r>
              <a:rPr lang="en-US" altLang="zh-CN" sz="2200" i="1" dirty="0">
                <a:solidFill>
                  <a:srgbClr val="000000"/>
                </a:solidFill>
                <a:latin typeface="Times New Roman" panose="02020603050405020304" pitchFamily="18" charset="0"/>
                <a:ea typeface="Microsoft Yi Baiti" panose="03000500000000000000" pitchFamily="66" charset="0"/>
                <a:cs typeface="Times New Roman" panose="02020603050405020304" pitchFamily="18" charset="0"/>
              </a:rPr>
              <a:t>α</a:t>
            </a:r>
            <a:r>
              <a:rPr lang="zh-CN" altLang="zh-CN" sz="2200" dirty="0">
                <a:solidFill>
                  <a:srgbClr val="000000"/>
                </a:solidFill>
                <a:latin typeface="Times New Roman" panose="02020603050405020304" pitchFamily="18" charset="0"/>
                <a:cs typeface="Times New Roman" panose="02020603050405020304" pitchFamily="18" charset="0"/>
              </a:rPr>
              <a:t>的位置关系为</a:t>
            </a:r>
            <a:r>
              <a:rPr lang="zh-CN" altLang="zh-CN" sz="2200" i="1"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7" name="五边形 6"/>
          <p:cNvSpPr/>
          <p:nvPr/>
        </p:nvSpPr>
        <p:spPr>
          <a:xfrm>
            <a:off x="9336360"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  答案</a:t>
            </a:r>
          </a:p>
        </p:txBody>
      </p:sp>
      <p:sp>
        <p:nvSpPr>
          <p:cNvPr id="8" name="五边形 7"/>
          <p:cNvSpPr/>
          <p:nvPr/>
        </p:nvSpPr>
        <p:spPr>
          <a:xfrm>
            <a:off x="8440239"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grpSp>
        <p:nvGrpSpPr>
          <p:cNvPr id="9" name="组合 8"/>
          <p:cNvGrpSpPr/>
          <p:nvPr/>
        </p:nvGrpSpPr>
        <p:grpSpPr>
          <a:xfrm>
            <a:off x="1775520" y="4365104"/>
            <a:ext cx="8640960" cy="2304256"/>
            <a:chOff x="251520" y="3212976"/>
            <a:chExt cx="8640960" cy="2304256"/>
          </a:xfrm>
        </p:grpSpPr>
        <p:grpSp>
          <p:nvGrpSpPr>
            <p:cNvPr id="10" name="组合 9"/>
            <p:cNvGrpSpPr/>
            <p:nvPr/>
          </p:nvGrpSpPr>
          <p:grpSpPr>
            <a:xfrm>
              <a:off x="251520" y="3212976"/>
              <a:ext cx="8640960" cy="2304256"/>
              <a:chOff x="251520" y="653909"/>
              <a:chExt cx="8640960" cy="2304256"/>
            </a:xfrm>
          </p:grpSpPr>
          <p:sp>
            <p:nvSpPr>
              <p:cNvPr id="12" name="五边形 11"/>
              <p:cNvSpPr/>
              <p:nvPr/>
            </p:nvSpPr>
            <p:spPr>
              <a:xfrm>
                <a:off x="6916239" y="2670133"/>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13" name="燕尾形 12"/>
              <p:cNvSpPr/>
              <p:nvPr/>
            </p:nvSpPr>
            <p:spPr>
              <a:xfrm>
                <a:off x="7031380" y="2747133"/>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14" name="组合 13"/>
              <p:cNvGrpSpPr/>
              <p:nvPr/>
            </p:nvGrpSpPr>
            <p:grpSpPr>
              <a:xfrm>
                <a:off x="251520" y="653909"/>
                <a:ext cx="8640960" cy="1989968"/>
                <a:chOff x="251520" y="653909"/>
                <a:chExt cx="8640960" cy="1989968"/>
              </a:xfrm>
            </p:grpSpPr>
            <p:sp>
              <p:nvSpPr>
                <p:cNvPr id="15" name="矩形 14"/>
                <p:cNvSpPr/>
                <p:nvPr/>
              </p:nvSpPr>
              <p:spPr>
                <a:xfrm>
                  <a:off x="251520" y="653909"/>
                  <a:ext cx="8640960" cy="1989968"/>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TextBox 22"/>
                <p:cNvSpPr txBox="1"/>
                <p:nvPr/>
              </p:nvSpPr>
              <p:spPr>
                <a:xfrm>
                  <a:off x="8360077" y="716579"/>
                  <a:ext cx="492443" cy="276999"/>
                </a:xfrm>
                <a:prstGeom prst="rect">
                  <a:avLst/>
                </a:prstGeom>
                <a:noFill/>
              </p:spPr>
              <p:txBody>
                <a:bodyPr wrap="none" rtlCol="0">
                  <a:spAutoFit/>
                </a:bodyPr>
                <a:lstStyle/>
                <a:p>
                  <a:r>
                    <a:rPr lang="zh-CN" altLang="en-US" sz="1200" dirty="0"/>
                    <a:t>关闭</a:t>
                  </a:r>
                </a:p>
              </p:txBody>
            </p:sp>
          </p:grpSp>
        </p:grpSp>
        <p:graphicFrame>
          <p:nvGraphicFramePr>
            <p:cNvPr id="11" name="对象 10"/>
            <p:cNvGraphicFramePr>
              <a:graphicFrameLocks noChangeAspect="1"/>
            </p:cNvGraphicFramePr>
            <p:nvPr>
              <p:extLst>
                <p:ext uri="{D42A27DB-BD31-4B8C-83A1-F6EECF244321}">
                  <p14:modId xmlns:p14="http://schemas.microsoft.com/office/powerpoint/2010/main" xmlns="" val="649552969"/>
                </p:ext>
              </p:extLst>
            </p:nvPr>
          </p:nvGraphicFramePr>
          <p:xfrm>
            <a:off x="520700" y="3570015"/>
            <a:ext cx="8021638" cy="1227137"/>
          </p:xfrm>
          <a:graphic>
            <a:graphicData uri="http://schemas.openxmlformats.org/presentationml/2006/ole">
              <p:oleObj spid="_x0000_s5124" name="文档" r:id="rId5" imgW="3839157" imgH="586905" progId="Word.Document.12">
                <p:embed/>
              </p:oleObj>
            </a:graphicData>
          </a:graphic>
        </p:graphicFrame>
      </p:grpSp>
      <p:grpSp>
        <p:nvGrpSpPr>
          <p:cNvPr id="17" name="组合 16"/>
          <p:cNvGrpSpPr/>
          <p:nvPr/>
        </p:nvGrpSpPr>
        <p:grpSpPr>
          <a:xfrm>
            <a:off x="1775520" y="5523886"/>
            <a:ext cx="8640960" cy="1145475"/>
            <a:chOff x="251520" y="5379869"/>
            <a:chExt cx="8640960" cy="1145475"/>
          </a:xfrm>
        </p:grpSpPr>
        <p:grpSp>
          <p:nvGrpSpPr>
            <p:cNvPr id="18" name="组合 17"/>
            <p:cNvGrpSpPr/>
            <p:nvPr/>
          </p:nvGrpSpPr>
          <p:grpSpPr>
            <a:xfrm>
              <a:off x="251520" y="5379869"/>
              <a:ext cx="8640960" cy="1145475"/>
              <a:chOff x="251520" y="3762122"/>
              <a:chExt cx="8640960" cy="1145475"/>
            </a:xfrm>
          </p:grpSpPr>
          <p:sp>
            <p:nvSpPr>
              <p:cNvPr id="20" name="五边形 19"/>
              <p:cNvSpPr/>
              <p:nvPr/>
            </p:nvSpPr>
            <p:spPr>
              <a:xfrm>
                <a:off x="7812360" y="4619565"/>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  答案</a:t>
                </a:r>
              </a:p>
            </p:txBody>
          </p:sp>
          <p:sp>
            <p:nvSpPr>
              <p:cNvPr id="22" name="五边形 21"/>
              <p:cNvSpPr/>
              <p:nvPr/>
            </p:nvSpPr>
            <p:spPr>
              <a:xfrm>
                <a:off x="6916239" y="4619565"/>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23" name="燕尾形 22"/>
              <p:cNvSpPr/>
              <p:nvPr/>
            </p:nvSpPr>
            <p:spPr>
              <a:xfrm>
                <a:off x="8038119" y="4696565"/>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4" name="矩形 23"/>
              <p:cNvSpPr/>
              <p:nvPr/>
            </p:nvSpPr>
            <p:spPr>
              <a:xfrm>
                <a:off x="251520" y="3762122"/>
                <a:ext cx="8640960" cy="836743"/>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TextBox 30"/>
              <p:cNvSpPr txBox="1"/>
              <p:nvPr/>
            </p:nvSpPr>
            <p:spPr>
              <a:xfrm>
                <a:off x="8388424" y="3879516"/>
                <a:ext cx="492443" cy="276999"/>
              </a:xfrm>
              <a:prstGeom prst="rect">
                <a:avLst/>
              </a:prstGeom>
              <a:noFill/>
            </p:spPr>
            <p:txBody>
              <a:bodyPr wrap="none" rtlCol="0">
                <a:spAutoFit/>
              </a:bodyPr>
              <a:lstStyle/>
              <a:p>
                <a:r>
                  <a:rPr lang="zh-CN" altLang="en-US" sz="1200" dirty="0"/>
                  <a:t>关闭</a:t>
                </a:r>
              </a:p>
            </p:txBody>
          </p:sp>
        </p:grpSp>
        <p:graphicFrame>
          <p:nvGraphicFramePr>
            <p:cNvPr id="19" name="对象 18"/>
            <p:cNvGraphicFramePr>
              <a:graphicFrameLocks noChangeAspect="1"/>
            </p:cNvGraphicFramePr>
            <p:nvPr>
              <p:extLst>
                <p:ext uri="{D42A27DB-BD31-4B8C-83A1-F6EECF244321}">
                  <p14:modId xmlns:p14="http://schemas.microsoft.com/office/powerpoint/2010/main" xmlns="" val="276789859"/>
                </p:ext>
              </p:extLst>
            </p:nvPr>
          </p:nvGraphicFramePr>
          <p:xfrm>
            <a:off x="560388" y="5720209"/>
            <a:ext cx="7997825" cy="439738"/>
          </p:xfrm>
          <a:graphic>
            <a:graphicData uri="http://schemas.openxmlformats.org/presentationml/2006/ole">
              <p:oleObj spid="_x0000_s5125" name="文档" r:id="rId6" imgW="3855752" imgH="216039" progId="Word.Document.12">
                <p:embed/>
              </p:oleObj>
            </a:graphicData>
          </a:graphic>
        </p:graphicFrame>
      </p:grpSp>
    </p:spTree>
    <p:extLst>
      <p:ext uri="{BB962C8B-B14F-4D97-AF65-F5344CB8AC3E}">
        <p14:creationId xmlns:p14="http://schemas.microsoft.com/office/powerpoint/2010/main" xmlns="" val="2796112083"/>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8"/>
                    </p:tgtEl>
                  </p:cond>
                </p:stCondLst>
                <p:endSync evt="end" delay="0">
                  <p:rtn val="all"/>
                </p:endSync>
                <p:childTnLst>
                  <p:par>
                    <p:cTn id="3" fill="hold">
                      <p:stCondLst>
                        <p:cond delay="0"/>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00"/>
                                        <p:tgtEl>
                                          <p:spTgt spid="9"/>
                                        </p:tgtEl>
                                      </p:cBhvr>
                                    </p:animEffect>
                                  </p:childTnLst>
                                </p:cTn>
                              </p:par>
                            </p:childTnLst>
                          </p:cTn>
                        </p:par>
                      </p:childTnLst>
                    </p:cTn>
                  </p:par>
                </p:childTnLst>
              </p:cTn>
              <p:nextCondLst>
                <p:cond evt="onClick" delay="0">
                  <p:tgtEl>
                    <p:spTgt spid="8"/>
                  </p:tgtEl>
                </p:cond>
              </p:nextCondLst>
            </p:seq>
            <p:seq concurrent="1" nextAc="seek">
              <p:cTn id="8" restart="whenNotActive" fill="hold" evtFilter="cancelBubble" nodeType="interactiveSeq">
                <p:stCondLst>
                  <p:cond evt="onClick" delay="0">
                    <p:tgtEl>
                      <p:spTgt spid="9"/>
                    </p:tgtEl>
                  </p:cond>
                </p:stCondLst>
                <p:endSync evt="end" delay="0">
                  <p:rtn val="all"/>
                </p:endSync>
                <p:childTnLst>
                  <p:par>
                    <p:cTn id="9" fill="hold">
                      <p:stCondLst>
                        <p:cond delay="0"/>
                      </p:stCondLst>
                      <p:childTnLst>
                        <p:par>
                          <p:cTn id="10" fill="hold">
                            <p:stCondLst>
                              <p:cond delay="0"/>
                            </p:stCondLst>
                            <p:childTnLst>
                              <p:par>
                                <p:cTn id="11" presetID="10" presetClass="exit" presetSubtype="0" fill="hold" nodeType="clickEffect">
                                  <p:stCondLst>
                                    <p:cond delay="0"/>
                                  </p:stCondLst>
                                  <p:childTnLst>
                                    <p:animEffect transition="out" filter="fade">
                                      <p:cBhvr>
                                        <p:cTn id="12" dur="500"/>
                                        <p:tgtEl>
                                          <p:spTgt spid="9"/>
                                        </p:tgtEl>
                                      </p:cBhvr>
                                    </p:animEffect>
                                    <p:set>
                                      <p:cBhvr>
                                        <p:cTn id="13" dur="1" fill="hold">
                                          <p:stCondLst>
                                            <p:cond delay="499"/>
                                          </p:stCondLst>
                                        </p:cTn>
                                        <p:tgtEl>
                                          <p:spTgt spid="9"/>
                                        </p:tgtEl>
                                        <p:attrNameLst>
                                          <p:attrName>style.visibility</p:attrName>
                                        </p:attrNameLst>
                                      </p:cBhvr>
                                      <p:to>
                                        <p:strVal val="hidden"/>
                                      </p:to>
                                    </p:set>
                                  </p:childTnLst>
                                </p:cTn>
                              </p:par>
                            </p:childTnLst>
                          </p:cTn>
                        </p:par>
                      </p:childTnLst>
                    </p:cTn>
                  </p:par>
                </p:childTnLst>
              </p:cTn>
              <p:nextCondLst>
                <p:cond evt="onClick" delay="0">
                  <p:tgtEl>
                    <p:spTgt spid="9"/>
                  </p:tgtEl>
                </p:cond>
              </p:nextCondLst>
            </p:seq>
            <p:seq concurrent="1" nextAc="seek">
              <p:cTn id="14" restart="whenNotActive" fill="hold" evtFilter="cancelBubble" nodeType="interactiveSeq">
                <p:stCondLst>
                  <p:cond evt="onClick" delay="0">
                    <p:tgtEl>
                      <p:spTgt spid="7"/>
                    </p:tgtEl>
                  </p:cond>
                </p:stCondLst>
                <p:endSync evt="end" delay="0">
                  <p:rtn val="all"/>
                </p:endSync>
                <p:childTnLst>
                  <p:par>
                    <p:cTn id="15" fill="hold">
                      <p:stCondLst>
                        <p:cond delay="0"/>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wipe(down)">
                                      <p:cBhvr>
                                        <p:cTn id="19" dur="500"/>
                                        <p:tgtEl>
                                          <p:spTgt spid="17"/>
                                        </p:tgtEl>
                                      </p:cBhvr>
                                    </p:animEffect>
                                  </p:childTnLst>
                                </p:cTn>
                              </p:par>
                            </p:childTnLst>
                          </p:cTn>
                        </p:par>
                      </p:childTnLst>
                    </p:cTn>
                  </p:par>
                </p:childTnLst>
              </p:cTn>
              <p:nextCondLst>
                <p:cond evt="onClick" delay="0">
                  <p:tgtEl>
                    <p:spTgt spid="7"/>
                  </p:tgtEl>
                </p:cond>
              </p:nextCondLst>
            </p:seq>
            <p:seq concurrent="1" nextAc="seek">
              <p:cTn id="20" restart="whenNotActive" fill="hold" evtFilter="cancelBubble" nodeType="interactiveSeq">
                <p:stCondLst>
                  <p:cond evt="onClick" delay="0">
                    <p:tgtEl>
                      <p:spTgt spid="17"/>
                    </p:tgtEl>
                  </p:cond>
                </p:stCondLst>
                <p:endSync evt="end" delay="0">
                  <p:rtn val="all"/>
                </p:endSync>
                <p:childTnLst>
                  <p:par>
                    <p:cTn id="21" fill="hold">
                      <p:stCondLst>
                        <p:cond delay="0"/>
                      </p:stCondLst>
                      <p:childTnLst>
                        <p:par>
                          <p:cTn id="22" fill="hold">
                            <p:stCondLst>
                              <p:cond delay="0"/>
                            </p:stCondLst>
                            <p:childTnLst>
                              <p:par>
                                <p:cTn id="23" presetID="10" presetClass="exit" presetSubtype="0" fill="hold" nodeType="clickEffect">
                                  <p:stCondLst>
                                    <p:cond delay="0"/>
                                  </p:stCondLst>
                                  <p:childTnLst>
                                    <p:animEffect transition="out" filter="fade">
                                      <p:cBhvr>
                                        <p:cTn id="24" dur="500"/>
                                        <p:tgtEl>
                                          <p:spTgt spid="17"/>
                                        </p:tgtEl>
                                      </p:cBhvr>
                                    </p:animEffect>
                                    <p:set>
                                      <p:cBhvr>
                                        <p:cTn id="25" dur="1" fill="hold">
                                          <p:stCondLst>
                                            <p:cond delay="499"/>
                                          </p:stCondLst>
                                        </p:cTn>
                                        <p:tgtEl>
                                          <p:spTgt spid="17"/>
                                        </p:tgtEl>
                                        <p:attrNameLst>
                                          <p:attrName>style.visibility</p:attrName>
                                        </p:attrNameLst>
                                      </p:cBhvr>
                                      <p:to>
                                        <p:strVal val="hidden"/>
                                      </p:to>
                                    </p:set>
                                  </p:childTnLst>
                                </p:cTn>
                              </p:par>
                            </p:childTnLst>
                          </p:cTn>
                        </p:par>
                      </p:childTnLst>
                    </p:cTn>
                  </p:par>
                </p:childTnLst>
              </p:cTn>
              <p:nextCondLst>
                <p:cond evt="onClick" delay="0">
                  <p:tgtEl>
                    <p:spTgt spid="17"/>
                  </p:tgtEl>
                </p:cond>
              </p:nextCondLst>
            </p:seq>
          </p:childTnLst>
        </p:cTn>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7</TotalTime>
  <Words>3377</Words>
  <Application>Microsoft Office PowerPoint</Application>
  <PresentationFormat>自定义</PresentationFormat>
  <Paragraphs>425</Paragraphs>
  <Slides>54</Slides>
  <Notes>1</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54</vt:i4>
      </vt:variant>
    </vt:vector>
  </HeadingPairs>
  <TitlesOfParts>
    <vt:vector size="56" baseType="lpstr">
      <vt:lpstr>Office 主题​​</vt:lpstr>
      <vt:lpstr>文档</vt:lpstr>
      <vt:lpstr>8.6　立体几何中的向量方法</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lpstr>幻灯片 42</vt:lpstr>
      <vt:lpstr>幻灯片 43</vt:lpstr>
      <vt:lpstr>幻灯片 44</vt:lpstr>
      <vt:lpstr>幻灯片 45</vt:lpstr>
      <vt:lpstr>幻灯片 46</vt:lpstr>
      <vt:lpstr>幻灯片 47</vt:lpstr>
      <vt:lpstr>幻灯片 48</vt:lpstr>
      <vt:lpstr>幻灯片 49</vt:lpstr>
      <vt:lpstr>幻灯片 50</vt:lpstr>
      <vt:lpstr>幻灯片 51</vt:lpstr>
      <vt:lpstr>幻灯片 52</vt:lpstr>
      <vt:lpstr>幻灯片 53</vt:lpstr>
      <vt:lpstr>幻灯片 54</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阳光数学网【http://www.eduy.net】搜集，仅供学习和研究使用！</dc:title>
  <dc:subject>阳光数学网【http://www.eduy.net】搜集，仅供学习和研究使用！</dc:subject>
  <dc:creator>阳光数学网【http://www.eduy.net】搜集，仅供学习和研究使用！</dc:creator>
  <cp:keywords>阳光数学网【http:/www.eduy.net】搜集，仅供学习和研究使用！</cp:keywords>
  <dc:description>阳光数学网【http://www.eduy.net】搜集，仅供学习和研究使用！</dc:description>
  <cp:lastModifiedBy>Administrator</cp:lastModifiedBy>
  <cp:revision>4</cp:revision>
  <dcterms:created xsi:type="dcterms:W3CDTF">2018-12-18T11:00:13Z</dcterms:created>
  <dcterms:modified xsi:type="dcterms:W3CDTF">2019-12-10T14:33:24Z</dcterms:modified>
  <cp:category>阳光数学网【http://www.eduy.net】搜集，仅供学习和研究使用！</cp:category>
  <cp:contentType>阳光数学网【http://www.eduy.net】搜集，仅供学习和研究使用！</cp:contentType>
  <cp:contentStatus>阳光数学网【http://www.eduy.net】搜集，仅供学习和研究使用！</cp:contentStatus>
</cp:coreProperties>
</file>