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442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65" r:id="rId25"/>
    <p:sldId id="466" r:id="rId26"/>
    <p:sldId id="467" r:id="rId27"/>
    <p:sldId id="468" r:id="rId28"/>
    <p:sldId id="469" r:id="rId29"/>
    <p:sldId id="470" r:id="rId30"/>
    <p:sldId id="471" r:id="rId31"/>
    <p:sldId id="472" r:id="rId32"/>
    <p:sldId id="473" r:id="rId33"/>
    <p:sldId id="474" r:id="rId34"/>
    <p:sldId id="475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35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20000"/>
    <a:srgbClr val="FFE389"/>
    <a:srgbClr val="E75E22"/>
    <a:srgbClr val="FFEDAB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935"/>
        <p:guide pos="575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54267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91186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8901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3457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298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9595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90576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0378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03178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27401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4445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5218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51662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30408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08781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18255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12725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2380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09454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8762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67244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6460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3926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2528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2644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2968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7432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467489" y="538157"/>
            <a:ext cx="1433729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必备知识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预案自诊</a:t>
            </a: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680981" y="874706"/>
            <a:ext cx="99918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4932040" y="538157"/>
            <a:ext cx="1497645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关键能力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学案突破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166165" y="874706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464756" y="538157"/>
            <a:ext cx="1445551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学科素养</a:t>
            </a:r>
            <a:r>
              <a:rPr lang="en-US" altLang="zh-CN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微专题</a:t>
            </a:r>
            <a:endParaRPr lang="zh-CN" altLang="en-US" sz="1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668937" y="864432"/>
            <a:ext cx="1043726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2" r:id="rId3"/>
    <p:sldLayoutId id="2147483653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9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notesSlide" Target="../notesSlides/notesSlide10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1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12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5.docx"/><Relationship Id="rId3" Type="http://schemas.openxmlformats.org/officeDocument/2006/relationships/notesSlide" Target="../notesSlides/notesSlide13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14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1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17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notesSlide" Target="../notesSlides/notesSlide19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20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notesSlide" Target="../notesSlides/notesSlide21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22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23.docx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notesSlide" Target="../notesSlides/notesSlide23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notesSlide" Target="../notesSlides/notesSlide25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26.docx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notesSlide" Target="../notesSlides/notesSlide26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10" Type="http://schemas.openxmlformats.org/officeDocument/2006/relationships/package" Target="../embeddings/Microsoft_Office_Word___28.docx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27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7.xml"/><Relationship Id="rId4" Type="http://schemas.openxmlformats.org/officeDocument/2006/relationships/slide" Target="slid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31.docx"/><Relationship Id="rId5" Type="http://schemas.openxmlformats.org/officeDocument/2006/relationships/package" Target="../embeddings/Microsoft_Office_Word___30.docx"/><Relationship Id="rId4" Type="http://schemas.openxmlformats.org/officeDocument/2006/relationships/package" Target="../embeddings/Microsoft_Office_Word___29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notesSlide" Target="../notesSlides/notes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4" Type="http://schemas.openxmlformats.org/officeDocument/2006/relationships/package" Target="../embeddings/Microsoft_Office_Word___32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5" Type="http://schemas.openxmlformats.org/officeDocument/2006/relationships/package" Target="../embeddings/Microsoft_Office_Word___34.docx"/><Relationship Id="rId4" Type="http://schemas.openxmlformats.org/officeDocument/2006/relationships/package" Target="../embeddings/Microsoft_Office_Word___33.docx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4" Type="http://schemas.openxmlformats.org/officeDocument/2006/relationships/package" Target="../embeddings/Microsoft_Office_Word___35.docx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notesSlide" Target="../notesSlides/notesSlide4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notesSlide" Target="../notesSlides/notesSlide7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9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notesSlide" Target="../notesSlides/notesSlide8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64501"/>
            <a:ext cx="6948264" cy="669254"/>
          </a:xfrm>
        </p:spPr>
        <p:txBody>
          <a:bodyPr/>
          <a:lstStyle/>
          <a:p>
            <a:r>
              <a:rPr lang="en-US" altLang="zh-CN" sz="3200" dirty="0"/>
              <a:t>6</a:t>
            </a:r>
            <a:r>
              <a:rPr lang="en-US" altLang="zh-CN" sz="3200" i="1" dirty="0"/>
              <a:t>.</a:t>
            </a:r>
            <a:r>
              <a:rPr lang="en-US" altLang="zh-CN" sz="3200" dirty="0"/>
              <a:t>3</a:t>
            </a:r>
            <a:r>
              <a:rPr lang="zh-CN" altLang="zh-CN" sz="3200" i="1" dirty="0"/>
              <a:t>　</a:t>
            </a:r>
            <a:r>
              <a:rPr lang="zh-CN" altLang="zh-CN" sz="3200" dirty="0"/>
              <a:t>等比数列及其前</a:t>
            </a:r>
            <a:r>
              <a:rPr lang="en-US" altLang="zh-CN" sz="3200" i="1" dirty="0"/>
              <a:t>n</a:t>
            </a:r>
            <a:r>
              <a:rPr lang="zh-CN" altLang="zh-CN" sz="3200" dirty="0"/>
              <a:t>项和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071942"/>
            <a:ext cx="7621588" cy="2400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9067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解决等比数列基本运算问题的常见思想方法有哪些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解决等比数列有关问题的常见思想方法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等比数列中有五个量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知三求二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通过列方程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求关键量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问题可迎刃而解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分类讨论思想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因为等比数列的前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项和公式涉及对公比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的分类讨论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所以当某一参数为公比进行求和时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就要对参数是否为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进行分类求和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整体思想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应用等比数列前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项和公式时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常把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当成整体进行求解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21949257"/>
              </p:ext>
            </p:extLst>
          </p:nvPr>
        </p:nvGraphicFramePr>
        <p:xfrm>
          <a:off x="4179923" y="4477947"/>
          <a:ext cx="6106686" cy="500259"/>
        </p:xfrm>
        <a:graphic>
          <a:graphicData uri="http://schemas.openxmlformats.org/presentationml/2006/ole">
            <p:oleObj spid="_x0000_s36866" name="文档" r:id="rId8" imgW="3837724" imgH="3144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78931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05641058"/>
              </p:ext>
            </p:extLst>
          </p:nvPr>
        </p:nvGraphicFramePr>
        <p:xfrm>
          <a:off x="508000" y="2204864"/>
          <a:ext cx="8128000" cy="2239656"/>
        </p:xfrm>
        <a:graphic>
          <a:graphicData uri="http://schemas.openxmlformats.org/presentationml/2006/ole">
            <p:oleObj spid="_x0000_s37890" name="文档" r:id="rId8" imgW="3837724" imgH="1056482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437220" y="2575295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27584" y="4016340"/>
            <a:ext cx="42030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-8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977294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66789"/>
              </p:ext>
            </p:extLst>
          </p:nvPr>
        </p:nvGraphicFramePr>
        <p:xfrm>
          <a:off x="508000" y="1761518"/>
          <a:ext cx="8128000" cy="3611698"/>
        </p:xfrm>
        <a:graphic>
          <a:graphicData uri="http://schemas.openxmlformats.org/presentationml/2006/ole">
            <p:oleObj spid="_x0000_s38914" name="文档" r:id="rId8" imgW="3837724" imgH="17051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9059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05120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等比数列的判定与证明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=1,na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=2(n+1)a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是否为等比数列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9126612"/>
              </p:ext>
            </p:extLst>
          </p:nvPr>
        </p:nvGraphicFramePr>
        <p:xfrm>
          <a:off x="683568" y="2907422"/>
          <a:ext cx="8128000" cy="460709"/>
        </p:xfrm>
        <a:graphic>
          <a:graphicData uri="http://schemas.openxmlformats.org/presentationml/2006/ole">
            <p:oleObj spid="_x0000_s39938" name="文档" r:id="rId8" imgW="3837724" imgH="2170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93887462"/>
              </p:ext>
            </p:extLst>
          </p:nvPr>
        </p:nvGraphicFramePr>
        <p:xfrm>
          <a:off x="508000" y="1772816"/>
          <a:ext cx="8128000" cy="3288864"/>
        </p:xfrm>
        <a:graphic>
          <a:graphicData uri="http://schemas.openxmlformats.org/presentationml/2006/ole">
            <p:oleObj spid="_x0000_s40962" name="文档" r:id="rId8" imgW="3837724" imgH="15529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60938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6242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判断或证明一个数列是等比数列的方法有哪些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是等比数列常用的方法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6192027"/>
              </p:ext>
            </p:extLst>
          </p:nvPr>
        </p:nvGraphicFramePr>
        <p:xfrm>
          <a:off x="313137" y="2647303"/>
          <a:ext cx="8128000" cy="968500"/>
        </p:xfrm>
        <a:graphic>
          <a:graphicData uri="http://schemas.openxmlformats.org/presentationml/2006/ole">
            <p:oleObj spid="_x0000_s41986" name="文档" r:id="rId8" imgW="3837724" imgH="456487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66350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通项公式法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若数列通项公式可写成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=c·q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均是不为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是等比数列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若判断一个数列不是等比数列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则只要证明存在连续三项不成等比数列即可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951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圆角矩形 1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6560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黑龙江哈尔滨期中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+n-3.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17771978"/>
              </p:ext>
            </p:extLst>
          </p:nvPr>
        </p:nvGraphicFramePr>
        <p:xfrm>
          <a:off x="467544" y="2750484"/>
          <a:ext cx="8128000" cy="1940362"/>
        </p:xfrm>
        <a:graphic>
          <a:graphicData uri="http://schemas.openxmlformats.org/presentationml/2006/ole">
            <p:oleObj spid="_x0000_s43010" name="文档" r:id="rId8" imgW="3837724" imgH="9158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28710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4127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等比数列性质的应用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等比数列项的性质的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湖北重点高中联考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的各项均为正数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+…+log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017	B.2 018	C.2 019	D.2 020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衡水中学押题一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+3x+1=0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=±1”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必要不充分条件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既不充分也不必要条件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经常用等比数列的哪些性质简化解题过程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347352" y="260646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786778" y="3831192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=18,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+…+log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=2 018log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3=2 018,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由韦达定理知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=-3,a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故充分性不成立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=±1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但不能得到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+3x+1=0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的两根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故必要性不成立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6794051"/>
              </p:ext>
            </p:extLst>
          </p:nvPr>
        </p:nvGraphicFramePr>
        <p:xfrm>
          <a:off x="3131840" y="3789040"/>
          <a:ext cx="8128000" cy="336285"/>
        </p:xfrm>
        <a:graphic>
          <a:graphicData uri="http://schemas.openxmlformats.org/presentationml/2006/ole">
            <p:oleObj spid="_x0000_s44034" name="文档" r:id="rId8" imgW="3837724" imgH="1590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479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等比数列前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项和的性质的应用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A.31	B.32	C.63	D.64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413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吉林长春质量监测一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各项均为正数的等比数列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=30,S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05150" y="173922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292080" y="2945046"/>
            <a:ext cx="46679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335537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=3,S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=15,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由等比数列前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(15-3)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=3(S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根据等比数列的前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是等比数列的和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仍是等比数列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=90.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故答案为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55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566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等比数列的定义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如果一个数列从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每一项与它的前一项的比等于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那么这个数列叫做等比数列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这个常数叫做等比数列的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公比通常用字母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等比数列的通项公式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的首项为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公比为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则它的通项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等比中项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的等比中项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的等比中项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成等比数列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⇒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等比数列的前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项和公式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的公比为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=na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25898245"/>
              </p:ext>
            </p:extLst>
          </p:nvPr>
        </p:nvGraphicFramePr>
        <p:xfrm>
          <a:off x="251520" y="5873076"/>
          <a:ext cx="8128000" cy="632215"/>
        </p:xfrm>
        <a:graphic>
          <a:graphicData uri="http://schemas.openxmlformats.org/presentationml/2006/ole">
            <p:oleObj spid="_x0000_s29698" name="文档" r:id="rId6" imgW="3837004" imgH="297834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4021208" y="1772816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51720" y="2153638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48489" y="2557993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公比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12869" y="3344074"/>
            <a:ext cx="859531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en-US" altLang="zh-CN" sz="2200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n-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754038" y="4185942"/>
            <a:ext cx="88197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580112" y="4590878"/>
            <a:ext cx="102624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2200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本题应用什么性质求解比较简便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在解答等比数列的有关问题时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为简化解题过程常常利用等比数列项的如下性质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通项公式的推广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等比中项的推广与变形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k+l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对已知条件为等比数列的前几项和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求其前多少项和的问题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应用公比不为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的等比数列前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项和的性质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仍成等比数列比较简便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3457747"/>
              </p:ext>
            </p:extLst>
          </p:nvPr>
        </p:nvGraphicFramePr>
        <p:xfrm>
          <a:off x="219257" y="3371043"/>
          <a:ext cx="8128000" cy="369913"/>
        </p:xfrm>
        <a:graphic>
          <a:graphicData uri="http://schemas.openxmlformats.org/presentationml/2006/ole">
            <p:oleObj spid="_x0000_s45058" name="文档" r:id="rId8" imgW="3837724" imgH="1741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77522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77281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河北衡水中学金卷一模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A.±2	B.-2	C.2	D.4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各项均为正数的等比数列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=130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A.-30	B.40	C.40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-30	D.40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湖南长郡中学模拟二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的首项为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8355648"/>
              </p:ext>
            </p:extLst>
          </p:nvPr>
        </p:nvGraphicFramePr>
        <p:xfrm>
          <a:off x="1691680" y="4596752"/>
          <a:ext cx="8128000" cy="501063"/>
        </p:xfrm>
        <a:graphic>
          <a:graphicData uri="http://schemas.openxmlformats.org/presentationml/2006/ole">
            <p:oleObj spid="_x0000_s46082" name="文档" r:id="rId8" imgW="3837724" imgH="236537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3975154" y="216716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445983" y="339266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940152" y="4562666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6168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5713900"/>
              </p:ext>
            </p:extLst>
          </p:nvPr>
        </p:nvGraphicFramePr>
        <p:xfrm>
          <a:off x="508000" y="1385347"/>
          <a:ext cx="8128000" cy="5037545"/>
        </p:xfrm>
        <a:graphic>
          <a:graphicData uri="http://schemas.openxmlformats.org/presentationml/2006/ole">
            <p:oleObj spid="_x0000_s47106" name="文档" r:id="rId8" imgW="3837724" imgH="23776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44074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569161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等差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的综合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7170551"/>
              </p:ext>
            </p:extLst>
          </p:nvPr>
        </p:nvGraphicFramePr>
        <p:xfrm>
          <a:off x="508000" y="2073217"/>
          <a:ext cx="8128000" cy="1799124"/>
        </p:xfrm>
        <a:graphic>
          <a:graphicData uri="http://schemas.openxmlformats.org/presentationml/2006/ole">
            <p:oleObj spid="_x0000_s48130" name="文档" r:id="rId8" imgW="3837724" imgH="848792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508000" y="3928463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衡水中学一模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的等差中项为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,n</a:t>
            </a:r>
            <a:r>
              <a:rPr lang="en-US" altLang="zh-CN" sz="2200" dirty="0">
                <a:solidFill>
                  <a:srgbClr val="000000"/>
                </a:solidFill>
                <a:latin typeface="NEU-BZ" panose="03000500000000000000" pitchFamily="66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127848" y="2938693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1710862"/>
              </p:ext>
            </p:extLst>
          </p:nvPr>
        </p:nvGraphicFramePr>
        <p:xfrm>
          <a:off x="1127848" y="4696678"/>
          <a:ext cx="8128000" cy="494340"/>
        </p:xfrm>
        <a:graphic>
          <a:graphicData uri="http://schemas.openxmlformats.org/presentationml/2006/ole">
            <p:oleObj spid="_x0000_s48131" name="文档" r:id="rId9" imgW="3837724" imgH="2336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0904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9632890"/>
              </p:ext>
            </p:extLst>
          </p:nvPr>
        </p:nvGraphicFramePr>
        <p:xfrm>
          <a:off x="508000" y="1454258"/>
          <a:ext cx="8128000" cy="4721437"/>
        </p:xfrm>
        <a:graphic>
          <a:graphicData uri="http://schemas.openxmlformats.org/presentationml/2006/ole">
            <p:oleObj spid="_x0000_s49154" name="文档" r:id="rId8" imgW="3837724" imgH="222943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54564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解决等差数列、等比数列的综合问题的基本思路是怎样的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等差数列和等比数列的综合问题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涉及的知识面很宽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题目的变化也很多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但是万变不离其宗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只要抓住基本量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充分运用方程、函数、转化等数学思想方法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合理调用相关知识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就不难解决这类问题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1638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74151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兰亭粗黑简体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已知各项不为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	B.8	C.4	D.2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湖南长郡中学五模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8q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A.-4	B.-2	C.2	D.4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0692929"/>
              </p:ext>
            </p:extLst>
          </p:nvPr>
        </p:nvGraphicFramePr>
        <p:xfrm>
          <a:off x="6753506" y="1506050"/>
          <a:ext cx="8128000" cy="393452"/>
        </p:xfrm>
        <a:graphic>
          <a:graphicData uri="http://schemas.openxmlformats.org/presentationml/2006/ole">
            <p:oleObj spid="_x0000_s50178" name="文档" r:id="rId8" imgW="3837724" imgH="185696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508104" y="1878236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580112" y="3062069"/>
            <a:ext cx="3882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7942826"/>
              </p:ext>
            </p:extLst>
          </p:nvPr>
        </p:nvGraphicFramePr>
        <p:xfrm>
          <a:off x="260424" y="3985368"/>
          <a:ext cx="8128000" cy="2199302"/>
        </p:xfrm>
        <a:graphic>
          <a:graphicData uri="http://schemas.openxmlformats.org/presentationml/2006/ole">
            <p:oleObj spid="_x0000_s50179" name="文档" r:id="rId9" imgW="3837724" imgH="10380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83323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4" name="要点归纳小结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560328" y="1371941"/>
            <a:ext cx="7396048" cy="417655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508000" y="1763463"/>
            <a:ext cx="8312472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等比数列基本量的运算是等比数列中的一类基本问题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数列中有五个量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知三求二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通过列方程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便可迎刃而解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判定等比数列的方法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定义法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是不为零的常数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是等比数列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通项公式法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=cq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均是不为零的常数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是等比数列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等比中项法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是等比数列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求解等比数列问题常用的数学思想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方程思想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如求等比数列中的基本量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分类讨论思想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如求和时要分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≠1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两种情况讨论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判断单调性时对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分类讨论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9841297"/>
              </p:ext>
            </p:extLst>
          </p:nvPr>
        </p:nvGraphicFramePr>
        <p:xfrm>
          <a:off x="1907704" y="2965936"/>
          <a:ext cx="8128000" cy="490976"/>
        </p:xfrm>
        <a:graphic>
          <a:graphicData uri="http://schemas.openxmlformats.org/presentationml/2006/ole">
            <p:oleObj spid="_x0000_s51202" name="文档" r:id="rId9" imgW="3837724" imgH="232210" progId="Word.Document.12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32646354"/>
              </p:ext>
            </p:extLst>
          </p:nvPr>
        </p:nvGraphicFramePr>
        <p:xfrm>
          <a:off x="-1311874" y="4210220"/>
          <a:ext cx="8128000" cy="339646"/>
        </p:xfrm>
        <a:graphic>
          <a:graphicData uri="http://schemas.openxmlformats.org/presentationml/2006/ole">
            <p:oleObj spid="_x0000_s51203" name="文档" r:id="rId10" imgW="3837724" imgH="16045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42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2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528782" y="2838765"/>
            <a:ext cx="2034391" cy="3299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321106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在等比数列中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易忽视每一项与公比都不为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在求等比数列的前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易忽略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q=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这一特殊情形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181195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数学文化与数列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十二平均律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是通用的音律体系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明代朱载堉最早用数学方法计算出半音比例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为这个理论的发展做出了重要贡献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十二平均律将一个纯八度音程分成十二份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依次得到十三个单音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从第二个单音起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每一个单音的频率与它的前一个单音的频率的比都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若第一个单音的频率为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则第八个单音的频率为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5811783"/>
              </p:ext>
            </p:extLst>
          </p:nvPr>
        </p:nvGraphicFramePr>
        <p:xfrm>
          <a:off x="-1548680" y="3406337"/>
          <a:ext cx="8128000" cy="420355"/>
        </p:xfrm>
        <a:graphic>
          <a:graphicData uri="http://schemas.openxmlformats.org/presentationml/2006/ole">
            <p:oleObj spid="_x0000_s52226" name="文档" r:id="rId4" imgW="3837724" imgH="198316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29803297"/>
              </p:ext>
            </p:extLst>
          </p:nvPr>
        </p:nvGraphicFramePr>
        <p:xfrm>
          <a:off x="508000" y="4019837"/>
          <a:ext cx="8128000" cy="393452"/>
        </p:xfrm>
        <a:graphic>
          <a:graphicData uri="http://schemas.openxmlformats.org/presentationml/2006/ole">
            <p:oleObj spid="_x0000_s52227" name="文档" r:id="rId5" imgW="3837724" imgH="185696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683568" y="4447503"/>
            <a:ext cx="1370888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66121033"/>
              </p:ext>
            </p:extLst>
          </p:nvPr>
        </p:nvGraphicFramePr>
        <p:xfrm>
          <a:off x="508000" y="4957543"/>
          <a:ext cx="8128000" cy="1002128"/>
        </p:xfrm>
        <a:graphic>
          <a:graphicData uri="http://schemas.openxmlformats.org/presentationml/2006/ole">
            <p:oleObj spid="_x0000_s52228" name="文档" r:id="rId6" imgW="3837724" imgH="473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常用结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452407"/>
            <a:ext cx="7396048" cy="417655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3836270"/>
              </p:ext>
            </p:extLst>
          </p:nvPr>
        </p:nvGraphicFramePr>
        <p:xfrm>
          <a:off x="508000" y="1956463"/>
          <a:ext cx="8128000" cy="2374170"/>
        </p:xfrm>
        <a:graphic>
          <a:graphicData uri="http://schemas.openxmlformats.org/presentationml/2006/ole">
            <p:oleObj spid="_x0000_s30722" name="文档" r:id="rId7" imgW="3837724" imgH="1120665" progId="Word.Document.12">
              <p:embed/>
            </p:oleObj>
          </a:graphicData>
        </a:graphic>
      </p:graphicFrame>
      <p:pic>
        <p:nvPicPr>
          <p:cNvPr id="9" name="图片 8"/>
          <p:cNvPicPr/>
          <p:nvPr/>
        </p:nvPicPr>
        <p:blipFill rotWithShape="1">
          <a:blip r:embed="rId8"/>
          <a:srcRect l="4273" t="15485" r="36320" b="20924"/>
          <a:stretch/>
        </p:blipFill>
        <p:spPr>
          <a:xfrm>
            <a:off x="467544" y="4371468"/>
            <a:ext cx="8240464" cy="1989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5396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965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中国古代数学著作《算法统宗》中有这样一个问题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三百七十八里关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初行健步不为难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次日脚痛减一半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六朝才得到其关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要见次日行里数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请公仔细算相还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其意思为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有一个人走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第一天健步行走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从第二天起脚痛每天走的路程为前一天的一半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天后到达目的地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则问第二天走了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B.96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C.48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97709344"/>
              </p:ext>
            </p:extLst>
          </p:nvPr>
        </p:nvGraphicFramePr>
        <p:xfrm>
          <a:off x="323528" y="4137272"/>
          <a:ext cx="8128000" cy="1503194"/>
        </p:xfrm>
        <a:graphic>
          <a:graphicData uri="http://schemas.openxmlformats.org/presentationml/2006/ole">
            <p:oleObj spid="_x0000_s53250" name="文档" r:id="rId4" imgW="3837724" imgH="7096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6565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98072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《九章算术》是我国古代的数学名著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书中有如下问题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今有五人分五钱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令上二人所得与下三人等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问各得几何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其意思为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已知甲、乙、丙、丁、戊五人分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甲、乙两人所得与丙、丁、戊三人所得相同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且甲、乙、丙、丁、戊所得依次成等差数列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问五人各得多少钱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是古代的一种重量单位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这个问题中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甲所得为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3280407"/>
              </p:ext>
            </p:extLst>
          </p:nvPr>
        </p:nvGraphicFramePr>
        <p:xfrm>
          <a:off x="508000" y="3462738"/>
          <a:ext cx="8128000" cy="511153"/>
        </p:xfrm>
        <a:graphic>
          <a:graphicData uri="http://schemas.openxmlformats.org/presentationml/2006/ole">
            <p:oleObj spid="_x0000_s54274" name="文档" r:id="rId4" imgW="3837724" imgH="241224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39977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设甲、乙、丙、丁、戊所得钱分别为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a-2d,a-d,a,a+d,a+2d,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a-2d+a-d=a+a+d+a+2d,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6127746"/>
              </p:ext>
            </p:extLst>
          </p:nvPr>
        </p:nvGraphicFramePr>
        <p:xfrm>
          <a:off x="323528" y="5270035"/>
          <a:ext cx="8128000" cy="1432573"/>
        </p:xfrm>
        <a:graphic>
          <a:graphicData uri="http://schemas.openxmlformats.org/presentationml/2006/ole">
            <p:oleObj spid="_x0000_s54275" name="文档" r:id="rId5" imgW="3837724" imgH="67643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33530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我国古代数学著作《九章算术》有如下问题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今有金箠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长五尺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斩本一尺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重四斤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斩末一尺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重二斤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问次一尺各重几何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现有一根金杖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一头细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在粗的一端截下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在细的一端截下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问依次每一尺各重多少斤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设该金杖由粗到细是均匀变化的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其总质量为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现将该金杖截成长度相等的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记第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段的重量为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=1,2,…,10),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&lt;…&lt;a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8850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由题意知由细到粗每段的质量成等差数列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设公差为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76069362"/>
              </p:ext>
            </p:extLst>
          </p:nvPr>
        </p:nvGraphicFramePr>
        <p:xfrm>
          <a:off x="508000" y="2351992"/>
          <a:ext cx="8128000" cy="2949216"/>
        </p:xfrm>
        <a:graphic>
          <a:graphicData uri="http://schemas.openxmlformats.org/presentationml/2006/ole">
            <p:oleObj spid="_x0000_s55298" name="文档" r:id="rId4" imgW="3837724" imgH="13928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46856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FF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我国古代数学强调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经世济用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注意算理算法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其中很多问题可转化为等差数列、等比数列问题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以上几个例题是以我国古代数学名著的实际问题为背景的数列题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意在考查学生的数学文化素养和应用意识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求解的关键是将古代传统应用问题转化为现代数学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建立恰当的数列模型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运用方程思想求解计算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7159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4052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∈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为等比数列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的等比中项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=ab.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等比数列中不存在数值为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也是等比数列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是等差数列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的通项公式是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1767436"/>
              </p:ext>
            </p:extLst>
          </p:nvPr>
        </p:nvGraphicFramePr>
        <p:xfrm>
          <a:off x="6804248" y="4589456"/>
          <a:ext cx="8128000" cy="632215"/>
        </p:xfrm>
        <a:graphic>
          <a:graphicData uri="http://schemas.openxmlformats.org/presentationml/2006/ole">
            <p:oleObj spid="_x0000_s31746" name="文档" r:id="rId6" imgW="3837724" imgH="29783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7689169" y="2265057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716016" y="268623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268741" y="3130335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3081" y="386104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812360" y="4263028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28411" y="5072409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98116685"/>
              </p:ext>
            </p:extLst>
          </p:nvPr>
        </p:nvGraphicFramePr>
        <p:xfrm>
          <a:off x="508000" y="1453611"/>
          <a:ext cx="8128000" cy="1456112"/>
        </p:xfrm>
        <a:graphic>
          <a:graphicData uri="http://schemas.openxmlformats.org/presentationml/2006/ole">
            <p:oleObj spid="_x0000_s32770" name="文档" r:id="rId6" imgW="3837724" imgH="686894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3624242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山东济南外国语学校月考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=1,S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=S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A.511	B.512	C.1 023	D.1 024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843808" y="185448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4131013"/>
              </p:ext>
            </p:extLst>
          </p:nvPr>
        </p:nvGraphicFramePr>
        <p:xfrm>
          <a:off x="508000" y="2960674"/>
          <a:ext cx="8128000" cy="601951"/>
        </p:xfrm>
        <a:graphic>
          <a:graphicData uri="http://schemas.openxmlformats.org/presentationml/2006/ole">
            <p:oleObj spid="_x0000_s32771" name="文档" r:id="rId7" imgW="3837724" imgH="284854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563888" y="4024152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4887303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为公比的等比数列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=512,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7414872"/>
              </p:ext>
            </p:extLst>
          </p:nvPr>
        </p:nvGraphicFramePr>
        <p:xfrm>
          <a:off x="316045" y="5321261"/>
          <a:ext cx="8128000" cy="494340"/>
        </p:xfrm>
        <a:graphic>
          <a:graphicData uri="http://schemas.openxmlformats.org/presentationml/2006/ole">
            <p:oleObj spid="_x0000_s32772" name="文档" r:id="rId8" imgW="3837724" imgH="2332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05014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湖南长郡中学三模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是公比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q&gt;1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-8x+3=0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2 013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A.18	B.10	C.25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D.9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639450" y="172159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45255005"/>
              </p:ext>
            </p:extLst>
          </p:nvPr>
        </p:nvGraphicFramePr>
        <p:xfrm>
          <a:off x="260424" y="2569243"/>
          <a:ext cx="8128000" cy="1486378"/>
        </p:xfrm>
        <a:graphic>
          <a:graphicData uri="http://schemas.openxmlformats.org/presentationml/2006/ole">
            <p:oleObj spid="_x0000_s33794" name="文档" r:id="rId6" imgW="3837724" imgH="700956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408516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贵州黔东南一模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若公比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q=8,S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A.8S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	B.8S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C.8a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D.8a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=7S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</a:p>
          <a:p>
            <a:pPr indent="266700">
              <a:lnSpc>
                <a:spcPct val="120000"/>
              </a:lnSpc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用特殊值排除法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q=18,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=128=7S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311544" y="4475470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99897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7123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设等比数列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的公比为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项和为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“|q|=1”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115616" y="2456040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90259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=2(a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" panose="03000500000000000000" pitchFamily="66" charset="-122"/>
                <a:cs typeface="Cambria Math" panose="02040503050406030204" pitchFamily="18" charset="0"/>
              </a:rPr>
              <a:t>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|q|=1,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“|q|=1”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=2S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的充要条件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3190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832682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等比数列的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基本运算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2180865"/>
              </p:ext>
            </p:extLst>
          </p:nvPr>
        </p:nvGraphicFramePr>
        <p:xfrm>
          <a:off x="508000" y="2387964"/>
          <a:ext cx="8128000" cy="2337180"/>
        </p:xfrm>
        <a:graphic>
          <a:graphicData uri="http://schemas.openxmlformats.org/presentationml/2006/ole">
            <p:oleObj spid="_x0000_s34818" name="文档" r:id="rId8" imgW="3837724" imgH="1103718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4471784" y="2757611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3968010"/>
              </p:ext>
            </p:extLst>
          </p:nvPr>
        </p:nvGraphicFramePr>
        <p:xfrm>
          <a:off x="1052512" y="4230804"/>
          <a:ext cx="8128000" cy="494340"/>
        </p:xfrm>
        <a:graphic>
          <a:graphicData uri="http://schemas.openxmlformats.org/presentationml/2006/ole">
            <p:oleObj spid="_x0000_s34819" name="文档" r:id="rId9" imgW="3837724" imgH="2336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3306312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8083445"/>
              </p:ext>
            </p:extLst>
          </p:nvPr>
        </p:nvGraphicFramePr>
        <p:xfrm>
          <a:off x="508000" y="1591314"/>
          <a:ext cx="8128000" cy="4203559"/>
        </p:xfrm>
        <a:graphic>
          <a:graphicData uri="http://schemas.openxmlformats.org/presentationml/2006/ole">
            <p:oleObj spid="_x0000_s35842" name="文档" r:id="rId8" imgW="3837724" imgH="19842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1732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394</TotalTime>
  <Words>2207</Words>
  <Application>Microsoft Office PowerPoint</Application>
  <PresentationFormat>全屏显示(4:3)</PresentationFormat>
  <Paragraphs>313</Paragraphs>
  <Slides>34</Slides>
  <Notes>33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2014高优二轮模板</vt:lpstr>
      <vt:lpstr>文档</vt:lpstr>
      <vt:lpstr>6.3　等比数列及其前n项和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95</cp:revision>
  <dcterms:created xsi:type="dcterms:W3CDTF">2014-12-26T02:01:49Z</dcterms:created>
  <dcterms:modified xsi:type="dcterms:W3CDTF">2019-12-10T09:47:05Z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