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442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0" r:id="rId10"/>
    <p:sldId id="451" r:id="rId11"/>
    <p:sldId id="452" r:id="rId12"/>
    <p:sldId id="453" r:id="rId13"/>
    <p:sldId id="454" r:id="rId14"/>
    <p:sldId id="455" r:id="rId15"/>
    <p:sldId id="456" r:id="rId16"/>
    <p:sldId id="457" r:id="rId17"/>
    <p:sldId id="458" r:id="rId18"/>
    <p:sldId id="459" r:id="rId19"/>
    <p:sldId id="460" r:id="rId20"/>
    <p:sldId id="461" r:id="rId21"/>
    <p:sldId id="462" r:id="rId22"/>
    <p:sldId id="463" r:id="rId23"/>
    <p:sldId id="464" r:id="rId24"/>
    <p:sldId id="465" r:id="rId25"/>
    <p:sldId id="466" r:id="rId26"/>
    <p:sldId id="467" r:id="rId27"/>
    <p:sldId id="468" r:id="rId28"/>
    <p:sldId id="469" r:id="rId29"/>
    <p:sldId id="470" r:id="rId30"/>
    <p:sldId id="471" r:id="rId31"/>
    <p:sldId id="472" r:id="rId32"/>
    <p:sldId id="473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35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20000"/>
    <a:srgbClr val="FFE389"/>
    <a:srgbClr val="E75E22"/>
    <a:srgbClr val="FFEDAB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935"/>
        <p:guide pos="575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image" Target="../media/image3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Relationship Id="rId4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Relationship Id="rId4" Type="http://schemas.openxmlformats.org/officeDocument/2006/relationships/image" Target="../media/image18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71504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329443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57405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64768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961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611024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01381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6767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84219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0371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42022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5557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9108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220193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25852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77560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736573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594399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333521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627087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44546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97225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24912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9616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15397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98908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40291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43542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425" y="2994177"/>
            <a:ext cx="737932" cy="72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3467489" y="538157"/>
            <a:ext cx="1433729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必备知识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预案自诊</a:t>
            </a: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3680981" y="874706"/>
            <a:ext cx="99918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4932040" y="538157"/>
            <a:ext cx="1497645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关键能力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学案突破</a:t>
            </a: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5166165" y="874706"/>
            <a:ext cx="1043726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6464756" y="538157"/>
            <a:ext cx="1445551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学科素养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微专题</a:t>
            </a:r>
            <a:endParaRPr lang="zh-CN" altLang="en-US" sz="1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6668937" y="864432"/>
            <a:ext cx="1043726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52" r:id="rId3"/>
    <p:sldLayoutId id="2147483653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6.docx"/><Relationship Id="rId3" Type="http://schemas.openxmlformats.org/officeDocument/2006/relationships/notesSlide" Target="../notesSlides/notesSlide9.xml"/><Relationship Id="rId7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9.docx"/><Relationship Id="rId3" Type="http://schemas.openxmlformats.org/officeDocument/2006/relationships/notesSlide" Target="../notesSlides/notesSlide12.xml"/><Relationship Id="rId7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4" Type="http://schemas.openxmlformats.org/officeDocument/2006/relationships/package" Target="../embeddings/Microsoft_Office_Word___22.docx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4.docx"/><Relationship Id="rId3" Type="http://schemas.openxmlformats.org/officeDocument/2006/relationships/notesSlide" Target="../notesSlides/notesSlide16.xml"/><Relationship Id="rId7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9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6.docx"/><Relationship Id="rId3" Type="http://schemas.openxmlformats.org/officeDocument/2006/relationships/notesSlide" Target="../notesSlides/notesSlide18.xml"/><Relationship Id="rId7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9.docx"/><Relationship Id="rId3" Type="http://schemas.openxmlformats.org/officeDocument/2006/relationships/notesSlide" Target="../notesSlides/notesSlide20.xml"/><Relationship Id="rId7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1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2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5.docx"/><Relationship Id="rId3" Type="http://schemas.openxmlformats.org/officeDocument/2006/relationships/notesSlide" Target="../notesSlides/notesSlide25.xml"/><Relationship Id="rId7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3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7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4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7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5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7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6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7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7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0.docx"/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46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8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jpeg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9.jpeg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9.docx"/><Relationship Id="rId3" Type="http://schemas.openxmlformats.org/officeDocument/2006/relationships/notesSlide" Target="../notesSlides/notesSlide7.xml"/><Relationship Id="rId7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7.xml"/><Relationship Id="rId4" Type="http://schemas.openxmlformats.org/officeDocument/2006/relationships/slide" Target="slide2.xml"/><Relationship Id="rId9" Type="http://schemas.openxmlformats.org/officeDocument/2006/relationships/package" Target="../embeddings/Microsoft_Office_Word___10.docx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3.docx"/><Relationship Id="rId3" Type="http://schemas.openxmlformats.org/officeDocument/2006/relationships/notesSlide" Target="../notesSlides/notesSlide8.xml"/><Relationship Id="rId7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11.docx"/><Relationship Id="rId5" Type="http://schemas.openxmlformats.org/officeDocument/2006/relationships/slide" Target="slide7.xml"/><Relationship Id="rId4" Type="http://schemas.openxmlformats.org/officeDocument/2006/relationships/slide" Target="slide2.xml"/><Relationship Id="rId9" Type="http://schemas.openxmlformats.org/officeDocument/2006/relationships/package" Target="../embeddings/Microsoft_Office_Word___14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3031039"/>
            <a:ext cx="6948264" cy="736179"/>
          </a:xfrm>
        </p:spPr>
        <p:txBody>
          <a:bodyPr/>
          <a:lstStyle/>
          <a:p>
            <a:r>
              <a:rPr lang="en-US" altLang="zh-CN" dirty="0"/>
              <a:t>4</a:t>
            </a:r>
            <a:r>
              <a:rPr lang="en-US" altLang="zh-CN" i="1" dirty="0"/>
              <a:t>.</a:t>
            </a:r>
            <a:r>
              <a:rPr lang="en-US" altLang="zh-CN" dirty="0"/>
              <a:t>3</a:t>
            </a:r>
            <a:r>
              <a:rPr lang="zh-CN" altLang="zh-CN" i="1" dirty="0"/>
              <a:t>　</a:t>
            </a:r>
            <a:r>
              <a:rPr lang="zh-CN" altLang="zh-CN" dirty="0"/>
              <a:t>三角函数的图象与性质</a:t>
            </a:r>
          </a:p>
        </p:txBody>
      </p:sp>
      <p:pic>
        <p:nvPicPr>
          <p:cNvPr id="4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4071942"/>
            <a:ext cx="7621588" cy="2400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051739" y="1381686"/>
            <a:ext cx="337624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三角函数的定义域、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值域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14268965"/>
              </p:ext>
            </p:extLst>
          </p:nvPr>
        </p:nvGraphicFramePr>
        <p:xfrm>
          <a:off x="508000" y="1890255"/>
          <a:ext cx="8128000" cy="4573472"/>
        </p:xfrm>
        <a:graphic>
          <a:graphicData uri="http://schemas.openxmlformats.org/presentationml/2006/ole">
            <p:oleObj spid="_x0000_s37890" name="文档" r:id="rId7" imgW="3837724" imgH="2158758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5580112" y="2009622"/>
            <a:ext cx="442750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020272" y="4653136"/>
            <a:ext cx="442750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94908346"/>
              </p:ext>
            </p:extLst>
          </p:nvPr>
        </p:nvGraphicFramePr>
        <p:xfrm>
          <a:off x="3707904" y="5866881"/>
          <a:ext cx="6106686" cy="439621"/>
        </p:xfrm>
        <a:graphic>
          <a:graphicData uri="http://schemas.openxmlformats.org/presentationml/2006/ole">
            <p:oleObj spid="_x0000_s37891" name="文档" r:id="rId8" imgW="3837724" imgH="27547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97418147"/>
              </p:ext>
            </p:extLst>
          </p:nvPr>
        </p:nvGraphicFramePr>
        <p:xfrm>
          <a:off x="508000" y="1342431"/>
          <a:ext cx="8128000" cy="5296485"/>
        </p:xfrm>
        <a:graphic>
          <a:graphicData uri="http://schemas.openxmlformats.org/presentationml/2006/ole">
            <p:oleObj spid="_x0000_s38914" name="文档" r:id="rId7" imgW="3837724" imgH="250094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86659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05266"/>
            <a:ext cx="8128000" cy="41279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如何求三角函数的定义域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求三角函数值域的常用方法有哪些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求三角函数的定义域通常要解三角不等式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解三角不等式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常借助三角函数线或三角函数的图象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求三角函数值域、最值的方法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的值域直接求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的三角函数化为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的形式求值域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的三角函数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可先设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x=t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化为关于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的二次函数求值域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 err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±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的关系转换成二次函数求值域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5342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49902444"/>
              </p:ext>
            </p:extLst>
          </p:nvPr>
        </p:nvGraphicFramePr>
        <p:xfrm>
          <a:off x="508000" y="1502209"/>
          <a:ext cx="8128000" cy="4375063"/>
        </p:xfrm>
        <a:graphic>
          <a:graphicData uri="http://schemas.openxmlformats.org/presentationml/2006/ole">
            <p:oleObj spid="_x0000_s39938" name="文档" r:id="rId7" imgW="3837724" imgH="2065369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6588224" y="1649582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779912" y="3720913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72849717"/>
              </p:ext>
            </p:extLst>
          </p:nvPr>
        </p:nvGraphicFramePr>
        <p:xfrm>
          <a:off x="4716016" y="5146559"/>
          <a:ext cx="8128000" cy="544781"/>
        </p:xfrm>
        <a:graphic>
          <a:graphicData uri="http://schemas.openxmlformats.org/presentationml/2006/ole">
            <p:oleObj spid="_x0000_s39939" name="文档" r:id="rId8" imgW="3837724" imgH="25708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19157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60476142"/>
              </p:ext>
            </p:extLst>
          </p:nvPr>
        </p:nvGraphicFramePr>
        <p:xfrm>
          <a:off x="508000" y="1367040"/>
          <a:ext cx="8128000" cy="5168695"/>
        </p:xfrm>
        <a:graphic>
          <a:graphicData uri="http://schemas.openxmlformats.org/presentationml/2006/ole">
            <p:oleObj spid="_x0000_s40962" name="文档" r:id="rId7" imgW="3837724" imgH="24400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93363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005219" y="1349057"/>
            <a:ext cx="3993401" cy="8660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三角函数的单调性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多考向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求三角函数的单调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区间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90515342"/>
              </p:ext>
            </p:extLst>
          </p:nvPr>
        </p:nvGraphicFramePr>
        <p:xfrm>
          <a:off x="506413" y="2156836"/>
          <a:ext cx="8131175" cy="3592512"/>
        </p:xfrm>
        <a:graphic>
          <a:graphicData uri="http://schemas.openxmlformats.org/presentationml/2006/ole">
            <p:oleObj spid="_x0000_s41986" name="文档" r:id="rId7" imgW="3837724" imgH="1699386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681781" y="2832883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102417" y="4684309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08000" y="5690511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求三角函数单调区间的一般思路是怎样的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已知单调区间如何求参数的范围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5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16449845"/>
              </p:ext>
            </p:extLst>
          </p:nvPr>
        </p:nvGraphicFramePr>
        <p:xfrm>
          <a:off x="508000" y="1316313"/>
          <a:ext cx="8128000" cy="5373829"/>
        </p:xfrm>
        <a:graphic>
          <a:graphicData uri="http://schemas.openxmlformats.org/presentationml/2006/ole">
            <p:oleObj spid="_x0000_s43010" name="文档" r:id="rId4" imgW="3837724" imgH="2537000" progId="Word.Document.12">
              <p:embed/>
            </p:oleObj>
          </a:graphicData>
        </a:graphic>
      </p:graphicFrame>
      <p:sp>
        <p:nvSpPr>
          <p:cNvPr id="13" name="圆角矩形 12">
            <a:hlinkClick r:id="rId5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圆角矩形 13">
            <a:hlinkClick r:id="rId6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5" name="圆角矩形 14">
            <a:hlinkClick r:id="rId7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3854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5" name="圆角矩形 1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知三角函数的单调性求参数值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FF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f(x)=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x-sin 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[0,a]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是减函数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的最大值是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08624491"/>
              </p:ext>
            </p:extLst>
          </p:nvPr>
        </p:nvGraphicFramePr>
        <p:xfrm>
          <a:off x="508000" y="2636541"/>
          <a:ext cx="8128000" cy="504427"/>
        </p:xfrm>
        <a:graphic>
          <a:graphicData uri="http://schemas.openxmlformats.org/presentationml/2006/ole">
            <p:oleObj spid="_x0000_s44034" name="文档" r:id="rId7" imgW="3837724" imgH="237979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3182114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如何确定函数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f(x)=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x-sin 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的减区间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613583" y="2137081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48629482"/>
              </p:ext>
            </p:extLst>
          </p:nvPr>
        </p:nvGraphicFramePr>
        <p:xfrm>
          <a:off x="322041" y="3629155"/>
          <a:ext cx="8128000" cy="3023200"/>
        </p:xfrm>
        <a:graphic>
          <a:graphicData uri="http://schemas.openxmlformats.org/presentationml/2006/ole">
            <p:oleObj spid="_x0000_s44035" name="文档" r:id="rId8" imgW="3837724" imgH="1427513" progId="Word.Document.12">
              <p:embed/>
            </p:oleObj>
          </a:graphicData>
        </a:graphic>
      </p:graphicFrame>
      <p:pic>
        <p:nvPicPr>
          <p:cNvPr id="16" name="18SQG10.eps" descr="id:2147511782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5004048" y="4262651"/>
            <a:ext cx="2376264" cy="1359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84884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圆角矩形 1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5" name="圆角矩形 1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求较为复杂的三角函数的单调区间时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首先把三角函数式化简成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的单调区间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只需把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看作一个整体代入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的相应单调区间内即可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注意要把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化为正数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已知函数在某区间上单调求参数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的范围的解法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先确定出已知函数的单调区间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再利用已知的单调区间为函数的单调区间的子集的关系求解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2255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5" name="圆角矩形 1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37788026"/>
              </p:ext>
            </p:extLst>
          </p:nvPr>
        </p:nvGraphicFramePr>
        <p:xfrm>
          <a:off x="508000" y="2060848"/>
          <a:ext cx="8128000" cy="2263195"/>
        </p:xfrm>
        <a:graphic>
          <a:graphicData uri="http://schemas.openxmlformats.org/presentationml/2006/ole">
            <p:oleObj spid="_x0000_s45058" name="文档" r:id="rId7" imgW="3837724" imgH="1069102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38952917"/>
              </p:ext>
            </p:extLst>
          </p:nvPr>
        </p:nvGraphicFramePr>
        <p:xfrm>
          <a:off x="508000" y="4443314"/>
          <a:ext cx="8128000" cy="494340"/>
        </p:xfrm>
        <a:graphic>
          <a:graphicData uri="http://schemas.openxmlformats.org/presentationml/2006/ole">
            <p:oleObj spid="_x0000_s45059" name="文档" r:id="rId8" imgW="3837724" imgH="2329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51111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43397072"/>
              </p:ext>
            </p:extLst>
          </p:nvPr>
        </p:nvGraphicFramePr>
        <p:xfrm>
          <a:off x="508000" y="2491660"/>
          <a:ext cx="8128000" cy="2128681"/>
        </p:xfrm>
        <a:graphic>
          <a:graphicData uri="http://schemas.openxmlformats.org/presentationml/2006/ole">
            <p:oleObj spid="_x0000_s29698" name="文档" r:id="rId6" imgW="3837724" imgH="1005281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1264143" y="3212976"/>
            <a:ext cx="79701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(0,0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131840" y="3212976"/>
            <a:ext cx="79861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,0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292080" y="3234706"/>
            <a:ext cx="93968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(2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,0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537070" y="4096932"/>
            <a:ext cx="89319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5" name="圆角矩形 1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10323847"/>
              </p:ext>
            </p:extLst>
          </p:nvPr>
        </p:nvGraphicFramePr>
        <p:xfrm>
          <a:off x="508000" y="1556792"/>
          <a:ext cx="8128000" cy="4348160"/>
        </p:xfrm>
        <a:graphic>
          <a:graphicData uri="http://schemas.openxmlformats.org/presentationml/2006/ole">
            <p:oleObj spid="_x0000_s46082" name="文档" r:id="rId7" imgW="3837724" imgH="205202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52154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472" y="1309595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三角函数的奇偶性、周期性、对称性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多考向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求三角函数的周期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66379976"/>
              </p:ext>
            </p:extLst>
          </p:nvPr>
        </p:nvGraphicFramePr>
        <p:xfrm>
          <a:off x="508000" y="2173691"/>
          <a:ext cx="8128000" cy="2259833"/>
        </p:xfrm>
        <a:graphic>
          <a:graphicData uri="http://schemas.openxmlformats.org/presentationml/2006/ole">
            <p:oleObj spid="_x0000_s47106" name="文档" r:id="rId7" imgW="3837724" imgH="1066218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508000" y="4408690"/>
            <a:ext cx="5727850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求三角函数的周期的一般思路是什么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818095" y="2584957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495370" y="3996841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 </a:t>
            </a:r>
            <a:endParaRPr lang="zh-CN" altLang="en-US" sz="2200" dirty="0"/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88286735"/>
              </p:ext>
            </p:extLst>
          </p:nvPr>
        </p:nvGraphicFramePr>
        <p:xfrm>
          <a:off x="344304" y="4861504"/>
          <a:ext cx="8128000" cy="1849566"/>
        </p:xfrm>
        <a:graphic>
          <a:graphicData uri="http://schemas.openxmlformats.org/presentationml/2006/ole">
            <p:oleObj spid="_x0000_s47107" name="文档" r:id="rId8" imgW="3837724" imgH="87367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7823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19945" y="1587236"/>
            <a:ext cx="5508239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三角函数周期性与对称性的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综合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22559241"/>
              </p:ext>
            </p:extLst>
          </p:nvPr>
        </p:nvGraphicFramePr>
        <p:xfrm>
          <a:off x="508000" y="2101683"/>
          <a:ext cx="8128000" cy="3161076"/>
        </p:xfrm>
        <a:graphic>
          <a:graphicData uri="http://schemas.openxmlformats.org/presentationml/2006/ole">
            <p:oleObj spid="_x0000_s48130" name="文档" r:id="rId7" imgW="3837724" imgH="1492777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5275493"/>
            <a:ext cx="572785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如何求三角函数的对称轴及对称中心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19945" y="4446774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461981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84847686"/>
              </p:ext>
            </p:extLst>
          </p:nvPr>
        </p:nvGraphicFramePr>
        <p:xfrm>
          <a:off x="508000" y="1554645"/>
          <a:ext cx="8128000" cy="4415417"/>
        </p:xfrm>
        <a:graphic>
          <a:graphicData uri="http://schemas.openxmlformats.org/presentationml/2006/ole">
            <p:oleObj spid="_x0000_s49154" name="文档" r:id="rId7" imgW="3837724" imgH="208375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4347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11560" y="1495175"/>
            <a:ext cx="5508239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已知周期性、奇偶性判断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单调性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27072894"/>
              </p:ext>
            </p:extLst>
          </p:nvPr>
        </p:nvGraphicFramePr>
        <p:xfrm>
          <a:off x="508000" y="2032608"/>
          <a:ext cx="8128000" cy="2918951"/>
        </p:xfrm>
        <a:graphic>
          <a:graphicData uri="http://schemas.openxmlformats.org/presentationml/2006/ole">
            <p:oleObj spid="_x0000_s50178" name="文档" r:id="rId7" imgW="3837724" imgH="1380278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4006327" y="2452061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79553" y="4970431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已知三角函数的周期性、奇偶性判断其单调性的基本思路是什么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8906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4343544"/>
              </p:ext>
            </p:extLst>
          </p:nvPr>
        </p:nvGraphicFramePr>
        <p:xfrm>
          <a:off x="508000" y="1810573"/>
          <a:ext cx="8128000" cy="3490635"/>
        </p:xfrm>
        <a:graphic>
          <a:graphicData uri="http://schemas.openxmlformats.org/presentationml/2006/ole">
            <p:oleObj spid="_x0000_s51202" name="文档" r:id="rId7" imgW="3837724" imgH="164854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31475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391054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若求最小正周期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可把所给三角函数式化为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则最小正周期为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奇偶性的判断关键是解析式是否为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求三角函数图象的对称轴及对称中心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须先把所给三角函数式化为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整体看成一个变量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图象的对称轴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则只需令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的对称中心的横坐标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则只需令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已知三角函数的周期性、奇偶性判断其单调性的基本思路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先根据给出的三角函数的周期性、奇偶性求出三角函数式中的参数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再把三角函数式化成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的形式后判断其单调性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40211649"/>
              </p:ext>
            </p:extLst>
          </p:nvPr>
        </p:nvGraphicFramePr>
        <p:xfrm>
          <a:off x="7092280" y="1786172"/>
          <a:ext cx="8128000" cy="554869"/>
        </p:xfrm>
        <a:graphic>
          <a:graphicData uri="http://schemas.openxmlformats.org/presentationml/2006/ole">
            <p:oleObj spid="_x0000_s52226" name="文档" r:id="rId7" imgW="3837724" imgH="261416" progId="Word.Document.12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25802919"/>
              </p:ext>
            </p:extLst>
          </p:nvPr>
        </p:nvGraphicFramePr>
        <p:xfrm>
          <a:off x="-2262253" y="3811861"/>
          <a:ext cx="6106686" cy="447200"/>
        </p:xfrm>
        <a:graphic>
          <a:graphicData uri="http://schemas.openxmlformats.org/presentationml/2006/ole">
            <p:oleObj spid="_x0000_s52227" name="文档" r:id="rId8" imgW="3837724" imgH="28124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61271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82902267"/>
              </p:ext>
            </p:extLst>
          </p:nvPr>
        </p:nvGraphicFramePr>
        <p:xfrm>
          <a:off x="508000" y="1632452"/>
          <a:ext cx="8128000" cy="3847097"/>
        </p:xfrm>
        <a:graphic>
          <a:graphicData uri="http://schemas.openxmlformats.org/presentationml/2006/ole">
            <p:oleObj spid="_x0000_s53250" name="文档" r:id="rId7" imgW="3837724" imgH="1815491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5209681" y="2095160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270017" y="3391304"/>
            <a:ext cx="37221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402908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70376977"/>
              </p:ext>
            </p:extLst>
          </p:nvPr>
        </p:nvGraphicFramePr>
        <p:xfrm>
          <a:off x="508000" y="1844824"/>
          <a:ext cx="8128000" cy="3295590"/>
        </p:xfrm>
        <a:graphic>
          <a:graphicData uri="http://schemas.openxmlformats.org/presentationml/2006/ole">
            <p:oleObj spid="_x0000_s54274" name="文档" r:id="rId7" imgW="3837724" imgH="1555517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868144" y="2647303"/>
            <a:ext cx="37221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070376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50309618"/>
              </p:ext>
            </p:extLst>
          </p:nvPr>
        </p:nvGraphicFramePr>
        <p:xfrm>
          <a:off x="508000" y="1339851"/>
          <a:ext cx="8128000" cy="5350291"/>
        </p:xfrm>
        <a:graphic>
          <a:graphicData uri="http://schemas.openxmlformats.org/presentationml/2006/ole">
            <p:oleObj spid="_x0000_s55298" name="文档" r:id="rId7" imgW="3837724" imgH="252510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01278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00633"/>
            <a:ext cx="498886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正弦、余弦、正切函数的图象与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性质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27769747"/>
              </p:ext>
            </p:extLst>
          </p:nvPr>
        </p:nvGraphicFramePr>
        <p:xfrm>
          <a:off x="508000" y="1996248"/>
          <a:ext cx="8128000" cy="4539487"/>
        </p:xfrm>
        <a:graphic>
          <a:graphicData uri="http://schemas.openxmlformats.org/presentationml/2006/ole">
            <p:oleObj spid="_x0000_s30722" name="文档" r:id="rId6" imgW="3894589" imgH="2174623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1969321" y="4745926"/>
            <a:ext cx="89159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1,1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]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462106" y="4750185"/>
            <a:ext cx="89159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1,1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]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638436" y="5187062"/>
            <a:ext cx="53893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910438" y="5187062"/>
            <a:ext cx="397866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895750" y="5564254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奇函数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346718" y="5558796"/>
            <a:ext cx="110158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偶函数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612349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1" grpId="0"/>
      <p:bldP spid="8" grpId="0"/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09663129"/>
              </p:ext>
            </p:extLst>
          </p:nvPr>
        </p:nvGraphicFramePr>
        <p:xfrm>
          <a:off x="508000" y="2331924"/>
          <a:ext cx="8128000" cy="2448153"/>
        </p:xfrm>
        <a:graphic>
          <a:graphicData uri="http://schemas.openxmlformats.org/presentationml/2006/ole">
            <p:oleObj spid="_x0000_s56322" name="文档" r:id="rId7" imgW="3837724" imgH="115491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98167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7" name="要点归纳小结.eps"/>
          <p:cNvPicPr/>
          <p:nvPr/>
        </p:nvPicPr>
        <p:blipFill>
          <a:blip r:embed="rId7"/>
          <a:stretch>
            <a:fillRect/>
          </a:stretch>
        </p:blipFill>
        <p:spPr>
          <a:xfrm>
            <a:off x="560328" y="1485177"/>
            <a:ext cx="7396048" cy="417655"/>
          </a:xfrm>
          <a:prstGeom prst="rect">
            <a:avLst/>
          </a:prstGeom>
        </p:spPr>
      </p:pic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38534707"/>
              </p:ext>
            </p:extLst>
          </p:nvPr>
        </p:nvGraphicFramePr>
        <p:xfrm>
          <a:off x="508000" y="1989233"/>
          <a:ext cx="8128000" cy="4032055"/>
        </p:xfrm>
        <a:graphic>
          <a:graphicData uri="http://schemas.openxmlformats.org/presentationml/2006/ole">
            <p:oleObj spid="_x0000_s57346" name="文档" r:id="rId8" imgW="3837724" imgH="190383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2261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8" name="易错易混警示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611560" y="2428373"/>
            <a:ext cx="2034391" cy="32997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275857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求三角函数的单调区间时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当单调区间有无穷多个时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别忘了注明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求三角函数式的最小正周期时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要尽可能地化为只含一个三角函数的式子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否则很容易出现错误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313964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99451500"/>
              </p:ext>
            </p:extLst>
          </p:nvPr>
        </p:nvGraphicFramePr>
        <p:xfrm>
          <a:off x="508000" y="1866265"/>
          <a:ext cx="8128000" cy="4011007"/>
        </p:xfrm>
        <a:graphic>
          <a:graphicData uri="http://schemas.openxmlformats.org/presentationml/2006/ole">
            <p:oleObj spid="_x0000_s31746" name="文档" r:id="rId6" imgW="3895309" imgH="1922581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4252777" y="2544122"/>
            <a:ext cx="235352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[2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](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FF0000"/>
                </a:solidFill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Z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245124" y="3568147"/>
            <a:ext cx="244971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[2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](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FF0000"/>
                </a:solidFill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Z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799692" y="4354713"/>
            <a:ext cx="170751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,0)(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FF0000"/>
                </a:solidFill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Z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245124" y="4853311"/>
            <a:ext cx="169309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i="1" dirty="0">
                <a:solidFill>
                  <a:srgbClr val="FF0000"/>
                </a:solidFill>
                <a:ea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FF0000"/>
                </a:solidFill>
                <a:ea typeface="Times New Roman" panose="02020603050405020304" pitchFamily="18" charset="0"/>
              </a:rPr>
              <a:t>x=k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FF0000"/>
                </a:solidFill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Z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607149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38701785"/>
              </p:ext>
            </p:extLst>
          </p:nvPr>
        </p:nvGraphicFramePr>
        <p:xfrm>
          <a:off x="508000" y="2545465"/>
          <a:ext cx="8128000" cy="2021070"/>
        </p:xfrm>
        <a:graphic>
          <a:graphicData uri="http://schemas.openxmlformats.org/presentationml/2006/ole">
            <p:oleObj spid="_x0000_s32770" name="文档" r:id="rId6" imgW="3837724" imgH="954079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572000" y="2852936"/>
            <a:ext cx="15357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非零常数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214239" y="3200746"/>
            <a:ext cx="157927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x+T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=f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903946" y="3584747"/>
            <a:ext cx="407227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5344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6" name="常用结论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560328" y="1772816"/>
            <a:ext cx="7396048" cy="417655"/>
          </a:xfrm>
          <a:prstGeom prst="rect">
            <a:avLst/>
          </a:prstGeom>
        </p:spPr>
      </p:pic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70839082"/>
              </p:ext>
            </p:extLst>
          </p:nvPr>
        </p:nvGraphicFramePr>
        <p:xfrm>
          <a:off x="508000" y="2276872"/>
          <a:ext cx="8128000" cy="1012216"/>
        </p:xfrm>
        <a:graphic>
          <a:graphicData uri="http://schemas.openxmlformats.org/presentationml/2006/ole">
            <p:oleObj spid="_x0000_s33794" name="文档" r:id="rId7" imgW="3837724" imgH="478121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95536" y="3316157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对称与周期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正弦曲线、余弦曲线相邻的两个对称中心、相邻的两条对称轴之间的距离是半个周期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相邻的对称中心与对称轴之间的距离是四分之一个周期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正切曲线相邻两个对称中心之间的距离是半个周期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82801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8884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判断下列结论是否正确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在第一、第二象限内是减函数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的最大值是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若非零实数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的周期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kT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是非零整数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的周期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图象的对称轴方程为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在整个定义域上是增函数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26727653"/>
              </p:ext>
            </p:extLst>
          </p:nvPr>
        </p:nvGraphicFramePr>
        <p:xfrm>
          <a:off x="3073826" y="4009804"/>
          <a:ext cx="6106686" cy="447200"/>
        </p:xfrm>
        <a:graphic>
          <a:graphicData uri="http://schemas.openxmlformats.org/presentationml/2006/ole">
            <p:oleObj spid="_x0000_s34818" name="文档" r:id="rId6" imgW="3837724" imgH="281248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944933" y="2409948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133035" y="3634633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937115" y="2798872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236296" y="4003626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917272" y="4419386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07041128"/>
              </p:ext>
            </p:extLst>
          </p:nvPr>
        </p:nvGraphicFramePr>
        <p:xfrm>
          <a:off x="508000" y="1340768"/>
          <a:ext cx="8128000" cy="1341777"/>
        </p:xfrm>
        <a:graphic>
          <a:graphicData uri="http://schemas.openxmlformats.org/presentationml/2006/ole">
            <p:oleObj spid="_x0000_s35842" name="文档" r:id="rId6" imgW="3837724" imgH="632808" progId="Word.Document.12">
              <p:embed/>
            </p:oleObj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7668344" y="1340768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46549215"/>
              </p:ext>
            </p:extLst>
          </p:nvPr>
        </p:nvGraphicFramePr>
        <p:xfrm>
          <a:off x="508000" y="2647303"/>
          <a:ext cx="8128000" cy="1250979"/>
        </p:xfrm>
        <a:graphic>
          <a:graphicData uri="http://schemas.openxmlformats.org/presentationml/2006/ole">
            <p:oleObj spid="_x0000_s35843" name="文档" r:id="rId7" imgW="3837724" imgH="590981" progId="Word.Document.12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7653549"/>
              </p:ext>
            </p:extLst>
          </p:nvPr>
        </p:nvGraphicFramePr>
        <p:xfrm>
          <a:off x="508000" y="3930877"/>
          <a:ext cx="8128000" cy="1059298"/>
        </p:xfrm>
        <a:graphic>
          <a:graphicData uri="http://schemas.openxmlformats.org/presentationml/2006/ole">
            <p:oleObj spid="_x0000_s35844" name="文档" r:id="rId8" imgW="3837724" imgH="499756" progId="Word.Document.12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7030663" y="3947568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23135278"/>
              </p:ext>
            </p:extLst>
          </p:nvPr>
        </p:nvGraphicFramePr>
        <p:xfrm>
          <a:off x="508000" y="5072614"/>
          <a:ext cx="8128000" cy="1617528"/>
        </p:xfrm>
        <a:graphic>
          <a:graphicData uri="http://schemas.openxmlformats.org/presentationml/2006/ole">
            <p:oleObj spid="_x0000_s35845" name="文档" r:id="rId9" imgW="3837724" imgH="7636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42195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83137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f(x)=2cos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x-sin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(x)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的最小正周期为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最大值为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(x)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的最小正周期为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最大值为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(x)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的最小正周期为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最大值为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(x)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的最小正周期为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最大值为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948264" y="1383058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06755827"/>
              </p:ext>
            </p:extLst>
          </p:nvPr>
        </p:nvGraphicFramePr>
        <p:xfrm>
          <a:off x="322041" y="3467938"/>
          <a:ext cx="8128000" cy="1361952"/>
        </p:xfrm>
        <a:graphic>
          <a:graphicData uri="http://schemas.openxmlformats.org/presentationml/2006/ole">
            <p:oleObj spid="_x0000_s36866" name="文档" r:id="rId6" imgW="3837724" imgH="642904" progId="Word.Document.12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21573887"/>
              </p:ext>
            </p:extLst>
          </p:nvPr>
        </p:nvGraphicFramePr>
        <p:xfrm>
          <a:off x="322041" y="4880277"/>
          <a:ext cx="8128000" cy="507791"/>
        </p:xfrm>
        <a:graphic>
          <a:graphicData uri="http://schemas.openxmlformats.org/presentationml/2006/ole">
            <p:oleObj spid="_x0000_s36867" name="文档" r:id="rId7" imgW="3837724" imgH="239782" progId="Word.Document.12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58415357"/>
              </p:ext>
            </p:extLst>
          </p:nvPr>
        </p:nvGraphicFramePr>
        <p:xfrm>
          <a:off x="6300192" y="4773016"/>
          <a:ext cx="8128000" cy="501063"/>
        </p:xfrm>
        <a:graphic>
          <a:graphicData uri="http://schemas.openxmlformats.org/presentationml/2006/ole">
            <p:oleObj spid="_x0000_s36868" name="文档" r:id="rId8" imgW="3837724" imgH="236176" progId="Word.Document.12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95725200"/>
              </p:ext>
            </p:extLst>
          </p:nvPr>
        </p:nvGraphicFramePr>
        <p:xfrm>
          <a:off x="344304" y="5461540"/>
          <a:ext cx="8128000" cy="951687"/>
        </p:xfrm>
        <a:graphic>
          <a:graphicData uri="http://schemas.openxmlformats.org/presentationml/2006/ole">
            <p:oleObj spid="_x0000_s36869" name="文档" r:id="rId9" imgW="3837724" imgH="44927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09246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398</TotalTime>
  <Words>1087</Words>
  <Application>Microsoft Office PowerPoint</Application>
  <PresentationFormat>全屏显示(4:3)</PresentationFormat>
  <Paragraphs>228</Paragraphs>
  <Slides>32</Slides>
  <Notes>31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2014高优二轮模板</vt:lpstr>
      <vt:lpstr>文档</vt:lpstr>
      <vt:lpstr>4.3　三角函数的图象与性质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95</cp:revision>
  <dcterms:created xsi:type="dcterms:W3CDTF">2014-12-26T02:01:49Z</dcterms:created>
  <dcterms:modified xsi:type="dcterms:W3CDTF">2019-12-10T09:51:03Z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