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442" r:id="rId2"/>
    <p:sldId id="443" r:id="rId3"/>
    <p:sldId id="444" r:id="rId4"/>
    <p:sldId id="445" r:id="rId5"/>
    <p:sldId id="446" r:id="rId6"/>
    <p:sldId id="447" r:id="rId7"/>
    <p:sldId id="448" r:id="rId8"/>
    <p:sldId id="449" r:id="rId9"/>
    <p:sldId id="450" r:id="rId10"/>
    <p:sldId id="451" r:id="rId11"/>
    <p:sldId id="452" r:id="rId12"/>
    <p:sldId id="453" r:id="rId13"/>
    <p:sldId id="454" r:id="rId14"/>
    <p:sldId id="455" r:id="rId15"/>
    <p:sldId id="456" r:id="rId16"/>
    <p:sldId id="457" r:id="rId17"/>
    <p:sldId id="458" r:id="rId18"/>
    <p:sldId id="459" r:id="rId19"/>
    <p:sldId id="460" r:id="rId20"/>
    <p:sldId id="461" r:id="rId21"/>
    <p:sldId id="462" r:id="rId22"/>
    <p:sldId id="463" r:id="rId23"/>
    <p:sldId id="464" r:id="rId24"/>
    <p:sldId id="465" r:id="rId25"/>
    <p:sldId id="466" r:id="rId26"/>
    <p:sldId id="467" r:id="rId27"/>
    <p:sldId id="468" r:id="rId28"/>
    <p:sldId id="469"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 Id="rId4"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352935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961281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618420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205394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506570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74380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265144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28262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218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380622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757089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705988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539339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4192626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769044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601545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632543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11976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3136473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412491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990630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42206691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346748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368098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4932040"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166165"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464756"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学科素养</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微专题</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668937"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53" r:id="rId4"/>
    <p:sldLayoutId id="2147483663" r:id="rId5"/>
    <p:sldLayoutId id="2147483664" r:id="rId6"/>
    <p:sldLayoutId id="2147483665" r:id="rId7"/>
    <p:sldLayoutId id="2147483666" r:id="rId8"/>
    <p:sldLayoutId id="2147483667" r:id="rId9"/>
    <p:sldLayoutId id="2147483654" r:id="rId10"/>
    <p:sldLayoutId id="2147483655" r:id="rId11"/>
    <p:sldLayoutId id="2147483656" r:id="rId12"/>
    <p:sldLayoutId id="2147483657" r:id="rId13"/>
    <p:sldLayoutId id="2147483658" r:id="rId14"/>
    <p:sldLayoutId id="2147483659"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20.xml"/><Relationship Id="rId7"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 Id="rId9" Type="http://schemas.openxmlformats.org/officeDocument/2006/relationships/package" Target="../embeddings/Microsoft_Office_Word___30.docx"/></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1.xml"/><Relationship Id="rId7" Type="http://schemas.openxmlformats.org/officeDocument/2006/relationships/package" Target="../embeddings/Microsoft_Office_Word___31.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 Id="rId9" Type="http://schemas.openxmlformats.org/officeDocument/2006/relationships/package" Target="../embeddings/Microsoft_Office_Word___33.docx"/></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34.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35.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37.docx"/><Relationship Id="rId3" Type="http://schemas.openxmlformats.org/officeDocument/2006/relationships/notesSlide" Target="../notesSlides/notesSlide24.xml"/><Relationship Id="rId7" Type="http://schemas.openxmlformats.org/officeDocument/2006/relationships/package" Target="../embeddings/Microsoft_Office_Word___36.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38.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notesSlide" Target="../notesSlides/notesSlide26.xml"/><Relationship Id="rId7" Type="http://schemas.openxmlformats.org/officeDocument/2006/relationships/image" Target="../media/image44.jpeg"/><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45.jpeg"/><Relationship Id="rId5" Type="http://schemas.openxmlformats.org/officeDocument/2006/relationships/slide" Target="slide21.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6.jpeg"/><Relationship Id="rId5" Type="http://schemas.openxmlformats.org/officeDocument/2006/relationships/slide" Target="slide4.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3.xml"/><Relationship Id="rId7" Type="http://schemas.openxmlformats.org/officeDocument/2006/relationships/package" Target="../embeddings/Microsoft_Office_Word___4.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4.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package" Target="../embeddings/Microsoft_Office_Word___7.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4.xml"/><Relationship Id="rId5" Type="http://schemas.openxmlformats.org/officeDocument/2006/relationships/slide" Target="slide2.xml"/><Relationship Id="rId4" Type="http://schemas.openxmlformats.org/officeDocument/2006/relationships/package" Target="../embeddings/Microsoft_Office_Word___6.doc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8.docx"/><Relationship Id="rId5" Type="http://schemas.openxmlformats.org/officeDocument/2006/relationships/slide" Target="slide4.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10.docx"/><Relationship Id="rId5" Type="http://schemas.openxmlformats.org/officeDocument/2006/relationships/slide" Target="slide4.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7.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16.xml"/><Relationship Id="rId10" Type="http://schemas.openxmlformats.org/officeDocument/2006/relationships/package" Target="../embeddings/Microsoft_Office_Word___15.docx"/><Relationship Id="rId4" Type="http://schemas.openxmlformats.org/officeDocument/2006/relationships/slide" Target="slide8.xml"/><Relationship Id="rId9" Type="http://schemas.openxmlformats.org/officeDocument/2006/relationships/package" Target="../embeddings/Microsoft_Office_Word___14.docx"/></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1.xml"/><Relationship Id="rId5" Type="http://schemas.openxmlformats.org/officeDocument/2006/relationships/slide" Target="slide16.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729702"/>
            <a:ext cx="6948264" cy="1185625"/>
          </a:xfrm>
        </p:spPr>
        <p:txBody>
          <a:bodyPr/>
          <a:lstStyle/>
          <a:p>
            <a:r>
              <a:rPr lang="en-US" altLang="zh-CN" dirty="0"/>
              <a:t>4</a:t>
            </a:r>
            <a:r>
              <a:rPr lang="en-US" altLang="zh-CN" i="1" dirty="0"/>
              <a:t>.</a:t>
            </a:r>
            <a:r>
              <a:rPr lang="en-US" altLang="zh-CN" dirty="0"/>
              <a:t>2</a:t>
            </a:r>
            <a:r>
              <a:rPr lang="zh-CN" altLang="zh-CN" i="1" dirty="0"/>
              <a:t>　</a:t>
            </a:r>
            <a:r>
              <a:rPr lang="zh-CN" altLang="zh-CN" dirty="0"/>
              <a:t>同角三角函数的基本</a:t>
            </a:r>
            <a:r>
              <a:rPr lang="zh-CN" altLang="zh-CN" dirty="0" smtClean="0"/>
              <a:t>关系</a:t>
            </a:r>
            <a:r>
              <a:rPr lang="en-US" altLang="zh-CN" dirty="0" smtClean="0"/>
              <a:t/>
            </a:r>
            <a:br>
              <a:rPr lang="en-US" altLang="zh-CN" dirty="0" smtClean="0"/>
            </a:br>
            <a:r>
              <a:rPr lang="en-US" altLang="zh-CN" dirty="0"/>
              <a:t> </a:t>
            </a:r>
            <a:r>
              <a:rPr lang="en-US" altLang="zh-CN" dirty="0" smtClean="0"/>
              <a:t>    </a:t>
            </a:r>
            <a:r>
              <a:rPr lang="zh-CN" altLang="zh-CN" dirty="0" smtClean="0"/>
              <a:t>及</a:t>
            </a:r>
            <a:r>
              <a:rPr lang="zh-CN" altLang="zh-CN" dirty="0"/>
              <a:t>诱导公式</a:t>
            </a:r>
          </a:p>
        </p:txBody>
      </p:sp>
      <p:pic>
        <p:nvPicPr>
          <p:cNvPr id="4" name="Picture 1">
            <a:hlinkClick r:id="rId2"/>
          </p:cNvPr>
          <p:cNvPicPr>
            <a:picLocks noChangeAspect="1" noChangeArrowheads="1"/>
          </p:cNvPicPr>
          <p:nvPr/>
        </p:nvPicPr>
        <p:blipFill>
          <a:blip r:embed="rId3"/>
          <a:srcRect/>
          <a:stretch>
            <a:fillRect/>
          </a:stretch>
        </p:blipFill>
        <p:spPr bwMode="auto">
          <a:xfrm>
            <a:off x="928662" y="4071942"/>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37028803"/>
              </p:ext>
            </p:extLst>
          </p:nvPr>
        </p:nvGraphicFramePr>
        <p:xfrm>
          <a:off x="508000" y="1588254"/>
          <a:ext cx="8128000" cy="4217010"/>
        </p:xfrm>
        <a:graphic>
          <a:graphicData uri="http://schemas.openxmlformats.org/presentationml/2006/ole">
            <p:oleObj spid="_x0000_s37890" name="文档" r:id="rId7" imgW="3837724" imgH="1990369" progId="Word.Document.12">
              <p:embed/>
            </p:oleObj>
          </a:graphicData>
        </a:graphic>
      </p:graphicFrame>
    </p:spTree>
    <p:extLst>
      <p:ext uri="{BB962C8B-B14F-4D97-AF65-F5344CB8AC3E}">
        <p14:creationId xmlns:p14="http://schemas.microsoft.com/office/powerpoint/2010/main" xmlns="" val="2870215128"/>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79201708"/>
              </p:ext>
            </p:extLst>
          </p:nvPr>
        </p:nvGraphicFramePr>
        <p:xfrm>
          <a:off x="508000" y="2204864"/>
          <a:ext cx="8128000" cy="2421250"/>
        </p:xfrm>
        <a:graphic>
          <a:graphicData uri="http://schemas.openxmlformats.org/presentationml/2006/ole">
            <p:oleObj spid="_x0000_s38914" name="文档" r:id="rId7" imgW="3837724" imgH="1143020" progId="Word.Document.12">
              <p:embed/>
            </p:oleObj>
          </a:graphicData>
        </a:graphic>
      </p:graphicFrame>
    </p:spTree>
    <p:extLst>
      <p:ext uri="{BB962C8B-B14F-4D97-AF65-F5344CB8AC3E}">
        <p14:creationId xmlns:p14="http://schemas.microsoft.com/office/powerpoint/2010/main" xmlns="" val="3420521930"/>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716358" y="2065069"/>
            <a:ext cx="5727850"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同角三角函数基本关系式有哪些用途</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20728590"/>
              </p:ext>
            </p:extLst>
          </p:nvPr>
        </p:nvGraphicFramePr>
        <p:xfrm>
          <a:off x="508000" y="2584984"/>
          <a:ext cx="8128000" cy="2068152"/>
        </p:xfrm>
        <a:graphic>
          <a:graphicData uri="http://schemas.openxmlformats.org/presentationml/2006/ole">
            <p:oleObj spid="_x0000_s39938" name="文档" r:id="rId7" imgW="3837724" imgH="976074" progId="Word.Document.12">
              <p:embed/>
            </p:oleObj>
          </a:graphicData>
        </a:graphic>
      </p:graphicFrame>
    </p:spTree>
    <p:extLst>
      <p:ext uri="{BB962C8B-B14F-4D97-AF65-F5344CB8AC3E}">
        <p14:creationId xmlns:p14="http://schemas.microsoft.com/office/powerpoint/2010/main" xmlns="" val="1206513568"/>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65430072"/>
              </p:ext>
            </p:extLst>
          </p:nvPr>
        </p:nvGraphicFramePr>
        <p:xfrm>
          <a:off x="508000" y="1659355"/>
          <a:ext cx="8128000" cy="3793291"/>
        </p:xfrm>
        <a:graphic>
          <a:graphicData uri="http://schemas.openxmlformats.org/presentationml/2006/ole">
            <p:oleObj spid="_x0000_s40962" name="文档" r:id="rId7" imgW="3837724" imgH="1790972" progId="Word.Document.12">
              <p:embed/>
            </p:oleObj>
          </a:graphicData>
        </a:graphic>
      </p:graphicFrame>
      <p:sp>
        <p:nvSpPr>
          <p:cNvPr id="13" name="矩形 12"/>
          <p:cNvSpPr>
            <a:spLocks noChangeAspect="1"/>
          </p:cNvSpPr>
          <p:nvPr/>
        </p:nvSpPr>
        <p:spPr>
          <a:xfrm>
            <a:off x="7020272" y="162880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5" name="矩形 14"/>
          <p:cNvSpPr>
            <a:spLocks noChangeAspect="1"/>
          </p:cNvSpPr>
          <p:nvPr/>
        </p:nvSpPr>
        <p:spPr>
          <a:xfrm>
            <a:off x="6156176" y="253446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7" name="矩形 16"/>
          <p:cNvSpPr>
            <a:spLocks noChangeAspect="1"/>
          </p:cNvSpPr>
          <p:nvPr/>
        </p:nvSpPr>
        <p:spPr>
          <a:xfrm>
            <a:off x="7596336" y="4005064"/>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3754527790"/>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10870835"/>
              </p:ext>
            </p:extLst>
          </p:nvPr>
        </p:nvGraphicFramePr>
        <p:xfrm>
          <a:off x="508000" y="1383552"/>
          <a:ext cx="8128000" cy="5141792"/>
        </p:xfrm>
        <a:graphic>
          <a:graphicData uri="http://schemas.openxmlformats.org/presentationml/2006/ole">
            <p:oleObj spid="_x0000_s41986" name="文档" r:id="rId7" imgW="3837724" imgH="2427385" progId="Word.Document.12">
              <p:embed/>
            </p:oleObj>
          </a:graphicData>
        </a:graphic>
      </p:graphicFrame>
    </p:spTree>
    <p:extLst>
      <p:ext uri="{BB962C8B-B14F-4D97-AF65-F5344CB8AC3E}">
        <p14:creationId xmlns:p14="http://schemas.microsoft.com/office/powerpoint/2010/main" xmlns="" val="275914162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28774208"/>
              </p:ext>
            </p:extLst>
          </p:nvPr>
        </p:nvGraphicFramePr>
        <p:xfrm>
          <a:off x="508000" y="1937614"/>
          <a:ext cx="8128000" cy="2992934"/>
        </p:xfrm>
        <a:graphic>
          <a:graphicData uri="http://schemas.openxmlformats.org/presentationml/2006/ole">
            <p:oleObj spid="_x0000_s43010" name="文档" r:id="rId7" imgW="3837724" imgH="1413090" progId="Word.Document.12">
              <p:embed/>
            </p:oleObj>
          </a:graphicData>
        </a:graphic>
      </p:graphicFrame>
    </p:spTree>
    <p:extLst>
      <p:ext uri="{BB962C8B-B14F-4D97-AF65-F5344CB8AC3E}">
        <p14:creationId xmlns:p14="http://schemas.microsoft.com/office/powerpoint/2010/main" xmlns="" val="3442787260"/>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971600" y="2177248"/>
            <a:ext cx="4802918" cy="498598"/>
          </a:xfrm>
          <a:prstGeom prst="rect">
            <a:avLst/>
          </a:prstGeom>
        </p:spPr>
        <p:txBody>
          <a:bodyPr wrap="none">
            <a:spAutoFit/>
          </a:bodyPr>
          <a:lstStyle/>
          <a:p>
            <a:pPr>
              <a:lnSpc>
                <a:spcPct val="120000"/>
              </a:lnSpc>
            </a:pPr>
            <a:r>
              <a:rPr lang="zh-CN" altLang="zh-CN" sz="2200" b="1" dirty="0">
                <a:solidFill>
                  <a:srgbClr val="000000"/>
                </a:solidFill>
                <a:latin typeface="Times New Roman" panose="02020603050405020304" pitchFamily="18" charset="0"/>
                <a:cs typeface="Times New Roman" panose="02020603050405020304" pitchFamily="18" charset="0"/>
              </a:rPr>
              <a:t>利用</a:t>
            </a:r>
            <a:r>
              <a:rPr lang="en-US" altLang="zh-CN" sz="2200" dirty="0">
                <a:solidFill>
                  <a:srgbClr val="000000"/>
                </a:solidFill>
                <a:latin typeface="Times New Roman" panose="02020603050405020304" pitchFamily="18" charset="0"/>
              </a:rPr>
              <a:t>sin</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en-US" altLang="zh-CN" sz="2200" i="1" dirty="0">
                <a:solidFill>
                  <a:srgbClr val="000000"/>
                </a:solidFill>
                <a:latin typeface="宋体" panose="02010600030101010101" pitchFamily="2" charset="-122"/>
                <a:cs typeface="Times New Roman" panose="02020603050405020304" pitchFamily="18" charset="0"/>
              </a:rPr>
              <a:t>±</a:t>
            </a:r>
            <a:r>
              <a:rPr lang="en-US" altLang="zh-CN" sz="2200" dirty="0" err="1">
                <a:solidFill>
                  <a:srgbClr val="000000"/>
                </a:solidFill>
                <a:latin typeface="Times New Roman" panose="02020603050405020304" pitchFamily="18" charset="0"/>
              </a:rPr>
              <a:t>cos</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zh-CN" altLang="zh-CN" sz="2200" b="1"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rPr>
              <a:t>sin</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en-US" altLang="zh-CN" sz="2200" dirty="0" err="1">
                <a:solidFill>
                  <a:srgbClr val="000000"/>
                </a:solidFill>
                <a:latin typeface="Times New Roman" panose="02020603050405020304" pitchFamily="18" charset="0"/>
              </a:rPr>
              <a:t>cos</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zh-CN" altLang="zh-CN" sz="2200" b="1" dirty="0">
                <a:solidFill>
                  <a:srgbClr val="000000"/>
                </a:solidFill>
                <a:latin typeface="Times New Roman" panose="02020603050405020304" pitchFamily="18" charset="0"/>
                <a:cs typeface="Times New Roman" panose="02020603050405020304" pitchFamily="18" charset="0"/>
              </a:rPr>
              <a:t>关系求</a:t>
            </a:r>
            <a:r>
              <a:rPr lang="zh-CN" altLang="zh-CN" sz="2200" b="1" dirty="0" smtClean="0">
                <a:solidFill>
                  <a:srgbClr val="000000"/>
                </a:solidFill>
                <a:latin typeface="Times New Roman" panose="02020603050405020304" pitchFamily="18" charset="0"/>
                <a:cs typeface="Times New Roman" panose="02020603050405020304" pitchFamily="18" charset="0"/>
              </a:rPr>
              <a:t>值</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760545623"/>
              </p:ext>
            </p:extLst>
          </p:nvPr>
        </p:nvGraphicFramePr>
        <p:xfrm>
          <a:off x="508000" y="2688646"/>
          <a:ext cx="8128000" cy="2108506"/>
        </p:xfrm>
        <a:graphic>
          <a:graphicData uri="http://schemas.openxmlformats.org/presentationml/2006/ole">
            <p:oleObj spid="_x0000_s44034" name="文档" r:id="rId7" imgW="3837724" imgH="995906"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605185424"/>
              </p:ext>
            </p:extLst>
          </p:nvPr>
        </p:nvGraphicFramePr>
        <p:xfrm>
          <a:off x="508000" y="1638110"/>
          <a:ext cx="8128000" cy="4311170"/>
        </p:xfrm>
        <a:graphic>
          <a:graphicData uri="http://schemas.openxmlformats.org/presentationml/2006/ole">
            <p:oleObj spid="_x0000_s45058" name="文档" r:id="rId7" imgW="3837724" imgH="2035081" progId="Word.Document.12">
              <p:embed/>
            </p:oleObj>
          </a:graphicData>
        </a:graphic>
      </p:graphicFrame>
    </p:spTree>
    <p:extLst>
      <p:ext uri="{BB962C8B-B14F-4D97-AF65-F5344CB8AC3E}">
        <p14:creationId xmlns:p14="http://schemas.microsoft.com/office/powerpoint/2010/main" xmlns="" val="277128534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9490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这三个式子之间有怎样的关系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96946238"/>
              </p:ext>
            </p:extLst>
          </p:nvPr>
        </p:nvGraphicFramePr>
        <p:xfrm>
          <a:off x="508000" y="2831010"/>
          <a:ext cx="8128000" cy="2357355"/>
        </p:xfrm>
        <a:graphic>
          <a:graphicData uri="http://schemas.openxmlformats.org/presentationml/2006/ole">
            <p:oleObj spid="_x0000_s46082" name="文档" r:id="rId7" imgW="3837724" imgH="1112732" progId="Word.Document.12">
              <p:embed/>
            </p:oleObj>
          </a:graphicData>
        </a:graphic>
      </p:graphicFrame>
    </p:spTree>
    <p:extLst>
      <p:ext uri="{BB962C8B-B14F-4D97-AF65-F5344CB8AC3E}">
        <p14:creationId xmlns:p14="http://schemas.microsoft.com/office/powerpoint/2010/main" xmlns="" val="2131903917"/>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17666975"/>
              </p:ext>
            </p:extLst>
          </p:nvPr>
        </p:nvGraphicFramePr>
        <p:xfrm>
          <a:off x="508000" y="1844824"/>
          <a:ext cx="8128000" cy="3181253"/>
        </p:xfrm>
        <a:graphic>
          <a:graphicData uri="http://schemas.openxmlformats.org/presentationml/2006/ole">
            <p:oleObj spid="_x0000_s47106" name="文档" r:id="rId7" imgW="3837724" imgH="1502513" progId="Word.Document.12">
              <p:embed/>
            </p:oleObj>
          </a:graphicData>
        </a:graphic>
      </p:graphicFrame>
      <p:sp>
        <p:nvSpPr>
          <p:cNvPr id="12" name="矩形 11"/>
          <p:cNvSpPr>
            <a:spLocks noChangeAspect="1"/>
          </p:cNvSpPr>
          <p:nvPr/>
        </p:nvSpPr>
        <p:spPr>
          <a:xfrm>
            <a:off x="1856478" y="220486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3" name="矩形 12"/>
          <p:cNvSpPr>
            <a:spLocks noChangeAspect="1"/>
          </p:cNvSpPr>
          <p:nvPr/>
        </p:nvSpPr>
        <p:spPr>
          <a:xfrm>
            <a:off x="6793857" y="3414668"/>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34193279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10945394"/>
              </p:ext>
            </p:extLst>
          </p:nvPr>
        </p:nvGraphicFramePr>
        <p:xfrm>
          <a:off x="508000" y="1536397"/>
          <a:ext cx="8128000" cy="5060955"/>
        </p:xfrm>
        <a:graphic>
          <a:graphicData uri="http://schemas.openxmlformats.org/presentationml/2006/ole">
            <p:oleObj spid="_x0000_s29698" name="文档" r:id="rId6" imgW="3895309" imgH="2425943" progId="Word.Document.12">
              <p:embed/>
            </p:oleObj>
          </a:graphicData>
        </a:graphic>
      </p:graphicFrame>
      <p:sp>
        <p:nvSpPr>
          <p:cNvPr id="3" name="矩形 2"/>
          <p:cNvSpPr>
            <a:spLocks noChangeAspect="1"/>
          </p:cNvSpPr>
          <p:nvPr/>
        </p:nvSpPr>
        <p:spPr>
          <a:xfrm>
            <a:off x="4499992" y="1834450"/>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4" name="矩形 3"/>
          <p:cNvSpPr>
            <a:spLocks noChangeAspect="1"/>
          </p:cNvSpPr>
          <p:nvPr/>
        </p:nvSpPr>
        <p:spPr>
          <a:xfrm>
            <a:off x="3409481" y="2266481"/>
            <a:ext cx="81785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5" name="矩形 4"/>
          <p:cNvSpPr>
            <a:spLocks noChangeAspect="1"/>
          </p:cNvSpPr>
          <p:nvPr/>
        </p:nvSpPr>
        <p:spPr>
          <a:xfrm>
            <a:off x="2854199" y="4354713"/>
            <a:ext cx="89639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6" name="矩形 5"/>
          <p:cNvSpPr>
            <a:spLocks noChangeAspect="1"/>
          </p:cNvSpPr>
          <p:nvPr/>
        </p:nvSpPr>
        <p:spPr>
          <a:xfrm>
            <a:off x="3723214" y="4344322"/>
            <a:ext cx="89639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7" name="矩形 6"/>
          <p:cNvSpPr>
            <a:spLocks noChangeAspect="1"/>
          </p:cNvSpPr>
          <p:nvPr/>
        </p:nvSpPr>
        <p:spPr>
          <a:xfrm>
            <a:off x="4572000" y="4323153"/>
            <a:ext cx="80182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8" name="矩形 7"/>
          <p:cNvSpPr>
            <a:spLocks noChangeAspect="1"/>
          </p:cNvSpPr>
          <p:nvPr/>
        </p:nvSpPr>
        <p:spPr>
          <a:xfrm>
            <a:off x="5488628" y="4341749"/>
            <a:ext cx="848309"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2" name="矩形 11"/>
          <p:cNvSpPr>
            <a:spLocks noChangeAspect="1"/>
          </p:cNvSpPr>
          <p:nvPr/>
        </p:nvSpPr>
        <p:spPr>
          <a:xfrm>
            <a:off x="6302517" y="4333931"/>
            <a:ext cx="848309"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9" name="矩形 8"/>
          <p:cNvSpPr>
            <a:spLocks noChangeAspect="1"/>
          </p:cNvSpPr>
          <p:nvPr/>
        </p:nvSpPr>
        <p:spPr>
          <a:xfrm>
            <a:off x="2844826" y="4735535"/>
            <a:ext cx="942887"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4" name="矩形 13"/>
          <p:cNvSpPr>
            <a:spLocks noChangeAspect="1"/>
          </p:cNvSpPr>
          <p:nvPr/>
        </p:nvSpPr>
        <p:spPr>
          <a:xfrm>
            <a:off x="3784567" y="4732665"/>
            <a:ext cx="848309"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5" name="矩形 14"/>
          <p:cNvSpPr>
            <a:spLocks noChangeAspect="1"/>
          </p:cNvSpPr>
          <p:nvPr/>
        </p:nvSpPr>
        <p:spPr>
          <a:xfrm>
            <a:off x="4566049" y="4731895"/>
            <a:ext cx="942887"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6" name="矩形 15"/>
          <p:cNvSpPr>
            <a:spLocks noChangeAspect="1"/>
          </p:cNvSpPr>
          <p:nvPr/>
        </p:nvSpPr>
        <p:spPr>
          <a:xfrm>
            <a:off x="5475365" y="4735535"/>
            <a:ext cx="80182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7" name="矩形 16"/>
          <p:cNvSpPr>
            <a:spLocks noChangeAspect="1"/>
          </p:cNvSpPr>
          <p:nvPr/>
        </p:nvSpPr>
        <p:spPr>
          <a:xfrm>
            <a:off x="6316690" y="4731895"/>
            <a:ext cx="89639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0" name="矩形 9"/>
          <p:cNvSpPr>
            <a:spLocks noChangeAspect="1"/>
          </p:cNvSpPr>
          <p:nvPr/>
        </p:nvSpPr>
        <p:spPr>
          <a:xfrm>
            <a:off x="2915816" y="5175752"/>
            <a:ext cx="817853"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1" name="矩形 10"/>
          <p:cNvSpPr>
            <a:spLocks noChangeAspect="1"/>
          </p:cNvSpPr>
          <p:nvPr/>
        </p:nvSpPr>
        <p:spPr>
          <a:xfrm>
            <a:off x="3715981" y="5165361"/>
            <a:ext cx="91242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21" name="矩形 20"/>
          <p:cNvSpPr>
            <a:spLocks noChangeAspect="1"/>
          </p:cNvSpPr>
          <p:nvPr/>
        </p:nvSpPr>
        <p:spPr>
          <a:xfrm>
            <a:off x="4568861" y="5165361"/>
            <a:ext cx="91242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down)">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2" grpId="0"/>
      <p:bldP spid="9" grpId="0"/>
      <p:bldP spid="14" grpId="0"/>
      <p:bldP spid="15" grpId="0"/>
      <p:bldP spid="16" grpId="0"/>
      <p:bldP spid="17" grpId="0"/>
      <p:bldP spid="10" grpId="0"/>
      <p:bldP spid="11"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考点二</a:t>
            </a: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31553509"/>
              </p:ext>
            </p:extLst>
          </p:nvPr>
        </p:nvGraphicFramePr>
        <p:xfrm>
          <a:off x="508000" y="1368124"/>
          <a:ext cx="8128000" cy="5229228"/>
        </p:xfrm>
        <a:graphic>
          <a:graphicData uri="http://schemas.openxmlformats.org/presentationml/2006/ole">
            <p:oleObj spid="_x0000_s48130" name="文档" r:id="rId7" imgW="3837724" imgH="2468130" progId="Word.Document.12">
              <p:embed/>
            </p:oleObj>
          </a:graphicData>
        </a:graphic>
      </p:graphicFrame>
    </p:spTree>
    <p:extLst>
      <p:ext uri="{BB962C8B-B14F-4D97-AF65-F5344CB8AC3E}">
        <p14:creationId xmlns:p14="http://schemas.microsoft.com/office/powerpoint/2010/main" xmlns="" val="66278117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2" name="矩形 1"/>
          <p:cNvSpPr>
            <a:spLocks noChangeAspect="1"/>
          </p:cNvSpPr>
          <p:nvPr/>
        </p:nvSpPr>
        <p:spPr>
          <a:xfrm>
            <a:off x="291976" y="1330377"/>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诱导公式的应用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多考向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利用诱导公式化简三角函数式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336389277"/>
              </p:ext>
            </p:extLst>
          </p:nvPr>
        </p:nvGraphicFramePr>
        <p:xfrm>
          <a:off x="107504" y="2184082"/>
          <a:ext cx="8128000" cy="2084965"/>
        </p:xfrm>
        <a:graphic>
          <a:graphicData uri="http://schemas.openxmlformats.org/presentationml/2006/ole">
            <p:oleObj spid="_x0000_s49154" name="文档" r:id="rId7" imgW="3837724" imgH="984728" progId="Word.Document.12">
              <p:embed/>
            </p:oleObj>
          </a:graphicData>
        </a:graphic>
      </p:graphicFrame>
      <p:sp>
        <p:nvSpPr>
          <p:cNvPr id="10" name="矩形 9"/>
          <p:cNvSpPr>
            <a:spLocks noChangeAspect="1"/>
          </p:cNvSpPr>
          <p:nvPr/>
        </p:nvSpPr>
        <p:spPr>
          <a:xfrm>
            <a:off x="6916993" y="2265595"/>
            <a:ext cx="848309" cy="463204"/>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1378402917"/>
              </p:ext>
            </p:extLst>
          </p:nvPr>
        </p:nvGraphicFramePr>
        <p:xfrm>
          <a:off x="2371383" y="3817126"/>
          <a:ext cx="8128000" cy="369913"/>
        </p:xfrm>
        <a:graphic>
          <a:graphicData uri="http://schemas.openxmlformats.org/presentationml/2006/ole">
            <p:oleObj spid="_x0000_s49155" name="文档" r:id="rId8" imgW="3837724" imgH="175239"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2442481195"/>
              </p:ext>
            </p:extLst>
          </p:nvPr>
        </p:nvGraphicFramePr>
        <p:xfrm>
          <a:off x="636092" y="4763106"/>
          <a:ext cx="8128000" cy="1947089"/>
        </p:xfrm>
        <a:graphic>
          <a:graphicData uri="http://schemas.openxmlformats.org/presentationml/2006/ole">
            <p:oleObj spid="_x0000_s49156" name="文档" r:id="rId9" imgW="3837724" imgH="919825" progId="Word.Document.12">
              <p:embed/>
            </p:oleObj>
          </a:graphicData>
        </a:graphic>
      </p:graphicFrame>
      <p:sp>
        <p:nvSpPr>
          <p:cNvPr id="14" name="矩形 13"/>
          <p:cNvSpPr>
            <a:spLocks noChangeAspect="1"/>
          </p:cNvSpPr>
          <p:nvPr/>
        </p:nvSpPr>
        <p:spPr>
          <a:xfrm>
            <a:off x="508000" y="4282705"/>
            <a:ext cx="8312472" cy="498598"/>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利用诱导公式化简三角函数的基本思路和化简要求各是什么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2" name="矩形 1"/>
          <p:cNvSpPr>
            <a:spLocks noChangeAspect="1"/>
          </p:cNvSpPr>
          <p:nvPr/>
        </p:nvSpPr>
        <p:spPr>
          <a:xfrm>
            <a:off x="683568" y="1700808"/>
            <a:ext cx="381546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利用诱导公式求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值</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145630429"/>
              </p:ext>
            </p:extLst>
          </p:nvPr>
        </p:nvGraphicFramePr>
        <p:xfrm>
          <a:off x="508000" y="2234582"/>
          <a:ext cx="8128000" cy="2488507"/>
        </p:xfrm>
        <a:graphic>
          <a:graphicData uri="http://schemas.openxmlformats.org/presentationml/2006/ole">
            <p:oleObj spid="_x0000_s50178" name="文档" r:id="rId7" imgW="3837724" imgH="1174029"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606894368"/>
              </p:ext>
            </p:extLst>
          </p:nvPr>
        </p:nvGraphicFramePr>
        <p:xfrm>
          <a:off x="2123728" y="2637980"/>
          <a:ext cx="8128000" cy="494340"/>
        </p:xfrm>
        <a:graphic>
          <a:graphicData uri="http://schemas.openxmlformats.org/presentationml/2006/ole">
            <p:oleObj spid="_x0000_s50179" name="文档" r:id="rId8" imgW="3837724" imgH="234013"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3260860134"/>
              </p:ext>
            </p:extLst>
          </p:nvPr>
        </p:nvGraphicFramePr>
        <p:xfrm>
          <a:off x="6178212" y="3142953"/>
          <a:ext cx="8128000" cy="548145"/>
        </p:xfrm>
        <a:graphic>
          <a:graphicData uri="http://schemas.openxmlformats.org/presentationml/2006/ole">
            <p:oleObj spid="_x0000_s50180" name="文档" r:id="rId9" imgW="3837724" imgH="258171" progId="Word.Document.12">
              <p:embed/>
            </p:oleObj>
          </a:graphicData>
        </a:graphic>
      </p:graphicFrame>
      <p:sp>
        <p:nvSpPr>
          <p:cNvPr id="13" name="矩形 12"/>
          <p:cNvSpPr>
            <a:spLocks noChangeAspect="1"/>
          </p:cNvSpPr>
          <p:nvPr/>
        </p:nvSpPr>
        <p:spPr>
          <a:xfrm>
            <a:off x="1133509" y="4259885"/>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Tree>
    <p:extLst>
      <p:ext uri="{BB962C8B-B14F-4D97-AF65-F5344CB8AC3E}">
        <p14:creationId xmlns:p14="http://schemas.microsoft.com/office/powerpoint/2010/main" xmlns="" val="194494769"/>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graphicFrame>
        <p:nvGraphicFramePr>
          <p:cNvPr id="7" name="对象 6"/>
          <p:cNvGraphicFramePr>
            <a:graphicFrameLocks noChangeAspect="1"/>
          </p:cNvGraphicFramePr>
          <p:nvPr>
            <p:extLst>
              <p:ext uri="{D42A27DB-BD31-4B8C-83A1-F6EECF244321}">
                <p14:modId xmlns:p14="http://schemas.microsoft.com/office/powerpoint/2010/main" xmlns="" val="1456631363"/>
              </p:ext>
            </p:extLst>
          </p:nvPr>
        </p:nvGraphicFramePr>
        <p:xfrm>
          <a:off x="508000" y="1412776"/>
          <a:ext cx="8128000" cy="5128341"/>
        </p:xfrm>
        <a:graphic>
          <a:graphicData uri="http://schemas.openxmlformats.org/presentationml/2006/ole">
            <p:oleObj spid="_x0000_s51202" name="文档" r:id="rId7" imgW="3837724" imgH="2420534" progId="Word.Document.12">
              <p:embed/>
            </p:oleObj>
          </a:graphicData>
        </a:graphic>
      </p:graphicFrame>
    </p:spTree>
    <p:extLst>
      <p:ext uri="{BB962C8B-B14F-4D97-AF65-F5344CB8AC3E}">
        <p14:creationId xmlns:p14="http://schemas.microsoft.com/office/powerpoint/2010/main" xmlns="" val="462383332"/>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sp>
        <p:nvSpPr>
          <p:cNvPr id="6" name="矩形 5"/>
          <p:cNvSpPr>
            <a:spLocks noChangeAspect="1"/>
          </p:cNvSpPr>
          <p:nvPr/>
        </p:nvSpPr>
        <p:spPr>
          <a:xfrm>
            <a:off x="508000" y="1449276"/>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观察题目中的两角之间有什么关系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当所给两角互补或互余时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怎样简化解题过程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利用诱导公式化简三角函数的基本思路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选择恰当公式</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利用公式化成单角三角函数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整理得最简形式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化简要求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化简过程是恒等变形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结果要求项数尽可能少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次数尽可能低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结构尽可能简单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能求值的要求出值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312090921"/>
              </p:ext>
            </p:extLst>
          </p:nvPr>
        </p:nvGraphicFramePr>
        <p:xfrm>
          <a:off x="508000" y="4356999"/>
          <a:ext cx="8128000" cy="1839478"/>
        </p:xfrm>
        <a:graphic>
          <a:graphicData uri="http://schemas.openxmlformats.org/presentationml/2006/ole">
            <p:oleObj spid="_x0000_s52226" name="文档" r:id="rId7" imgW="3837724" imgH="868984" progId="Word.Document.12">
              <p:embed/>
            </p:oleObj>
          </a:graphicData>
        </a:graphic>
      </p:graphicFrame>
    </p:spTree>
    <p:extLst>
      <p:ext uri="{BB962C8B-B14F-4D97-AF65-F5344CB8AC3E}">
        <p14:creationId xmlns:p14="http://schemas.microsoft.com/office/powerpoint/2010/main" xmlns="" val="513423761"/>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graphicFrame>
        <p:nvGraphicFramePr>
          <p:cNvPr id="6" name="对象 5"/>
          <p:cNvGraphicFramePr>
            <a:graphicFrameLocks noChangeAspect="1"/>
          </p:cNvGraphicFramePr>
          <p:nvPr>
            <p:extLst>
              <p:ext uri="{D42A27DB-BD31-4B8C-83A1-F6EECF244321}">
                <p14:modId xmlns:p14="http://schemas.microsoft.com/office/powerpoint/2010/main" xmlns="" val="433704904"/>
              </p:ext>
            </p:extLst>
          </p:nvPr>
        </p:nvGraphicFramePr>
        <p:xfrm>
          <a:off x="508000" y="1772816"/>
          <a:ext cx="8128000" cy="3440193"/>
        </p:xfrm>
        <a:graphic>
          <a:graphicData uri="http://schemas.openxmlformats.org/presentationml/2006/ole">
            <p:oleObj spid="_x0000_s53250" name="文档" r:id="rId7" imgW="3837724" imgH="1624747" progId="Word.Document.12">
              <p:embed/>
            </p:oleObj>
          </a:graphicData>
        </a:graphic>
      </p:graphicFrame>
      <p:sp>
        <p:nvSpPr>
          <p:cNvPr id="11" name="矩形 10"/>
          <p:cNvSpPr>
            <a:spLocks noChangeAspect="1"/>
          </p:cNvSpPr>
          <p:nvPr/>
        </p:nvSpPr>
        <p:spPr>
          <a:xfrm>
            <a:off x="737759" y="2199181"/>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2" name="矩形 11"/>
          <p:cNvSpPr>
            <a:spLocks noChangeAspect="1"/>
          </p:cNvSpPr>
          <p:nvPr/>
        </p:nvSpPr>
        <p:spPr>
          <a:xfrm>
            <a:off x="5436096" y="3789040"/>
            <a:ext cx="42030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569844949"/>
              </p:ext>
            </p:extLst>
          </p:nvPr>
        </p:nvGraphicFramePr>
        <p:xfrm>
          <a:off x="6156176" y="4426479"/>
          <a:ext cx="8128000" cy="501063"/>
        </p:xfrm>
        <a:graphic>
          <a:graphicData uri="http://schemas.openxmlformats.org/presentationml/2006/ole">
            <p:oleObj spid="_x0000_s53251" name="文档" r:id="rId8" imgW="3837724" imgH="236176" progId="Word.Document.12">
              <p:embed/>
            </p:oleObj>
          </a:graphicData>
        </a:graphic>
      </p:graphicFrame>
    </p:spTree>
    <p:extLst>
      <p:ext uri="{BB962C8B-B14F-4D97-AF65-F5344CB8AC3E}">
        <p14:creationId xmlns:p14="http://schemas.microsoft.com/office/powerpoint/2010/main" xmlns="" val="4185990345"/>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495116702"/>
              </p:ext>
            </p:extLst>
          </p:nvPr>
        </p:nvGraphicFramePr>
        <p:xfrm>
          <a:off x="508000" y="1433192"/>
          <a:ext cx="8128000" cy="4876128"/>
        </p:xfrm>
        <a:graphic>
          <a:graphicData uri="http://schemas.openxmlformats.org/presentationml/2006/ole">
            <p:oleObj spid="_x0000_s54274" name="文档" r:id="rId7" imgW="3837724" imgH="2301184" progId="Word.Document.12">
              <p:embed/>
            </p:oleObj>
          </a:graphicData>
        </a:graphic>
      </p:graphicFrame>
    </p:spTree>
    <p:extLst>
      <p:ext uri="{BB962C8B-B14F-4D97-AF65-F5344CB8AC3E}">
        <p14:creationId xmlns:p14="http://schemas.microsoft.com/office/powerpoint/2010/main" xmlns="" val="3443307107"/>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pic>
        <p:nvPicPr>
          <p:cNvPr id="7" name="要点归纳小结.eps"/>
          <p:cNvPicPr/>
          <p:nvPr/>
        </p:nvPicPr>
        <p:blipFill>
          <a:blip r:embed="rId7"/>
          <a:stretch>
            <a:fillRect/>
          </a:stretch>
        </p:blipFill>
        <p:spPr>
          <a:xfrm>
            <a:off x="560328" y="1371212"/>
            <a:ext cx="7396048" cy="417655"/>
          </a:xfrm>
          <a:prstGeom prst="rect">
            <a:avLst/>
          </a:prstGeom>
        </p:spPr>
      </p:pic>
      <p:sp>
        <p:nvSpPr>
          <p:cNvPr id="2" name="矩形 1"/>
          <p:cNvSpPr>
            <a:spLocks noChangeAspect="1"/>
          </p:cNvSpPr>
          <p:nvPr/>
        </p:nvSpPr>
        <p:spPr>
          <a:xfrm>
            <a:off x="508000" y="1813651"/>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同角三角函数基本关系式可用于统一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诱导公式主要用于统一角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其主要作用是进行三角函数的求值、化简和证明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三角函数求值与化简必会的三种方法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990316768"/>
              </p:ext>
            </p:extLst>
          </p:nvPr>
        </p:nvGraphicFramePr>
        <p:xfrm>
          <a:off x="573088" y="3075565"/>
          <a:ext cx="8118475" cy="2522537"/>
        </p:xfrm>
        <a:graphic>
          <a:graphicData uri="http://schemas.openxmlformats.org/presentationml/2006/ole">
            <p:oleObj spid="_x0000_s55298" name="文档" r:id="rId8" imgW="3837724" imgH="1196385" progId="Word.Document.12">
              <p:embed/>
            </p:oleObj>
          </a:graphicData>
        </a:graphic>
      </p:graphicFrame>
      <p:sp>
        <p:nvSpPr>
          <p:cNvPr id="13" name="矩形 12"/>
          <p:cNvSpPr>
            <a:spLocks noChangeAspect="1"/>
          </p:cNvSpPr>
          <p:nvPr/>
        </p:nvSpPr>
        <p:spPr>
          <a:xfrm>
            <a:off x="508000" y="558733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利用诱导公式化简求</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负化正</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大化小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小化锐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锐求值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2343979"/>
      </p:ext>
    </p:extLst>
  </p:cSld>
  <p:clrMapOvr>
    <a:masterClrMapping/>
  </p:clrMapOvr>
  <mc:AlternateContent xmlns:mc="http://schemas.openxmlformats.org/markup-compatibility/2006">
    <mc:Choice xmlns:p14="http://schemas.microsoft.com/office/powerpoint/2010/main" xmlns=""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考点一</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考点三</a:t>
            </a:r>
          </a:p>
        </p:txBody>
      </p:sp>
      <p:pic>
        <p:nvPicPr>
          <p:cNvPr id="8" name="易错易混警示.eps"/>
          <p:cNvPicPr/>
          <p:nvPr/>
        </p:nvPicPr>
        <p:blipFill>
          <a:blip r:embed="rId6"/>
          <a:stretch>
            <a:fillRect/>
          </a:stretch>
        </p:blipFill>
        <p:spPr>
          <a:xfrm>
            <a:off x="673177" y="2376138"/>
            <a:ext cx="2034391" cy="329979"/>
          </a:xfrm>
          <a:prstGeom prst="rect">
            <a:avLst/>
          </a:prstGeom>
        </p:spPr>
      </p:pic>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同角三角函数的基本关系式及诱导公式要注意角的范围对三角函数符号的影响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尤其是利用平方关系求三角函数值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进行开方时要根据角的范围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判断符号后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正确取舍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注意求值与化简后的结果一般要尽可能有理化、整式化</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4226180288"/>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6" name="常用结论.eps"/>
          <p:cNvPicPr/>
          <p:nvPr/>
        </p:nvPicPr>
        <p:blipFill>
          <a:blip r:embed="rId6"/>
          <a:stretch>
            <a:fillRect/>
          </a:stretch>
        </p:blipFill>
        <p:spPr>
          <a:xfrm>
            <a:off x="560328" y="1772816"/>
            <a:ext cx="7396048" cy="417655"/>
          </a:xfrm>
          <a:prstGeom prst="rect">
            <a:avLst/>
          </a:prstGeom>
        </p:spPr>
      </p:pic>
      <p:sp>
        <p:nvSpPr>
          <p:cNvPr id="3" name="矩形 2"/>
          <p:cNvSpPr>
            <a:spLocks noChangeAspect="1"/>
          </p:cNvSpPr>
          <p:nvPr/>
        </p:nvSpPr>
        <p:spPr>
          <a:xfrm>
            <a:off x="508000" y="2282330"/>
            <a:ext cx="2794355" cy="498598"/>
          </a:xfrm>
          <a:prstGeom prst="rect">
            <a:avLst/>
          </a:prstGeom>
        </p:spPr>
        <p:txBody>
          <a:bodyPr wrap="none">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特殊角的三角函数</a:t>
            </a:r>
            <a:r>
              <a:rPr lang="zh-CN" altLang="zh-CN" sz="2200" dirty="0" smtClean="0">
                <a:solidFill>
                  <a:srgbClr val="000000"/>
                </a:solidFill>
                <a:latin typeface="Times New Roman" panose="02020603050405020304" pitchFamily="18" charset="0"/>
                <a:cs typeface="Times New Roman" panose="02020603050405020304" pitchFamily="18" charset="0"/>
              </a:rPr>
              <a:t>值</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448127441"/>
              </p:ext>
            </p:extLst>
          </p:nvPr>
        </p:nvGraphicFramePr>
        <p:xfrm>
          <a:off x="508000" y="2805336"/>
          <a:ext cx="8128000" cy="3143944"/>
        </p:xfrm>
        <a:graphic>
          <a:graphicData uri="http://schemas.openxmlformats.org/presentationml/2006/ole">
            <p:oleObj spid="_x0000_s30722" name="文档" r:id="rId7" imgW="3850320" imgH="1488450" progId="Word.Document.12">
              <p:embed/>
            </p:oleObj>
          </a:graphicData>
        </a:graphic>
      </p:graphicFrame>
      <p:sp>
        <p:nvSpPr>
          <p:cNvPr id="7" name="矩形 6"/>
          <p:cNvSpPr>
            <a:spLocks noChangeAspect="1"/>
          </p:cNvSpPr>
          <p:nvPr/>
        </p:nvSpPr>
        <p:spPr>
          <a:xfrm>
            <a:off x="1786341" y="3942735"/>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1" name="矩形 10"/>
          <p:cNvSpPr>
            <a:spLocks noChangeAspect="1"/>
          </p:cNvSpPr>
          <p:nvPr/>
        </p:nvSpPr>
        <p:spPr>
          <a:xfrm>
            <a:off x="4607786" y="3943447"/>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2" name="矩形 11"/>
          <p:cNvSpPr>
            <a:spLocks noChangeAspect="1"/>
          </p:cNvSpPr>
          <p:nvPr/>
        </p:nvSpPr>
        <p:spPr>
          <a:xfrm>
            <a:off x="7858537" y="3953320"/>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3" name="矩形 12"/>
          <p:cNvSpPr>
            <a:spLocks noChangeAspect="1"/>
          </p:cNvSpPr>
          <p:nvPr/>
        </p:nvSpPr>
        <p:spPr>
          <a:xfrm>
            <a:off x="1766616" y="4461042"/>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4" name="矩形 13"/>
          <p:cNvSpPr>
            <a:spLocks noChangeAspect="1"/>
          </p:cNvSpPr>
          <p:nvPr/>
        </p:nvSpPr>
        <p:spPr>
          <a:xfrm>
            <a:off x="4582391" y="4462570"/>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5" name="矩形 14"/>
          <p:cNvSpPr>
            <a:spLocks noChangeAspect="1"/>
          </p:cNvSpPr>
          <p:nvPr/>
        </p:nvSpPr>
        <p:spPr>
          <a:xfrm>
            <a:off x="7822751" y="4445464"/>
            <a:ext cx="49084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6" name="矩形 15"/>
          <p:cNvSpPr>
            <a:spLocks noChangeAspect="1"/>
          </p:cNvSpPr>
          <p:nvPr/>
        </p:nvSpPr>
        <p:spPr>
          <a:xfrm>
            <a:off x="1766616" y="4963168"/>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7" name="矩形 16"/>
          <p:cNvSpPr>
            <a:spLocks noChangeAspect="1"/>
          </p:cNvSpPr>
          <p:nvPr/>
        </p:nvSpPr>
        <p:spPr>
          <a:xfrm>
            <a:off x="3223363" y="4963362"/>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Tree>
    <p:extLst>
      <p:ext uri="{BB962C8B-B14F-4D97-AF65-F5344CB8AC3E}">
        <p14:creationId xmlns:p14="http://schemas.microsoft.com/office/powerpoint/2010/main" xmlns="" val="1427650682"/>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26662349"/>
              </p:ext>
            </p:extLst>
          </p:nvPr>
        </p:nvGraphicFramePr>
        <p:xfrm>
          <a:off x="508000" y="4061830"/>
          <a:ext cx="8128000" cy="1291333"/>
        </p:xfrm>
        <a:graphic>
          <a:graphicData uri="http://schemas.openxmlformats.org/presentationml/2006/ole">
            <p:oleObj spid="_x0000_s31746" name="文档" r:id="rId6" imgW="3837724" imgH="610091"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3544026693"/>
              </p:ext>
            </p:extLst>
          </p:nvPr>
        </p:nvGraphicFramePr>
        <p:xfrm>
          <a:off x="508000" y="1536739"/>
          <a:ext cx="8128000" cy="2475055"/>
        </p:xfrm>
        <a:graphic>
          <a:graphicData uri="http://schemas.openxmlformats.org/presentationml/2006/ole">
            <p:oleObj spid="_x0000_s31747" name="文档" r:id="rId7" imgW="3837724" imgH="1168621" progId="Word.Document.12">
              <p:embed/>
            </p:oleObj>
          </a:graphicData>
        </a:graphic>
      </p:graphicFrame>
      <p:sp>
        <p:nvSpPr>
          <p:cNvPr id="16" name="矩形 15"/>
          <p:cNvSpPr>
            <a:spLocks noChangeAspect="1"/>
          </p:cNvSpPr>
          <p:nvPr/>
        </p:nvSpPr>
        <p:spPr>
          <a:xfrm>
            <a:off x="5590503" y="1810388"/>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7" name="矩形 16"/>
          <p:cNvSpPr>
            <a:spLocks noChangeAspect="1"/>
          </p:cNvSpPr>
          <p:nvPr/>
        </p:nvSpPr>
        <p:spPr>
          <a:xfrm>
            <a:off x="5100954" y="224749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8" name="矩形 17"/>
          <p:cNvSpPr>
            <a:spLocks noChangeAspect="1"/>
          </p:cNvSpPr>
          <p:nvPr/>
        </p:nvSpPr>
        <p:spPr>
          <a:xfrm>
            <a:off x="6352854" y="270318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9" name="矩形 18"/>
          <p:cNvSpPr>
            <a:spLocks noChangeAspect="1"/>
          </p:cNvSpPr>
          <p:nvPr/>
        </p:nvSpPr>
        <p:spPr>
          <a:xfrm>
            <a:off x="5474833" y="3148738"/>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20" name="矩形 19"/>
          <p:cNvSpPr>
            <a:spLocks noChangeAspect="1"/>
          </p:cNvSpPr>
          <p:nvPr/>
        </p:nvSpPr>
        <p:spPr>
          <a:xfrm>
            <a:off x="5825918" y="3583896"/>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21" name="矩形 20"/>
          <p:cNvSpPr>
            <a:spLocks noChangeAspect="1"/>
          </p:cNvSpPr>
          <p:nvPr/>
        </p:nvSpPr>
        <p:spPr>
          <a:xfrm>
            <a:off x="1799692" y="4379363"/>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15" name="对象 14"/>
          <p:cNvGraphicFramePr>
            <a:graphicFrameLocks noChangeAspect="1"/>
          </p:cNvGraphicFramePr>
          <p:nvPr>
            <p:extLst>
              <p:ext uri="{D42A27DB-BD31-4B8C-83A1-F6EECF244321}">
                <p14:modId xmlns:p14="http://schemas.microsoft.com/office/powerpoint/2010/main" xmlns="" val="371545446"/>
              </p:ext>
            </p:extLst>
          </p:nvPr>
        </p:nvGraphicFramePr>
        <p:xfrm>
          <a:off x="508000" y="5431526"/>
          <a:ext cx="8128000" cy="497701"/>
        </p:xfrm>
        <a:graphic>
          <a:graphicData uri="http://schemas.openxmlformats.org/presentationml/2006/ole">
            <p:oleObj spid="_x0000_s31748" name="文档" r:id="rId8" imgW="3837724" imgH="234373"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293501660"/>
              </p:ext>
            </p:extLst>
          </p:nvPr>
        </p:nvGraphicFramePr>
        <p:xfrm>
          <a:off x="508000" y="2048044"/>
          <a:ext cx="8128000" cy="1449388"/>
        </p:xfrm>
        <a:graphic>
          <a:graphicData uri="http://schemas.openxmlformats.org/presentationml/2006/ole">
            <p:oleObj spid="_x0000_s32770" name="文档" r:id="rId4" imgW="3837724" imgH="683649" progId="Word.Document.12">
              <p:embed/>
            </p:oleObj>
          </a:graphicData>
        </a:graphic>
      </p:graphicFrame>
      <p:sp>
        <p:nvSpPr>
          <p:cNvPr id="9" name="圆角矩形 8">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10" name="圆角矩形 9">
            <a:hlinkClick r:id="rId6"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12" name="矩形 11"/>
          <p:cNvSpPr>
            <a:spLocks noChangeAspect="1"/>
          </p:cNvSpPr>
          <p:nvPr/>
        </p:nvSpPr>
        <p:spPr>
          <a:xfrm>
            <a:off x="4129561" y="2452787"/>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3844609785"/>
              </p:ext>
            </p:extLst>
          </p:nvPr>
        </p:nvGraphicFramePr>
        <p:xfrm>
          <a:off x="508000" y="3539430"/>
          <a:ext cx="8128000" cy="1092924"/>
        </p:xfrm>
        <a:graphic>
          <a:graphicData uri="http://schemas.openxmlformats.org/presentationml/2006/ole">
            <p:oleObj spid="_x0000_s32771" name="文档" r:id="rId7" imgW="3837724" imgH="515260" progId="Word.Document.12">
              <p:embed/>
            </p:oleObj>
          </a:graphicData>
        </a:graphic>
      </p:graphicFrame>
    </p:spTree>
    <p:extLst>
      <p:ext uri="{BB962C8B-B14F-4D97-AF65-F5344CB8AC3E}">
        <p14:creationId xmlns:p14="http://schemas.microsoft.com/office/powerpoint/2010/main" xmlns="" val="99642580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9" name="圆角矩形 8">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10" name="圆角矩形 9">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151344195"/>
              </p:ext>
            </p:extLst>
          </p:nvPr>
        </p:nvGraphicFramePr>
        <p:xfrm>
          <a:off x="508000" y="1844824"/>
          <a:ext cx="8128000" cy="1412396"/>
        </p:xfrm>
        <a:graphic>
          <a:graphicData uri="http://schemas.openxmlformats.org/presentationml/2006/ole">
            <p:oleObj spid="_x0000_s33794" name="文档" r:id="rId6" imgW="3837724" imgH="667062"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1227488152"/>
              </p:ext>
            </p:extLst>
          </p:nvPr>
        </p:nvGraphicFramePr>
        <p:xfrm>
          <a:off x="508000" y="3338506"/>
          <a:ext cx="8128000" cy="1513281"/>
        </p:xfrm>
        <a:graphic>
          <a:graphicData uri="http://schemas.openxmlformats.org/presentationml/2006/ole">
            <p:oleObj spid="_x0000_s33795" name="文档" r:id="rId7" imgW="3837724" imgH="714297" progId="Word.Document.12">
              <p:embed/>
            </p:oleObj>
          </a:graphicData>
        </a:graphic>
      </p:graphicFrame>
      <p:sp>
        <p:nvSpPr>
          <p:cNvPr id="14" name="矩形 13"/>
          <p:cNvSpPr>
            <a:spLocks noChangeAspect="1"/>
          </p:cNvSpPr>
          <p:nvPr/>
        </p:nvSpPr>
        <p:spPr>
          <a:xfrm>
            <a:off x="706586" y="2319420"/>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3456276982"/>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35003234"/>
              </p:ext>
            </p:extLst>
          </p:nvPr>
        </p:nvGraphicFramePr>
        <p:xfrm>
          <a:off x="508000" y="1988840"/>
          <a:ext cx="8128000" cy="907969"/>
        </p:xfrm>
        <a:graphic>
          <a:graphicData uri="http://schemas.openxmlformats.org/presentationml/2006/ole">
            <p:oleObj spid="_x0000_s34818" name="文档" r:id="rId6" imgW="3837724" imgH="428362" progId="Word.Document.12">
              <p:embed/>
            </p:oleObj>
          </a:graphicData>
        </a:graphic>
      </p:graphicFrame>
      <p:sp>
        <p:nvSpPr>
          <p:cNvPr id="9" name="矩形 8"/>
          <p:cNvSpPr>
            <a:spLocks noChangeAspect="1"/>
          </p:cNvSpPr>
          <p:nvPr/>
        </p:nvSpPr>
        <p:spPr>
          <a:xfrm>
            <a:off x="1815328" y="2411593"/>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380448638"/>
              </p:ext>
            </p:extLst>
          </p:nvPr>
        </p:nvGraphicFramePr>
        <p:xfrm>
          <a:off x="508000" y="2981128"/>
          <a:ext cx="8128000" cy="2165673"/>
        </p:xfrm>
        <a:graphic>
          <a:graphicData uri="http://schemas.openxmlformats.org/presentationml/2006/ole">
            <p:oleObj spid="_x0000_s34819" name="文档" r:id="rId7" imgW="3837724" imgH="1021867" progId="Word.Document.12">
              <p:embed/>
            </p:oleObj>
          </a:graphicData>
        </a:graphic>
      </p:graphicFrame>
    </p:spTree>
    <p:extLst>
      <p:ext uri="{BB962C8B-B14F-4D97-AF65-F5344CB8AC3E}">
        <p14:creationId xmlns:p14="http://schemas.microsoft.com/office/powerpoint/2010/main" xmlns="" val="427167880"/>
      </p:ext>
    </p:extLst>
  </p:cSld>
  <p:clrMapOvr>
    <a:masterClrMapping/>
  </p:clrMapOvr>
  <mc:AlternateContent xmlns:mc="http://schemas.openxmlformats.org/markup-compatibility/2006">
    <mc:Choice xmlns:p14="http://schemas.microsoft.com/office/powerpoint/2010/main" xmlns="" Requires="p14">
      <p:transition spd="slow" p14:dur="800">
        <p:pull dir="u"/>
      </p:transition>
    </mc:Choice>
    <mc:Fallback>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761159" y="1362034"/>
            <a:ext cx="4458913" cy="498598"/>
          </a:xfrm>
          <a:prstGeom prst="rect">
            <a:avLst/>
          </a:prstGeom>
        </p:spPr>
        <p:txBody>
          <a:bodyPr wrap="none">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同角三角函数基本关系式的</a:t>
            </a:r>
            <a:r>
              <a:rPr lang="zh-CN" altLang="zh-CN" sz="2200" b="1" dirty="0" smtClean="0">
                <a:solidFill>
                  <a:srgbClr val="000000"/>
                </a:solidFill>
                <a:latin typeface="Times New Roman" panose="02020603050405020304" pitchFamily="18" charset="0"/>
                <a:cs typeface="Times New Roman" panose="02020603050405020304" pitchFamily="18" charset="0"/>
              </a:rPr>
              <a:t>应用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46626984"/>
              </p:ext>
            </p:extLst>
          </p:nvPr>
        </p:nvGraphicFramePr>
        <p:xfrm>
          <a:off x="508000" y="1894506"/>
          <a:ext cx="8128000" cy="1469563"/>
        </p:xfrm>
        <a:graphic>
          <a:graphicData uri="http://schemas.openxmlformats.org/presentationml/2006/ole">
            <p:oleObj spid="_x0000_s35842" name="文档" r:id="rId7" imgW="3837724" imgH="694466"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919620964"/>
              </p:ext>
            </p:extLst>
          </p:nvPr>
        </p:nvGraphicFramePr>
        <p:xfrm>
          <a:off x="1156072" y="2268674"/>
          <a:ext cx="8128000" cy="494340"/>
        </p:xfrm>
        <a:graphic>
          <a:graphicData uri="http://schemas.openxmlformats.org/presentationml/2006/ole">
            <p:oleObj spid="_x0000_s35843" name="文档" r:id="rId8" imgW="3837724" imgH="234013"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2779522740"/>
              </p:ext>
            </p:extLst>
          </p:nvPr>
        </p:nvGraphicFramePr>
        <p:xfrm>
          <a:off x="5080000" y="2673742"/>
          <a:ext cx="8128000" cy="501063"/>
        </p:xfrm>
        <a:graphic>
          <a:graphicData uri="http://schemas.openxmlformats.org/presentationml/2006/ole">
            <p:oleObj spid="_x0000_s35844" name="文档" r:id="rId9" imgW="3837724" imgH="236537"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371057724"/>
              </p:ext>
            </p:extLst>
          </p:nvPr>
        </p:nvGraphicFramePr>
        <p:xfrm>
          <a:off x="537459" y="3378258"/>
          <a:ext cx="8128000" cy="3305680"/>
        </p:xfrm>
        <a:graphic>
          <a:graphicData uri="http://schemas.openxmlformats.org/presentationml/2006/ole">
            <p:oleObj spid="_x0000_s35845" name="文档" r:id="rId10" imgW="3837724" imgH="1560565" progId="Word.Document.12">
              <p:embed/>
            </p:oleObj>
          </a:graphicData>
        </a:graphic>
      </p:graphicFrame>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考点一</a:t>
            </a: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考点二</a:t>
            </a: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考点三</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08740149"/>
              </p:ext>
            </p:extLst>
          </p:nvPr>
        </p:nvGraphicFramePr>
        <p:xfrm>
          <a:off x="508000" y="1537812"/>
          <a:ext cx="8128000" cy="4267452"/>
        </p:xfrm>
        <a:graphic>
          <a:graphicData uri="http://schemas.openxmlformats.org/presentationml/2006/ole">
            <p:oleObj spid="_x0000_s36866" name="文档" r:id="rId7" imgW="3837724" imgH="2014888" progId="Word.Document.12">
              <p:embed/>
            </p:oleObj>
          </a:graphicData>
        </a:graphic>
      </p:graphicFrame>
    </p:spTree>
    <p:extLst>
      <p:ext uri="{BB962C8B-B14F-4D97-AF65-F5344CB8AC3E}">
        <p14:creationId xmlns:p14="http://schemas.microsoft.com/office/powerpoint/2010/main" xmlns="" val="3126178267"/>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399</TotalTime>
  <Words>673</Words>
  <Application>Microsoft Office PowerPoint</Application>
  <PresentationFormat>全屏显示(4:3)</PresentationFormat>
  <Paragraphs>189</Paragraphs>
  <Slides>28</Slides>
  <Notes>27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2014高优二轮模板</vt:lpstr>
      <vt:lpstr>文档</vt:lpstr>
      <vt:lpstr>4.2　同角三角函数的基本关系      及诱导公式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95</cp:revision>
  <dcterms:created xsi:type="dcterms:W3CDTF">2014-12-26T02:01:49Z</dcterms:created>
  <dcterms:modified xsi:type="dcterms:W3CDTF">2019-12-10T09:51:13Z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