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61" r:id="rId2"/>
    <p:sldId id="350" r:id="rId3"/>
    <p:sldId id="330" r:id="rId4"/>
    <p:sldId id="487" r:id="rId5"/>
    <p:sldId id="488" r:id="rId6"/>
    <p:sldId id="489" r:id="rId7"/>
    <p:sldId id="458" r:id="rId8"/>
    <p:sldId id="459" r:id="rId9"/>
    <p:sldId id="460" r:id="rId10"/>
    <p:sldId id="461" r:id="rId11"/>
    <p:sldId id="462" r:id="rId12"/>
    <p:sldId id="463" r:id="rId13"/>
    <p:sldId id="464" r:id="rId14"/>
    <p:sldId id="383" r:id="rId15"/>
    <p:sldId id="465" r:id="rId16"/>
    <p:sldId id="466" r:id="rId17"/>
    <p:sldId id="467" r:id="rId18"/>
    <p:sldId id="451" r:id="rId19"/>
    <p:sldId id="490" r:id="rId20"/>
    <p:sldId id="473" r:id="rId21"/>
    <p:sldId id="474" r:id="rId22"/>
    <p:sldId id="491" r:id="rId23"/>
    <p:sldId id="475" r:id="rId24"/>
    <p:sldId id="452" r:id="rId25"/>
    <p:sldId id="485" r:id="rId26"/>
    <p:sldId id="486" r:id="rId27"/>
    <p:sldId id="477" r:id="rId28"/>
    <p:sldId id="478" r:id="rId29"/>
    <p:sldId id="492" r:id="rId30"/>
    <p:sldId id="430" r:id="rId31"/>
    <p:sldId id="481" r:id="rId32"/>
    <p:sldId id="482" r:id="rId33"/>
    <p:sldId id="483" r:id="rId3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32767"/>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4995" autoAdjust="0"/>
    <p:restoredTop sz="94660"/>
  </p:normalViewPr>
  <p:slideViewPr>
    <p:cSldViewPr snapToGrid="0">
      <p:cViewPr varScale="1">
        <p:scale>
          <a:sx n="89" d="100"/>
          <a:sy n="89" d="100"/>
        </p:scale>
        <p:origin x="-618" y="-96"/>
      </p:cViewPr>
      <p:guideLst>
        <p:guide orient="horz" pos="2160"/>
        <p:guide pos="384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0.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1.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22.emf"/><Relationship Id="rId4" Type="http://schemas.openxmlformats.org/officeDocument/2006/relationships/image" Target="../media/image25.emf"/></Relationships>
</file>

<file path=ppt/drawings/_rels/vmlDrawing13.vml.rels><?xml version="1.0" encoding="UTF-8" standalone="yes"?>
<Relationships xmlns="http://schemas.openxmlformats.org/package/2006/relationships"><Relationship Id="rId3" Type="http://schemas.openxmlformats.org/officeDocument/2006/relationships/image" Target="../media/image28.emf"/><Relationship Id="rId2" Type="http://schemas.openxmlformats.org/officeDocument/2006/relationships/image" Target="../media/image27.emf"/><Relationship Id="rId1" Type="http://schemas.openxmlformats.org/officeDocument/2006/relationships/image" Target="../media/image26.emf"/><Relationship Id="rId4" Type="http://schemas.openxmlformats.org/officeDocument/2006/relationships/image" Target="../media/image29.emf"/></Relationships>
</file>

<file path=ppt/drawings/_rels/vmlDrawing14.v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image" Target="../media/image30.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33.emf"/></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35.emf"/><Relationship Id="rId1" Type="http://schemas.openxmlformats.org/officeDocument/2006/relationships/image" Target="../media/image3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36.emf"/></Relationships>
</file>

<file path=ppt/drawings/_rels/vmlDrawing18.vml.rels><?xml version="1.0" encoding="UTF-8" standalone="yes"?>
<Relationships xmlns="http://schemas.openxmlformats.org/package/2006/relationships"><Relationship Id="rId2" Type="http://schemas.openxmlformats.org/officeDocument/2006/relationships/image" Target="../media/image38.emf"/><Relationship Id="rId1" Type="http://schemas.openxmlformats.org/officeDocument/2006/relationships/image" Target="../media/image37.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39.emf"/></Relationships>
</file>

<file path=ppt/drawings/_rels/vmlDrawing2.v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image" Target="../media/image4.emf"/></Relationships>
</file>

<file path=ppt/drawings/_rels/vmlDrawing20.vml.rels><?xml version="1.0" encoding="UTF-8" standalone="yes"?>
<Relationships xmlns="http://schemas.openxmlformats.org/package/2006/relationships"><Relationship Id="rId2" Type="http://schemas.openxmlformats.org/officeDocument/2006/relationships/image" Target="../media/image41.emf"/><Relationship Id="rId1" Type="http://schemas.openxmlformats.org/officeDocument/2006/relationships/image" Target="../media/image40.emf"/></Relationships>
</file>

<file path=ppt/drawings/_rels/vmlDrawing21.vml.rels><?xml version="1.0" encoding="UTF-8" standalone="yes"?>
<Relationships xmlns="http://schemas.openxmlformats.org/package/2006/relationships"><Relationship Id="rId2" Type="http://schemas.openxmlformats.org/officeDocument/2006/relationships/image" Target="../media/image43.emf"/><Relationship Id="rId1" Type="http://schemas.openxmlformats.org/officeDocument/2006/relationships/image" Target="../media/image42.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4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45.emf"/></Relationships>
</file>

<file path=ppt/drawings/_rels/vmlDrawing24.vml.rels><?xml version="1.0" encoding="UTF-8" standalone="yes"?>
<Relationships xmlns="http://schemas.openxmlformats.org/package/2006/relationships"><Relationship Id="rId2" Type="http://schemas.openxmlformats.org/officeDocument/2006/relationships/image" Target="../media/image47.emf"/><Relationship Id="rId1" Type="http://schemas.openxmlformats.org/officeDocument/2006/relationships/image" Target="../media/image46.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48.emf"/></Relationships>
</file>

<file path=ppt/drawings/_rels/vmlDrawing26.vml.rels><?xml version="1.0" encoding="UTF-8" standalone="yes"?>
<Relationships xmlns="http://schemas.openxmlformats.org/package/2006/relationships"><Relationship Id="rId2" Type="http://schemas.openxmlformats.org/officeDocument/2006/relationships/image" Target="../media/image50.emf"/><Relationship Id="rId1" Type="http://schemas.openxmlformats.org/officeDocument/2006/relationships/image" Target="../media/image49.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5.v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emf"/><Relationship Id="rId1" Type="http://schemas.openxmlformats.org/officeDocument/2006/relationships/image" Target="../media/image8.emf"/><Relationship Id="rId4" Type="http://schemas.openxmlformats.org/officeDocument/2006/relationships/image" Target="../media/image11.emf"/></Relationships>
</file>

<file path=ppt/drawings/_rels/vmlDrawing6.v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image" Target="../media/image12.emf"/></Relationships>
</file>

<file path=ppt/drawings/_rels/vmlDrawing7.vml.rels><?xml version="1.0" encoding="UTF-8" standalone="yes"?>
<Relationships xmlns="http://schemas.openxmlformats.org/package/2006/relationships"><Relationship Id="rId2" Type="http://schemas.openxmlformats.org/officeDocument/2006/relationships/image" Target="../media/image16.emf"/><Relationship Id="rId1" Type="http://schemas.openxmlformats.org/officeDocument/2006/relationships/image" Target="../media/image15.emf"/></Relationships>
</file>

<file path=ppt/drawings/_rels/vmlDrawing8.vml.rels><?xml version="1.0" encoding="UTF-8" standalone="yes"?>
<Relationships xmlns="http://schemas.openxmlformats.org/package/2006/relationships"><Relationship Id="rId2" Type="http://schemas.openxmlformats.org/officeDocument/2006/relationships/image" Target="../media/image18.emf"/><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9.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44E0633-F843-4E09-961D-D69D445F596C}" type="datetimeFigureOut">
              <a:rPr lang="zh-CN" altLang="en-US" smtClean="0"/>
              <a:pPr/>
              <a:t>2019/12/10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A6B25F8-8834-4D57-9F98-1D5EFC7AC5F2}" type="slidenum">
              <a:rPr lang="zh-CN" altLang="en-US" smtClean="0"/>
              <a:pPr/>
              <a:t>‹#›</a:t>
            </a:fld>
            <a:endParaRPr lang="zh-CN" altLang="en-US"/>
          </a:p>
        </p:txBody>
      </p:sp>
    </p:spTree>
    <p:extLst>
      <p:ext uri="{BB962C8B-B14F-4D97-AF65-F5344CB8AC3E}">
        <p14:creationId xmlns:p14="http://schemas.microsoft.com/office/powerpoint/2010/main" xmlns="" val="21948030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30F46F20-7861-4E56-87FF-6B60CC2B2FDB}" type="slidenum">
              <a:rPr lang="zh-CN" altLang="en-US" smtClean="0"/>
              <a:pPr/>
              <a:t>2</a:t>
            </a:fld>
            <a:endParaRPr lang="zh-CN" altLang="en-US"/>
          </a:p>
        </p:txBody>
      </p:sp>
    </p:spTree>
    <p:extLst>
      <p:ext uri="{BB962C8B-B14F-4D97-AF65-F5344CB8AC3E}">
        <p14:creationId xmlns:p14="http://schemas.microsoft.com/office/powerpoint/2010/main" xmlns="" val="30550340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57E02BA7-B8F1-43FE-8D34-A095D1CCD2E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xmlns="" id="{C5A2F70A-E6DE-4232-AD3D-725BF9F527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4D8C45E9-7CD0-4FFE-8F8D-78F2041A2E5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6408CB82-E2BE-4A07-9A22-8261131D37CF}"/>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55511F8B-2BFD-4377-BB75-52BF252DF716}"/>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01480753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09F51E2F-661F-4D3D-8E6C-84A1664A9F9E}"/>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xmlns="" id="{4A44DDF4-BAB4-47B1-92F2-AFE7458EDC86}"/>
              </a:ext>
            </a:extLst>
          </p:cNvPr>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D18DEE4C-CFB3-4491-80CA-77C32E66196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CA43D6E6-3423-4DCA-957B-3F7CA3F4B11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A7763C9B-0350-4658-A7D2-E95715F8617E}"/>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2502957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xmlns="" id="{C1D81FA1-67BF-4D6F-9232-289E1B7594A4}"/>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xmlns="" id="{1EAF4A1C-D9FE-4669-A397-634AEE0683ED}"/>
              </a:ext>
            </a:extLst>
          </p:cNvPr>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93E6645D-1DCF-494D-8977-7C1E42F80072}"/>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BBB319C7-569A-4D70-828F-BB99739B565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E4150868-C603-4514-AB9E-3334DFE8799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422158243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节标题">
    <p:spTree>
      <p:nvGrpSpPr>
        <p:cNvPr id="1" name=""/>
        <p:cNvGrpSpPr/>
        <p:nvPr/>
      </p:nvGrpSpPr>
      <p:grpSpPr>
        <a:xfrm>
          <a:off x="0" y="0"/>
          <a:ext cx="0" cy="0"/>
          <a:chOff x="0" y="0"/>
          <a:chExt cx="0" cy="0"/>
        </a:xfrm>
      </p:grpSpPr>
      <p:sp>
        <p:nvSpPr>
          <p:cNvPr id="8" name="矩形 7"/>
          <p:cNvSpPr/>
          <p:nvPr userDrawn="1"/>
        </p:nvSpPr>
        <p:spPr>
          <a:xfrm>
            <a:off x="0" y="2636912"/>
            <a:ext cx="2735627" cy="1440160"/>
          </a:xfrm>
          <a:prstGeom prst="rect">
            <a:avLst/>
          </a:prstGeom>
          <a:solidFill>
            <a:srgbClr val="CD242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9" name="矩形 8"/>
          <p:cNvSpPr/>
          <p:nvPr userDrawn="1"/>
        </p:nvSpPr>
        <p:spPr>
          <a:xfrm>
            <a:off x="2880320" y="2636912"/>
            <a:ext cx="9311680" cy="1440160"/>
          </a:xfrm>
          <a:prstGeom prst="rect">
            <a:avLst/>
          </a:prstGeom>
          <a:solidFill>
            <a:srgbClr val="E75E2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0" name="标题 1"/>
          <p:cNvSpPr>
            <a:spLocks noGrp="1"/>
          </p:cNvSpPr>
          <p:nvPr>
            <p:ph type="ctrTitle"/>
          </p:nvPr>
        </p:nvSpPr>
        <p:spPr>
          <a:xfrm>
            <a:off x="4375670" y="2910012"/>
            <a:ext cx="7865013" cy="893961"/>
          </a:xfrm>
          <a:prstGeom prst="rect">
            <a:avLst/>
          </a:prstGeom>
        </p:spPr>
        <p:txBody>
          <a:bodyPr>
            <a:noAutofit/>
          </a:bodyPr>
          <a:lstStyle>
            <a:lvl1pPr algn="l">
              <a:defRPr sz="3600" b="1" baseline="0">
                <a:solidFill>
                  <a:schemeClr val="bg1"/>
                </a:solidFill>
                <a:latin typeface="黑体" panose="02010600030101010101" pitchFamily="2" charset="-122"/>
                <a:ea typeface="黑体" panose="02010600030101010101" pitchFamily="2" charset="-122"/>
              </a:defRPr>
            </a:lvl1pPr>
          </a:lstStyle>
          <a:p>
            <a:r>
              <a:rPr lang="zh-CN" altLang="en-US"/>
              <a:t>单击此处编辑母版标题样式</a:t>
            </a:r>
            <a:endParaRPr lang="zh-CN" altLang="en-US" dirty="0"/>
          </a:p>
        </p:txBody>
      </p:sp>
    </p:spTree>
    <p:extLst>
      <p:ext uri="{BB962C8B-B14F-4D97-AF65-F5344CB8AC3E}">
        <p14:creationId xmlns:p14="http://schemas.microsoft.com/office/powerpoint/2010/main" xmlns="" val="3823103912"/>
      </p:ext>
    </p:extLst>
  </p:cSld>
  <p:clrMapOvr>
    <a:masterClrMapping/>
  </p:clrMapOvr>
  <p:transition spd="slow">
    <p:push/>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命题调研">
    <p:spTree>
      <p:nvGrpSpPr>
        <p:cNvPr id="1" name=""/>
        <p:cNvGrpSpPr/>
        <p:nvPr/>
      </p:nvGrpSpPr>
      <p:grpSpPr>
        <a:xfrm>
          <a:off x="0" y="0"/>
          <a:ext cx="0" cy="0"/>
          <a:chOff x="0" y="0"/>
          <a:chExt cx="0" cy="0"/>
        </a:xfrm>
      </p:grpSpPr>
      <p:sp>
        <p:nvSpPr>
          <p:cNvPr id="7" name="同侧圆角矩形 6"/>
          <p:cNvSpPr/>
          <p:nvPr userDrawn="1"/>
        </p:nvSpPr>
        <p:spPr>
          <a:xfrm>
            <a:off x="4367808" y="538158"/>
            <a:ext cx="1536171"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考情概览</a:t>
            </a:r>
          </a:p>
        </p:txBody>
      </p:sp>
      <p:cxnSp>
        <p:nvCxnSpPr>
          <p:cNvPr id="8" name="直接连接符 7"/>
          <p:cNvCxnSpPr/>
          <p:nvPr userDrawn="1"/>
        </p:nvCxnSpPr>
        <p:spPr>
          <a:xfrm>
            <a:off x="4535047" y="874706"/>
            <a:ext cx="1181036"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10"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23564587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热点聚焦">
    <p:spTree>
      <p:nvGrpSpPr>
        <p:cNvPr id="1" name=""/>
        <p:cNvGrpSpPr/>
        <p:nvPr/>
      </p:nvGrpSpPr>
      <p:grpSpPr>
        <a:xfrm>
          <a:off x="0" y="0"/>
          <a:ext cx="0" cy="0"/>
          <a:chOff x="0" y="0"/>
          <a:chExt cx="0" cy="0"/>
        </a:xfrm>
      </p:grpSpPr>
      <p:sp>
        <p:nvSpPr>
          <p:cNvPr id="11" name="同侧圆角矩形 10"/>
          <p:cNvSpPr/>
          <p:nvPr userDrawn="1"/>
        </p:nvSpPr>
        <p:spPr>
          <a:xfrm>
            <a:off x="5969101" y="538158"/>
            <a:ext cx="1540556"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知识梳理</a:t>
            </a:r>
          </a:p>
        </p:txBody>
      </p:sp>
      <p:cxnSp>
        <p:nvCxnSpPr>
          <p:cNvPr id="12" name="直接连接符 11"/>
          <p:cNvCxnSpPr/>
          <p:nvPr userDrawn="1"/>
        </p:nvCxnSpPr>
        <p:spPr>
          <a:xfrm>
            <a:off x="6130194" y="876904"/>
            <a:ext cx="1253623"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Tree>
    <p:extLst>
      <p:ext uri="{BB962C8B-B14F-4D97-AF65-F5344CB8AC3E}">
        <p14:creationId xmlns:p14="http://schemas.microsoft.com/office/powerpoint/2010/main" xmlns="" val="3484143276"/>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创新模拟">
    <p:spTree>
      <p:nvGrpSpPr>
        <p:cNvPr id="1" name=""/>
        <p:cNvGrpSpPr/>
        <p:nvPr/>
      </p:nvGrpSpPr>
      <p:grpSpPr>
        <a:xfrm>
          <a:off x="0" y="0"/>
          <a:ext cx="0" cy="0"/>
          <a:chOff x="0" y="0"/>
          <a:chExt cx="0" cy="0"/>
        </a:xfrm>
      </p:grpSpPr>
      <p:sp>
        <p:nvSpPr>
          <p:cNvPr id="6" name="灯片编号占位符 3"/>
          <p:cNvSpPr>
            <a:spLocks noGrp="1"/>
          </p:cNvSpPr>
          <p:nvPr>
            <p:ph type="sldNum" sz="quarter" idx="4"/>
          </p:nvPr>
        </p:nvSpPr>
        <p:spPr>
          <a:xfrm>
            <a:off x="10896534" y="507714"/>
            <a:ext cx="1295465"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a:t>
            </a:fld>
            <a:r>
              <a:rPr lang="en-US" altLang="zh-CN" dirty="0"/>
              <a:t>-</a:t>
            </a:r>
            <a:endParaRPr lang="zh-CN" altLang="en-US" dirty="0"/>
          </a:p>
        </p:txBody>
      </p:sp>
      <p:sp>
        <p:nvSpPr>
          <p:cNvPr id="3" name="同侧圆角矩形 2"/>
          <p:cNvSpPr/>
          <p:nvPr userDrawn="1"/>
        </p:nvSpPr>
        <p:spPr>
          <a:xfrm>
            <a:off x="9179755" y="538158"/>
            <a:ext cx="1524757" cy="370871"/>
          </a:xfrm>
          <a:prstGeom prst="round2SameRect">
            <a:avLst/>
          </a:prstGeom>
          <a:gradFill flip="none" rotWithShape="1">
            <a:gsLst>
              <a:gs pos="0">
                <a:srgbClr val="FFD85D"/>
              </a:gs>
              <a:gs pos="100000">
                <a:srgbClr val="FFEDAB"/>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C00000"/>
                </a:solidFill>
                <a:latin typeface="微软雅黑" panose="020B0503020204020204" pitchFamily="34" charset="-122"/>
                <a:ea typeface="微软雅黑" panose="020B0503020204020204" pitchFamily="34" charset="-122"/>
              </a:rPr>
              <a:t>学科素养</a:t>
            </a:r>
          </a:p>
        </p:txBody>
      </p:sp>
      <p:cxnSp>
        <p:nvCxnSpPr>
          <p:cNvPr id="4" name="直接连接符 3"/>
          <p:cNvCxnSpPr/>
          <p:nvPr userDrawn="1"/>
        </p:nvCxnSpPr>
        <p:spPr>
          <a:xfrm>
            <a:off x="9361942" y="874706"/>
            <a:ext cx="1213980" cy="0"/>
          </a:xfrm>
          <a:prstGeom prst="line">
            <a:avLst/>
          </a:prstGeom>
          <a:ln w="19050">
            <a:solidFill>
              <a:srgbClr val="FF853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xmlns="" val="16718755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E28D260-2C98-460D-A135-0BB10FA29EA8}"/>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413FF2B8-45C2-466B-B425-231500FBBB9C}"/>
              </a:ext>
            </a:extLst>
          </p:cNvPr>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4F33DFED-F91B-42B3-83AF-745C6A16ECEF}"/>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A4D89223-2A60-4A5E-9E34-39125DC9FF9A}"/>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9AB63EE3-4A2C-498C-BFF4-ED430A508D4A}"/>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3953134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A7271A5-2F1E-48B8-BE1E-293B26D899F2}"/>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xmlns="" id="{76978365-D82C-424A-BBEB-352D76934BC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a:extLst>
              <a:ext uri="{FF2B5EF4-FFF2-40B4-BE49-F238E27FC236}">
                <a16:creationId xmlns:a16="http://schemas.microsoft.com/office/drawing/2014/main" xmlns="" id="{2F12889B-C365-4A3A-9004-05B6EDD73A23}"/>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8E71CF44-66AB-4D08-BEB0-295F8C611932}"/>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xmlns="" id="{FDB20639-F9FB-49F7-B07C-645235CC7DB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6115355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A3D19BBB-7F63-4A68-AB68-CF941FB24E99}"/>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xmlns="" id="{FDBD0B52-F01E-464B-8548-F1334886D4B9}"/>
              </a:ext>
            </a:extLst>
          </p:cNvPr>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a:extLst>
              <a:ext uri="{FF2B5EF4-FFF2-40B4-BE49-F238E27FC236}">
                <a16:creationId xmlns:a16="http://schemas.microsoft.com/office/drawing/2014/main" xmlns="" id="{44E845D6-0841-4D55-A7DC-4EE66FE5D6A9}"/>
              </a:ext>
            </a:extLst>
          </p:cNvPr>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a:extLst>
              <a:ext uri="{FF2B5EF4-FFF2-40B4-BE49-F238E27FC236}">
                <a16:creationId xmlns:a16="http://schemas.microsoft.com/office/drawing/2014/main" xmlns="" id="{71E17FE7-F55B-4F1F-8E9F-DB2C10C3A9F6}"/>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E11FFC4B-2CF5-407F-AAFD-FC0A4E71D97A}"/>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7C3A076-29B3-49ED-9377-0BE4EB5E0411}"/>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72726679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924FB45F-1A23-4E6A-A31E-84C1C6E67F4F}"/>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xmlns="" id="{9ABE313F-E874-448A-98EE-8E5B1B16E34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a:extLst>
              <a:ext uri="{FF2B5EF4-FFF2-40B4-BE49-F238E27FC236}">
                <a16:creationId xmlns:a16="http://schemas.microsoft.com/office/drawing/2014/main" xmlns="" id="{C73EC04B-F867-4F9E-9D30-8D7A6D3C94D6}"/>
              </a:ext>
            </a:extLst>
          </p:cNvPr>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a:extLst>
              <a:ext uri="{FF2B5EF4-FFF2-40B4-BE49-F238E27FC236}">
                <a16:creationId xmlns:a16="http://schemas.microsoft.com/office/drawing/2014/main" xmlns="" id="{B572EE0B-E3DC-43A0-8938-3EB06314E0B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a:extLst>
              <a:ext uri="{FF2B5EF4-FFF2-40B4-BE49-F238E27FC236}">
                <a16:creationId xmlns:a16="http://schemas.microsoft.com/office/drawing/2014/main" xmlns="" id="{2FD60B7C-4E34-4469-AF8F-8E72BA5F2BD9}"/>
              </a:ext>
            </a:extLst>
          </p:cNvPr>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a:extLst>
              <a:ext uri="{FF2B5EF4-FFF2-40B4-BE49-F238E27FC236}">
                <a16:creationId xmlns:a16="http://schemas.microsoft.com/office/drawing/2014/main" xmlns="" id="{59B03FF6-76CD-4F7A-A905-B252446E1999}"/>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8" name="页脚占位符 7">
            <a:extLst>
              <a:ext uri="{FF2B5EF4-FFF2-40B4-BE49-F238E27FC236}">
                <a16:creationId xmlns:a16="http://schemas.microsoft.com/office/drawing/2014/main" xmlns="" id="{517D137B-C391-4D14-A847-89B0FC1CEFEB}"/>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xmlns="" id="{D202B546-EC9E-4CB3-B1C2-5FA4E76539E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89711857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F5B6D4BC-F3AC-4D95-9A59-C35EFE806077}"/>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xmlns="" id="{2BDD810E-A959-495A-A84E-5B9D99AB8F05}"/>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4" name="页脚占位符 3">
            <a:extLst>
              <a:ext uri="{FF2B5EF4-FFF2-40B4-BE49-F238E27FC236}">
                <a16:creationId xmlns:a16="http://schemas.microsoft.com/office/drawing/2014/main" xmlns="" id="{675DE6D4-93E2-4442-9240-BE9BEEC03B51}"/>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xmlns="" id="{728761C7-8E64-4FF2-B719-BA3C5A9F8F4C}"/>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24860745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xmlns="" id="{918E5B87-7045-4A92-8DFF-729F7BBCEEC7}"/>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3" name="页脚占位符 2">
            <a:extLst>
              <a:ext uri="{FF2B5EF4-FFF2-40B4-BE49-F238E27FC236}">
                <a16:creationId xmlns:a16="http://schemas.microsoft.com/office/drawing/2014/main" xmlns="" id="{1D5EA3FD-E01F-4C50-A1CC-FF8D0A2220DB}"/>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xmlns="" id="{A6C2ACCE-D742-4A39-8891-BEA96E047AD7}"/>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944176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8428A6D7-1C15-4A4A-BFBE-95BB88BB9B0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xmlns="" id="{D2D47130-E699-4591-89BB-05D5A06BE7CD}"/>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a:extLst>
              <a:ext uri="{FF2B5EF4-FFF2-40B4-BE49-F238E27FC236}">
                <a16:creationId xmlns:a16="http://schemas.microsoft.com/office/drawing/2014/main" xmlns="" id="{77A2362A-3FB8-4190-98C9-8013CBA0F76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6B41B7C-F975-43D6-AFA7-FFFE1F4EF251}"/>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CEE9707B-8227-4A7A-9985-A1CE5D3C0D6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6FB5D189-02AC-44CD-BFCD-94CA29EF5DA5}"/>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39950569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xmlns="" id="{1F0044B1-C6AA-461C-851A-B193F537A218}"/>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xmlns="" id="{9F08D20C-175E-4596-960F-4504DA05BF4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xmlns="" id="{44987543-4FF9-4F8E-A976-25DF50CD8C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4">
            <a:extLst>
              <a:ext uri="{FF2B5EF4-FFF2-40B4-BE49-F238E27FC236}">
                <a16:creationId xmlns:a16="http://schemas.microsoft.com/office/drawing/2014/main" xmlns="" id="{D44990D6-2F93-4FA6-A6CF-D6023613BE7D}"/>
              </a:ext>
            </a:extLst>
          </p:cNvPr>
          <p:cNvSpPr>
            <a:spLocks noGrp="1"/>
          </p:cNvSpPr>
          <p:nvPr>
            <p:ph type="dt" sz="half" idx="10"/>
          </p:nvPr>
        </p:nvSpPr>
        <p:spPr/>
        <p:txBody>
          <a:bodyPr/>
          <a:lstStyle/>
          <a:p>
            <a:fld id="{AACB72D8-C221-4806-8D8F-7ED7F969E5BC}" type="datetimeFigureOut">
              <a:rPr lang="zh-CN" altLang="en-US" smtClean="0"/>
              <a:pPr/>
              <a:t>2019/12/10</a:t>
            </a:fld>
            <a:endParaRPr lang="zh-CN" altLang="en-US"/>
          </a:p>
        </p:txBody>
      </p:sp>
      <p:sp>
        <p:nvSpPr>
          <p:cNvPr id="6" name="页脚占位符 5">
            <a:extLst>
              <a:ext uri="{FF2B5EF4-FFF2-40B4-BE49-F238E27FC236}">
                <a16:creationId xmlns:a16="http://schemas.microsoft.com/office/drawing/2014/main" xmlns="" id="{4AB6B2AA-2C30-4D29-B366-4CE01A1CFEB4}"/>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xmlns="" id="{D279DD12-F4F0-466E-84C8-BFB1DBC5A142}"/>
              </a:ext>
            </a:extLst>
          </p:cNvPr>
          <p:cNvSpPr>
            <a:spLocks noGrp="1"/>
          </p:cNvSpPr>
          <p:nvPr>
            <p:ph type="sldNum" sz="quarter" idx="12"/>
          </p:nvPr>
        </p:nvSpPr>
        <p:spPr/>
        <p:txBody>
          <a:body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15024066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7">
            <a:lum/>
          </a:blip>
          <a:srcRect/>
          <a:stretch>
            <a:fillRect/>
          </a:stretch>
        </a:blipFill>
        <a:effectLst/>
      </p:bgPr>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72FE055F-41C3-494A-B818-DAED1C515FA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6C4DFB76-597D-47A8-BBA0-66193DB58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F54A6859-F888-4DFF-B7C7-44AEE0E79AF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CB72D8-C221-4806-8D8F-7ED7F969E5BC}" type="datetimeFigureOut">
              <a:rPr lang="zh-CN" altLang="en-US" smtClean="0"/>
              <a:pPr/>
              <a:t>2019/12/10</a:t>
            </a:fld>
            <a:endParaRPr lang="zh-CN" altLang="en-US"/>
          </a:p>
        </p:txBody>
      </p:sp>
      <p:sp>
        <p:nvSpPr>
          <p:cNvPr id="5" name="页脚占位符 4">
            <a:extLst>
              <a:ext uri="{FF2B5EF4-FFF2-40B4-BE49-F238E27FC236}">
                <a16:creationId xmlns:a16="http://schemas.microsoft.com/office/drawing/2014/main" xmlns="" id="{EA66E2A1-5B65-4BC3-8638-316BE8A35A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D4C9A858-1C82-4166-BEC3-5DA0DB39387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A35C6BD-397C-49D1-9278-48E580004E4F}" type="slidenum">
              <a:rPr lang="zh-CN" altLang="en-US" smtClean="0"/>
              <a:pPr/>
              <a:t>‹#›</a:t>
            </a:fld>
            <a:endParaRPr lang="zh-CN" altLang="en-US"/>
          </a:p>
        </p:txBody>
      </p:sp>
    </p:spTree>
    <p:extLst>
      <p:ext uri="{BB962C8B-B14F-4D97-AF65-F5344CB8AC3E}">
        <p14:creationId xmlns:p14="http://schemas.microsoft.com/office/powerpoint/2010/main" xmlns="" val="39138576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8.vml"/><Relationship Id="rId6" Type="http://schemas.openxmlformats.org/officeDocument/2006/relationships/package" Target="../embeddings/Microsoft_Office_Word___16.docx"/><Relationship Id="rId5" Type="http://schemas.openxmlformats.org/officeDocument/2006/relationships/package" Target="../embeddings/Microsoft_Office_Word___15.docx"/><Relationship Id="rId4" Type="http://schemas.openxmlformats.org/officeDocument/2006/relationships/slide" Target="slide7.xml"/></Relationships>
</file>

<file path=ppt/slides/_rels/slide11.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9.vml"/><Relationship Id="rId5" Type="http://schemas.openxmlformats.org/officeDocument/2006/relationships/package" Target="../embeddings/Microsoft_Office_Word___17.docx"/><Relationship Id="rId4" Type="http://schemas.openxmlformats.org/officeDocument/2006/relationships/slide" Target="slide7.xml"/></Relationships>
</file>

<file path=ppt/slides/_rels/slide12.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0.vml"/><Relationship Id="rId5" Type="http://schemas.openxmlformats.org/officeDocument/2006/relationships/package" Target="../embeddings/Microsoft_Office_Word___18.docx"/><Relationship Id="rId4" Type="http://schemas.openxmlformats.org/officeDocument/2006/relationships/slide" Target="slide7.xml"/></Relationships>
</file>

<file path=ppt/slides/_rels/slide13.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11.vml"/><Relationship Id="rId5" Type="http://schemas.openxmlformats.org/officeDocument/2006/relationships/package" Target="../embeddings/Microsoft_Office_Word___19.docx"/><Relationship Id="rId4" Type="http://schemas.openxmlformats.org/officeDocument/2006/relationships/slide" Target="slide7.xml"/></Relationships>
</file>

<file path=ppt/slides/_rels/slide14.xml.rels><?xml version="1.0" encoding="UTF-8" standalone="yes"?>
<Relationships xmlns="http://schemas.openxmlformats.org/package/2006/relationships"><Relationship Id="rId8" Type="http://schemas.openxmlformats.org/officeDocument/2006/relationships/package" Target="../embeddings/Microsoft_Office_Word___22.docx"/><Relationship Id="rId3" Type="http://schemas.openxmlformats.org/officeDocument/2006/relationships/slide" Target="slide14.xml"/><Relationship Id="rId7" Type="http://schemas.openxmlformats.org/officeDocument/2006/relationships/package" Target="../embeddings/Microsoft_Office_Word___21.docx"/><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Office_Word___20.docx"/><Relationship Id="rId5" Type="http://schemas.openxmlformats.org/officeDocument/2006/relationships/slide" Target="slide24.xml"/><Relationship Id="rId4" Type="http://schemas.openxmlformats.org/officeDocument/2006/relationships/slide" Target="slide18.xml"/><Relationship Id="rId9" Type="http://schemas.openxmlformats.org/officeDocument/2006/relationships/package" Target="../embeddings/Microsoft_Office_Word___23.docx"/></Relationships>
</file>

<file path=ppt/slides/_rels/slide15.xml.rels><?xml version="1.0" encoding="UTF-8" standalone="yes"?>
<Relationships xmlns="http://schemas.openxmlformats.org/package/2006/relationships"><Relationship Id="rId8" Type="http://schemas.openxmlformats.org/officeDocument/2006/relationships/package" Target="../embeddings/Microsoft_Office_Word___26.docx"/><Relationship Id="rId3" Type="http://schemas.openxmlformats.org/officeDocument/2006/relationships/slide" Target="slide14.xml"/><Relationship Id="rId7" Type="http://schemas.openxmlformats.org/officeDocument/2006/relationships/package" Target="../embeddings/Microsoft_Office_Word___25.docx"/><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Office_Word___24.docx"/><Relationship Id="rId5" Type="http://schemas.openxmlformats.org/officeDocument/2006/relationships/slide" Target="slide24.xml"/><Relationship Id="rId4" Type="http://schemas.openxmlformats.org/officeDocument/2006/relationships/slide" Target="slide18.xml"/><Relationship Id="rId9" Type="http://schemas.openxmlformats.org/officeDocument/2006/relationships/package" Target="../embeddings/Microsoft_Office_Word___27.docx"/></Relationships>
</file>

<file path=ppt/slides/_rels/slide16.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4.xml"/></Relationships>
</file>

<file path=ppt/slides/_rels/slide17.xml.rels><?xml version="1.0" encoding="UTF-8" standalone="yes"?>
<Relationships xmlns="http://schemas.openxmlformats.org/package/2006/relationships"><Relationship Id="rId8" Type="http://schemas.openxmlformats.org/officeDocument/2006/relationships/package" Target="../embeddings/Microsoft_Office_Word___30.docx"/><Relationship Id="rId3" Type="http://schemas.openxmlformats.org/officeDocument/2006/relationships/slide" Target="slide14.xml"/><Relationship Id="rId7" Type="http://schemas.openxmlformats.org/officeDocument/2006/relationships/package" Target="../embeddings/Microsoft_Office_Word___29.docx"/><Relationship Id="rId2" Type="http://schemas.openxmlformats.org/officeDocument/2006/relationships/slideLayout" Target="../slideLayouts/slideLayout7.xml"/><Relationship Id="rId1" Type="http://schemas.openxmlformats.org/officeDocument/2006/relationships/vmlDrawing" Target="../drawings/vmlDrawing14.vml"/><Relationship Id="rId6" Type="http://schemas.openxmlformats.org/officeDocument/2006/relationships/package" Target="../embeddings/Microsoft_Office_Word___28.docx"/><Relationship Id="rId5" Type="http://schemas.openxmlformats.org/officeDocument/2006/relationships/slide" Target="slide24.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5.vml"/><Relationship Id="rId6" Type="http://schemas.openxmlformats.org/officeDocument/2006/relationships/package" Target="../embeddings/Microsoft_Office_Word___31.docx"/><Relationship Id="rId5" Type="http://schemas.openxmlformats.org/officeDocument/2006/relationships/slide" Target="slide24.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33.docx"/><Relationship Id="rId2" Type="http://schemas.openxmlformats.org/officeDocument/2006/relationships/slideLayout" Target="../slideLayouts/slideLayout7.xml"/><Relationship Id="rId1" Type="http://schemas.openxmlformats.org/officeDocument/2006/relationships/vmlDrawing" Target="../drawings/vmlDrawing16.vml"/><Relationship Id="rId6" Type="http://schemas.openxmlformats.org/officeDocument/2006/relationships/package" Target="../embeddings/Microsoft_Office_Word___32.docx"/><Relationship Id="rId5" Type="http://schemas.openxmlformats.org/officeDocument/2006/relationships/slide" Target="slide24.xml"/><Relationship Id="rId4" Type="http://schemas.openxmlformats.org/officeDocument/2006/relationships/slide" Target="slide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package" Target="../embeddings/Microsoft_Office_Word___1.docx"/></Relationships>
</file>

<file path=ppt/slides/_rels/slide20.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4.xml"/></Relationships>
</file>

<file path=ppt/slides/_rels/slide21.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7.vml"/><Relationship Id="rId6" Type="http://schemas.openxmlformats.org/officeDocument/2006/relationships/package" Target="../embeddings/Microsoft_Office_Word___34.docx"/><Relationship Id="rId5" Type="http://schemas.openxmlformats.org/officeDocument/2006/relationships/slide" Target="slide24.xml"/><Relationship Id="rId4" Type="http://schemas.openxmlformats.org/officeDocument/2006/relationships/slide" Target="slide18.xml"/></Relationships>
</file>

<file path=ppt/slides/_rels/slide22.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36.docx"/><Relationship Id="rId2" Type="http://schemas.openxmlformats.org/officeDocument/2006/relationships/slideLayout" Target="../slideLayouts/slideLayout7.xml"/><Relationship Id="rId1" Type="http://schemas.openxmlformats.org/officeDocument/2006/relationships/vmlDrawing" Target="../drawings/vmlDrawing18.vml"/><Relationship Id="rId6" Type="http://schemas.openxmlformats.org/officeDocument/2006/relationships/package" Target="../embeddings/Microsoft_Office_Word___35.docx"/><Relationship Id="rId5" Type="http://schemas.openxmlformats.org/officeDocument/2006/relationships/slide" Target="slide24.xml"/><Relationship Id="rId4" Type="http://schemas.openxmlformats.org/officeDocument/2006/relationships/slide" Target="slide18.xml"/></Relationships>
</file>

<file path=ppt/slides/_rels/slide23.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19.vml"/><Relationship Id="rId6" Type="http://schemas.openxmlformats.org/officeDocument/2006/relationships/package" Target="../embeddings/Microsoft_Office_Word___37.docx"/><Relationship Id="rId5" Type="http://schemas.openxmlformats.org/officeDocument/2006/relationships/slide" Target="slide24.xml"/><Relationship Id="rId4" Type="http://schemas.openxmlformats.org/officeDocument/2006/relationships/slide" Target="slide18.xml"/></Relationships>
</file>

<file path=ppt/slides/_rels/slide24.xml.rels><?xml version="1.0" encoding="UTF-8" standalone="yes"?>
<Relationships xmlns="http://schemas.openxmlformats.org/package/2006/relationships"><Relationship Id="rId3" Type="http://schemas.openxmlformats.org/officeDocument/2006/relationships/slide" Target="slide18.xml"/><Relationship Id="rId2" Type="http://schemas.openxmlformats.org/officeDocument/2006/relationships/slide" Target="slide14.xml"/><Relationship Id="rId1" Type="http://schemas.openxmlformats.org/officeDocument/2006/relationships/slideLayout" Target="../slideLayouts/slideLayout7.xml"/><Relationship Id="rId4" Type="http://schemas.openxmlformats.org/officeDocument/2006/relationships/slide" Target="slide24.xml"/></Relationships>
</file>

<file path=ppt/slides/_rels/slide25.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39.docx"/><Relationship Id="rId2" Type="http://schemas.openxmlformats.org/officeDocument/2006/relationships/slideLayout" Target="../slideLayouts/slideLayout7.xml"/><Relationship Id="rId1" Type="http://schemas.openxmlformats.org/officeDocument/2006/relationships/vmlDrawing" Target="../drawings/vmlDrawing20.vml"/><Relationship Id="rId6" Type="http://schemas.openxmlformats.org/officeDocument/2006/relationships/package" Target="../embeddings/Microsoft_Office_Word___38.docx"/><Relationship Id="rId5" Type="http://schemas.openxmlformats.org/officeDocument/2006/relationships/slide" Target="slide24.xml"/><Relationship Id="rId4" Type="http://schemas.openxmlformats.org/officeDocument/2006/relationships/slide" Target="slide18.xml"/></Relationships>
</file>

<file path=ppt/slides/_rels/slide26.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41.docx"/><Relationship Id="rId2" Type="http://schemas.openxmlformats.org/officeDocument/2006/relationships/slideLayout" Target="../slideLayouts/slideLayout7.xml"/><Relationship Id="rId1" Type="http://schemas.openxmlformats.org/officeDocument/2006/relationships/vmlDrawing" Target="../drawings/vmlDrawing21.vml"/><Relationship Id="rId6" Type="http://schemas.openxmlformats.org/officeDocument/2006/relationships/package" Target="../embeddings/Microsoft_Office_Word___40.docx"/><Relationship Id="rId5" Type="http://schemas.openxmlformats.org/officeDocument/2006/relationships/slide" Target="slide24.xml"/><Relationship Id="rId4" Type="http://schemas.openxmlformats.org/officeDocument/2006/relationships/slide" Target="slide18.xml"/></Relationships>
</file>

<file path=ppt/slides/_rels/slide27.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22.vml"/><Relationship Id="rId6" Type="http://schemas.openxmlformats.org/officeDocument/2006/relationships/package" Target="../embeddings/Microsoft_Office_Word___42.docx"/><Relationship Id="rId5" Type="http://schemas.openxmlformats.org/officeDocument/2006/relationships/slide" Target="slide24.xml"/><Relationship Id="rId4" Type="http://schemas.openxmlformats.org/officeDocument/2006/relationships/slide" Target="slide18.xml"/></Relationships>
</file>

<file path=ppt/slides/_rels/slide28.xml.rels><?xml version="1.0" encoding="UTF-8" standalone="yes"?>
<Relationships xmlns="http://schemas.openxmlformats.org/package/2006/relationships"><Relationship Id="rId3" Type="http://schemas.openxmlformats.org/officeDocument/2006/relationships/slide" Target="slide14.xml"/><Relationship Id="rId2" Type="http://schemas.openxmlformats.org/officeDocument/2006/relationships/slideLayout" Target="../slideLayouts/slideLayout7.xml"/><Relationship Id="rId1" Type="http://schemas.openxmlformats.org/officeDocument/2006/relationships/vmlDrawing" Target="../drawings/vmlDrawing23.vml"/><Relationship Id="rId6" Type="http://schemas.openxmlformats.org/officeDocument/2006/relationships/package" Target="../embeddings/Microsoft_Office_Word___43.docx"/><Relationship Id="rId5" Type="http://schemas.openxmlformats.org/officeDocument/2006/relationships/slide" Target="slide24.xml"/><Relationship Id="rId4" Type="http://schemas.openxmlformats.org/officeDocument/2006/relationships/slide" Target="slide18.xml"/></Relationships>
</file>

<file path=ppt/slides/_rels/slide29.xml.rels><?xml version="1.0" encoding="UTF-8" standalone="yes"?>
<Relationships xmlns="http://schemas.openxmlformats.org/package/2006/relationships"><Relationship Id="rId3" Type="http://schemas.openxmlformats.org/officeDocument/2006/relationships/slide" Target="slide14.xml"/><Relationship Id="rId7" Type="http://schemas.openxmlformats.org/officeDocument/2006/relationships/package" Target="../embeddings/Microsoft_Office_Word___45.docx"/><Relationship Id="rId2" Type="http://schemas.openxmlformats.org/officeDocument/2006/relationships/slideLayout" Target="../slideLayouts/slideLayout7.xml"/><Relationship Id="rId1" Type="http://schemas.openxmlformats.org/officeDocument/2006/relationships/vmlDrawing" Target="../drawings/vmlDrawing24.vml"/><Relationship Id="rId6" Type="http://schemas.openxmlformats.org/officeDocument/2006/relationships/package" Target="../embeddings/Microsoft_Office_Word___44.docx"/><Relationship Id="rId5" Type="http://schemas.openxmlformats.org/officeDocument/2006/relationships/slide" Target="slide24.xml"/><Relationship Id="rId4" Type="http://schemas.openxmlformats.org/officeDocument/2006/relationships/slide" Target="slide18.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1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31.xml.rels><?xml version="1.0" encoding="UTF-8" standalone="yes"?>
<Relationships xmlns="http://schemas.openxmlformats.org/package/2006/relationships"><Relationship Id="rId3" Type="http://schemas.openxmlformats.org/officeDocument/2006/relationships/package" Target="../embeddings/Microsoft_Office_Word___46.docx"/><Relationship Id="rId2" Type="http://schemas.openxmlformats.org/officeDocument/2006/relationships/slideLayout" Target="../slideLayouts/slideLayout15.xml"/><Relationship Id="rId1" Type="http://schemas.openxmlformats.org/officeDocument/2006/relationships/vmlDrawing" Target="../drawings/vmlDrawing25.vml"/></Relationships>
</file>

<file path=ppt/slides/_rels/slide32.xml.rels><?xml version="1.0" encoding="UTF-8" standalone="yes"?>
<Relationships xmlns="http://schemas.openxmlformats.org/package/2006/relationships"><Relationship Id="rId3" Type="http://schemas.openxmlformats.org/officeDocument/2006/relationships/package" Target="../embeddings/Microsoft_Office_Word___47.docx"/><Relationship Id="rId2" Type="http://schemas.openxmlformats.org/officeDocument/2006/relationships/slideLayout" Target="../slideLayouts/slideLayout15.xml"/><Relationship Id="rId1" Type="http://schemas.openxmlformats.org/officeDocument/2006/relationships/vmlDrawing" Target="../drawings/vmlDrawing26.vml"/><Relationship Id="rId4" Type="http://schemas.openxmlformats.org/officeDocument/2006/relationships/package" Target="../embeddings/Microsoft_Office_Word___48.docx"/></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2.vml"/><Relationship Id="rId6" Type="http://schemas.openxmlformats.org/officeDocument/2006/relationships/package" Target="../embeddings/Microsoft_Office_Word___3.docx"/><Relationship Id="rId5" Type="http://schemas.openxmlformats.org/officeDocument/2006/relationships/package" Target="../embeddings/Microsoft_Office_Word___2.docx"/><Relationship Id="rId4" Type="http://schemas.openxmlformats.org/officeDocument/2006/relationships/slide" Target="slide7.xml"/></Relationships>
</file>

<file path=ppt/slides/_rels/slide5.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3.vml"/><Relationship Id="rId5" Type="http://schemas.openxmlformats.org/officeDocument/2006/relationships/package" Target="../embeddings/Microsoft_Office_Word___4.docx"/><Relationship Id="rId4" Type="http://schemas.openxmlformats.org/officeDocument/2006/relationships/slide" Target="slide7.xml"/></Relationships>
</file>

<file path=ppt/slides/_rels/slide6.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4.vml"/><Relationship Id="rId5" Type="http://schemas.openxmlformats.org/officeDocument/2006/relationships/package" Target="../embeddings/Microsoft_Office_Word___5.docx"/><Relationship Id="rId4" Type="http://schemas.openxmlformats.org/officeDocument/2006/relationships/slide" Target="slide7.xml"/></Relationships>
</file>

<file path=ppt/slides/_rels/slide7.xml.rels><?xml version="1.0" encoding="UTF-8" standalone="yes"?>
<Relationships xmlns="http://schemas.openxmlformats.org/package/2006/relationships"><Relationship Id="rId8" Type="http://schemas.openxmlformats.org/officeDocument/2006/relationships/package" Target="../embeddings/Microsoft_Office_Word___9.docx"/><Relationship Id="rId3" Type="http://schemas.openxmlformats.org/officeDocument/2006/relationships/slide" Target="slide3.xml"/><Relationship Id="rId7" Type="http://schemas.openxmlformats.org/officeDocument/2006/relationships/package" Target="../embeddings/Microsoft_Office_Word___8.docx"/><Relationship Id="rId2" Type="http://schemas.openxmlformats.org/officeDocument/2006/relationships/slideLayout" Target="../slideLayouts/slideLayout14.xml"/><Relationship Id="rId1" Type="http://schemas.openxmlformats.org/officeDocument/2006/relationships/vmlDrawing" Target="../drawings/vmlDrawing5.vml"/><Relationship Id="rId6" Type="http://schemas.openxmlformats.org/officeDocument/2006/relationships/package" Target="../embeddings/Microsoft_Office_Word___7.docx"/><Relationship Id="rId5" Type="http://schemas.openxmlformats.org/officeDocument/2006/relationships/package" Target="../embeddings/Microsoft_Office_Word___6.docx"/><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3.xml"/><Relationship Id="rId7" Type="http://schemas.openxmlformats.org/officeDocument/2006/relationships/package" Target="../embeddings/Microsoft_Office_Word___12.docx"/><Relationship Id="rId2" Type="http://schemas.openxmlformats.org/officeDocument/2006/relationships/slideLayout" Target="../slideLayouts/slideLayout14.xml"/><Relationship Id="rId1" Type="http://schemas.openxmlformats.org/officeDocument/2006/relationships/vmlDrawing" Target="../drawings/vmlDrawing6.vml"/><Relationship Id="rId6" Type="http://schemas.openxmlformats.org/officeDocument/2006/relationships/package" Target="../embeddings/Microsoft_Office_Word___11.docx"/><Relationship Id="rId5" Type="http://schemas.openxmlformats.org/officeDocument/2006/relationships/package" Target="../embeddings/Microsoft_Office_Word___10.docx"/><Relationship Id="rId4" Type="http://schemas.openxmlformats.org/officeDocument/2006/relationships/slide" Target="slide7.xml"/></Relationships>
</file>

<file path=ppt/slides/_rels/slide9.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14.xml"/><Relationship Id="rId1" Type="http://schemas.openxmlformats.org/officeDocument/2006/relationships/vmlDrawing" Target="../drawings/vmlDrawing7.vml"/><Relationship Id="rId6" Type="http://schemas.openxmlformats.org/officeDocument/2006/relationships/package" Target="../embeddings/Microsoft_Office_Word___14.docx"/><Relationship Id="rId5" Type="http://schemas.openxmlformats.org/officeDocument/2006/relationships/package" Target="../embeddings/Microsoft_Office_Word___13.docx"/><Relationship Id="rId4" Type="http://schemas.openxmlformats.org/officeDocument/2006/relationships/slide" Target="slide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2"/>
          <p:cNvSpPr>
            <a:spLocks noGrp="1"/>
          </p:cNvSpPr>
          <p:nvPr>
            <p:ph type="ctrTitle"/>
          </p:nvPr>
        </p:nvSpPr>
        <p:spPr>
          <a:xfrm>
            <a:off x="4180968" y="2994231"/>
            <a:ext cx="6487032" cy="809797"/>
          </a:xfrm>
        </p:spPr>
        <p:txBody>
          <a:bodyPr/>
          <a:lstStyle/>
          <a:p>
            <a:r>
              <a:rPr lang="en-US" altLang="zh-CN" sz="3200" dirty="0"/>
              <a:t>10.5</a:t>
            </a:r>
            <a:r>
              <a:rPr lang="zh-CN" altLang="zh-CN" sz="3200" dirty="0"/>
              <a:t>　离散型随机变量及其分布列</a:t>
            </a:r>
          </a:p>
        </p:txBody>
      </p:sp>
      <p:pic>
        <p:nvPicPr>
          <p:cNvPr id="4" name="Picture 1">
            <a:hlinkClick r:id="rId2"/>
          </p:cNvPr>
          <p:cNvPicPr>
            <a:picLocks noChangeAspect="1" noChangeArrowheads="1"/>
          </p:cNvPicPr>
          <p:nvPr/>
        </p:nvPicPr>
        <p:blipFill>
          <a:blip r:embed="rId3"/>
          <a:srcRect/>
          <a:stretch>
            <a:fillRect/>
          </a:stretch>
        </p:blipFill>
        <p:spPr bwMode="auto">
          <a:xfrm>
            <a:off x="2042160" y="4079166"/>
            <a:ext cx="7621588" cy="2400300"/>
          </a:xfrm>
          <a:prstGeom prst="rect">
            <a:avLst/>
          </a:prstGeom>
          <a:noFill/>
        </p:spPr>
      </p:pic>
    </p:spTree>
    <p:extLst>
      <p:ext uri="{BB962C8B-B14F-4D97-AF65-F5344CB8AC3E}">
        <p14:creationId xmlns:p14="http://schemas.microsoft.com/office/powerpoint/2010/main" xmlns="" val="838046876"/>
      </p:ext>
    </p:extLst>
  </p:cSld>
  <p:clrMapOvr>
    <a:masterClrMapping/>
  </p:clrMapOvr>
  <p:transition spd="slow">
    <p:push/>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10</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1272271"/>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一个袋内装有</a:t>
            </a:r>
            <a:r>
              <a:rPr lang="en-US" altLang="zh-CN" sz="2200" i="1" dirty="0">
                <a:solidFill>
                  <a:srgbClr val="000000"/>
                </a:solidFill>
                <a:latin typeface="Times New Roman" panose="02020603050405020304" pitchFamily="18" charset="0"/>
                <a:cs typeface="Times New Roman" panose="02020603050405020304" pitchFamily="18" charset="0"/>
              </a:rPr>
              <a:t>m</a:t>
            </a:r>
            <a:r>
              <a:rPr lang="zh-CN" altLang="zh-CN" sz="2200" dirty="0">
                <a:solidFill>
                  <a:srgbClr val="000000"/>
                </a:solidFill>
                <a:latin typeface="Times New Roman" panose="02020603050405020304" pitchFamily="18" charset="0"/>
                <a:cs typeface="Times New Roman" panose="02020603050405020304" pitchFamily="18" charset="0"/>
              </a:rPr>
              <a:t>个白球</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n-m</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个黑球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所有的球除颜色外完全相同</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连续不放回地从袋中取球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直到取出黑球为止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设此时取出了</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个白球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26" name="五边形 25"/>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7" name="五边形 26"/>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28" name="组合 27"/>
          <p:cNvGrpSpPr/>
          <p:nvPr/>
        </p:nvGrpSpPr>
        <p:grpSpPr>
          <a:xfrm>
            <a:off x="1775520" y="4509120"/>
            <a:ext cx="8640960" cy="2160241"/>
            <a:chOff x="251520" y="3356991"/>
            <a:chExt cx="8640960" cy="2160241"/>
          </a:xfrm>
        </p:grpSpPr>
        <p:grpSp>
          <p:nvGrpSpPr>
            <p:cNvPr id="29" name="组合 28"/>
            <p:cNvGrpSpPr/>
            <p:nvPr/>
          </p:nvGrpSpPr>
          <p:grpSpPr>
            <a:xfrm>
              <a:off x="251520" y="3356991"/>
              <a:ext cx="8640960" cy="2160241"/>
              <a:chOff x="251520" y="797924"/>
              <a:chExt cx="8640960" cy="2160241"/>
            </a:xfrm>
          </p:grpSpPr>
          <p:sp>
            <p:nvSpPr>
              <p:cNvPr id="31" name="五边形 30"/>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2" name="燕尾形 31"/>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3" name="组合 32"/>
              <p:cNvGrpSpPr/>
              <p:nvPr/>
            </p:nvGrpSpPr>
            <p:grpSpPr>
              <a:xfrm>
                <a:off x="251520" y="797924"/>
                <a:ext cx="8640960" cy="1845953"/>
                <a:chOff x="251520" y="797924"/>
                <a:chExt cx="8640960" cy="1845953"/>
              </a:xfrm>
            </p:grpSpPr>
            <p:sp>
              <p:nvSpPr>
                <p:cNvPr id="34" name="矩形 33"/>
                <p:cNvSpPr/>
                <p:nvPr/>
              </p:nvSpPr>
              <p:spPr>
                <a:xfrm>
                  <a:off x="251520" y="797924"/>
                  <a:ext cx="8640960" cy="184595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TextBox 22"/>
                <p:cNvSpPr txBox="1"/>
                <p:nvPr/>
              </p:nvSpPr>
              <p:spPr>
                <a:xfrm>
                  <a:off x="8360077" y="910466"/>
                  <a:ext cx="492443" cy="276999"/>
                </a:xfrm>
                <a:prstGeom prst="rect">
                  <a:avLst/>
                </a:prstGeom>
                <a:noFill/>
              </p:spPr>
              <p:txBody>
                <a:bodyPr wrap="none" rtlCol="0">
                  <a:spAutoFit/>
                </a:bodyPr>
                <a:lstStyle/>
                <a:p>
                  <a:r>
                    <a:rPr lang="zh-CN" altLang="en-US" sz="1200" dirty="0"/>
                    <a:t>关闭</a:t>
                  </a:r>
                </a:p>
              </p:txBody>
            </p:sp>
          </p:grpSp>
        </p:grpSp>
        <p:graphicFrame>
          <p:nvGraphicFramePr>
            <p:cNvPr id="30" name="对象 29"/>
            <p:cNvGraphicFramePr>
              <a:graphicFrameLocks noChangeAspect="1"/>
            </p:cNvGraphicFramePr>
            <p:nvPr>
              <p:extLst>
                <p:ext uri="{D42A27DB-BD31-4B8C-83A1-F6EECF244321}">
                  <p14:modId xmlns:p14="http://schemas.microsoft.com/office/powerpoint/2010/main" xmlns="" val="3877726097"/>
                </p:ext>
              </p:extLst>
            </p:nvPr>
          </p:nvGraphicFramePr>
          <p:xfrm>
            <a:off x="520700" y="3758010"/>
            <a:ext cx="8047038" cy="1068387"/>
          </p:xfrm>
          <a:graphic>
            <a:graphicData uri="http://schemas.openxmlformats.org/presentationml/2006/ole">
              <p:oleObj spid="_x0000_s8196" name="文档" r:id="rId5" imgW="3838246" imgH="515899" progId="Word.Document.12">
                <p:embed/>
              </p:oleObj>
            </a:graphicData>
          </a:graphic>
        </p:graphicFrame>
      </p:grpSp>
      <p:grpSp>
        <p:nvGrpSpPr>
          <p:cNvPr id="36" name="组合 35"/>
          <p:cNvGrpSpPr/>
          <p:nvPr/>
        </p:nvGrpSpPr>
        <p:grpSpPr>
          <a:xfrm>
            <a:off x="1775520" y="5388006"/>
            <a:ext cx="8640960" cy="1281355"/>
            <a:chOff x="251520" y="5243989"/>
            <a:chExt cx="8640960" cy="1281355"/>
          </a:xfrm>
        </p:grpSpPr>
        <p:grpSp>
          <p:nvGrpSpPr>
            <p:cNvPr id="37" name="组合 36"/>
            <p:cNvGrpSpPr/>
            <p:nvPr/>
          </p:nvGrpSpPr>
          <p:grpSpPr>
            <a:xfrm>
              <a:off x="251520" y="5243989"/>
              <a:ext cx="8640960" cy="1281355"/>
              <a:chOff x="251520" y="3626242"/>
              <a:chExt cx="8640960" cy="1281355"/>
            </a:xfrm>
          </p:grpSpPr>
          <p:sp>
            <p:nvSpPr>
              <p:cNvPr id="39" name="五边形 38"/>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0" name="五边形 39"/>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1" name="燕尾形 40"/>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2" name="矩形 41"/>
              <p:cNvSpPr/>
              <p:nvPr/>
            </p:nvSpPr>
            <p:spPr>
              <a:xfrm>
                <a:off x="251520" y="3626242"/>
                <a:ext cx="8640960" cy="97262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TextBox 30"/>
              <p:cNvSpPr txBox="1"/>
              <p:nvPr/>
            </p:nvSpPr>
            <p:spPr>
              <a:xfrm>
                <a:off x="8388424" y="3703953"/>
                <a:ext cx="492443" cy="276999"/>
              </a:xfrm>
              <a:prstGeom prst="rect">
                <a:avLst/>
              </a:prstGeom>
              <a:noFill/>
            </p:spPr>
            <p:txBody>
              <a:bodyPr wrap="none" rtlCol="0">
                <a:spAutoFit/>
              </a:bodyPr>
              <a:lstStyle/>
              <a:p>
                <a:r>
                  <a:rPr lang="zh-CN" altLang="en-US" sz="1200" dirty="0"/>
                  <a:t>关闭</a:t>
                </a:r>
              </a:p>
            </p:txBody>
          </p:sp>
        </p:grpSp>
        <p:graphicFrame>
          <p:nvGraphicFramePr>
            <p:cNvPr id="38" name="对象 37"/>
            <p:cNvGraphicFramePr>
              <a:graphicFrameLocks noChangeAspect="1"/>
            </p:cNvGraphicFramePr>
            <p:nvPr>
              <p:extLst>
                <p:ext uri="{D42A27DB-BD31-4B8C-83A1-F6EECF244321}">
                  <p14:modId xmlns:p14="http://schemas.microsoft.com/office/powerpoint/2010/main" xmlns="" val="2837511108"/>
                </p:ext>
              </p:extLst>
            </p:nvPr>
          </p:nvGraphicFramePr>
          <p:xfrm>
            <a:off x="561975" y="5504823"/>
            <a:ext cx="7977188" cy="561975"/>
          </p:xfrm>
          <a:graphic>
            <a:graphicData uri="http://schemas.openxmlformats.org/presentationml/2006/ole">
              <p:oleObj spid="_x0000_s8197" name="文档" r:id="rId6" imgW="3863088" imgH="276850" progId="Word.Document.12">
                <p:embed/>
              </p:oleObj>
            </a:graphicData>
          </a:graphic>
        </p:graphicFrame>
      </p:grpSp>
    </p:spTree>
    <p:extLst>
      <p:ext uri="{BB962C8B-B14F-4D97-AF65-F5344CB8AC3E}">
        <p14:creationId xmlns:p14="http://schemas.microsoft.com/office/powerpoint/2010/main" xmlns="" val="182868117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27"/>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wipe(down)">
                                      <p:cBhvr>
                                        <p:cTn id="7" dur="500"/>
                                        <p:tgtEl>
                                          <p:spTgt spid="28"/>
                                        </p:tgtEl>
                                      </p:cBhvr>
                                    </p:animEffect>
                                  </p:childTnLst>
                                </p:cTn>
                              </p:par>
                            </p:childTnLst>
                          </p:cTn>
                        </p:par>
                      </p:childTnLst>
                    </p:cTn>
                  </p:par>
                </p:childTnLst>
              </p:cTn>
              <p:nextCondLst>
                <p:cond evt="onClick" delay="0">
                  <p:tgtEl>
                    <p:spTgt spid="27"/>
                  </p:tgtEl>
                </p:cond>
              </p:nextCondLst>
            </p:seq>
            <p:seq concurrent="1" nextAc="seek">
              <p:cTn id="8" restart="whenNotActive" fill="hold" evtFilter="cancelBubble" nodeType="interactiveSeq">
                <p:stCondLst>
                  <p:cond evt="onClick" delay="0">
                    <p:tgtEl>
                      <p:spTgt spid="28"/>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28"/>
                                        </p:tgtEl>
                                      </p:cBhvr>
                                    </p:animEffect>
                                    <p:set>
                                      <p:cBhvr>
                                        <p:cTn id="13" dur="1" fill="hold">
                                          <p:stCondLst>
                                            <p:cond delay="499"/>
                                          </p:stCondLst>
                                        </p:cTn>
                                        <p:tgtEl>
                                          <p:spTgt spid="28"/>
                                        </p:tgtEl>
                                        <p:attrNameLst>
                                          <p:attrName>style.visibility</p:attrName>
                                        </p:attrNameLst>
                                      </p:cBhvr>
                                      <p:to>
                                        <p:strVal val="hidden"/>
                                      </p:to>
                                    </p:set>
                                  </p:childTnLst>
                                </p:cTn>
                              </p:par>
                            </p:childTnLst>
                          </p:cTn>
                        </p:par>
                      </p:childTnLst>
                    </p:cTn>
                  </p:par>
                </p:childTnLst>
              </p:cTn>
              <p:nextCondLst>
                <p:cond evt="onClick" delay="0">
                  <p:tgtEl>
                    <p:spTgt spid="28"/>
                  </p:tgtEl>
                </p:cond>
              </p:nextCondLst>
            </p:seq>
            <p:seq concurrent="1" nextAc="seek">
              <p:cTn id="14" restart="whenNotActive" fill="hold" evtFilter="cancelBubble" nodeType="interactiveSeq">
                <p:stCondLst>
                  <p:cond evt="onClick" delay="0">
                    <p:tgtEl>
                      <p:spTgt spid="26"/>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wipe(down)">
                                      <p:cBhvr>
                                        <p:cTn id="19" dur="500"/>
                                        <p:tgtEl>
                                          <p:spTgt spid="36"/>
                                        </p:tgtEl>
                                      </p:cBhvr>
                                    </p:animEffect>
                                  </p:childTnLst>
                                </p:cTn>
                              </p:par>
                            </p:childTnLst>
                          </p:cTn>
                        </p:par>
                      </p:childTnLst>
                    </p:cTn>
                  </p:par>
                </p:childTnLst>
              </p:cTn>
              <p:nextCondLst>
                <p:cond evt="onClick" delay="0">
                  <p:tgtEl>
                    <p:spTgt spid="26"/>
                  </p:tgtEl>
                </p:cond>
              </p:nextCondLst>
            </p:seq>
            <p:seq concurrent="1" nextAc="seek">
              <p:cTn id="20" restart="whenNotActive" fill="hold" evtFilter="cancelBubble" nodeType="interactiveSeq">
                <p:stCondLst>
                  <p:cond evt="onClick" delay="0">
                    <p:tgtEl>
                      <p:spTgt spid="36"/>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36"/>
                                        </p:tgtEl>
                                      </p:cBhvr>
                                    </p:animEffect>
                                    <p:set>
                                      <p:cBhvr>
                                        <p:cTn id="25" dur="1" fill="hold">
                                          <p:stCondLst>
                                            <p:cond delay="499"/>
                                          </p:stCondLst>
                                        </p:cTn>
                                        <p:tgtEl>
                                          <p:spTgt spid="36"/>
                                        </p:tgtEl>
                                        <p:attrNameLst>
                                          <p:attrName>style.visibility</p:attrName>
                                        </p:attrNameLst>
                                      </p:cBhvr>
                                      <p:to>
                                        <p:strVal val="hidden"/>
                                      </p:to>
                                    </p:set>
                                  </p:childTnLst>
                                </p:cTn>
                              </p:par>
                            </p:childTnLst>
                          </p:cTn>
                        </p:par>
                      </p:childTnLst>
                    </p:cTn>
                  </p:par>
                </p:childTnLst>
              </p:cTn>
              <p:nextCondLst>
                <p:cond evt="onClick" delay="0">
                  <p:tgtEl>
                    <p:spTgt spid="3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11</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7"/>
            <a:ext cx="8128000" cy="866006"/>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下列四个表格中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可以作为离散型随机变量分布列的是</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659742266"/>
              </p:ext>
            </p:extLst>
          </p:nvPr>
        </p:nvGraphicFramePr>
        <p:xfrm>
          <a:off x="2032000" y="2302631"/>
          <a:ext cx="8128000" cy="3489191"/>
        </p:xfrm>
        <a:graphic>
          <a:graphicData uri="http://schemas.openxmlformats.org/presentationml/2006/ole">
            <p:oleObj spid="_x0000_s9219" name="文档" r:id="rId5" imgW="3838246" imgH="1648499" progId="Word.Document.12">
              <p:embed/>
            </p:oleObj>
          </a:graphicData>
        </a:graphic>
      </p:graphicFrame>
    </p:spTree>
    <p:extLst>
      <p:ext uri="{BB962C8B-B14F-4D97-AF65-F5344CB8AC3E}">
        <p14:creationId xmlns:p14="http://schemas.microsoft.com/office/powerpoint/2010/main" xmlns="" val="223114321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12</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graphicFrame>
        <p:nvGraphicFramePr>
          <p:cNvPr id="2" name="对象 1"/>
          <p:cNvGraphicFramePr>
            <a:graphicFrameLocks noChangeAspect="1"/>
          </p:cNvGraphicFramePr>
          <p:nvPr>
            <p:extLst>
              <p:ext uri="{D42A27DB-BD31-4B8C-83A1-F6EECF244321}">
                <p14:modId xmlns:p14="http://schemas.microsoft.com/office/powerpoint/2010/main" xmlns="" val="256401186"/>
              </p:ext>
            </p:extLst>
          </p:nvPr>
        </p:nvGraphicFramePr>
        <p:xfrm>
          <a:off x="2032000" y="1420389"/>
          <a:ext cx="8128000" cy="1475680"/>
        </p:xfrm>
        <a:graphic>
          <a:graphicData uri="http://schemas.openxmlformats.org/presentationml/2006/ole">
            <p:oleObj spid="_x0000_s10243" name="文档" r:id="rId5" imgW="3838246" imgH="696265"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623572"/>
            <a:ext cx="8640960" cy="2045789"/>
            <a:chOff x="251520" y="2420298"/>
            <a:chExt cx="8640960" cy="2045789"/>
          </a:xfrm>
        </p:grpSpPr>
        <p:grpSp>
          <p:nvGrpSpPr>
            <p:cNvPr id="10" name="组合 9"/>
            <p:cNvGrpSpPr/>
            <p:nvPr/>
          </p:nvGrpSpPr>
          <p:grpSpPr>
            <a:xfrm>
              <a:off x="251520" y="2420298"/>
              <a:ext cx="8640960" cy="2045789"/>
              <a:chOff x="251520" y="375099"/>
              <a:chExt cx="8640960" cy="2045789"/>
            </a:xfrm>
          </p:grpSpPr>
          <p:sp>
            <p:nvSpPr>
              <p:cNvPr id="12" name="五边形 11"/>
              <p:cNvSpPr/>
              <p:nvPr/>
            </p:nvSpPr>
            <p:spPr>
              <a:xfrm>
                <a:off x="6916239" y="2132856"/>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209856"/>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375099"/>
                <a:ext cx="8640960" cy="1728781"/>
                <a:chOff x="251520" y="375099"/>
                <a:chExt cx="8640960" cy="1728781"/>
              </a:xfrm>
            </p:grpSpPr>
            <p:sp>
              <p:nvSpPr>
                <p:cNvPr id="15" name="矩形 14"/>
                <p:cNvSpPr/>
                <p:nvPr/>
              </p:nvSpPr>
              <p:spPr>
                <a:xfrm>
                  <a:off x="251520" y="375099"/>
                  <a:ext cx="8640960" cy="1728781"/>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8"/>
                <p:cNvSpPr txBox="1"/>
                <p:nvPr/>
              </p:nvSpPr>
              <p:spPr>
                <a:xfrm>
                  <a:off x="8371094" y="444656"/>
                  <a:ext cx="492443" cy="276999"/>
                </a:xfrm>
                <a:prstGeom prst="rect">
                  <a:avLst/>
                </a:prstGeom>
                <a:noFill/>
              </p:spPr>
              <p:txBody>
                <a:bodyPr wrap="none" rtlCol="0">
                  <a:spAutoFit/>
                </a:bodyPr>
                <a:lstStyle/>
                <a:p>
                  <a:r>
                    <a:rPr lang="zh-CN" altLang="en-US" sz="1200" dirty="0"/>
                    <a:t>关闭</a:t>
                  </a:r>
                </a:p>
              </p:txBody>
            </p:sp>
          </p:grpSp>
        </p:grpSp>
        <p:sp>
          <p:nvSpPr>
            <p:cNvPr id="11" name="矩形 10"/>
            <p:cNvSpPr>
              <a:spLocks noChangeAspect="1"/>
            </p:cNvSpPr>
            <p:nvPr/>
          </p:nvSpPr>
          <p:spPr>
            <a:xfrm>
              <a:off x="508000" y="2716749"/>
              <a:ext cx="8128000" cy="506934"/>
            </a:xfrm>
            <a:prstGeom prst="rect">
              <a:avLst/>
            </a:prstGeom>
          </p:spPr>
          <p:txBody>
            <a:bodyPr>
              <a:spAutoFit/>
            </a:bodyPr>
            <a:lstStyle/>
            <a:p>
              <a:pPr>
                <a:lnSpc>
                  <a:spcPct val="150000"/>
                </a:lnSpc>
                <a:tabLst>
                  <a:tab pos="1029335" algn="l"/>
                  <a:tab pos="1850390" algn="l"/>
                  <a:tab pos="2538095" algn="l"/>
                  <a:tab pos="3221990" algn="l"/>
                </a:tabLst>
              </a:pPr>
              <a:r>
                <a:rPr lang="zh-CN" altLang="zh-CN" sz="2000" dirty="0"/>
                <a:t>利用离散型随机变量的分布列的性质可排除</a:t>
              </a:r>
              <a:r>
                <a:rPr lang="zh-CN" altLang="zh-CN" sz="2000" i="1" dirty="0"/>
                <a:t>①</a:t>
              </a:r>
              <a:r>
                <a:rPr lang="en-US" altLang="zh-CN" sz="2000" dirty="0"/>
                <a:t>,</a:t>
              </a:r>
              <a:r>
                <a:rPr lang="zh-CN" altLang="zh-CN" sz="2000" i="1" dirty="0"/>
                <a:t>②</a:t>
              </a:r>
              <a:r>
                <a:rPr lang="en-US" altLang="zh-CN" sz="2000" dirty="0"/>
                <a:t>,</a:t>
              </a:r>
              <a:r>
                <a:rPr lang="zh-CN" altLang="zh-CN" sz="2000" i="1" dirty="0"/>
                <a:t>④</a:t>
              </a:r>
              <a:r>
                <a:rPr lang="en-US" altLang="zh-CN" sz="2000" i="1" dirty="0"/>
                <a:t>.</a:t>
              </a:r>
              <a:endParaRPr lang="zh-CN" altLang="zh-CN" sz="2000" dirty="0">
                <a:solidFill>
                  <a:srgbClr val="000000"/>
                </a:solidFill>
                <a:latin typeface="NEU-BZ-S92"/>
                <a:ea typeface="方正书宋_GBK" panose="03000509000000000000" pitchFamily="65" charset="-122"/>
                <a:cs typeface="Times New Roman" panose="02020603050405020304" pitchFamily="18" charset="0"/>
              </a:endParaRPr>
            </a:p>
          </p:txBody>
        </p:sp>
      </p:grpSp>
      <p:grpSp>
        <p:nvGrpSpPr>
          <p:cNvPr id="17" name="组合 16"/>
          <p:cNvGrpSpPr/>
          <p:nvPr/>
        </p:nvGrpSpPr>
        <p:grpSpPr>
          <a:xfrm>
            <a:off x="1775520" y="5517232"/>
            <a:ext cx="8640960" cy="1152128"/>
            <a:chOff x="251520" y="4752548"/>
            <a:chExt cx="8640960" cy="1152128"/>
          </a:xfrm>
        </p:grpSpPr>
        <p:grpSp>
          <p:nvGrpSpPr>
            <p:cNvPr id="18" name="组合 17"/>
            <p:cNvGrpSpPr/>
            <p:nvPr/>
          </p:nvGrpSpPr>
          <p:grpSpPr>
            <a:xfrm>
              <a:off x="251520" y="4752548"/>
              <a:ext cx="8640960" cy="1152128"/>
              <a:chOff x="251520" y="3755469"/>
              <a:chExt cx="8640960" cy="1152128"/>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55469"/>
                <a:ext cx="8640960" cy="8366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48"/>
              <p:cNvSpPr txBox="1"/>
              <p:nvPr/>
            </p:nvSpPr>
            <p:spPr>
              <a:xfrm>
                <a:off x="8388424" y="3872081"/>
                <a:ext cx="492443" cy="276999"/>
              </a:xfrm>
              <a:prstGeom prst="rect">
                <a:avLst/>
              </a:prstGeom>
              <a:noFill/>
            </p:spPr>
            <p:txBody>
              <a:bodyPr wrap="none" rtlCol="0">
                <a:spAutoFit/>
              </a:bodyPr>
              <a:lstStyle/>
              <a:p>
                <a:r>
                  <a:rPr lang="zh-CN" altLang="en-US" sz="1200" dirty="0"/>
                  <a:t>关闭</a:t>
                </a:r>
              </a:p>
            </p:txBody>
          </p:sp>
        </p:grpSp>
        <p:sp>
          <p:nvSpPr>
            <p:cNvPr id="19" name="矩形 18"/>
            <p:cNvSpPr>
              <a:spLocks noChangeAspect="1"/>
            </p:cNvSpPr>
            <p:nvPr/>
          </p:nvSpPr>
          <p:spPr>
            <a:xfrm>
              <a:off x="539552" y="4968572"/>
              <a:ext cx="8064896" cy="507127"/>
            </a:xfrm>
            <a:prstGeom prst="rect">
              <a:avLst/>
            </a:prstGeom>
          </p:spPr>
          <p:txBody>
            <a:bodyPr wrap="square">
              <a:spAutoFit/>
            </a:bodyPr>
            <a:lstStyle/>
            <a:p>
              <a:pPr>
                <a:lnSpc>
                  <a:spcPct val="150000"/>
                </a:lnSpc>
              </a:pPr>
              <a:r>
                <a:rPr lang="zh-CN" altLang="zh-CN" sz="2000" i="1" dirty="0"/>
                <a:t>③</a:t>
              </a:r>
              <a:endParaRPr lang="zh-CN" altLang="en-US" sz="2000" dirty="0"/>
            </a:p>
          </p:txBody>
        </p:sp>
      </p:grpSp>
    </p:spTree>
    <p:extLst>
      <p:ext uri="{BB962C8B-B14F-4D97-AF65-F5344CB8AC3E}">
        <p14:creationId xmlns:p14="http://schemas.microsoft.com/office/powerpoint/2010/main" xmlns="" val="266826081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2" presetClass="exit" presetSubtype="4" fill="hold" nodeType="clickEffect">
                                  <p:stCondLst>
                                    <p:cond delay="0"/>
                                  </p:stCondLst>
                                  <p:childTnLst>
                                    <p:animEffect transition="out" filter="wipe(down)">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22" presetClass="exit" presetSubtype="4" fill="hold" nodeType="clickEffect">
                                  <p:stCondLst>
                                    <p:cond delay="0"/>
                                  </p:stCondLst>
                                  <p:childTnLst>
                                    <p:animEffect transition="out" filter="wipe(down)">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13</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2312165"/>
            <a:ext cx="8128000" cy="2123658"/>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自测点评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明确随机变量所取的值对应的试验结果是进一步求随机变量取这个值时的概率的基础</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合理利用离散型随机变量的分布列的性质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①</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i="1" baseline="-25000" dirty="0">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cs typeface="Times New Roman" panose="02020603050405020304" pitchFamily="18" charset="0"/>
              </a:rPr>
              <a:t>1,2,3,</a:t>
            </a:r>
            <a:r>
              <a:rPr lang="en-US" altLang="zh-CN" sz="2200" dirty="0">
                <a:solidFill>
                  <a:srgbClr val="000000"/>
                </a:solidFill>
                <a:latin typeface="仿宋" panose="02010609060101010101" pitchFamily="49"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NEU-BZ-S92"/>
                <a:cs typeface="宋体" panose="02010600030101010101" pitchFamily="2" charset="-122"/>
              </a:rPr>
              <a:t>②</a:t>
            </a:r>
            <a:r>
              <a:rPr lang="en-US" altLang="zh-CN" sz="2200" i="1" dirty="0">
                <a:solidFill>
                  <a:srgbClr val="000000"/>
                </a:solidFill>
                <a:latin typeface="NEU-BZ-S92"/>
                <a:cs typeface="宋体" panose="02010600030101010101" pitchFamily="2" charset="-122"/>
              </a:rPr>
              <a:t>   </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i="1" baseline="-25000" dirty="0">
                <a:solidFill>
                  <a:srgbClr val="000000"/>
                </a:solidFill>
                <a:latin typeface="Times New Roman" panose="02020603050405020304" pitchFamily="18" charset="0"/>
                <a:cs typeface="Times New Roman" panose="02020603050405020304" pitchFamily="18" charset="0"/>
              </a:rPr>
              <a:t>i</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688206464"/>
              </p:ext>
            </p:extLst>
          </p:nvPr>
        </p:nvGraphicFramePr>
        <p:xfrm>
          <a:off x="2006243" y="3946900"/>
          <a:ext cx="1209675" cy="519113"/>
        </p:xfrm>
        <a:graphic>
          <a:graphicData uri="http://schemas.openxmlformats.org/presentationml/2006/ole">
            <p:oleObj spid="_x0000_s11267" name="文档" r:id="rId5" imgW="717534" imgH="303491" progId="Word.Document.12">
              <p:embed/>
            </p:oleObj>
          </a:graphicData>
        </a:graphic>
      </p:graphicFrame>
    </p:spTree>
    <p:extLst>
      <p:ext uri="{BB962C8B-B14F-4D97-AF65-F5344CB8AC3E}">
        <p14:creationId xmlns:p14="http://schemas.microsoft.com/office/powerpoint/2010/main" xmlns="" val="230011805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14</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8"/>
            <a:ext cx="8128000" cy="469937"/>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离散型随机变量的分布列的性质</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032000" y="1821577"/>
            <a:ext cx="8128000" cy="46673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1</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若随机变量</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的概率分布规律为</a:t>
            </a:r>
            <a:r>
              <a:rPr lang="zh-CN" altLang="en-US"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024872620"/>
              </p:ext>
            </p:extLst>
          </p:nvPr>
        </p:nvGraphicFramePr>
        <p:xfrm>
          <a:off x="2123682" y="2296926"/>
          <a:ext cx="8128000" cy="559975"/>
        </p:xfrm>
        <a:graphic>
          <a:graphicData uri="http://schemas.openxmlformats.org/presentationml/2006/ole">
            <p:oleObj spid="_x0000_s12294" name="文档" r:id="rId6" imgW="3847376" imgH="264852" progId="Word.Document.12">
              <p:embed/>
            </p:oleObj>
          </a:graphicData>
        </a:graphic>
      </p:graphicFrame>
      <p:graphicFrame>
        <p:nvGraphicFramePr>
          <p:cNvPr id="8" name="对象 7"/>
          <p:cNvGraphicFramePr>
            <a:graphicFrameLocks noChangeAspect="1"/>
          </p:cNvGraphicFramePr>
          <p:nvPr>
            <p:extLst>
              <p:ext uri="{D42A27DB-BD31-4B8C-83A1-F6EECF244321}">
                <p14:modId xmlns:p14="http://schemas.microsoft.com/office/powerpoint/2010/main" xmlns="" val="1587130956"/>
              </p:ext>
            </p:extLst>
          </p:nvPr>
        </p:nvGraphicFramePr>
        <p:xfrm>
          <a:off x="1837137" y="2935336"/>
          <a:ext cx="8128000" cy="958997"/>
        </p:xfrm>
        <a:graphic>
          <a:graphicData uri="http://schemas.openxmlformats.org/presentationml/2006/ole">
            <p:oleObj spid="_x0000_s12295" name="文档" r:id="rId7" imgW="3847376" imgH="453776" progId="Word.Document.12">
              <p:embed/>
            </p:oleObj>
          </a:graphicData>
        </a:graphic>
      </p:graphicFrame>
      <p:sp>
        <p:nvSpPr>
          <p:cNvPr id="30" name="五边形 29"/>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31" name="五边形 30"/>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32" name="组合 31"/>
          <p:cNvGrpSpPr/>
          <p:nvPr/>
        </p:nvGrpSpPr>
        <p:grpSpPr>
          <a:xfrm>
            <a:off x="1775520" y="4149080"/>
            <a:ext cx="8640960" cy="2520281"/>
            <a:chOff x="251520" y="2996951"/>
            <a:chExt cx="8640960" cy="2520281"/>
          </a:xfrm>
        </p:grpSpPr>
        <p:grpSp>
          <p:nvGrpSpPr>
            <p:cNvPr id="33" name="组合 32"/>
            <p:cNvGrpSpPr/>
            <p:nvPr/>
          </p:nvGrpSpPr>
          <p:grpSpPr>
            <a:xfrm>
              <a:off x="251520" y="2996951"/>
              <a:ext cx="8640960" cy="2520281"/>
              <a:chOff x="251520" y="437884"/>
              <a:chExt cx="8640960" cy="2520281"/>
            </a:xfrm>
          </p:grpSpPr>
          <p:sp>
            <p:nvSpPr>
              <p:cNvPr id="35" name="五边形 34"/>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36" name="燕尾形 35"/>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37" name="组合 36"/>
              <p:cNvGrpSpPr/>
              <p:nvPr/>
            </p:nvGrpSpPr>
            <p:grpSpPr>
              <a:xfrm>
                <a:off x="251520" y="437884"/>
                <a:ext cx="8640960" cy="2205993"/>
                <a:chOff x="251520" y="437884"/>
                <a:chExt cx="8640960" cy="2205993"/>
              </a:xfrm>
            </p:grpSpPr>
            <p:sp>
              <p:nvSpPr>
                <p:cNvPr id="38" name="矩形 37"/>
                <p:cNvSpPr/>
                <p:nvPr/>
              </p:nvSpPr>
              <p:spPr>
                <a:xfrm>
                  <a:off x="251520" y="437884"/>
                  <a:ext cx="8640960" cy="220599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TextBox 22"/>
                <p:cNvSpPr txBox="1"/>
                <p:nvPr/>
              </p:nvSpPr>
              <p:spPr>
                <a:xfrm>
                  <a:off x="8360077" y="523763"/>
                  <a:ext cx="492443" cy="276999"/>
                </a:xfrm>
                <a:prstGeom prst="rect">
                  <a:avLst/>
                </a:prstGeom>
                <a:noFill/>
              </p:spPr>
              <p:txBody>
                <a:bodyPr wrap="none" rtlCol="0">
                  <a:spAutoFit/>
                </a:bodyPr>
                <a:lstStyle/>
                <a:p>
                  <a:r>
                    <a:rPr lang="zh-CN" altLang="en-US" sz="1200" dirty="0"/>
                    <a:t>关闭</a:t>
                  </a:r>
                </a:p>
              </p:txBody>
            </p:sp>
          </p:grpSp>
        </p:grpSp>
        <p:graphicFrame>
          <p:nvGraphicFramePr>
            <p:cNvPr id="34" name="对象 33"/>
            <p:cNvGraphicFramePr>
              <a:graphicFrameLocks noChangeAspect="1"/>
            </p:cNvGraphicFramePr>
            <p:nvPr>
              <p:extLst>
                <p:ext uri="{D42A27DB-BD31-4B8C-83A1-F6EECF244321}">
                  <p14:modId xmlns:p14="http://schemas.microsoft.com/office/powerpoint/2010/main" xmlns="" val="2963318542"/>
                </p:ext>
              </p:extLst>
            </p:nvPr>
          </p:nvGraphicFramePr>
          <p:xfrm>
            <a:off x="528638" y="3369261"/>
            <a:ext cx="8031162" cy="1541463"/>
          </p:xfrm>
          <a:graphic>
            <a:graphicData uri="http://schemas.openxmlformats.org/presentationml/2006/ole">
              <p:oleObj spid="_x0000_s12296" name="文档" r:id="rId8" imgW="3847376" imgH="736261" progId="Word.Document.12">
                <p:embed/>
              </p:oleObj>
            </a:graphicData>
          </a:graphic>
        </p:graphicFrame>
      </p:grpSp>
      <p:grpSp>
        <p:nvGrpSpPr>
          <p:cNvPr id="40" name="组合 39"/>
          <p:cNvGrpSpPr/>
          <p:nvPr/>
        </p:nvGrpSpPr>
        <p:grpSpPr>
          <a:xfrm>
            <a:off x="1775520" y="5523886"/>
            <a:ext cx="8640960" cy="1145475"/>
            <a:chOff x="251520" y="5379869"/>
            <a:chExt cx="8640960" cy="1145475"/>
          </a:xfrm>
        </p:grpSpPr>
        <p:grpSp>
          <p:nvGrpSpPr>
            <p:cNvPr id="41" name="组合 40"/>
            <p:cNvGrpSpPr/>
            <p:nvPr/>
          </p:nvGrpSpPr>
          <p:grpSpPr>
            <a:xfrm>
              <a:off x="251520" y="5379869"/>
              <a:ext cx="8640960" cy="1145475"/>
              <a:chOff x="251520" y="3762122"/>
              <a:chExt cx="8640960" cy="1145475"/>
            </a:xfrm>
          </p:grpSpPr>
          <p:sp>
            <p:nvSpPr>
              <p:cNvPr id="43" name="五边形 42"/>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44" name="五边形 43"/>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45" name="燕尾形 44"/>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46" name="矩形 45"/>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42" name="对象 41"/>
            <p:cNvGraphicFramePr>
              <a:graphicFrameLocks noChangeAspect="1"/>
            </p:cNvGraphicFramePr>
            <p:nvPr>
              <p:extLst>
                <p:ext uri="{D42A27DB-BD31-4B8C-83A1-F6EECF244321}">
                  <p14:modId xmlns:p14="http://schemas.microsoft.com/office/powerpoint/2010/main" xmlns="" val="1968560923"/>
                </p:ext>
              </p:extLst>
            </p:nvPr>
          </p:nvGraphicFramePr>
          <p:xfrm>
            <a:off x="560388" y="5720209"/>
            <a:ext cx="7997825" cy="439738"/>
          </p:xfrm>
          <a:graphic>
            <a:graphicData uri="http://schemas.openxmlformats.org/presentationml/2006/ole">
              <p:oleObj spid="_x0000_s12297" name="文档" r:id="rId9" imgW="3872277" imgH="215912" progId="Word.Document.12">
                <p:embed/>
              </p:oleObj>
            </a:graphicData>
          </a:graphic>
        </p:graphicFrame>
      </p:grpSp>
    </p:spTree>
    <p:extLst>
      <p:ext uri="{BB962C8B-B14F-4D97-AF65-F5344CB8AC3E}">
        <p14:creationId xmlns:p14="http://schemas.microsoft.com/office/powerpoint/2010/main" xmlns="" val="100696867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31"/>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childTnLst>
                          </p:cTn>
                        </p:par>
                      </p:childTnLst>
                    </p:cTn>
                  </p:par>
                </p:childTnLst>
              </p:cTn>
              <p:nextCondLst>
                <p:cond evt="onClick" delay="0">
                  <p:tgtEl>
                    <p:spTgt spid="31"/>
                  </p:tgtEl>
                </p:cond>
              </p:nextCondLst>
            </p:seq>
            <p:seq concurrent="1" nextAc="seek">
              <p:cTn id="8" restart="whenNotActive" fill="hold" evtFilter="cancelBubble" nodeType="interactiveSeq">
                <p:stCondLst>
                  <p:cond evt="onClick" delay="0">
                    <p:tgtEl>
                      <p:spTgt spid="32"/>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32"/>
                                        </p:tgtEl>
                                      </p:cBhvr>
                                    </p:animEffect>
                                    <p:set>
                                      <p:cBhvr>
                                        <p:cTn id="13" dur="1" fill="hold">
                                          <p:stCondLst>
                                            <p:cond delay="499"/>
                                          </p:stCondLst>
                                        </p:cTn>
                                        <p:tgtEl>
                                          <p:spTgt spid="32"/>
                                        </p:tgtEl>
                                        <p:attrNameLst>
                                          <p:attrName>style.visibility</p:attrName>
                                        </p:attrNameLst>
                                      </p:cBhvr>
                                      <p:to>
                                        <p:strVal val="hidden"/>
                                      </p:to>
                                    </p:set>
                                  </p:childTnLst>
                                </p:cTn>
                              </p:par>
                            </p:childTnLst>
                          </p:cTn>
                        </p:par>
                      </p:childTnLst>
                    </p:cTn>
                  </p:par>
                </p:childTnLst>
              </p:cTn>
              <p:nextCondLst>
                <p:cond evt="onClick" delay="0">
                  <p:tgtEl>
                    <p:spTgt spid="32"/>
                  </p:tgtEl>
                </p:cond>
              </p:nextCondLst>
            </p:seq>
            <p:seq concurrent="1" nextAc="seek">
              <p:cTn id="14" restart="whenNotActive" fill="hold" evtFilter="cancelBubble" nodeType="interactiveSeq">
                <p:stCondLst>
                  <p:cond evt="onClick" delay="0">
                    <p:tgtEl>
                      <p:spTgt spid="30"/>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40"/>
                                        </p:tgtEl>
                                        <p:attrNameLst>
                                          <p:attrName>style.visibility</p:attrName>
                                        </p:attrNameLst>
                                      </p:cBhvr>
                                      <p:to>
                                        <p:strVal val="visible"/>
                                      </p:to>
                                    </p:set>
                                    <p:animEffect transition="in" filter="wipe(down)">
                                      <p:cBhvr>
                                        <p:cTn id="19" dur="500"/>
                                        <p:tgtEl>
                                          <p:spTgt spid="40"/>
                                        </p:tgtEl>
                                      </p:cBhvr>
                                    </p:animEffect>
                                  </p:childTnLst>
                                </p:cTn>
                              </p:par>
                            </p:childTnLst>
                          </p:cTn>
                        </p:par>
                      </p:childTnLst>
                    </p:cTn>
                  </p:par>
                </p:childTnLst>
              </p:cTn>
              <p:nextCondLst>
                <p:cond evt="onClick" delay="0">
                  <p:tgtEl>
                    <p:spTgt spid="30"/>
                  </p:tgtEl>
                </p:cond>
              </p:nextCondLst>
            </p:seq>
            <p:seq concurrent="1" nextAc="seek">
              <p:cTn id="20" restart="whenNotActive" fill="hold" evtFilter="cancelBubble" nodeType="interactiveSeq">
                <p:stCondLst>
                  <p:cond evt="onClick" delay="0">
                    <p:tgtEl>
                      <p:spTgt spid="40"/>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40"/>
                                        </p:tgtEl>
                                      </p:cBhvr>
                                    </p:animEffect>
                                    <p:set>
                                      <p:cBhvr>
                                        <p:cTn id="25" dur="1" fill="hold">
                                          <p:stCondLst>
                                            <p:cond delay="499"/>
                                          </p:stCondLst>
                                        </p:cTn>
                                        <p:tgtEl>
                                          <p:spTgt spid="40"/>
                                        </p:tgtEl>
                                        <p:attrNameLst>
                                          <p:attrName>style.visibility</p:attrName>
                                        </p:attrNameLst>
                                      </p:cBhvr>
                                      <p:to>
                                        <p:strVal val="hidden"/>
                                      </p:to>
                                    </p:set>
                                  </p:childTnLst>
                                </p:cTn>
                              </p:par>
                            </p:childTnLst>
                          </p:cTn>
                        </p:par>
                      </p:childTnLst>
                    </p:cTn>
                  </p:par>
                </p:childTnLst>
              </p:cTn>
              <p:nextCondLst>
                <p:cond evt="onClick" delay="0">
                  <p:tgtEl>
                    <p:spTgt spid="40"/>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15</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7"/>
            <a:ext cx="8128000" cy="470450"/>
          </a:xfrm>
          <a:prstGeom prst="rect">
            <a:avLst/>
          </a:prstGeom>
        </p:spPr>
        <p:txBody>
          <a:bodyPr>
            <a:spAutoFit/>
          </a:bodyPr>
          <a:lstStyle/>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的概率分布列如下表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367984475"/>
              </p:ext>
            </p:extLst>
          </p:nvPr>
        </p:nvGraphicFramePr>
        <p:xfrm>
          <a:off x="2032000" y="1865607"/>
          <a:ext cx="8128000" cy="1600053"/>
        </p:xfrm>
        <a:graphic>
          <a:graphicData uri="http://schemas.openxmlformats.org/presentationml/2006/ole">
            <p:oleObj spid="_x0000_s13318" name="文档" r:id="rId6" imgW="3838246" imgH="756027"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2637803914"/>
              </p:ext>
            </p:extLst>
          </p:nvPr>
        </p:nvGraphicFramePr>
        <p:xfrm>
          <a:off x="1834649" y="3048178"/>
          <a:ext cx="8128000" cy="484050"/>
        </p:xfrm>
        <a:graphic>
          <a:graphicData uri="http://schemas.openxmlformats.org/presentationml/2006/ole">
            <p:oleObj spid="_x0000_s13319" name="文档" r:id="rId7" imgW="3838246" imgH="228248" progId="Word.Document.12">
              <p:embed/>
            </p:oleObj>
          </a:graphicData>
        </a:graphic>
      </p:graphicFrame>
      <p:sp>
        <p:nvSpPr>
          <p:cNvPr id="12" name="五边形 11"/>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3" name="五边形 12"/>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1775520" y="4574820"/>
            <a:ext cx="8640960" cy="2094541"/>
            <a:chOff x="251520" y="3422691"/>
            <a:chExt cx="8640960" cy="2094541"/>
          </a:xfrm>
        </p:grpSpPr>
        <p:grpSp>
          <p:nvGrpSpPr>
            <p:cNvPr id="15" name="组合 14"/>
            <p:cNvGrpSpPr/>
            <p:nvPr/>
          </p:nvGrpSpPr>
          <p:grpSpPr>
            <a:xfrm>
              <a:off x="251520" y="3422691"/>
              <a:ext cx="8640960" cy="2094541"/>
              <a:chOff x="251520" y="863624"/>
              <a:chExt cx="8640960" cy="2094541"/>
            </a:xfrm>
          </p:grpSpPr>
          <p:sp>
            <p:nvSpPr>
              <p:cNvPr id="17" name="五边形 16"/>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863624"/>
                <a:ext cx="8640960" cy="1780254"/>
                <a:chOff x="251520" y="863624"/>
                <a:chExt cx="8640960" cy="1780254"/>
              </a:xfrm>
            </p:grpSpPr>
            <p:sp>
              <p:nvSpPr>
                <p:cNvPr id="20" name="矩形 19"/>
                <p:cNvSpPr/>
                <p:nvPr/>
              </p:nvSpPr>
              <p:spPr>
                <a:xfrm>
                  <a:off x="251520" y="863624"/>
                  <a:ext cx="8640960" cy="1780254"/>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2"/>
                <p:cNvSpPr txBox="1"/>
                <p:nvPr/>
              </p:nvSpPr>
              <p:spPr>
                <a:xfrm>
                  <a:off x="8360077" y="951741"/>
                  <a:ext cx="492443" cy="276999"/>
                </a:xfrm>
                <a:prstGeom prst="rect">
                  <a:avLst/>
                </a:prstGeom>
                <a:noFill/>
              </p:spPr>
              <p:txBody>
                <a:bodyPr wrap="none" rtlCol="0">
                  <a:spAutoFit/>
                </a:bodyPr>
                <a:lstStyle/>
                <a:p>
                  <a:r>
                    <a:rPr lang="zh-CN" altLang="en-US" sz="1200" dirty="0"/>
                    <a:t>关闭</a:t>
                  </a:r>
                </a:p>
              </p:txBody>
            </p:sp>
          </p:grpSp>
        </p:grpSp>
        <p:graphicFrame>
          <p:nvGraphicFramePr>
            <p:cNvPr id="16" name="对象 15"/>
            <p:cNvGraphicFramePr>
              <a:graphicFrameLocks noChangeAspect="1"/>
            </p:cNvGraphicFramePr>
            <p:nvPr>
              <p:extLst>
                <p:ext uri="{D42A27DB-BD31-4B8C-83A1-F6EECF244321}">
                  <p14:modId xmlns:p14="http://schemas.microsoft.com/office/powerpoint/2010/main" xmlns="" val="3840134141"/>
                </p:ext>
              </p:extLst>
            </p:nvPr>
          </p:nvGraphicFramePr>
          <p:xfrm>
            <a:off x="520700" y="3802002"/>
            <a:ext cx="8047038" cy="1041400"/>
          </p:xfrm>
          <a:graphic>
            <a:graphicData uri="http://schemas.openxmlformats.org/presentationml/2006/ole">
              <p:oleObj spid="_x0000_s13320" name="文档" r:id="rId8" imgW="3838246" imgH="496098" progId="Word.Document.12">
                <p:embed/>
              </p:oleObj>
            </a:graphicData>
          </a:graphic>
        </p:graphicFrame>
      </p:grpSp>
      <p:grpSp>
        <p:nvGrpSpPr>
          <p:cNvPr id="22" name="组合 21"/>
          <p:cNvGrpSpPr/>
          <p:nvPr/>
        </p:nvGrpSpPr>
        <p:grpSpPr>
          <a:xfrm>
            <a:off x="1775520" y="5523886"/>
            <a:ext cx="8640960" cy="1145475"/>
            <a:chOff x="251520" y="5379869"/>
            <a:chExt cx="8640960" cy="1145475"/>
          </a:xfrm>
        </p:grpSpPr>
        <p:grpSp>
          <p:nvGrpSpPr>
            <p:cNvPr id="23" name="组合 22"/>
            <p:cNvGrpSpPr/>
            <p:nvPr/>
          </p:nvGrpSpPr>
          <p:grpSpPr>
            <a:xfrm>
              <a:off x="251520" y="5379869"/>
              <a:ext cx="8640960" cy="1145475"/>
              <a:chOff x="251520" y="3762122"/>
              <a:chExt cx="8640960" cy="1145475"/>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4" name="对象 23"/>
            <p:cNvGraphicFramePr>
              <a:graphicFrameLocks noChangeAspect="1"/>
            </p:cNvGraphicFramePr>
            <p:nvPr>
              <p:extLst>
                <p:ext uri="{D42A27DB-BD31-4B8C-83A1-F6EECF244321}">
                  <p14:modId xmlns:p14="http://schemas.microsoft.com/office/powerpoint/2010/main" xmlns="" val="785737803"/>
                </p:ext>
              </p:extLst>
            </p:nvPr>
          </p:nvGraphicFramePr>
          <p:xfrm>
            <a:off x="560388" y="5720209"/>
            <a:ext cx="7997825" cy="439738"/>
          </p:xfrm>
          <a:graphic>
            <a:graphicData uri="http://schemas.openxmlformats.org/presentationml/2006/ole">
              <p:oleObj spid="_x0000_s13321" name="文档" r:id="rId9" imgW="3863088" imgH="216008" progId="Word.Document.12">
                <p:embed/>
              </p:oleObj>
            </a:graphicData>
          </a:graphic>
        </p:graphicFrame>
      </p:grpSp>
    </p:spTree>
    <p:extLst>
      <p:ext uri="{BB962C8B-B14F-4D97-AF65-F5344CB8AC3E}">
        <p14:creationId xmlns:p14="http://schemas.microsoft.com/office/powerpoint/2010/main" xmlns="" val="56541842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16</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2919865"/>
            <a:ext cx="8128000" cy="1272271"/>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要正确理解随机变量概率值的意义</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利用分布列中各概率之和为</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可求出参数的值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此时要注意检验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以保证每个概率值均为非负数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8514690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17</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353648"/>
            <a:ext cx="4733668" cy="466731"/>
          </a:xfrm>
          <a:prstGeom prst="rect">
            <a:avLst/>
          </a:prstGeom>
        </p:spPr>
        <p:txBody>
          <a:bodyPr wrap="none">
            <a:spAutoFit/>
          </a:bodyPr>
          <a:lstStyle/>
          <a:p>
            <a:pPr indent="267970">
              <a:lnSpc>
                <a:spcPct val="120000"/>
              </a:lnSpc>
              <a:tabLst>
                <a:tab pos="1188085" algn="l"/>
                <a:tab pos="2163445" algn="l"/>
                <a:tab pos="3142615" algn="l"/>
                <a:tab pos="4190365" algn="l"/>
              </a:tabLst>
            </a:pPr>
            <a:r>
              <a:rPr lang="zh-CN" altLang="zh-CN" sz="2200" b="1" dirty="0">
                <a:solidFill>
                  <a:srgbClr val="000000"/>
                </a:solidFill>
                <a:latin typeface="Arial" panose="020B0604020202020204" pitchFamily="34" charset="0"/>
                <a:ea typeface="黑体" panose="02010609060101010101" pitchFamily="49" charset="-122"/>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的分布列如下</a:t>
            </a:r>
            <a:r>
              <a:rPr lang="en-US" altLang="zh-CN"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342970674"/>
              </p:ext>
            </p:extLst>
          </p:nvPr>
        </p:nvGraphicFramePr>
        <p:xfrm>
          <a:off x="2032000" y="1870583"/>
          <a:ext cx="8128000" cy="1287439"/>
        </p:xfrm>
        <a:graphic>
          <a:graphicData uri="http://schemas.openxmlformats.org/presentationml/2006/ole">
            <p:oleObj spid="_x0000_s14341" name="文档" r:id="rId6" imgW="3838246" imgH="608782" progId="Word.Document.12">
              <p:embed/>
            </p:oleObj>
          </a:graphicData>
        </a:graphic>
      </p:graphicFrame>
      <p:sp>
        <p:nvSpPr>
          <p:cNvPr id="5" name="矩形 4"/>
          <p:cNvSpPr>
            <a:spLocks noChangeAspect="1"/>
          </p:cNvSpPr>
          <p:nvPr/>
        </p:nvSpPr>
        <p:spPr>
          <a:xfrm>
            <a:off x="2032000" y="2740137"/>
            <a:ext cx="8128000" cy="466731"/>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err="1">
                <a:solidFill>
                  <a:srgbClr val="000000"/>
                </a:solidFill>
                <a:latin typeface="Times New Roman" panose="02020603050405020304" pitchFamily="18" charset="0"/>
                <a:cs typeface="Times New Roman" panose="02020603050405020304" pitchFamily="18" charset="0"/>
              </a:rPr>
              <a:t>a</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b</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成等差数列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12" name="五边形 11"/>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13" name="五边形 12"/>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4" name="组合 13"/>
          <p:cNvGrpSpPr/>
          <p:nvPr/>
        </p:nvGrpSpPr>
        <p:grpSpPr>
          <a:xfrm>
            <a:off x="1775520" y="4155766"/>
            <a:ext cx="8640960" cy="2513595"/>
            <a:chOff x="251520" y="3003637"/>
            <a:chExt cx="8640960" cy="2513595"/>
          </a:xfrm>
        </p:grpSpPr>
        <p:grpSp>
          <p:nvGrpSpPr>
            <p:cNvPr id="15" name="组合 14"/>
            <p:cNvGrpSpPr/>
            <p:nvPr/>
          </p:nvGrpSpPr>
          <p:grpSpPr>
            <a:xfrm>
              <a:off x="251520" y="3003637"/>
              <a:ext cx="8640960" cy="2513595"/>
              <a:chOff x="251520" y="444570"/>
              <a:chExt cx="8640960" cy="2513595"/>
            </a:xfrm>
          </p:grpSpPr>
          <p:sp>
            <p:nvSpPr>
              <p:cNvPr id="17" name="五边形 16"/>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8" name="燕尾形 17"/>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9" name="组合 18"/>
              <p:cNvGrpSpPr/>
              <p:nvPr/>
            </p:nvGrpSpPr>
            <p:grpSpPr>
              <a:xfrm>
                <a:off x="251520" y="444570"/>
                <a:ext cx="8640960" cy="2199307"/>
                <a:chOff x="251520" y="444570"/>
                <a:chExt cx="8640960" cy="2199307"/>
              </a:xfrm>
            </p:grpSpPr>
            <p:sp>
              <p:nvSpPr>
                <p:cNvPr id="20" name="矩形 19"/>
                <p:cNvSpPr/>
                <p:nvPr/>
              </p:nvSpPr>
              <p:spPr>
                <a:xfrm>
                  <a:off x="251520" y="444570"/>
                  <a:ext cx="8640960" cy="2199307"/>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TextBox 22"/>
                <p:cNvSpPr txBox="1"/>
                <p:nvPr/>
              </p:nvSpPr>
              <p:spPr>
                <a:xfrm>
                  <a:off x="8360077" y="615272"/>
                  <a:ext cx="492443" cy="276999"/>
                </a:xfrm>
                <a:prstGeom prst="rect">
                  <a:avLst/>
                </a:prstGeom>
                <a:noFill/>
              </p:spPr>
              <p:txBody>
                <a:bodyPr wrap="none" rtlCol="0">
                  <a:spAutoFit/>
                </a:bodyPr>
                <a:lstStyle/>
                <a:p>
                  <a:r>
                    <a:rPr lang="zh-CN" altLang="en-US" sz="1200" dirty="0"/>
                    <a:t>关闭</a:t>
                  </a:r>
                </a:p>
              </p:txBody>
            </p:sp>
          </p:grpSp>
        </p:grpSp>
        <p:graphicFrame>
          <p:nvGraphicFramePr>
            <p:cNvPr id="16" name="对象 15"/>
            <p:cNvGraphicFramePr>
              <a:graphicFrameLocks noChangeAspect="1"/>
            </p:cNvGraphicFramePr>
            <p:nvPr>
              <p:extLst>
                <p:ext uri="{D42A27DB-BD31-4B8C-83A1-F6EECF244321}">
                  <p14:modId xmlns:p14="http://schemas.microsoft.com/office/powerpoint/2010/main" xmlns="" val="1814243503"/>
                </p:ext>
              </p:extLst>
            </p:nvPr>
          </p:nvGraphicFramePr>
          <p:xfrm>
            <a:off x="520700" y="3462816"/>
            <a:ext cx="8047038" cy="1546225"/>
          </p:xfrm>
          <a:graphic>
            <a:graphicData uri="http://schemas.openxmlformats.org/presentationml/2006/ole">
              <p:oleObj spid="_x0000_s14342" name="文档" r:id="rId7" imgW="3838246" imgH="744147" progId="Word.Document.12">
                <p:embed/>
              </p:oleObj>
            </a:graphicData>
          </a:graphic>
        </p:graphicFrame>
      </p:grpSp>
      <p:grpSp>
        <p:nvGrpSpPr>
          <p:cNvPr id="22" name="组合 21"/>
          <p:cNvGrpSpPr/>
          <p:nvPr/>
        </p:nvGrpSpPr>
        <p:grpSpPr>
          <a:xfrm>
            <a:off x="1775520" y="5388006"/>
            <a:ext cx="8640960" cy="1281355"/>
            <a:chOff x="251520" y="5243989"/>
            <a:chExt cx="8640960" cy="1281355"/>
          </a:xfrm>
        </p:grpSpPr>
        <p:grpSp>
          <p:nvGrpSpPr>
            <p:cNvPr id="23" name="组合 22"/>
            <p:cNvGrpSpPr/>
            <p:nvPr/>
          </p:nvGrpSpPr>
          <p:grpSpPr>
            <a:xfrm>
              <a:off x="251520" y="5243989"/>
              <a:ext cx="8640960" cy="1281355"/>
              <a:chOff x="251520" y="3626242"/>
              <a:chExt cx="8640960" cy="1281355"/>
            </a:xfrm>
          </p:grpSpPr>
          <p:sp>
            <p:nvSpPr>
              <p:cNvPr id="25" name="五边形 24"/>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6" name="五边形 25"/>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7" name="燕尾形 26"/>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8" name="矩形 27"/>
              <p:cNvSpPr/>
              <p:nvPr/>
            </p:nvSpPr>
            <p:spPr>
              <a:xfrm>
                <a:off x="251520" y="3626242"/>
                <a:ext cx="8640960" cy="97262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30"/>
              <p:cNvSpPr txBox="1"/>
              <p:nvPr/>
            </p:nvSpPr>
            <p:spPr>
              <a:xfrm>
                <a:off x="8388424" y="3742590"/>
                <a:ext cx="492443" cy="276999"/>
              </a:xfrm>
              <a:prstGeom prst="rect">
                <a:avLst/>
              </a:prstGeom>
              <a:noFill/>
            </p:spPr>
            <p:txBody>
              <a:bodyPr wrap="none" rtlCol="0">
                <a:spAutoFit/>
              </a:bodyPr>
              <a:lstStyle/>
              <a:p>
                <a:r>
                  <a:rPr lang="zh-CN" altLang="en-US" sz="1200" dirty="0"/>
                  <a:t>关闭</a:t>
                </a:r>
              </a:p>
            </p:txBody>
          </p:sp>
        </p:grpSp>
        <p:graphicFrame>
          <p:nvGraphicFramePr>
            <p:cNvPr id="24" name="对象 23"/>
            <p:cNvGraphicFramePr>
              <a:graphicFrameLocks noChangeAspect="1"/>
            </p:cNvGraphicFramePr>
            <p:nvPr>
              <p:extLst>
                <p:ext uri="{D42A27DB-BD31-4B8C-83A1-F6EECF244321}">
                  <p14:modId xmlns:p14="http://schemas.microsoft.com/office/powerpoint/2010/main" xmlns="" val="959739441"/>
                </p:ext>
              </p:extLst>
            </p:nvPr>
          </p:nvGraphicFramePr>
          <p:xfrm>
            <a:off x="561975" y="5584871"/>
            <a:ext cx="7977188" cy="465137"/>
          </p:xfrm>
          <a:graphic>
            <a:graphicData uri="http://schemas.openxmlformats.org/presentationml/2006/ole">
              <p:oleObj spid="_x0000_s14343" name="文档" r:id="rId8" imgW="3863088" imgH="225728" progId="Word.Document.12">
                <p:embed/>
              </p:oleObj>
            </a:graphicData>
          </a:graphic>
        </p:graphicFrame>
      </p:grpSp>
    </p:spTree>
    <p:extLst>
      <p:ext uri="{BB962C8B-B14F-4D97-AF65-F5344CB8AC3E}">
        <p14:creationId xmlns:p14="http://schemas.microsoft.com/office/powerpoint/2010/main" xmlns="" val="6431569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13"/>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childTnLst>
              </p:cTn>
              <p:nextCondLst>
                <p:cond evt="onClick" delay="0">
                  <p:tgtEl>
                    <p:spTgt spid="13"/>
                  </p:tgtEl>
                </p:cond>
              </p:nextCondLst>
            </p:seq>
            <p:seq concurrent="1" nextAc="seek">
              <p:cTn id="8" restart="whenNotActive" fill="hold" evtFilter="cancelBubble" nodeType="interactiveSeq">
                <p:stCondLst>
                  <p:cond evt="onClick" delay="0">
                    <p:tgtEl>
                      <p:spTgt spid="14"/>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4"/>
                                        </p:tgtEl>
                                      </p:cBhvr>
                                    </p:animEffect>
                                    <p:set>
                                      <p:cBhvr>
                                        <p:cTn id="13" dur="1" fill="hold">
                                          <p:stCondLst>
                                            <p:cond delay="499"/>
                                          </p:stCondLst>
                                        </p:cTn>
                                        <p:tgtEl>
                                          <p:spTgt spid="14"/>
                                        </p:tgtEl>
                                        <p:attrNameLst>
                                          <p:attrName>style.visibility</p:attrName>
                                        </p:attrNameLst>
                                      </p:cBhvr>
                                      <p:to>
                                        <p:strVal val="hidden"/>
                                      </p:to>
                                    </p:set>
                                  </p:childTnLst>
                                </p:cTn>
                              </p:par>
                            </p:childTnLst>
                          </p:cTn>
                        </p:par>
                      </p:childTnLst>
                    </p:cTn>
                  </p:par>
                </p:childTnLst>
              </p:cTn>
              <p:nextCondLst>
                <p:cond evt="onClick" delay="0">
                  <p:tgtEl>
                    <p:spTgt spid="14"/>
                  </p:tgtEl>
                </p:cond>
              </p:nextCondLst>
            </p:seq>
            <p:seq concurrent="1" nextAc="seek">
              <p:cTn id="14" restart="whenNotActive" fill="hold" evtFilter="cancelBubble" nodeType="interactiveSeq">
                <p:stCondLst>
                  <p:cond evt="onClick" delay="0">
                    <p:tgtEl>
                      <p:spTgt spid="12"/>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down)">
                                      <p:cBhvr>
                                        <p:cTn id="19" dur="500"/>
                                        <p:tgtEl>
                                          <p:spTgt spid="22"/>
                                        </p:tgtEl>
                                      </p:cBhvr>
                                    </p:animEffect>
                                  </p:childTnLst>
                                </p:cTn>
                              </p:par>
                            </p:childTnLst>
                          </p:cTn>
                        </p:par>
                      </p:childTnLst>
                    </p:cTn>
                  </p:par>
                </p:childTnLst>
              </p:cTn>
              <p:nextCondLst>
                <p:cond evt="onClick" delay="0">
                  <p:tgtEl>
                    <p:spTgt spid="12"/>
                  </p:tgtEl>
                </p:cond>
              </p:nextCondLst>
            </p:seq>
            <p:seq concurrent="1" nextAc="seek">
              <p:cTn id="20" restart="whenNotActive" fill="hold" evtFilter="cancelBubble" nodeType="interactiveSeq">
                <p:stCondLst>
                  <p:cond evt="onClick" delay="0">
                    <p:tgtEl>
                      <p:spTgt spid="22"/>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22"/>
                                        </p:tgtEl>
                                      </p:cBhvr>
                                    </p:animEffect>
                                    <p:set>
                                      <p:cBhvr>
                                        <p:cTn id="25" dur="1" fill="hold">
                                          <p:stCondLst>
                                            <p:cond delay="499"/>
                                          </p:stCondLst>
                                        </p:cTn>
                                        <p:tgtEl>
                                          <p:spTgt spid="22"/>
                                        </p:tgtEl>
                                        <p:attrNameLst>
                                          <p:attrName>style.visibility</p:attrName>
                                        </p:attrNameLst>
                                      </p:cBhvr>
                                      <p:to>
                                        <p:strVal val="hidden"/>
                                      </p:to>
                                    </p:set>
                                  </p:childTnLst>
                                </p:cTn>
                              </p:par>
                            </p:childTnLst>
                          </p:cTn>
                        </p:par>
                      </p:childTnLst>
                    </p:cTn>
                  </p:par>
                </p:childTnLst>
              </p:cTn>
              <p:nextCondLst>
                <p:cond evt="onClick" delay="0">
                  <p:tgtEl>
                    <p:spTgt spid="22"/>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18</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3" name="矩形 2"/>
          <p:cNvSpPr>
            <a:spLocks noChangeAspect="1"/>
          </p:cNvSpPr>
          <p:nvPr/>
        </p:nvSpPr>
        <p:spPr>
          <a:xfrm>
            <a:off x="2032000" y="1806478"/>
            <a:ext cx="8128000" cy="469937"/>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离散型随机变量分布列</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a:spLocks noChangeAspect="1"/>
          </p:cNvSpPr>
          <p:nvPr/>
        </p:nvSpPr>
        <p:spPr>
          <a:xfrm>
            <a:off x="2032000" y="2266219"/>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2</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一个袋子装有大小、形状完全相同的</a:t>
            </a:r>
            <a:r>
              <a:rPr lang="en-US" altLang="zh-CN" sz="2200" dirty="0">
                <a:solidFill>
                  <a:srgbClr val="000000"/>
                </a:solidFill>
                <a:latin typeface="Times New Roman" panose="02020603050405020304" pitchFamily="18" charset="0"/>
                <a:cs typeface="Times New Roman" panose="02020603050405020304" pitchFamily="18" charset="0"/>
              </a:rPr>
              <a:t>9</a:t>
            </a:r>
            <a:r>
              <a:rPr lang="zh-CN" altLang="zh-CN" sz="2200" dirty="0">
                <a:solidFill>
                  <a:srgbClr val="000000"/>
                </a:solidFill>
                <a:latin typeface="Times New Roman" panose="02020603050405020304" pitchFamily="18" charset="0"/>
                <a:cs typeface="Times New Roman" panose="02020603050405020304" pitchFamily="18" charset="0"/>
              </a:rPr>
              <a:t>个球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个红球编号分别为</a:t>
            </a:r>
            <a:r>
              <a:rPr lang="en-US" altLang="zh-CN" sz="2200" dirty="0">
                <a:solidFill>
                  <a:srgbClr val="000000"/>
                </a:solidFill>
                <a:latin typeface="Times New Roman" panose="02020603050405020304" pitchFamily="18" charset="0"/>
                <a:cs typeface="Times New Roman" panose="02020603050405020304" pitchFamily="18" charset="0"/>
              </a:rPr>
              <a:t>1,2,3,4,5;4</a:t>
            </a:r>
            <a:r>
              <a:rPr lang="zh-CN" altLang="zh-CN" sz="2200" dirty="0">
                <a:solidFill>
                  <a:srgbClr val="000000"/>
                </a:solidFill>
                <a:latin typeface="Times New Roman" panose="02020603050405020304" pitchFamily="18" charset="0"/>
                <a:cs typeface="Times New Roman" panose="02020603050405020304" pitchFamily="18" charset="0"/>
              </a:rPr>
              <a:t>个白球编号分别为</a:t>
            </a:r>
            <a:r>
              <a:rPr lang="en-US" altLang="zh-CN" sz="2200" dirty="0">
                <a:solidFill>
                  <a:srgbClr val="000000"/>
                </a:solidFill>
                <a:latin typeface="Times New Roman" panose="02020603050405020304" pitchFamily="18" charset="0"/>
                <a:cs typeface="Times New Roman" panose="02020603050405020304" pitchFamily="18" charset="0"/>
              </a:rPr>
              <a:t>1,2,3,4,</a:t>
            </a:r>
            <a:r>
              <a:rPr lang="zh-CN" altLang="zh-CN" sz="2200" dirty="0">
                <a:solidFill>
                  <a:srgbClr val="000000"/>
                </a:solidFill>
                <a:latin typeface="Times New Roman" panose="02020603050405020304" pitchFamily="18" charset="0"/>
                <a:cs typeface="Times New Roman" panose="02020603050405020304" pitchFamily="18" charset="0"/>
              </a:rPr>
              <a:t>从袋中任意取出</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求取出的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个球编号都不相同的概率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为取出的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个球中编号的最小值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的分布列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a:spLocks noChangeAspect="1"/>
          </p:cNvSpPr>
          <p:nvPr/>
        </p:nvSpPr>
        <p:spPr>
          <a:xfrm>
            <a:off x="2032000" y="4351019"/>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取出的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个球编号都不相同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取出的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个球中恰有</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个球编号相同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为事件</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1177852107"/>
              </p:ext>
            </p:extLst>
          </p:nvPr>
        </p:nvGraphicFramePr>
        <p:xfrm>
          <a:off x="1837137" y="5225174"/>
          <a:ext cx="8128000" cy="580091"/>
        </p:xfrm>
        <a:graphic>
          <a:graphicData uri="http://schemas.openxmlformats.org/presentationml/2006/ole">
            <p:oleObj spid="_x0000_s15363" name="文档" r:id="rId6" imgW="3847376" imgH="274568" progId="Word.Document.12">
              <p:embed/>
            </p:oleObj>
          </a:graphicData>
        </a:graphic>
      </p:graphicFrame>
    </p:spTree>
    <p:extLst>
      <p:ext uri="{BB962C8B-B14F-4D97-AF65-F5344CB8AC3E}">
        <p14:creationId xmlns:p14="http://schemas.microsoft.com/office/powerpoint/2010/main" xmlns="" val="19071668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19</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4" name="矩形 3"/>
          <p:cNvSpPr>
            <a:spLocks noChangeAspect="1"/>
          </p:cNvSpPr>
          <p:nvPr/>
        </p:nvSpPr>
        <p:spPr>
          <a:xfrm>
            <a:off x="2032001" y="1916832"/>
            <a:ext cx="3849131"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可取的值为</a:t>
            </a:r>
            <a:r>
              <a:rPr lang="en-US" altLang="zh-CN" sz="2200" dirty="0">
                <a:solidFill>
                  <a:srgbClr val="000000"/>
                </a:solidFill>
                <a:latin typeface="Times New Roman" panose="02020603050405020304" pitchFamily="18" charset="0"/>
                <a:cs typeface="Times New Roman" panose="02020603050405020304" pitchFamily="18" charset="0"/>
              </a:rPr>
              <a:t>1,2,3,4,</a:t>
            </a:r>
            <a:r>
              <a:rPr lang="zh-CN" altLang="en-US"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1747818212"/>
              </p:ext>
            </p:extLst>
          </p:nvPr>
        </p:nvGraphicFramePr>
        <p:xfrm>
          <a:off x="1837137" y="2406513"/>
          <a:ext cx="8128000" cy="1163539"/>
        </p:xfrm>
        <a:graphic>
          <a:graphicData uri="http://schemas.openxmlformats.org/presentationml/2006/ole">
            <p:oleObj spid="_x0000_s16388" name="文档" r:id="rId6" imgW="3847376" imgH="550936" progId="Word.Document.12">
              <p:embed/>
            </p:oleObj>
          </a:graphicData>
        </a:graphic>
      </p:graphicFrame>
      <p:sp>
        <p:nvSpPr>
          <p:cNvPr id="9" name="矩形 8"/>
          <p:cNvSpPr>
            <a:spLocks noChangeAspect="1"/>
          </p:cNvSpPr>
          <p:nvPr/>
        </p:nvSpPr>
        <p:spPr>
          <a:xfrm>
            <a:off x="2032000" y="3598133"/>
            <a:ext cx="2672526"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的分布列为</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0" name="对象 9"/>
          <p:cNvGraphicFramePr>
            <a:graphicFrameLocks noChangeAspect="1"/>
          </p:cNvGraphicFramePr>
          <p:nvPr>
            <p:extLst>
              <p:ext uri="{D42A27DB-BD31-4B8C-83A1-F6EECF244321}">
                <p14:modId xmlns:p14="http://schemas.microsoft.com/office/powerpoint/2010/main" xmlns="" val="4059967146"/>
              </p:ext>
            </p:extLst>
          </p:nvPr>
        </p:nvGraphicFramePr>
        <p:xfrm>
          <a:off x="2032000" y="4081906"/>
          <a:ext cx="8128000" cy="1579343"/>
        </p:xfrm>
        <a:graphic>
          <a:graphicData uri="http://schemas.openxmlformats.org/presentationml/2006/ole">
            <p:oleObj spid="_x0000_s16389" name="文档" r:id="rId7" imgW="3905117" imgH="758932" progId="Word.Document.12">
              <p:embed/>
            </p:oleObj>
          </a:graphicData>
        </a:graphic>
      </p:graphicFrame>
    </p:spTree>
    <p:extLst>
      <p:ext uri="{BB962C8B-B14F-4D97-AF65-F5344CB8AC3E}">
        <p14:creationId xmlns:p14="http://schemas.microsoft.com/office/powerpoint/2010/main" xmlns="" val="233268778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灯片编号占位符 3"/>
          <p:cNvSpPr>
            <a:spLocks noGrp="1"/>
          </p:cNvSpPr>
          <p:nvPr>
            <p:ph type="sldNum" sz="quarter" idx="4"/>
          </p:nvPr>
        </p:nvSpPr>
        <p:spPr>
          <a:xfrm>
            <a:off x="9696401" y="507714"/>
            <a:ext cx="971599" cy="365125"/>
          </a:xfrm>
          <a:prstGeom prst="rect">
            <a:avLst/>
          </a:prstGeom>
        </p:spPr>
        <p:txBody>
          <a:bodyPr/>
          <a:lstStyle>
            <a:lvl1pPr>
              <a:defRPr>
                <a:solidFill>
                  <a:schemeClr val="bg1"/>
                </a:solidFill>
                <a:latin typeface="+mj-ea"/>
                <a:ea typeface="+mj-ea"/>
              </a:defRPr>
            </a:lvl1pPr>
          </a:lstStyle>
          <a:p>
            <a:pPr algn="ctr"/>
            <a:r>
              <a:rPr lang="en-US" altLang="zh-CN" dirty="0"/>
              <a:t>-</a:t>
            </a:r>
            <a:fld id="{4BF17FCF-D4DA-449D-A468-DDB7E43619E6}" type="slidenum">
              <a:rPr lang="zh-CN" altLang="en-US" smtClean="0"/>
              <a:pPr algn="ctr"/>
              <a:t>2</a:t>
            </a:fld>
            <a:r>
              <a:rPr lang="en-US" altLang="zh-CN" dirty="0"/>
              <a:t>-</a:t>
            </a:r>
            <a:endParaRPr lang="zh-CN" altLang="en-US" dirty="0"/>
          </a:p>
        </p:txBody>
      </p:sp>
      <p:graphicFrame>
        <p:nvGraphicFramePr>
          <p:cNvPr id="2" name="对象 1"/>
          <p:cNvGraphicFramePr>
            <a:graphicFrameLocks noChangeAspect="1"/>
          </p:cNvGraphicFramePr>
          <p:nvPr>
            <p:extLst>
              <p:ext uri="{D42A27DB-BD31-4B8C-83A1-F6EECF244321}">
                <p14:modId xmlns:p14="http://schemas.microsoft.com/office/powerpoint/2010/main" xmlns="" val="3710835920"/>
              </p:ext>
            </p:extLst>
          </p:nvPr>
        </p:nvGraphicFramePr>
        <p:xfrm>
          <a:off x="2032000" y="1560976"/>
          <a:ext cx="8128000" cy="3990049"/>
        </p:xfrm>
        <a:graphic>
          <a:graphicData uri="http://schemas.openxmlformats.org/presentationml/2006/ole">
            <p:oleObj spid="_x0000_s1027" name="文档" r:id="rId4" imgW="3838246" imgH="1883948" progId="Word.Document.12">
              <p:embed/>
            </p:oleObj>
          </a:graphicData>
        </a:graphic>
      </p:graphicFrame>
    </p:spTree>
    <p:extLst>
      <p:ext uri="{BB962C8B-B14F-4D97-AF65-F5344CB8AC3E}">
        <p14:creationId xmlns:p14="http://schemas.microsoft.com/office/powerpoint/2010/main" xmlns="" val="965291661"/>
      </p:ext>
    </p:extLst>
  </p:cSld>
  <p:clrMapOvr>
    <a:masterClrMapping/>
  </p:clrMapOvr>
  <mc:AlternateContent xmlns:mc="http://schemas.openxmlformats.org/markup-compatibility/2006">
    <mc:Choice xmlns:p14="http://schemas.microsoft.com/office/powerpoint/2010/main" xmlns="" Requires="p14">
      <p:transition spd="slow" p14:dur="2000">
        <p:wipe/>
      </p:transition>
    </mc:Choice>
    <mc:Fallback>
      <p:transition spd="slow">
        <p:wip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20</a:t>
            </a:fld>
            <a:r>
              <a:rPr lang="en-US" altLang="zh-CN"/>
              <a:t>-</a:t>
            </a:r>
            <a:endParaRPr lang="zh-CN" altLang="en-US" dirty="0"/>
          </a:p>
        </p:txBody>
      </p:sp>
      <p:sp>
        <p:nvSpPr>
          <p:cNvPr id="15" name="圆角矩形 14">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3"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4"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7" name="矩形 6"/>
          <p:cNvSpPr>
            <a:spLocks noChangeAspect="1"/>
          </p:cNvSpPr>
          <p:nvPr/>
        </p:nvSpPr>
        <p:spPr>
          <a:xfrm>
            <a:off x="2032000" y="2310468"/>
            <a:ext cx="8128000" cy="2491067"/>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求随机变量的分布列的主要步骤</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明确随机变量的取值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并确定随机变量服从何种概率分布</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求每一个随机变量取值的概率</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列成表格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对于抽样问题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要特别注意放回与不放回的区别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不放回抽样由排列数公式求随机变量对应的概率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放回抽样由分步计数原理求随机变量对应的概率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740487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21</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6" name="矩形 5"/>
          <p:cNvSpPr>
            <a:spLocks noChangeAspect="1"/>
          </p:cNvSpPr>
          <p:nvPr/>
        </p:nvSpPr>
        <p:spPr>
          <a:xfrm>
            <a:off x="2032000" y="1916832"/>
            <a:ext cx="8128000" cy="167853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本着健康、低碳的生活理念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租自行车骑游的人越来越多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某自行车租车点的收费标准是每车每次租用时间不超过两小时免费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超过两个小时的部分每小时收费</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不足</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小时的部分按</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小时计算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有甲、乙两人独立来该租车点骑游</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各租一车一次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500861643"/>
              </p:ext>
            </p:extLst>
          </p:nvPr>
        </p:nvGraphicFramePr>
        <p:xfrm>
          <a:off x="2123682" y="3603953"/>
          <a:ext cx="8128000" cy="948938"/>
        </p:xfrm>
        <a:graphic>
          <a:graphicData uri="http://schemas.openxmlformats.org/presentationml/2006/ole">
            <p:oleObj spid="_x0000_s17411" name="文档" r:id="rId6" imgW="3847376" imgH="449098" progId="Word.Document.12">
              <p:embed/>
            </p:oleObj>
          </a:graphicData>
        </a:graphic>
      </p:graphicFrame>
      <p:sp>
        <p:nvSpPr>
          <p:cNvPr id="8" name="矩形 7"/>
          <p:cNvSpPr>
            <a:spLocks noChangeAspect="1"/>
          </p:cNvSpPr>
          <p:nvPr/>
        </p:nvSpPr>
        <p:spPr>
          <a:xfrm>
            <a:off x="2032000" y="4552892"/>
            <a:ext cx="8128000" cy="876715"/>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求甲、乙两人所付租车费用相同的概率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设甲、乙两人所付的租车费用之和为随机变量</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dirty="0">
                <a:solidFill>
                  <a:srgbClr val="000000"/>
                </a:solidFill>
                <a:latin typeface="Times New Roman" panose="02020603050405020304" pitchFamily="18" charset="0"/>
                <a:cs typeface="Times New Roman" panose="02020603050405020304" pitchFamily="18" charset="0"/>
              </a:rPr>
              <a:t>的分布列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86554654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22</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graphicFrame>
        <p:nvGraphicFramePr>
          <p:cNvPr id="3" name="对象 2"/>
          <p:cNvGraphicFramePr>
            <a:graphicFrameLocks noChangeAspect="1"/>
          </p:cNvGraphicFramePr>
          <p:nvPr>
            <p:extLst>
              <p:ext uri="{D42A27DB-BD31-4B8C-83A1-F6EECF244321}">
                <p14:modId xmlns:p14="http://schemas.microsoft.com/office/powerpoint/2010/main" xmlns="" val="575844925"/>
              </p:ext>
            </p:extLst>
          </p:nvPr>
        </p:nvGraphicFramePr>
        <p:xfrm>
          <a:off x="2123682" y="1543123"/>
          <a:ext cx="8128000" cy="2276780"/>
        </p:xfrm>
        <a:graphic>
          <a:graphicData uri="http://schemas.openxmlformats.org/presentationml/2006/ole">
            <p:oleObj spid="_x0000_s18436" name="文档" r:id="rId6" imgW="3847376" imgH="1078122" progId="Word.Document.12">
              <p:embed/>
            </p:oleObj>
          </a:graphicData>
        </a:graphic>
      </p:graphicFrame>
      <p:sp>
        <p:nvSpPr>
          <p:cNvPr id="4" name="矩形 3"/>
          <p:cNvSpPr>
            <a:spLocks noChangeAspect="1"/>
          </p:cNvSpPr>
          <p:nvPr/>
        </p:nvSpPr>
        <p:spPr>
          <a:xfrm>
            <a:off x="2032000" y="3822816"/>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因为甲、乙两人所付的租车费用之和为随机变量</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可能取的值为</a:t>
            </a:r>
            <a:r>
              <a:rPr lang="en-US" altLang="zh-CN" sz="2200" dirty="0">
                <a:solidFill>
                  <a:srgbClr val="000000"/>
                </a:solidFill>
                <a:latin typeface="Times New Roman" panose="02020603050405020304" pitchFamily="18" charset="0"/>
                <a:cs typeface="Times New Roman" panose="02020603050405020304" pitchFamily="18" charset="0"/>
              </a:rPr>
              <a:t>0,2,4,6,8,</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2856055355"/>
              </p:ext>
            </p:extLst>
          </p:nvPr>
        </p:nvGraphicFramePr>
        <p:xfrm>
          <a:off x="1837137" y="4702674"/>
          <a:ext cx="8128000" cy="1441848"/>
        </p:xfrm>
        <a:graphic>
          <a:graphicData uri="http://schemas.openxmlformats.org/presentationml/2006/ole">
            <p:oleObj spid="_x0000_s18437" name="文档" r:id="rId7" imgW="3847376" imgH="681923" progId="Word.Document.12">
              <p:embed/>
            </p:oleObj>
          </a:graphicData>
        </a:graphic>
      </p:graphicFrame>
    </p:spTree>
    <p:extLst>
      <p:ext uri="{BB962C8B-B14F-4D97-AF65-F5344CB8AC3E}">
        <p14:creationId xmlns:p14="http://schemas.microsoft.com/office/powerpoint/2010/main" xmlns="" val="127736349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23</a:t>
            </a:fld>
            <a:r>
              <a:rPr lang="en-US" altLang="zh-CN"/>
              <a:t>-</a:t>
            </a:r>
            <a:endParaRPr lang="zh-CN" altLang="en-US" dirty="0"/>
          </a:p>
        </p:txBody>
      </p:sp>
      <p:sp>
        <p:nvSpPr>
          <p:cNvPr id="15" name="圆角矩形 1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6" name="圆角矩形 1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考点二</a:t>
            </a:r>
          </a:p>
        </p:txBody>
      </p:sp>
      <p:sp>
        <p:nvSpPr>
          <p:cNvPr id="17" name="圆角矩形 16">
            <a:hlinkClick r:id="rId5" action="ppaction://hlinksldjump"/>
          </p:cNvPr>
          <p:cNvSpPr/>
          <p:nvPr/>
        </p:nvSpPr>
        <p:spPr>
          <a:xfrm>
            <a:off x="3949780"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考点三</a:t>
            </a:r>
          </a:p>
        </p:txBody>
      </p:sp>
      <p:sp>
        <p:nvSpPr>
          <p:cNvPr id="7" name="矩形 6"/>
          <p:cNvSpPr>
            <a:spLocks noChangeAspect="1"/>
          </p:cNvSpPr>
          <p:nvPr/>
        </p:nvSpPr>
        <p:spPr>
          <a:xfrm>
            <a:off x="2032001" y="2564904"/>
            <a:ext cx="2337499"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故</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的分布列为</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2457472715"/>
              </p:ext>
            </p:extLst>
          </p:nvPr>
        </p:nvGraphicFramePr>
        <p:xfrm>
          <a:off x="2032000" y="3122902"/>
          <a:ext cx="8128000" cy="1579343"/>
        </p:xfrm>
        <a:graphic>
          <a:graphicData uri="http://schemas.openxmlformats.org/presentationml/2006/ole">
            <p:oleObj spid="_x0000_s19459" name="文档" r:id="rId6" imgW="3905117" imgH="758932" progId="Word.Document.12">
              <p:embed/>
            </p:oleObj>
          </a:graphicData>
        </a:graphic>
      </p:graphicFrame>
    </p:spTree>
    <p:extLst>
      <p:ext uri="{BB962C8B-B14F-4D97-AF65-F5344CB8AC3E}">
        <p14:creationId xmlns:p14="http://schemas.microsoft.com/office/powerpoint/2010/main" xmlns="" val="404531554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24</a:t>
            </a:fld>
            <a:r>
              <a:rPr lang="en-US" altLang="zh-CN"/>
              <a:t>-</a:t>
            </a:r>
            <a:endParaRPr lang="zh-CN" altLang="en-US" dirty="0"/>
          </a:p>
        </p:txBody>
      </p:sp>
      <p:sp>
        <p:nvSpPr>
          <p:cNvPr id="9" name="圆角矩形 8">
            <a:hlinkClick r:id="rId2"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4"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519388"/>
            <a:ext cx="8128000" cy="4522392"/>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FF0000"/>
                </a:solidFill>
                <a:latin typeface="Times New Roman" panose="02020603050405020304" pitchFamily="18" charset="0"/>
                <a:cs typeface="Times New Roman" panose="02020603050405020304" pitchFamily="18" charset="0"/>
              </a:rPr>
              <a:t>超几何分布</a:t>
            </a:r>
            <a:r>
              <a:rPr lang="en-US" altLang="zh-CN" sz="2200" dirty="0">
                <a:solidFill>
                  <a:srgbClr val="FF0000"/>
                </a:solidFill>
                <a:latin typeface="Times New Roman" panose="02020603050405020304" pitchFamily="18" charset="0"/>
                <a:cs typeface="Times New Roman" panose="02020603050405020304" pitchFamily="18" charset="0"/>
              </a:rPr>
              <a:t>(</a:t>
            </a:r>
            <a:r>
              <a:rPr lang="zh-CN" altLang="zh-CN" sz="2200" b="1" dirty="0">
                <a:solidFill>
                  <a:srgbClr val="FF0000"/>
                </a:solidFill>
                <a:latin typeface="Times New Roman" panose="02020603050405020304" pitchFamily="18" charset="0"/>
                <a:cs typeface="Times New Roman" panose="02020603050405020304" pitchFamily="18" charset="0"/>
              </a:rPr>
              <a:t>考点难度</a:t>
            </a:r>
            <a:r>
              <a:rPr lang="en-US" altLang="zh-CN" sz="2200" dirty="0">
                <a:solidFill>
                  <a:srgbClr val="FF0000"/>
                </a:solidFill>
                <a:latin typeface="NEU-BZ-S92"/>
                <a:ea typeface="NEU-BZ-S92"/>
                <a:cs typeface="Times New Roman" panose="02020603050405020304" pitchFamily="18" charset="0"/>
              </a:rPr>
              <a:t>★★</a:t>
            </a:r>
            <a:r>
              <a:rPr lang="en-US" altLang="zh-CN" sz="2200" dirty="0">
                <a:solidFill>
                  <a:srgbClr val="FF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【例</a:t>
            </a:r>
            <a:r>
              <a:rPr lang="en-US" altLang="zh-CN" sz="2200" b="1" dirty="0">
                <a:solidFill>
                  <a:srgbClr val="FF0000"/>
                </a:solidFill>
                <a:latin typeface="Times New Roman" panose="02020603050405020304" pitchFamily="18" charset="0"/>
                <a:cs typeface="Times New Roman" panose="02020603050405020304" pitchFamily="18" charset="0"/>
              </a:rPr>
              <a:t>3</a:t>
            </a: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(2017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山东高考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在心理学研究中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常采用对比试验的方法评价不同心理暗示对人的影响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具体方法如下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将参加试验的志愿者随机分成两组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一组接受甲种心理暗示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另一组接受乙种心理暗示</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通过对比这两组志愿者接受心理暗示后的结果来评价两种心理暗示的作用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名男志愿者</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和</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名女志愿者</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从中随机抽取</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人接受甲种心理暗示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另</a:t>
            </a:r>
            <a:r>
              <a:rPr lang="en-US" altLang="zh-CN" sz="2200" dirty="0">
                <a:solidFill>
                  <a:srgbClr val="000000"/>
                </a:solidFill>
                <a:latin typeface="Times New Roman" panose="02020603050405020304" pitchFamily="18" charset="0"/>
                <a:cs typeface="Times New Roman" panose="02020603050405020304" pitchFamily="18" charset="0"/>
              </a:rPr>
              <a:t>5</a:t>
            </a:r>
            <a:r>
              <a:rPr lang="zh-CN" altLang="zh-CN" sz="2200" dirty="0">
                <a:solidFill>
                  <a:srgbClr val="000000"/>
                </a:solidFill>
                <a:latin typeface="Times New Roman" panose="02020603050405020304" pitchFamily="18" charset="0"/>
                <a:cs typeface="Times New Roman" panose="02020603050405020304" pitchFamily="18" charset="0"/>
              </a:rPr>
              <a:t>人接受乙种心理暗示</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求接受甲种心理暗示的志愿者中包含</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但不包含</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的概率</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用</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表示接受乙种心理暗示的女志愿者人数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的分布列与数学期望</a:t>
            </a: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2293668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25</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12" name="矩形 11"/>
          <p:cNvSpPr>
            <a:spLocks noChangeAspect="1"/>
          </p:cNvSpPr>
          <p:nvPr/>
        </p:nvSpPr>
        <p:spPr>
          <a:xfrm>
            <a:off x="2032000" y="1354317"/>
            <a:ext cx="8128000" cy="866006"/>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记接受甲种心理暗示的志愿者中包含</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但不包含</a:t>
            </a:r>
            <a:r>
              <a:rPr lang="en-US" altLang="zh-CN" sz="2200" i="1" dirty="0">
                <a:solidFill>
                  <a:srgbClr val="000000"/>
                </a:solidFill>
                <a:latin typeface="Times New Roman" panose="02020603050405020304" pitchFamily="18" charset="0"/>
                <a:cs typeface="Times New Roman" panose="02020603050405020304" pitchFamily="18" charset="0"/>
              </a:rPr>
              <a:t>B</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的事件为</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3" name="对象 12"/>
          <p:cNvGraphicFramePr>
            <a:graphicFrameLocks noChangeAspect="1"/>
          </p:cNvGraphicFramePr>
          <p:nvPr>
            <p:extLst>
              <p:ext uri="{D42A27DB-BD31-4B8C-83A1-F6EECF244321}">
                <p14:modId xmlns:p14="http://schemas.microsoft.com/office/powerpoint/2010/main" xmlns="" val="4147717747"/>
              </p:ext>
            </p:extLst>
          </p:nvPr>
        </p:nvGraphicFramePr>
        <p:xfrm>
          <a:off x="1834649" y="2210801"/>
          <a:ext cx="8128000" cy="581531"/>
        </p:xfrm>
        <a:graphic>
          <a:graphicData uri="http://schemas.openxmlformats.org/presentationml/2006/ole">
            <p:oleObj spid="_x0000_s20484" name="文档" r:id="rId6" imgW="3838246" imgH="274690" progId="Word.Document.12">
              <p:embed/>
            </p:oleObj>
          </a:graphicData>
        </a:graphic>
      </p:graphicFrame>
      <p:sp>
        <p:nvSpPr>
          <p:cNvPr id="6" name="矩形 5"/>
          <p:cNvSpPr>
            <a:spLocks noChangeAspect="1"/>
          </p:cNvSpPr>
          <p:nvPr/>
        </p:nvSpPr>
        <p:spPr>
          <a:xfrm>
            <a:off x="2032000" y="2772709"/>
            <a:ext cx="4985660"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由题意知</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可取的值为</a:t>
            </a:r>
            <a:r>
              <a:rPr lang="en-US" altLang="zh-CN" sz="2200" dirty="0">
                <a:solidFill>
                  <a:srgbClr val="000000"/>
                </a:solidFill>
                <a:latin typeface="Times New Roman" panose="02020603050405020304" pitchFamily="18" charset="0"/>
                <a:cs typeface="Times New Roman" panose="02020603050405020304" pitchFamily="18" charset="0"/>
              </a:rPr>
              <a:t>:0,1,2,3,4,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则</a:t>
            </a:r>
            <a:r>
              <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7" name="对象 6"/>
          <p:cNvGraphicFramePr>
            <a:graphicFrameLocks noChangeAspect="1"/>
          </p:cNvGraphicFramePr>
          <p:nvPr>
            <p:extLst>
              <p:ext uri="{D42A27DB-BD31-4B8C-83A1-F6EECF244321}">
                <p14:modId xmlns:p14="http://schemas.microsoft.com/office/powerpoint/2010/main" xmlns="" val="1617232710"/>
              </p:ext>
            </p:extLst>
          </p:nvPr>
        </p:nvGraphicFramePr>
        <p:xfrm>
          <a:off x="1834649" y="3246347"/>
          <a:ext cx="8128000" cy="2917744"/>
        </p:xfrm>
        <a:graphic>
          <a:graphicData uri="http://schemas.openxmlformats.org/presentationml/2006/ole">
            <p:oleObj spid="_x0000_s20485" name="文档" r:id="rId7" imgW="3838246" imgH="1377769" progId="Word.Document.12">
              <p:embed/>
            </p:oleObj>
          </a:graphicData>
        </a:graphic>
      </p:graphicFrame>
    </p:spTree>
    <p:extLst>
      <p:ext uri="{BB962C8B-B14F-4D97-AF65-F5344CB8AC3E}">
        <p14:creationId xmlns:p14="http://schemas.microsoft.com/office/powerpoint/2010/main" xmlns="" val="140320404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26</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2081540"/>
            <a:ext cx="8240464" cy="2529923"/>
          </a:xfrm>
          <a:prstGeom prst="rect">
            <a:avLst/>
          </a:prstGeom>
        </p:spPr>
        <p:txBody>
          <a:bodyPr wrap="squar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因此</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的分布列为</a:t>
            </a: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en-US"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indent="266700">
              <a:lnSpc>
                <a:spcPct val="120000"/>
              </a:lnSpc>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的数学期望是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i="1" dirty="0">
                <a:solidFill>
                  <a:srgbClr val="000000"/>
                </a:solidFill>
                <a:latin typeface="Times New Roman" panose="02020603050405020304" pitchFamily="18" charset="0"/>
                <a:cs typeface="Times New Roman" panose="02020603050405020304" pitchFamily="18" charset="0"/>
              </a:rPr>
              <a:t>E</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4)</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718267351"/>
              </p:ext>
            </p:extLst>
          </p:nvPr>
        </p:nvGraphicFramePr>
        <p:xfrm>
          <a:off x="2032000" y="2580941"/>
          <a:ext cx="8128000" cy="1606776"/>
        </p:xfrm>
        <a:graphic>
          <a:graphicData uri="http://schemas.openxmlformats.org/presentationml/2006/ole">
            <p:oleObj spid="_x0000_s21508" name="文档" r:id="rId6" imgW="3838246" imgH="758547"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14982387"/>
              </p:ext>
            </p:extLst>
          </p:nvPr>
        </p:nvGraphicFramePr>
        <p:xfrm>
          <a:off x="1834649" y="4604496"/>
          <a:ext cx="8128000" cy="480689"/>
        </p:xfrm>
        <a:graphic>
          <a:graphicData uri="http://schemas.openxmlformats.org/presentationml/2006/ole">
            <p:oleObj spid="_x0000_s21509" name="文档" r:id="rId7" imgW="3838246" imgH="227168" progId="Word.Document.12">
              <p:embed/>
            </p:oleObj>
          </a:graphicData>
        </a:graphic>
      </p:graphicFrame>
    </p:spTree>
    <p:extLst>
      <p:ext uri="{BB962C8B-B14F-4D97-AF65-F5344CB8AC3E}">
        <p14:creationId xmlns:p14="http://schemas.microsoft.com/office/powerpoint/2010/main" xmlns="" val="7730749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27</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0" y="1798574"/>
            <a:ext cx="8128000" cy="1678536"/>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方法总结</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超几何分布描述的是不放回抽样问题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随机变量为抽到的某类个体的个数</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超几何分布的特征是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考察对象分两类</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已知各类对象的个数</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从中抽取若干个个体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考查某类个体个数</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的概率分布</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322841956"/>
              </p:ext>
            </p:extLst>
          </p:nvPr>
        </p:nvGraphicFramePr>
        <p:xfrm>
          <a:off x="2118706" y="3493196"/>
          <a:ext cx="8128000" cy="1593330"/>
        </p:xfrm>
        <a:graphic>
          <a:graphicData uri="http://schemas.openxmlformats.org/presentationml/2006/ole">
            <p:oleObj spid="_x0000_s22531" name="文档" r:id="rId6" imgW="3838246" imgH="752427" progId="Word.Document.12">
              <p:embed/>
            </p:oleObj>
          </a:graphicData>
        </a:graphic>
      </p:graphicFrame>
    </p:spTree>
    <p:extLst>
      <p:ext uri="{BB962C8B-B14F-4D97-AF65-F5344CB8AC3E}">
        <p14:creationId xmlns:p14="http://schemas.microsoft.com/office/powerpoint/2010/main" xmlns="" val="122857103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28</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7" name="矩形 6"/>
          <p:cNvSpPr>
            <a:spLocks noChangeAspect="1"/>
          </p:cNvSpPr>
          <p:nvPr/>
        </p:nvSpPr>
        <p:spPr>
          <a:xfrm>
            <a:off x="2032000" y="1690418"/>
            <a:ext cx="8128000" cy="2491067"/>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NEU-BZ-S92"/>
                <a:ea typeface="方正兰亭粗黑简体"/>
                <a:cs typeface="Times New Roman" panose="02020603050405020304" pitchFamily="18" charset="0"/>
              </a:rPr>
              <a:t>对点训练</a:t>
            </a:r>
            <a:r>
              <a:rPr lang="zh-CN" altLang="zh-CN" sz="2200" dirty="0">
                <a:solidFill>
                  <a:srgbClr val="000000"/>
                </a:solidFill>
                <a:latin typeface="Times New Roman" panose="02020603050405020304" pitchFamily="18" charset="0"/>
                <a:cs typeface="Times New Roman" panose="02020603050405020304" pitchFamily="18" charset="0"/>
              </a:rPr>
              <a:t>某大学志愿者协会有</a:t>
            </a:r>
            <a:r>
              <a:rPr lang="en-US" altLang="zh-CN" sz="2200" dirty="0">
                <a:solidFill>
                  <a:srgbClr val="000000"/>
                </a:solidFill>
                <a:latin typeface="Times New Roman" panose="02020603050405020304" pitchFamily="18" charset="0"/>
                <a:cs typeface="Times New Roman" panose="02020603050405020304" pitchFamily="18" charset="0"/>
              </a:rPr>
              <a:t>6</a:t>
            </a:r>
            <a:r>
              <a:rPr lang="zh-CN" altLang="zh-CN" sz="2200" dirty="0">
                <a:solidFill>
                  <a:srgbClr val="000000"/>
                </a:solidFill>
                <a:latin typeface="Times New Roman" panose="02020603050405020304" pitchFamily="18" charset="0"/>
                <a:cs typeface="Times New Roman" panose="02020603050405020304" pitchFamily="18" charset="0"/>
              </a:rPr>
              <a:t>名男同学</a:t>
            </a: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Times New Roman" panose="02020603050405020304" pitchFamily="18" charset="0"/>
                <a:cs typeface="Times New Roman" panose="02020603050405020304" pitchFamily="18" charset="0"/>
              </a:rPr>
              <a:t>名女同学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在这</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名同学中</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名同学来自数学学院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其余</a:t>
            </a:r>
            <a:r>
              <a:rPr lang="en-US" altLang="zh-CN" sz="2200" dirty="0">
                <a:solidFill>
                  <a:srgbClr val="000000"/>
                </a:solidFill>
                <a:latin typeface="Times New Roman" panose="02020603050405020304" pitchFamily="18" charset="0"/>
                <a:cs typeface="Times New Roman" panose="02020603050405020304" pitchFamily="18" charset="0"/>
              </a:rPr>
              <a:t>7</a:t>
            </a:r>
            <a:r>
              <a:rPr lang="zh-CN" altLang="zh-CN" sz="2200" dirty="0">
                <a:solidFill>
                  <a:srgbClr val="000000"/>
                </a:solidFill>
                <a:latin typeface="Times New Roman" panose="02020603050405020304" pitchFamily="18" charset="0"/>
                <a:cs typeface="Times New Roman" panose="02020603050405020304" pitchFamily="18" charset="0"/>
              </a:rPr>
              <a:t>名同学来自物理、化学等其他互不相同的七个学院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现从这</a:t>
            </a:r>
            <a:r>
              <a:rPr lang="en-US" altLang="zh-CN" sz="2200" dirty="0">
                <a:solidFill>
                  <a:srgbClr val="000000"/>
                </a:solidFill>
                <a:latin typeface="Times New Roman" panose="02020603050405020304" pitchFamily="18" charset="0"/>
                <a:cs typeface="Times New Roman" panose="02020603050405020304" pitchFamily="18" charset="0"/>
              </a:rPr>
              <a:t>10</a:t>
            </a:r>
            <a:r>
              <a:rPr lang="zh-CN" altLang="zh-CN" sz="2200" dirty="0">
                <a:solidFill>
                  <a:srgbClr val="000000"/>
                </a:solidFill>
                <a:latin typeface="Times New Roman" panose="02020603050405020304" pitchFamily="18" charset="0"/>
                <a:cs typeface="Times New Roman" panose="02020603050405020304" pitchFamily="18" charset="0"/>
              </a:rPr>
              <a:t>名同学中随机选取</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名同学到希望小学进行支教活动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每位同学被选到的可能性相同</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求选出的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名同学是来自互不相同学院的概率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为选出的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名同学中女同学的人数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求随机变量</a:t>
            </a:r>
            <a:r>
              <a:rPr lang="en-US" altLang="zh-CN" sz="2200"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的分布列</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a:spLocks noChangeAspect="1"/>
          </p:cNvSpPr>
          <p:nvPr/>
        </p:nvSpPr>
        <p:spPr>
          <a:xfrm>
            <a:off x="2032000" y="4181484"/>
            <a:ext cx="8128000" cy="466090"/>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选出的</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名同学是来自互不相同的学院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为事件</a:t>
            </a:r>
            <a:r>
              <a:rPr lang="en-US" altLang="zh-CN" sz="2200" i="1" dirty="0">
                <a:solidFill>
                  <a:srgbClr val="000000"/>
                </a:solidFill>
                <a:latin typeface="Times New Roman" panose="02020603050405020304" pitchFamily="18" charset="0"/>
                <a:cs typeface="Times New Roman" panose="02020603050405020304" pitchFamily="18" charset="0"/>
              </a:rPr>
              <a:t>A</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en-US" sz="2200"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12" name="对象 11"/>
          <p:cNvGraphicFramePr>
            <a:graphicFrameLocks noChangeAspect="1"/>
          </p:cNvGraphicFramePr>
          <p:nvPr>
            <p:extLst>
              <p:ext uri="{D42A27DB-BD31-4B8C-83A1-F6EECF244321}">
                <p14:modId xmlns:p14="http://schemas.microsoft.com/office/powerpoint/2010/main" xmlns="" val="3046601862"/>
              </p:ext>
            </p:extLst>
          </p:nvPr>
        </p:nvGraphicFramePr>
        <p:xfrm>
          <a:off x="1837137" y="4673666"/>
          <a:ext cx="8128000" cy="1059591"/>
        </p:xfrm>
        <a:graphic>
          <a:graphicData uri="http://schemas.openxmlformats.org/presentationml/2006/ole">
            <p:oleObj spid="_x0000_s23555" name="文档" r:id="rId6" imgW="3847376" imgH="501276" progId="Word.Document.12">
              <p:embed/>
            </p:oleObj>
          </a:graphicData>
        </a:graphic>
      </p:graphicFrame>
    </p:spTree>
    <p:extLst>
      <p:ext uri="{BB962C8B-B14F-4D97-AF65-F5344CB8AC3E}">
        <p14:creationId xmlns:p14="http://schemas.microsoft.com/office/powerpoint/2010/main" xmlns="" val="1514049244"/>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a:xfrm>
            <a:off x="8172400" y="507713"/>
            <a:ext cx="971599" cy="365125"/>
          </a:xfrm>
          <a:prstGeom prst="rect">
            <a:avLst/>
          </a:prstGeom>
        </p:spPr>
        <p:txBody>
          <a:bodyPr/>
          <a:lstStyle>
            <a:defPPr>
              <a:defRPr lang="zh-CN"/>
            </a:defPPr>
            <a:lvl1pPr marL="0" algn="l" defTabSz="914400" rtl="0" eaLnBrk="1" latinLnBrk="0" hangingPunct="1">
              <a:defRPr sz="1800" kern="1200">
                <a:solidFill>
                  <a:schemeClr val="bg1"/>
                </a:solidFill>
                <a:latin typeface="+mj-ea"/>
                <a:ea typeface="+mj-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a:t>-</a:t>
            </a:r>
            <a:fld id="{4BF17FCF-D4DA-449D-A468-DDB7E43619E6}" type="slidenum">
              <a:rPr lang="zh-CN" altLang="en-US" smtClean="0"/>
              <a:pPr algn="ctr"/>
              <a:t>29</a:t>
            </a:fld>
            <a:r>
              <a:rPr lang="en-US" altLang="zh-CN"/>
              <a:t>-</a:t>
            </a:r>
            <a:endParaRPr lang="zh-CN" altLang="en-US" dirty="0"/>
          </a:p>
        </p:txBody>
      </p:sp>
      <p:sp>
        <p:nvSpPr>
          <p:cNvPr id="9" name="圆角矩形 8">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考点一</a:t>
            </a:r>
          </a:p>
        </p:txBody>
      </p:sp>
      <p:sp>
        <p:nvSpPr>
          <p:cNvPr id="10" name="圆角矩形 9">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考点二</a:t>
            </a:r>
          </a:p>
        </p:txBody>
      </p:sp>
      <p:sp>
        <p:nvSpPr>
          <p:cNvPr id="11" name="圆角矩形 10">
            <a:hlinkClick r:id="rId5" action="ppaction://hlinksldjump"/>
          </p:cNvPr>
          <p:cNvSpPr/>
          <p:nvPr/>
        </p:nvSpPr>
        <p:spPr>
          <a:xfrm>
            <a:off x="3949780"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考点三</a:t>
            </a:r>
          </a:p>
        </p:txBody>
      </p:sp>
      <p:sp>
        <p:nvSpPr>
          <p:cNvPr id="3" name="矩形 2"/>
          <p:cNvSpPr>
            <a:spLocks noChangeAspect="1"/>
          </p:cNvSpPr>
          <p:nvPr/>
        </p:nvSpPr>
        <p:spPr>
          <a:xfrm>
            <a:off x="2032001" y="2239145"/>
            <a:ext cx="4977645"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的所有可能值为</a:t>
            </a:r>
            <a:r>
              <a:rPr lang="en-US" altLang="zh-CN" sz="2200" dirty="0">
                <a:solidFill>
                  <a:srgbClr val="000000"/>
                </a:solidFill>
                <a:latin typeface="Times New Roman" panose="02020603050405020304" pitchFamily="18" charset="0"/>
                <a:cs typeface="Times New Roman" panose="02020603050405020304" pitchFamily="18" charset="0"/>
              </a:rPr>
              <a:t>0,1,2,3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en-US"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2915681100"/>
              </p:ext>
            </p:extLst>
          </p:nvPr>
        </p:nvGraphicFramePr>
        <p:xfrm>
          <a:off x="1837137" y="2693405"/>
          <a:ext cx="8128000" cy="673979"/>
        </p:xfrm>
        <a:graphic>
          <a:graphicData uri="http://schemas.openxmlformats.org/presentationml/2006/ole">
            <p:oleObj spid="_x0000_s24580" name="文档" r:id="rId6" imgW="3847376" imgH="318831" progId="Word.Document.12">
              <p:embed/>
            </p:oleObj>
          </a:graphicData>
        </a:graphic>
      </p:graphicFrame>
      <p:sp>
        <p:nvSpPr>
          <p:cNvPr id="5" name="矩形 4"/>
          <p:cNvSpPr>
            <a:spLocks noChangeAspect="1"/>
          </p:cNvSpPr>
          <p:nvPr/>
        </p:nvSpPr>
        <p:spPr>
          <a:xfrm>
            <a:off x="2032001" y="3367383"/>
            <a:ext cx="3801041" cy="466090"/>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的分布列为</a:t>
            </a:r>
            <a:r>
              <a:rPr lang="zh-CN" altLang="en-US"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158318133"/>
              </p:ext>
            </p:extLst>
          </p:nvPr>
        </p:nvGraphicFramePr>
        <p:xfrm>
          <a:off x="2032000" y="3872490"/>
          <a:ext cx="8128000" cy="1572735"/>
        </p:xfrm>
        <a:graphic>
          <a:graphicData uri="http://schemas.openxmlformats.org/presentationml/2006/ole">
            <p:oleObj spid="_x0000_s24581" name="文档" r:id="rId7" imgW="3905117" imgH="755693" progId="Word.Document.12">
              <p:embed/>
            </p:oleObj>
          </a:graphicData>
        </a:graphic>
      </p:graphicFrame>
    </p:spTree>
    <p:extLst>
      <p:ext uri="{BB962C8B-B14F-4D97-AF65-F5344CB8AC3E}">
        <p14:creationId xmlns:p14="http://schemas.microsoft.com/office/powerpoint/2010/main" xmlns="" val="396245493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3</a:t>
            </a:fld>
            <a:r>
              <a:rPr lang="en-US" altLang="zh-CN" dirty="0"/>
              <a:t>-</a:t>
            </a:r>
            <a:endParaRPr lang="zh-CN" altLang="en-US" dirty="0"/>
          </a:p>
        </p:txBody>
      </p:sp>
      <p:sp>
        <p:nvSpPr>
          <p:cNvPr id="3" name="圆角矩形 2">
            <a:hlinkClick r:id="rId2"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3"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2711570"/>
            <a:ext cx="8128000" cy="1688860"/>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离散型随机变量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随着试验结果变化而变化的变量称为</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随机变量</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常用字母</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Y</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η</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所有取值可以一一列出的随机变量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称为</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离散型随机变量</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6" name="矩形 5"/>
          <p:cNvSpPr/>
          <p:nvPr/>
        </p:nvSpPr>
        <p:spPr>
          <a:xfrm>
            <a:off x="6888088" y="3203454"/>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8732642" y="3604329"/>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2135561" y="3995542"/>
            <a:ext cx="9155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929927201"/>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xit" presetSubtype="4" fill="hold" grpId="0" nodeType="withEffect">
                                  <p:stCondLst>
                                    <p:cond delay="0"/>
                                  </p:stCondLst>
                                  <p:childTnLst>
                                    <p:animEffect transition="out" filter="wipe(down)">
                                      <p:cBhvr>
                                        <p:cTn id="14" dur="500"/>
                                        <p:tgtEl>
                                          <p:spTgt spid="8"/>
                                        </p:tgtEl>
                                      </p:cBhvr>
                                    </p:animEffect>
                                    <p:set>
                                      <p:cBhvr>
                                        <p:cTn id="15"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30</a:t>
            </a:fld>
            <a:r>
              <a:rPr lang="en-US" altLang="zh-CN"/>
              <a:t>-</a:t>
            </a:r>
            <a:endParaRPr lang="zh-CN" altLang="en-US" dirty="0"/>
          </a:p>
        </p:txBody>
      </p:sp>
      <p:sp>
        <p:nvSpPr>
          <p:cNvPr id="3" name="矩形 2"/>
          <p:cNvSpPr>
            <a:spLocks noChangeAspect="1"/>
          </p:cNvSpPr>
          <p:nvPr/>
        </p:nvSpPr>
        <p:spPr>
          <a:xfrm>
            <a:off x="2032000" y="2919865"/>
            <a:ext cx="8128000" cy="1272271"/>
          </a:xfrm>
          <a:prstGeom prst="rect">
            <a:avLst/>
          </a:prstGeom>
        </p:spPr>
        <p:txBody>
          <a:bodyPr>
            <a:spAutoFit/>
          </a:bodyPr>
          <a:lstStyle/>
          <a:p>
            <a:pPr algn="ctr">
              <a:lnSpc>
                <a:spcPct val="120000"/>
              </a:lnSpc>
              <a:tabLst>
                <a:tab pos="1188085" algn="l"/>
                <a:tab pos="2163445" algn="l"/>
                <a:tab pos="3142615" algn="l"/>
                <a:tab pos="4190365" algn="l"/>
              </a:tabLst>
            </a:pPr>
            <a:r>
              <a:rPr lang="zh-CN" altLang="zh-CN" sz="2200" b="1" dirty="0">
                <a:solidFill>
                  <a:srgbClr val="000000"/>
                </a:solidFill>
                <a:latin typeface="Times New Roman" panose="02020603050405020304" pitchFamily="18" charset="0"/>
                <a:cs typeface="Times New Roman" panose="02020603050405020304" pitchFamily="18" charset="0"/>
              </a:rPr>
              <a:t>易错警示</a:t>
            </a:r>
            <a:r>
              <a:rPr lang="en-US" altLang="zh-CN" sz="2200" b="1" dirty="0">
                <a:solidFill>
                  <a:srgbClr val="000000"/>
                </a:solidFill>
                <a:latin typeface="Times New Roman" panose="02020603050405020304" pitchFamily="18" charset="0"/>
                <a:cs typeface="Times New Roman" panose="02020603050405020304" pitchFamily="18" charset="0"/>
              </a:rPr>
              <a:t>——</a:t>
            </a:r>
            <a:r>
              <a:rPr lang="zh-CN" altLang="zh-CN" sz="2200" b="1" dirty="0">
                <a:solidFill>
                  <a:srgbClr val="000000"/>
                </a:solidFill>
                <a:latin typeface="Times New Roman" panose="02020603050405020304" pitchFamily="18" charset="0"/>
                <a:cs typeface="Times New Roman" panose="02020603050405020304" pitchFamily="18" charset="0"/>
              </a:rPr>
              <a:t>随机变量所有可能取值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求随机变量的分布列时首先应该确定随机变量的所有可能值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然后计算每个随机变量的概率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所有随机变量的概率和应该为</a:t>
            </a:r>
            <a:r>
              <a:rPr lang="en-US" altLang="zh-CN" sz="2200"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272231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31</a:t>
            </a:fld>
            <a:r>
              <a:rPr lang="en-US" altLang="zh-CN"/>
              <a:t>-</a:t>
            </a:r>
            <a:endParaRPr lang="zh-CN" altLang="en-US" dirty="0"/>
          </a:p>
        </p:txBody>
      </p:sp>
      <p:sp>
        <p:nvSpPr>
          <p:cNvPr id="3" name="矩形 2"/>
          <p:cNvSpPr>
            <a:spLocks noChangeAspect="1"/>
          </p:cNvSpPr>
          <p:nvPr/>
        </p:nvSpPr>
        <p:spPr>
          <a:xfrm>
            <a:off x="2032000" y="980729"/>
            <a:ext cx="8128000" cy="4116127"/>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【典例】</a:t>
            </a:r>
            <a:r>
              <a:rPr lang="zh-CN" altLang="zh-CN" sz="2200" dirty="0">
                <a:solidFill>
                  <a:srgbClr val="FF0000"/>
                </a:solidFill>
                <a:latin typeface="NEU-BZ-S92"/>
                <a:ea typeface="Arial" panose="020B0604020202020204" pitchFamily="34"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某种茶饮料一天的销售量与该天的日平均气温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若日平均气温不超过</a:t>
            </a:r>
            <a:r>
              <a:rPr lang="en-US" altLang="zh-CN" sz="2200" dirty="0">
                <a:solidFill>
                  <a:srgbClr val="000000"/>
                </a:solidFill>
                <a:latin typeface="Times New Roman" panose="02020603050405020304" pitchFamily="18" charset="0"/>
                <a:cs typeface="Times New Roman" panose="02020603050405020304" pitchFamily="18" charset="0"/>
              </a:rPr>
              <a:t>15 </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则日销售量为</a:t>
            </a:r>
            <a:r>
              <a:rPr lang="en-US" altLang="zh-CN" sz="2200" dirty="0">
                <a:solidFill>
                  <a:srgbClr val="000000"/>
                </a:solidFill>
                <a:latin typeface="Times New Roman" panose="02020603050405020304" pitchFamily="18" charset="0"/>
                <a:cs typeface="Times New Roman" panose="02020603050405020304" pitchFamily="18" charset="0"/>
              </a:rPr>
              <a:t>100</a:t>
            </a:r>
            <a:r>
              <a:rPr lang="zh-CN" altLang="zh-CN" sz="2200" dirty="0">
                <a:solidFill>
                  <a:srgbClr val="000000"/>
                </a:solidFill>
                <a:latin typeface="Times New Roman" panose="02020603050405020304" pitchFamily="18" charset="0"/>
                <a:cs typeface="Times New Roman" panose="02020603050405020304" pitchFamily="18" charset="0"/>
              </a:rPr>
              <a:t>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若日平均气温超过</a:t>
            </a:r>
            <a:r>
              <a:rPr lang="en-US" altLang="zh-CN" sz="2200" dirty="0">
                <a:solidFill>
                  <a:srgbClr val="000000"/>
                </a:solidFill>
                <a:latin typeface="Times New Roman" panose="02020603050405020304" pitchFamily="18" charset="0"/>
                <a:cs typeface="Times New Roman" panose="02020603050405020304" pitchFamily="18" charset="0"/>
              </a:rPr>
              <a:t>15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但不超过</a:t>
            </a:r>
            <a:r>
              <a:rPr lang="en-US" altLang="zh-CN" sz="2200" dirty="0">
                <a:solidFill>
                  <a:srgbClr val="000000"/>
                </a:solidFill>
                <a:latin typeface="Times New Roman" panose="02020603050405020304" pitchFamily="18" charset="0"/>
                <a:cs typeface="Times New Roman" panose="02020603050405020304" pitchFamily="18" charset="0"/>
              </a:rPr>
              <a:t>20 </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则日销售量为</a:t>
            </a:r>
            <a:r>
              <a:rPr lang="en-US" altLang="zh-CN" sz="2200" dirty="0">
                <a:solidFill>
                  <a:srgbClr val="000000"/>
                </a:solidFill>
                <a:latin typeface="Times New Roman" panose="02020603050405020304" pitchFamily="18" charset="0"/>
                <a:cs typeface="Times New Roman" panose="02020603050405020304" pitchFamily="18" charset="0"/>
              </a:rPr>
              <a:t>150</a:t>
            </a:r>
            <a:r>
              <a:rPr lang="zh-CN" altLang="zh-CN" sz="2200" dirty="0">
                <a:solidFill>
                  <a:srgbClr val="000000"/>
                </a:solidFill>
                <a:latin typeface="Times New Roman" panose="02020603050405020304" pitchFamily="18" charset="0"/>
                <a:cs typeface="Times New Roman" panose="02020603050405020304" pitchFamily="18" charset="0"/>
              </a:rPr>
              <a:t>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若日平均气温超过</a:t>
            </a:r>
            <a:r>
              <a:rPr lang="en-US" altLang="zh-CN" sz="2200" dirty="0">
                <a:solidFill>
                  <a:srgbClr val="000000"/>
                </a:solidFill>
                <a:latin typeface="Times New Roman" panose="02020603050405020304" pitchFamily="18" charset="0"/>
                <a:cs typeface="Times New Roman" panose="02020603050405020304" pitchFamily="18" charset="0"/>
              </a:rPr>
              <a:t>20 </a:t>
            </a:r>
            <a:r>
              <a:rPr lang="zh-CN" altLang="zh-CN" sz="2200" dirty="0">
                <a:solidFill>
                  <a:srgbClr val="000000"/>
                </a:solidFill>
                <a:latin typeface="NEU-BZ-S92"/>
                <a:cs typeface="宋体" panose="02010600030101010101" pitchFamily="2" charset="-122"/>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则日销售量为</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瓶</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据某市气象部门预测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该地区在十天运动会期间每天的日平均气温不超过</a:t>
            </a:r>
            <a:r>
              <a:rPr lang="en-US" altLang="zh-CN" sz="2200" dirty="0">
                <a:solidFill>
                  <a:srgbClr val="000000"/>
                </a:solidFill>
                <a:latin typeface="Times New Roman" panose="02020603050405020304" pitchFamily="18" charset="0"/>
                <a:cs typeface="Times New Roman" panose="02020603050405020304" pitchFamily="18" charset="0"/>
              </a:rPr>
              <a:t>15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、超过</a:t>
            </a:r>
            <a:r>
              <a:rPr lang="en-US" altLang="zh-CN" sz="2200" dirty="0">
                <a:solidFill>
                  <a:srgbClr val="000000"/>
                </a:solidFill>
                <a:latin typeface="Times New Roman" panose="02020603050405020304" pitchFamily="18" charset="0"/>
                <a:cs typeface="Times New Roman" panose="02020603050405020304" pitchFamily="18" charset="0"/>
              </a:rPr>
              <a:t>15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但不超过</a:t>
            </a:r>
            <a:r>
              <a:rPr lang="en-US" altLang="zh-CN" sz="2200" dirty="0">
                <a:solidFill>
                  <a:srgbClr val="000000"/>
                </a:solidFill>
                <a:latin typeface="Times New Roman" panose="02020603050405020304" pitchFamily="18" charset="0"/>
                <a:cs typeface="Times New Roman" panose="02020603050405020304" pitchFamily="18" charset="0"/>
              </a:rPr>
              <a:t>20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、超过</a:t>
            </a:r>
            <a:r>
              <a:rPr lang="en-US" altLang="zh-CN" sz="2200" dirty="0">
                <a:solidFill>
                  <a:srgbClr val="000000"/>
                </a:solidFill>
                <a:latin typeface="Times New Roman" panose="02020603050405020304" pitchFamily="18" charset="0"/>
                <a:cs typeface="Times New Roman" panose="02020603050405020304" pitchFamily="18" charset="0"/>
              </a:rPr>
              <a:t>20 </a:t>
            </a:r>
            <a:r>
              <a:rPr lang="zh-CN" altLang="zh-CN" sz="2200" dirty="0">
                <a:solidFill>
                  <a:srgbClr val="000000"/>
                </a:solidFill>
                <a:latin typeface="NEU-BZ-S92"/>
                <a:cs typeface="宋体" panose="02010600030101010101" pitchFamily="2" charset="-122"/>
              </a:rPr>
              <a:t>℃</a:t>
            </a:r>
            <a:r>
              <a:rPr lang="zh-CN" altLang="zh-CN" sz="2200" dirty="0">
                <a:solidFill>
                  <a:srgbClr val="000000"/>
                </a:solidFill>
                <a:latin typeface="Times New Roman" panose="02020603050405020304" pitchFamily="18" charset="0"/>
                <a:cs typeface="Times New Roman" panose="02020603050405020304" pitchFamily="18" charset="0"/>
              </a:rPr>
              <a:t>这三种情况发生的概率分别为</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又知</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为方程</a:t>
            </a:r>
            <a:r>
              <a:rPr lang="en-US" altLang="zh-CN" sz="2200" dirty="0">
                <a:solidFill>
                  <a:srgbClr val="000000"/>
                </a:solidFill>
                <a:latin typeface="Times New Roman" panose="02020603050405020304" pitchFamily="18" charset="0"/>
                <a:cs typeface="Times New Roman" panose="02020603050405020304" pitchFamily="18" charset="0"/>
              </a:rPr>
              <a:t>5</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30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x+a=</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的两根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baseline="-250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的值</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记</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dirty="0">
                <a:solidFill>
                  <a:srgbClr val="000000"/>
                </a:solidFill>
                <a:latin typeface="Times New Roman" panose="02020603050405020304" pitchFamily="18" charset="0"/>
                <a:cs typeface="Times New Roman" panose="02020603050405020304" pitchFamily="18" charset="0"/>
              </a:rPr>
              <a:t>表示该茶饮料在运动会期间任意两天的销售量总和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单位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求</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dirty="0">
                <a:solidFill>
                  <a:srgbClr val="000000"/>
                </a:solidFill>
                <a:latin typeface="Times New Roman" panose="02020603050405020304" pitchFamily="18" charset="0"/>
                <a:cs typeface="Times New Roman" panose="02020603050405020304" pitchFamily="18" charset="0"/>
              </a:rPr>
              <a:t>的分布列</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3085398734"/>
              </p:ext>
            </p:extLst>
          </p:nvPr>
        </p:nvGraphicFramePr>
        <p:xfrm>
          <a:off x="1834649" y="5048300"/>
          <a:ext cx="8128000" cy="1633667"/>
        </p:xfrm>
        <a:graphic>
          <a:graphicData uri="http://schemas.openxmlformats.org/presentationml/2006/ole">
            <p:oleObj spid="_x0000_s25603" name="文档" r:id="rId3" imgW="3838246" imgH="771868" progId="Word.Document.12">
              <p:embed/>
            </p:oleObj>
          </a:graphicData>
        </a:graphic>
      </p:graphicFrame>
    </p:spTree>
    <p:extLst>
      <p:ext uri="{BB962C8B-B14F-4D97-AF65-F5344CB8AC3E}">
        <p14:creationId xmlns:p14="http://schemas.microsoft.com/office/powerpoint/2010/main" xmlns="" val="146359002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32</a:t>
            </a:fld>
            <a:r>
              <a:rPr lang="en-US" altLang="zh-CN"/>
              <a:t>-</a:t>
            </a:r>
            <a:endParaRPr lang="zh-CN" altLang="en-US" dirty="0"/>
          </a:p>
        </p:txBody>
      </p:sp>
      <p:sp>
        <p:nvSpPr>
          <p:cNvPr id="4" name="矩形 3"/>
          <p:cNvSpPr>
            <a:spLocks noChangeAspect="1"/>
          </p:cNvSpPr>
          <p:nvPr/>
        </p:nvSpPr>
        <p:spPr>
          <a:xfrm>
            <a:off x="2032000" y="1222138"/>
            <a:ext cx="5136342" cy="466090"/>
          </a:xfrm>
          <a:prstGeom prst="rect">
            <a:avLst/>
          </a:prstGeom>
        </p:spPr>
        <p:txBody>
          <a:bodyPr wrap="none">
            <a:spAutoFit/>
          </a:bodyPr>
          <a:lstStyle/>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ea typeface="Microsoft Yi Baiti" panose="03000500000000000000" pitchFamily="66" charset="0"/>
                <a:cs typeface="Times New Roman" panose="02020603050405020304" pitchFamily="18" charset="0"/>
              </a:rPr>
              <a:t>ξ</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的可能取值为</a:t>
            </a:r>
            <a:r>
              <a:rPr lang="en-US" altLang="zh-CN" sz="2200" dirty="0">
                <a:solidFill>
                  <a:srgbClr val="000000"/>
                </a:solidFill>
                <a:latin typeface="Times New Roman" panose="02020603050405020304" pitchFamily="18" charset="0"/>
                <a:cs typeface="Times New Roman" panose="02020603050405020304" pitchFamily="18" charset="0"/>
              </a:rPr>
              <a:t>200,250,300,350,400</a:t>
            </a:r>
            <a:r>
              <a:rPr lang="en-US" altLang="zh-CN" sz="2200" i="1" dirty="0">
                <a:solidFill>
                  <a:srgbClr val="000000"/>
                </a:solidFill>
                <a:latin typeface="Times New Roman" panose="02020603050405020304" pitchFamily="18"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5" name="对象 4"/>
          <p:cNvGraphicFramePr>
            <a:graphicFrameLocks noChangeAspect="1"/>
          </p:cNvGraphicFramePr>
          <p:nvPr>
            <p:extLst>
              <p:ext uri="{D42A27DB-BD31-4B8C-83A1-F6EECF244321}">
                <p14:modId xmlns:p14="http://schemas.microsoft.com/office/powerpoint/2010/main" xmlns="" val="3105528973"/>
              </p:ext>
            </p:extLst>
          </p:nvPr>
        </p:nvGraphicFramePr>
        <p:xfrm>
          <a:off x="1834649" y="1694404"/>
          <a:ext cx="8128000" cy="2756394"/>
        </p:xfrm>
        <a:graphic>
          <a:graphicData uri="http://schemas.openxmlformats.org/presentationml/2006/ole">
            <p:oleObj spid="_x0000_s26628" name="文档" r:id="rId3" imgW="3838246" imgH="1302527" progId="Word.Document.12">
              <p:embed/>
            </p:oleObj>
          </a:graphicData>
        </a:graphic>
      </p:graphicFrame>
      <p:graphicFrame>
        <p:nvGraphicFramePr>
          <p:cNvPr id="6" name="对象 5"/>
          <p:cNvGraphicFramePr>
            <a:graphicFrameLocks noChangeAspect="1"/>
          </p:cNvGraphicFramePr>
          <p:nvPr>
            <p:extLst>
              <p:ext uri="{D42A27DB-BD31-4B8C-83A1-F6EECF244321}">
                <p14:modId xmlns:p14="http://schemas.microsoft.com/office/powerpoint/2010/main" xmlns="" val="531303577"/>
              </p:ext>
            </p:extLst>
          </p:nvPr>
        </p:nvGraphicFramePr>
        <p:xfrm>
          <a:off x="2032000" y="4526615"/>
          <a:ext cx="8128000" cy="1600053"/>
        </p:xfrm>
        <a:graphic>
          <a:graphicData uri="http://schemas.openxmlformats.org/presentationml/2006/ole">
            <p:oleObj spid="_x0000_s26629" name="文档" r:id="rId4" imgW="3838246" imgH="756027" progId="Word.Document.12">
              <p:embed/>
            </p:oleObj>
          </a:graphicData>
        </a:graphic>
      </p:graphicFrame>
    </p:spTree>
    <p:extLst>
      <p:ext uri="{BB962C8B-B14F-4D97-AF65-F5344CB8AC3E}">
        <p14:creationId xmlns:p14="http://schemas.microsoft.com/office/powerpoint/2010/main" xmlns="" val="3154230618"/>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4"/>
          </p:nvPr>
        </p:nvSpPr>
        <p:spPr/>
        <p:txBody>
          <a:bodyPr/>
          <a:lstStyle/>
          <a:p>
            <a:pPr algn="ctr"/>
            <a:r>
              <a:rPr lang="en-US" altLang="zh-CN"/>
              <a:t>-</a:t>
            </a:r>
            <a:fld id="{4BF17FCF-D4DA-449D-A468-DDB7E43619E6}" type="slidenum">
              <a:rPr lang="zh-CN" altLang="en-US" smtClean="0"/>
              <a:pPr algn="ctr"/>
              <a:t>33</a:t>
            </a:fld>
            <a:r>
              <a:rPr lang="en-US" altLang="zh-CN"/>
              <a:t>-</a:t>
            </a:r>
            <a:endParaRPr lang="zh-CN" altLang="en-US" dirty="0"/>
          </a:p>
        </p:txBody>
      </p:sp>
      <p:sp>
        <p:nvSpPr>
          <p:cNvPr id="3" name="矩形 2"/>
          <p:cNvSpPr>
            <a:spLocks noChangeAspect="1"/>
          </p:cNvSpPr>
          <p:nvPr/>
        </p:nvSpPr>
        <p:spPr>
          <a:xfrm>
            <a:off x="2032000" y="1210890"/>
            <a:ext cx="8128000" cy="4928657"/>
          </a:xfrm>
          <a:prstGeom prst="rect">
            <a:avLst/>
          </a:prstGeom>
        </p:spPr>
        <p:txBody>
          <a:bodyPr>
            <a:spAutoFit/>
          </a:bodyPr>
          <a:lstStyle/>
          <a:p>
            <a:pPr indent="266700">
              <a:lnSpc>
                <a:spcPct val="120000"/>
              </a:lnSpc>
              <a:tabLst>
                <a:tab pos="1188085" algn="l"/>
                <a:tab pos="2163445" algn="l"/>
                <a:tab pos="3142615" algn="l"/>
                <a:tab pos="4190365" algn="l"/>
              </a:tabLst>
            </a:pPr>
            <a:r>
              <a:rPr lang="zh-CN" altLang="zh-CN" sz="2200">
                <a:solidFill>
                  <a:srgbClr val="FF0000"/>
                </a:solidFill>
                <a:latin typeface="Arial" panose="020B0604020202020204" pitchFamily="34" charset="0"/>
                <a:ea typeface="黑体" panose="02010609060101010101" pitchFamily="49" charset="-122"/>
                <a:cs typeface="Times New Roman" panose="02020603050405020304" pitchFamily="18" charset="0"/>
              </a:rPr>
              <a:t>答题指导</a:t>
            </a:r>
            <a:r>
              <a:rPr lang="zh-CN" altLang="zh-CN" sz="220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应该根据题意把握随机变量应该取哪些值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取值错误必然导致求概率出错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每个随机变量的概率应该仔细分析求解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一个求错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必然导致其他值也求错</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高分策略</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要正确理解离散型随机变量的概念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合理利用离散型随机变量的两个性质</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求随机变量的分布列的主要步骤</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明确随机变量的取值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并确定随机变量服从何种概率分布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求每一个随机变量取值的概率</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188085" algn="l"/>
                <a:tab pos="2163445" algn="l"/>
                <a:tab pos="3142615" algn="l"/>
                <a:tab pos="4190365"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列成表格</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超几何分布是不放回抽样问题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随机变量为抽到的某类个体的个数</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其特征是</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考察对象分两类</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已知各类对象的个数</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从中抽取若干个个体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考察某类个体个数</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的概率分布</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80006106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4</a:t>
            </a:fld>
            <a:r>
              <a:rPr lang="en-US" altLang="zh-CN" dirty="0"/>
              <a:t>-</a:t>
            </a:r>
            <a:endParaRPr lang="zh-CN" altLang="en-US" dirty="0"/>
          </a:p>
        </p:txBody>
      </p:sp>
      <p:sp>
        <p:nvSpPr>
          <p:cNvPr id="3" name="圆角矩形 2">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1351159"/>
            <a:ext cx="8128000" cy="1678536"/>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离散型随机变量的分布列及其性质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一般地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若离散型随机变量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可能取的不同值为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baseline="-25000"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baseline="-25000" dirty="0">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en-US" altLang="zh-CN" sz="2200" i="1" baseline="-25000"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取每一个值</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i="1" baseline="-25000" dirty="0">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i</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1,2,</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的概率</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X=x</a:t>
            </a:r>
            <a:r>
              <a:rPr lang="en-US" altLang="zh-CN" sz="2200" i="1" baseline="-25000" dirty="0">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i="1" baseline="-25000" dirty="0">
                <a:solidFill>
                  <a:srgbClr val="000000"/>
                </a:solidFill>
                <a:latin typeface="Times New Roman" panose="02020603050405020304" pitchFamily="18" charset="0"/>
                <a:cs typeface="Times New Roman" panose="02020603050405020304" pitchFamily="18" charset="0"/>
              </a:rPr>
              <a:t>i</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则以表格的形式表示如下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069159711"/>
              </p:ext>
            </p:extLst>
          </p:nvPr>
        </p:nvGraphicFramePr>
        <p:xfrm>
          <a:off x="2032000" y="2968600"/>
          <a:ext cx="8128000" cy="1345279"/>
        </p:xfrm>
        <a:graphic>
          <a:graphicData uri="http://schemas.openxmlformats.org/presentationml/2006/ole">
            <p:oleObj spid="_x0000_s2052" name="文档" r:id="rId5" imgW="3893887" imgH="644377" progId="Word.Document.12">
              <p:embed/>
            </p:oleObj>
          </a:graphicData>
        </a:graphic>
      </p:graphicFrame>
      <p:sp>
        <p:nvSpPr>
          <p:cNvPr id="7" name="矩形 6"/>
          <p:cNvSpPr>
            <a:spLocks noChangeAspect="1"/>
          </p:cNvSpPr>
          <p:nvPr/>
        </p:nvSpPr>
        <p:spPr>
          <a:xfrm>
            <a:off x="2032000" y="3834036"/>
            <a:ext cx="8128000" cy="2084801"/>
          </a:xfrm>
          <a:prstGeom prst="rect">
            <a:avLst/>
          </a:prstGeom>
        </p:spPr>
        <p:txBody>
          <a:bodyPr>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将上表称为离散型随机变量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概率分布列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简称为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a:t>
            </a:r>
            <a:r>
              <a:rPr lang="zh-CN"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分布列</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有时为了表达简单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也用等式</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P</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X=x</a:t>
            </a:r>
            <a:r>
              <a:rPr lang="en-US" altLang="zh-CN" sz="2200" i="1"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p</a:t>
            </a:r>
            <a:r>
              <a:rPr lang="en-US" altLang="zh-CN" sz="2200" i="1" u="sng" baseline="-25000" dirty="0" err="1">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1,2,</a:t>
            </a:r>
            <a:r>
              <a:rPr lang="en-US"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n</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表示</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的分布列</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离散型随机变量的分布列的性质</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p</a:t>
            </a:r>
            <a:r>
              <a:rPr lang="en-US" altLang="zh-CN" sz="2200" i="1" u="sng" baseline="-25000" dirty="0">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0(</a:t>
            </a:r>
            <a:r>
              <a:rPr lang="en-US" altLang="zh-CN" sz="2200" i="1"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i</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1,2,</a:t>
            </a:r>
            <a:r>
              <a:rPr lang="en-US" altLang="zh-CN" sz="2200" u="sng" dirty="0">
                <a:solidFill>
                  <a:srgbClr val="FF0000"/>
                </a:solidFill>
                <a:uFill>
                  <a:solidFill>
                    <a:srgbClr val="000000"/>
                  </a:solidFill>
                </a:uFill>
                <a:latin typeface="NEU-BZ-S92"/>
                <a:ea typeface="方正宋黑_GBK" panose="03000509000000000000" pitchFamily="65" charset="-122"/>
                <a:cs typeface="Times New Roman" panose="02020603050405020304" pitchFamily="18" charset="0"/>
              </a:rPr>
              <a:t>…</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n</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8" name="对象 7"/>
          <p:cNvGraphicFramePr>
            <a:graphicFrameLocks noChangeAspect="1"/>
          </p:cNvGraphicFramePr>
          <p:nvPr>
            <p:extLst>
              <p:ext uri="{D42A27DB-BD31-4B8C-83A1-F6EECF244321}">
                <p14:modId xmlns:p14="http://schemas.microsoft.com/office/powerpoint/2010/main" xmlns="" val="3843899474"/>
              </p:ext>
            </p:extLst>
          </p:nvPr>
        </p:nvGraphicFramePr>
        <p:xfrm>
          <a:off x="1847528" y="5911813"/>
          <a:ext cx="8128000" cy="726375"/>
        </p:xfrm>
        <a:graphic>
          <a:graphicData uri="http://schemas.openxmlformats.org/presentationml/2006/ole">
            <p:oleObj spid="_x0000_s2053" name="文档" r:id="rId6" imgW="3837032" imgH="343068" progId="Word.Document.12">
              <p:embed/>
            </p:oleObj>
          </a:graphicData>
        </a:graphic>
      </p:graphicFrame>
      <p:sp>
        <p:nvSpPr>
          <p:cNvPr id="9" name="矩形 8"/>
          <p:cNvSpPr/>
          <p:nvPr/>
        </p:nvSpPr>
        <p:spPr>
          <a:xfrm>
            <a:off x="6208843" y="3913872"/>
            <a:ext cx="1340406"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p:nvSpPr>
        <p:spPr>
          <a:xfrm>
            <a:off x="8963885" y="3909942"/>
            <a:ext cx="9155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551110" y="4291263"/>
            <a:ext cx="2561115"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11"/>
          <p:cNvSpPr/>
          <p:nvPr/>
        </p:nvSpPr>
        <p:spPr>
          <a:xfrm>
            <a:off x="2681180" y="5498487"/>
            <a:ext cx="2046668"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p:cNvSpPr/>
          <p:nvPr/>
        </p:nvSpPr>
        <p:spPr>
          <a:xfrm>
            <a:off x="2701962" y="5952956"/>
            <a:ext cx="1340406" cy="579847"/>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34366746"/>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22" presetClass="exit" presetSubtype="4" fill="hold" grpId="0" nodeType="clickEffect">
                                  <p:stCondLst>
                                    <p:cond delay="0"/>
                                  </p:stCondLst>
                                  <p:childTnLst>
                                    <p:animEffect transition="out" filter="wipe(down)">
                                      <p:cBhvr>
                                        <p:cTn id="21" dur="500"/>
                                        <p:tgtEl>
                                          <p:spTgt spid="12"/>
                                        </p:tgtEl>
                                      </p:cBhvr>
                                    </p:animEffect>
                                    <p:set>
                                      <p:cBhvr>
                                        <p:cTn id="22" dur="1" fill="hold">
                                          <p:stCondLst>
                                            <p:cond delay="499"/>
                                          </p:stCondLst>
                                        </p:cTn>
                                        <p:tgtEl>
                                          <p:spTgt spid="1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xit" presetSubtype="4" fill="hold" grpId="0" nodeType="clickEffect">
                                  <p:stCondLst>
                                    <p:cond delay="0"/>
                                  </p:stCondLst>
                                  <p:childTnLst>
                                    <p:animEffect transition="out" filter="wipe(down)">
                                      <p:cBhvr>
                                        <p:cTn id="26" dur="500"/>
                                        <p:tgtEl>
                                          <p:spTgt spid="13"/>
                                        </p:tgtEl>
                                      </p:cBhvr>
                                    </p:animEffect>
                                    <p:set>
                                      <p:cBhvr>
                                        <p:cTn id="27"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1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5</a:t>
            </a:fld>
            <a:r>
              <a:rPr lang="en-US" altLang="zh-CN" dirty="0"/>
              <a:t>-</a:t>
            </a:r>
            <a:endParaRPr lang="zh-CN" altLang="en-US" dirty="0"/>
          </a:p>
        </p:txBody>
      </p:sp>
      <p:sp>
        <p:nvSpPr>
          <p:cNvPr id="3" name="圆角矩形 2">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sp>
        <p:nvSpPr>
          <p:cNvPr id="5" name="矩形 4"/>
          <p:cNvSpPr>
            <a:spLocks noChangeAspect="1"/>
          </p:cNvSpPr>
          <p:nvPr/>
        </p:nvSpPr>
        <p:spPr>
          <a:xfrm>
            <a:off x="2032000" y="2060849"/>
            <a:ext cx="8128000" cy="1272271"/>
          </a:xfrm>
          <a:prstGeom prst="rect">
            <a:avLst/>
          </a:prstGeom>
        </p:spPr>
        <p:txBody>
          <a:bodyPr>
            <a:spAutoFit/>
          </a:bodyPr>
          <a:lstStyle/>
          <a:p>
            <a:pPr indent="267970">
              <a:lnSpc>
                <a:spcPct val="120000"/>
              </a:lnSpc>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常见离散型随机变量的分布列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两点分布</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若随机变量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服从两点分布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即其分布列为</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6" name="对象 5"/>
          <p:cNvGraphicFramePr>
            <a:graphicFrameLocks noChangeAspect="1"/>
          </p:cNvGraphicFramePr>
          <p:nvPr>
            <p:extLst>
              <p:ext uri="{D42A27DB-BD31-4B8C-83A1-F6EECF244321}">
                <p14:modId xmlns:p14="http://schemas.microsoft.com/office/powerpoint/2010/main" xmlns="" val="3237220544"/>
              </p:ext>
            </p:extLst>
          </p:nvPr>
        </p:nvGraphicFramePr>
        <p:xfrm>
          <a:off x="2032000" y="3337229"/>
          <a:ext cx="8128000" cy="1305517"/>
        </p:xfrm>
        <a:graphic>
          <a:graphicData uri="http://schemas.openxmlformats.org/presentationml/2006/ole">
            <p:oleObj spid="_x0000_s3075" name="文档" r:id="rId5" imgW="3893887" imgH="624938" progId="Word.Document.12">
              <p:embed/>
            </p:oleObj>
          </a:graphicData>
        </a:graphic>
      </p:graphicFrame>
      <p:sp>
        <p:nvSpPr>
          <p:cNvPr id="7" name="矩形 6"/>
          <p:cNvSpPr>
            <a:spLocks noChangeAspect="1"/>
          </p:cNvSpPr>
          <p:nvPr/>
        </p:nvSpPr>
        <p:spPr>
          <a:xfrm>
            <a:off x="2032000" y="4210698"/>
            <a:ext cx="4544834" cy="466731"/>
          </a:xfrm>
          <a:prstGeom prst="rect">
            <a:avLst/>
          </a:prstGeom>
        </p:spPr>
        <p:txBody>
          <a:bodyPr wrap="none">
            <a:spAutoFit/>
          </a:bodyPr>
          <a:lstStyle/>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P</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X=</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1)</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称为成功概率</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8" name="矩形 7"/>
          <p:cNvSpPr/>
          <p:nvPr/>
        </p:nvSpPr>
        <p:spPr>
          <a:xfrm>
            <a:off x="5551109" y="3762422"/>
            <a:ext cx="687840"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3271343" y="4300233"/>
            <a:ext cx="1007067" cy="27050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849096569"/>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6</a:t>
            </a:fld>
            <a:r>
              <a:rPr lang="en-US" altLang="zh-CN" dirty="0"/>
              <a:t>-</a:t>
            </a:r>
            <a:endParaRPr lang="zh-CN" altLang="en-US" dirty="0"/>
          </a:p>
        </p:txBody>
      </p:sp>
      <p:sp>
        <p:nvSpPr>
          <p:cNvPr id="3" name="圆角矩形 2">
            <a:hlinkClick r:id="rId3" action="ppaction://hlinksldjump"/>
          </p:cNvPr>
          <p:cNvSpPr/>
          <p:nvPr/>
        </p:nvSpPr>
        <p:spPr>
          <a:xfrm>
            <a:off x="1987632"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知识梳理</a:t>
            </a:r>
          </a:p>
        </p:txBody>
      </p:sp>
      <p:sp>
        <p:nvSpPr>
          <p:cNvPr id="4" name="圆角矩形 3">
            <a:hlinkClick r:id="rId4" action="ppaction://hlinksldjump"/>
          </p:cNvPr>
          <p:cNvSpPr/>
          <p:nvPr/>
        </p:nvSpPr>
        <p:spPr>
          <a:xfrm>
            <a:off x="2968706"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双击自测</a:t>
            </a:r>
          </a:p>
        </p:txBody>
      </p:sp>
      <p:graphicFrame>
        <p:nvGraphicFramePr>
          <p:cNvPr id="5" name="对象 4"/>
          <p:cNvGraphicFramePr>
            <a:graphicFrameLocks noChangeAspect="1"/>
          </p:cNvGraphicFramePr>
          <p:nvPr>
            <p:extLst>
              <p:ext uri="{D42A27DB-BD31-4B8C-83A1-F6EECF244321}">
                <p14:modId xmlns:p14="http://schemas.microsoft.com/office/powerpoint/2010/main" xmlns="" val="783170522"/>
              </p:ext>
            </p:extLst>
          </p:nvPr>
        </p:nvGraphicFramePr>
        <p:xfrm>
          <a:off x="2032000" y="1687395"/>
          <a:ext cx="8128000" cy="3250537"/>
        </p:xfrm>
        <a:graphic>
          <a:graphicData uri="http://schemas.openxmlformats.org/presentationml/2006/ole">
            <p:oleObj spid="_x0000_s4099" name="文档" r:id="rId5" imgW="3893887" imgH="1556945" progId="Word.Document.12">
              <p:embed/>
            </p:oleObj>
          </a:graphicData>
        </a:graphic>
      </p:graphicFrame>
      <p:sp>
        <p:nvSpPr>
          <p:cNvPr id="6" name="矩形 5"/>
          <p:cNvSpPr>
            <a:spLocks noChangeAspect="1"/>
          </p:cNvSpPr>
          <p:nvPr/>
        </p:nvSpPr>
        <p:spPr>
          <a:xfrm>
            <a:off x="2032000" y="4473354"/>
            <a:ext cx="8128000" cy="1311128"/>
          </a:xfrm>
          <a:prstGeom prst="rect">
            <a:avLst/>
          </a:prstGeom>
        </p:spPr>
        <p:txBody>
          <a:bodyPr>
            <a:spAutoFit/>
          </a:bodyPr>
          <a:lstStyle/>
          <a:p>
            <a:pPr>
              <a:lnSpc>
                <a:spcPct val="120000"/>
              </a:lnSpc>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Times New Roman" panose="02020603050405020304" pitchFamily="18" charset="0"/>
                <a:cs typeface="Times New Roman" panose="02020603050405020304" pitchFamily="18" charset="0"/>
              </a:rPr>
              <a:t>其中</a:t>
            </a:r>
            <a:r>
              <a:rPr lang="en-US" altLang="zh-CN" sz="2200" i="1" dirty="0">
                <a:solidFill>
                  <a:srgbClr val="000000"/>
                </a:solidFill>
                <a:latin typeface="Times New Roman" panose="02020603050405020304" pitchFamily="18" charset="0"/>
                <a:cs typeface="Times New Roman" panose="02020603050405020304" pitchFamily="18" charset="0"/>
              </a:rPr>
              <a:t>m=</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min{</a:t>
            </a:r>
            <a:r>
              <a:rPr lang="en-US" altLang="zh-CN" sz="2200" i="1"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M</a:t>
            </a:r>
            <a:r>
              <a:rPr lang="en-US" altLang="zh-CN" sz="2200"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en-US" altLang="zh-CN" sz="2200" i="1" u="sng" dirty="0" err="1">
                <a:solidFill>
                  <a:srgbClr val="FF0000"/>
                </a:solidFill>
                <a:uFill>
                  <a:solidFill>
                    <a:srgbClr val="000000"/>
                  </a:solidFill>
                </a:uFill>
                <a:latin typeface="Times New Roman" panose="02020603050405020304" pitchFamily="18" charset="0"/>
                <a:cs typeface="Times New Roman" panose="02020603050405020304" pitchFamily="18" charset="0"/>
              </a:rPr>
              <a:t>n</a:t>
            </a:r>
            <a:r>
              <a:rPr lang="en-US" altLang="zh-CN" sz="2200" u="sng" dirty="0">
                <a:solidFill>
                  <a:srgbClr val="FF0000"/>
                </a:solidFill>
                <a:uFill>
                  <a:solidFill>
                    <a:srgbClr val="000000"/>
                  </a:solidFill>
                </a:uFill>
                <a:latin typeface="Times New Roman" panose="02020603050405020304" pitchFamily="18" charset="0"/>
                <a:cs typeface="Times New Roman" panose="02020603050405020304" pitchFamily="18" charset="0"/>
              </a:rPr>
              <a:t>}</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且</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M</a:t>
            </a:r>
            <a:r>
              <a:rPr lang="en-US" altLang="zh-CN" sz="2200" dirty="0" err="1">
                <a:solidFill>
                  <a:srgbClr val="000000"/>
                </a:solidFill>
                <a:latin typeface="Times New Roman" panose="02020603050405020304" pitchFamily="18" charset="0"/>
                <a:cs typeface="Times New Roman" panose="02020603050405020304" pitchFamily="18" charset="0"/>
              </a:rPr>
              <a:t>,</a:t>
            </a:r>
            <a:r>
              <a:rPr lang="en-US" altLang="zh-CN" sz="2200" i="1" dirty="0" err="1">
                <a:solidFill>
                  <a:srgbClr val="000000"/>
                </a:solidFill>
                <a:latin typeface="Times New Roman" panose="02020603050405020304" pitchFamily="18" charset="0"/>
                <a:cs typeface="Times New Roman" panose="02020603050405020304" pitchFamily="18" charset="0"/>
              </a:rPr>
              <a:t>N</a:t>
            </a:r>
            <a:r>
              <a:rPr lang="zh-CN" altLang="zh-CN" sz="2200" dirty="0">
                <a:solidFill>
                  <a:srgbClr val="000000"/>
                </a:solidFill>
                <a:latin typeface="NEU-BZ-S92"/>
                <a:cs typeface="宋体" panose="02010600030101010101" pitchFamily="2" charset="-122"/>
              </a:rPr>
              <a:t>∈</a:t>
            </a:r>
            <a:r>
              <a:rPr lang="en-US" altLang="zh-CN" sz="2200" b="1" dirty="0">
                <a:solidFill>
                  <a:srgbClr val="000000"/>
                </a:solidFill>
                <a:latin typeface="Times New Roman" panose="02020603050405020304" pitchFamily="18" charset="0"/>
                <a:cs typeface="Times New Roman" panose="02020603050405020304" pitchFamily="18" charset="0"/>
              </a:rPr>
              <a:t>N</a:t>
            </a:r>
            <a:r>
              <a:rPr lang="en-US" altLang="zh-CN" sz="2200" i="1" baseline="300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如果随机变量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的分布列具有上表的形式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则称随机变量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服从超几何分布</a:t>
            </a:r>
            <a:r>
              <a:rPr lang="en-US" altLang="zh-CN" sz="2200" i="1"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矩形 6"/>
          <p:cNvSpPr/>
          <p:nvPr/>
        </p:nvSpPr>
        <p:spPr>
          <a:xfrm>
            <a:off x="3359696" y="4528951"/>
            <a:ext cx="1107774" cy="297554"/>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3604656662"/>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7</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2169"/>
            <a:ext cx="8128000" cy="2123658"/>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教材改编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的分布列如下</a:t>
            </a:r>
            <a:r>
              <a:rPr lang="en-US" altLang="zh-CN" sz="2200" dirty="0">
                <a:solidFill>
                  <a:srgbClr val="000000"/>
                </a:solidFill>
                <a:latin typeface="Times New Roman" panose="02020603050405020304" pitchFamily="18" charset="0"/>
                <a:cs typeface="Times New Roman" panose="02020603050405020304" pitchFamily="18" charset="0"/>
              </a:rPr>
              <a:t>:</a:t>
            </a: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endParaRPr lang="en-US" altLang="zh-CN" sz="2200" dirty="0">
              <a:solidFill>
                <a:srgbClr val="000000"/>
              </a:solidFill>
              <a:latin typeface="Times New Roman" panose="02020603050405020304" pitchFamily="18" charset="0"/>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nSpc>
                <a:spcPct val="120000"/>
              </a:lnSpc>
              <a:tabLst>
                <a:tab pos="1188085" algn="l"/>
                <a:tab pos="2163445" algn="l"/>
                <a:tab pos="3142615" algn="l"/>
                <a:tab pos="4190365" algn="l"/>
              </a:tabLst>
            </a:pP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t>
            </a:r>
            <a:r>
              <a:rPr lang="zh-CN" altLang="zh-CN" sz="2200" dirty="0">
                <a:solidFill>
                  <a:srgbClr val="000000"/>
                </a:solidFill>
                <a:latin typeface="Times New Roman" panose="02020603050405020304" pitchFamily="18" charset="0"/>
                <a:cs typeface="Times New Roman" panose="02020603050405020304" pitchFamily="18" charset="0"/>
              </a:rPr>
              <a:t>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60478200"/>
              </p:ext>
            </p:extLst>
          </p:nvPr>
        </p:nvGraphicFramePr>
        <p:xfrm>
          <a:off x="2032000" y="1865317"/>
          <a:ext cx="8128000" cy="1600053"/>
        </p:xfrm>
        <a:graphic>
          <a:graphicData uri="http://schemas.openxmlformats.org/presentationml/2006/ole">
            <p:oleObj spid="_x0000_s5126" name="文档" r:id="rId5" imgW="3838246" imgH="756027" progId="Word.Document.12">
              <p:embed/>
            </p:oleObj>
          </a:graphicData>
        </a:graphic>
      </p:graphicFrame>
      <p:graphicFrame>
        <p:nvGraphicFramePr>
          <p:cNvPr id="4" name="对象 3"/>
          <p:cNvGraphicFramePr>
            <a:graphicFrameLocks noChangeAspect="1"/>
          </p:cNvGraphicFramePr>
          <p:nvPr>
            <p:extLst>
              <p:ext uri="{D42A27DB-BD31-4B8C-83A1-F6EECF244321}">
                <p14:modId xmlns:p14="http://schemas.microsoft.com/office/powerpoint/2010/main" xmlns="" val="938592165"/>
              </p:ext>
            </p:extLst>
          </p:nvPr>
        </p:nvGraphicFramePr>
        <p:xfrm>
          <a:off x="2118706" y="3468609"/>
          <a:ext cx="8128000" cy="477327"/>
        </p:xfrm>
        <a:graphic>
          <a:graphicData uri="http://schemas.openxmlformats.org/presentationml/2006/ole">
            <p:oleObj spid="_x0000_s5127" name="文档" r:id="rId6" imgW="3838246" imgH="225728" progId="Word.Document.12">
              <p:embed/>
            </p:oleObj>
          </a:graphicData>
        </a:graphic>
      </p:graphicFrame>
      <p:sp>
        <p:nvSpPr>
          <p:cNvPr id="8" name="五边形 7"/>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9" name="五边形 8"/>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10" name="组合 9"/>
          <p:cNvGrpSpPr/>
          <p:nvPr/>
        </p:nvGrpSpPr>
        <p:grpSpPr>
          <a:xfrm>
            <a:off x="1775520" y="4725144"/>
            <a:ext cx="8640960" cy="1944217"/>
            <a:chOff x="251520" y="3573015"/>
            <a:chExt cx="8640960" cy="1944217"/>
          </a:xfrm>
        </p:grpSpPr>
        <p:grpSp>
          <p:nvGrpSpPr>
            <p:cNvPr id="11" name="组合 10"/>
            <p:cNvGrpSpPr/>
            <p:nvPr/>
          </p:nvGrpSpPr>
          <p:grpSpPr>
            <a:xfrm>
              <a:off x="251520" y="3573015"/>
              <a:ext cx="8640960" cy="1944217"/>
              <a:chOff x="251520" y="1013948"/>
              <a:chExt cx="8640960" cy="1944217"/>
            </a:xfrm>
          </p:grpSpPr>
          <p:sp>
            <p:nvSpPr>
              <p:cNvPr id="13" name="五边形 12"/>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4" name="燕尾形 13"/>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5" name="组合 14"/>
              <p:cNvGrpSpPr/>
              <p:nvPr/>
            </p:nvGrpSpPr>
            <p:grpSpPr>
              <a:xfrm>
                <a:off x="251520" y="1013948"/>
                <a:ext cx="8640960" cy="1629929"/>
                <a:chOff x="251520" y="1013948"/>
                <a:chExt cx="8640960" cy="1629929"/>
              </a:xfrm>
            </p:grpSpPr>
            <p:sp>
              <p:nvSpPr>
                <p:cNvPr id="16" name="矩形 15"/>
                <p:cNvSpPr/>
                <p:nvPr/>
              </p:nvSpPr>
              <p:spPr>
                <a:xfrm>
                  <a:off x="251520" y="1013948"/>
                  <a:ext cx="8640960" cy="162992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22"/>
                <p:cNvSpPr txBox="1"/>
                <p:nvPr/>
              </p:nvSpPr>
              <p:spPr>
                <a:xfrm>
                  <a:off x="8360077" y="1111172"/>
                  <a:ext cx="492443" cy="276999"/>
                </a:xfrm>
                <a:prstGeom prst="rect">
                  <a:avLst/>
                </a:prstGeom>
                <a:noFill/>
              </p:spPr>
              <p:txBody>
                <a:bodyPr wrap="none" rtlCol="0">
                  <a:spAutoFit/>
                </a:bodyPr>
                <a:lstStyle/>
                <a:p>
                  <a:r>
                    <a:rPr lang="zh-CN" altLang="en-US" sz="1200" dirty="0"/>
                    <a:t>关闭</a:t>
                  </a:r>
                </a:p>
              </p:txBody>
            </p:sp>
          </p:grpSp>
        </p:grpSp>
        <p:graphicFrame>
          <p:nvGraphicFramePr>
            <p:cNvPr id="12" name="对象 11"/>
            <p:cNvGraphicFramePr>
              <a:graphicFrameLocks noChangeAspect="1"/>
            </p:cNvGraphicFramePr>
            <p:nvPr>
              <p:extLst>
                <p:ext uri="{D42A27DB-BD31-4B8C-83A1-F6EECF244321}">
                  <p14:modId xmlns:p14="http://schemas.microsoft.com/office/powerpoint/2010/main" xmlns="" val="3803993151"/>
                </p:ext>
              </p:extLst>
            </p:nvPr>
          </p:nvGraphicFramePr>
          <p:xfrm>
            <a:off x="520700" y="3961433"/>
            <a:ext cx="8047038" cy="547687"/>
          </p:xfrm>
          <a:graphic>
            <a:graphicData uri="http://schemas.openxmlformats.org/presentationml/2006/ole">
              <p:oleObj spid="_x0000_s5128" name="文档" r:id="rId7" imgW="3838246" imgH="261369" progId="Word.Document.12">
                <p:embed/>
              </p:oleObj>
            </a:graphicData>
          </a:graphic>
        </p:graphicFrame>
      </p:grpSp>
      <p:grpSp>
        <p:nvGrpSpPr>
          <p:cNvPr id="18" name="组合 17"/>
          <p:cNvGrpSpPr/>
          <p:nvPr/>
        </p:nvGrpSpPr>
        <p:grpSpPr>
          <a:xfrm>
            <a:off x="1775520" y="5523886"/>
            <a:ext cx="8640960" cy="1145475"/>
            <a:chOff x="251520" y="5379869"/>
            <a:chExt cx="8640960" cy="1145475"/>
          </a:xfrm>
        </p:grpSpPr>
        <p:grpSp>
          <p:nvGrpSpPr>
            <p:cNvPr id="19" name="组合 18"/>
            <p:cNvGrpSpPr/>
            <p:nvPr/>
          </p:nvGrpSpPr>
          <p:grpSpPr>
            <a:xfrm>
              <a:off x="251520" y="5379869"/>
              <a:ext cx="8640960" cy="1145475"/>
              <a:chOff x="251520" y="3762122"/>
              <a:chExt cx="8640960" cy="1145475"/>
            </a:xfrm>
          </p:grpSpPr>
          <p:sp>
            <p:nvSpPr>
              <p:cNvPr id="22" name="五边形 21"/>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3" name="五边形 22"/>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4" name="燕尾形 23"/>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5" name="矩形 24"/>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20" name="对象 19"/>
            <p:cNvGraphicFramePr>
              <a:graphicFrameLocks noChangeAspect="1"/>
            </p:cNvGraphicFramePr>
            <p:nvPr>
              <p:extLst>
                <p:ext uri="{D42A27DB-BD31-4B8C-83A1-F6EECF244321}">
                  <p14:modId xmlns:p14="http://schemas.microsoft.com/office/powerpoint/2010/main" xmlns="" val="307925484"/>
                </p:ext>
              </p:extLst>
            </p:nvPr>
          </p:nvGraphicFramePr>
          <p:xfrm>
            <a:off x="560388" y="5720209"/>
            <a:ext cx="7997825" cy="439738"/>
          </p:xfrm>
          <a:graphic>
            <a:graphicData uri="http://schemas.openxmlformats.org/presentationml/2006/ole">
              <p:oleObj spid="_x0000_s5129" name="文档" r:id="rId8" imgW="3863088" imgH="216008" progId="Word.Document.12">
                <p:embed/>
              </p:oleObj>
            </a:graphicData>
          </a:graphic>
        </p:graphicFrame>
      </p:grpSp>
    </p:spTree>
    <p:extLst>
      <p:ext uri="{BB962C8B-B14F-4D97-AF65-F5344CB8AC3E}">
        <p14:creationId xmlns:p14="http://schemas.microsoft.com/office/powerpoint/2010/main" xmlns="" val="297519403"/>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9"/>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down)">
                                      <p:cBhvr>
                                        <p:cTn id="7" dur="500"/>
                                        <p:tgtEl>
                                          <p:spTgt spid="10"/>
                                        </p:tgtEl>
                                      </p:cBhvr>
                                    </p:animEffect>
                                  </p:childTnLst>
                                </p:cTn>
                              </p:par>
                            </p:childTnLst>
                          </p:cTn>
                        </p:par>
                      </p:childTnLst>
                    </p:cTn>
                  </p:par>
                </p:childTnLst>
              </p:cTn>
              <p:nextCondLst>
                <p:cond evt="onClick" delay="0">
                  <p:tgtEl>
                    <p:spTgt spid="9"/>
                  </p:tgtEl>
                </p:cond>
              </p:nextCondLst>
            </p:seq>
            <p:seq concurrent="1" nextAc="seek">
              <p:cTn id="8" restart="whenNotActive" fill="hold" evtFilter="cancelBubble" nodeType="interactiveSeq">
                <p:stCondLst>
                  <p:cond evt="onClick" delay="0">
                    <p:tgtEl>
                      <p:spTgt spid="10"/>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childTnLst>
                          </p:cTn>
                        </p:par>
                      </p:childTnLst>
                    </p:cTn>
                  </p:par>
                </p:childTnLst>
              </p:cTn>
              <p:nextCondLst>
                <p:cond evt="onClick" delay="0">
                  <p:tgtEl>
                    <p:spTgt spid="10"/>
                  </p:tgtEl>
                </p:cond>
              </p:nextCondLst>
            </p:seq>
            <p:seq concurrent="1" nextAc="seek">
              <p:cTn id="14" restart="whenNotActive" fill="hold" evtFilter="cancelBubble" nodeType="interactiveSeq">
                <p:stCondLst>
                  <p:cond evt="onClick" delay="0">
                    <p:tgtEl>
                      <p:spTgt spid="8"/>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wipe(down)">
                                      <p:cBhvr>
                                        <p:cTn id="19" dur="500"/>
                                        <p:tgtEl>
                                          <p:spTgt spid="18"/>
                                        </p:tgtEl>
                                      </p:cBhvr>
                                    </p:animEffect>
                                  </p:childTnLst>
                                </p:cTn>
                              </p:par>
                            </p:childTnLst>
                          </p:cTn>
                        </p:par>
                      </p:childTnLst>
                    </p:cTn>
                  </p:par>
                </p:childTnLst>
              </p:cTn>
              <p:nextCondLst>
                <p:cond evt="onClick" delay="0">
                  <p:tgtEl>
                    <p:spTgt spid="8"/>
                  </p:tgtEl>
                </p:cond>
              </p:nextCondLst>
            </p:seq>
            <p:seq concurrent="1" nextAc="seek">
              <p:cTn id="20" restart="whenNotActive" fill="hold" evtFilter="cancelBubble" nodeType="interactiveSeq">
                <p:stCondLst>
                  <p:cond evt="onClick" delay="0">
                    <p:tgtEl>
                      <p:spTgt spid="18"/>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8"/>
                                        </p:tgtEl>
                                      </p:cBhvr>
                                    </p:animEffect>
                                    <p:set>
                                      <p:cBhvr>
                                        <p:cTn id="25" dur="1" fill="hold">
                                          <p:stCondLst>
                                            <p:cond delay="499"/>
                                          </p:stCondLst>
                                        </p:cTn>
                                        <p:tgtEl>
                                          <p:spTgt spid="18"/>
                                        </p:tgtEl>
                                        <p:attrNameLst>
                                          <p:attrName>style.visibility</p:attrName>
                                        </p:attrNameLst>
                                      </p:cBhvr>
                                      <p:to>
                                        <p:strVal val="hidden"/>
                                      </p:to>
                                    </p:set>
                                  </p:childTnLst>
                                </p:cTn>
                              </p:par>
                            </p:childTnLst>
                          </p:cTn>
                        </p:par>
                      </p:childTnLst>
                    </p:cTn>
                  </p:par>
                </p:childTnLst>
              </p:cTn>
              <p:nextCondLst>
                <p:cond evt="onClick" delay="0">
                  <p:tgtEl>
                    <p:spTgt spid="18"/>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8</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876715"/>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设某项试验的成功率是失败率的</a:t>
            </a: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Times New Roman" panose="02020603050405020304" pitchFamily="18" charset="0"/>
                <a:cs typeface="Times New Roman" panose="02020603050405020304" pitchFamily="18" charset="0"/>
              </a:rPr>
              <a:t>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试验一次要么成功要么失败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去描述</a:t>
            </a: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Times New Roman" panose="02020603050405020304" pitchFamily="18" charset="0"/>
                <a:cs typeface="Times New Roman" panose="02020603050405020304" pitchFamily="18" charset="0"/>
              </a:rPr>
              <a:t>次试验的成功次数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则</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a:t>
            </a:r>
            <a:r>
              <a:rPr lang="en-US" altLang="zh-CN" sz="2200" dirty="0">
                <a:solidFill>
                  <a:srgbClr val="000000"/>
                </a:solidFill>
                <a:latin typeface="Times New Roman" panose="02020603050405020304" pitchFamily="18" charset="0"/>
                <a:cs typeface="Times New Roman" panose="02020603050405020304" pitchFamily="18" charset="0"/>
              </a:rPr>
              <a:t>0)</a:t>
            </a:r>
            <a:r>
              <a:rPr lang="zh-CN" altLang="zh-CN" sz="2200" dirty="0">
                <a:solidFill>
                  <a:srgbClr val="000000"/>
                </a:solidFill>
                <a:latin typeface="Times New Roman" panose="02020603050405020304" pitchFamily="18" charset="0"/>
                <a:cs typeface="Times New Roman" panose="02020603050405020304" pitchFamily="18" charset="0"/>
              </a:rPr>
              <a:t>等于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i="1"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362184663"/>
              </p:ext>
            </p:extLst>
          </p:nvPr>
        </p:nvGraphicFramePr>
        <p:xfrm>
          <a:off x="2118706" y="2261473"/>
          <a:ext cx="8128000" cy="954653"/>
        </p:xfrm>
        <a:graphic>
          <a:graphicData uri="http://schemas.openxmlformats.org/presentationml/2006/ole">
            <p:oleObj spid="_x0000_s6149" name="文档" r:id="rId5" imgW="3838246" imgH="450376" progId="Word.Document.12">
              <p:embed/>
            </p:oleObj>
          </a:graphicData>
        </a:graphic>
      </p:graphicFrame>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725144"/>
            <a:ext cx="8640960" cy="1944217"/>
            <a:chOff x="251520" y="3573015"/>
            <a:chExt cx="8640960" cy="1944217"/>
          </a:xfrm>
        </p:grpSpPr>
        <p:grpSp>
          <p:nvGrpSpPr>
            <p:cNvPr id="10" name="组合 9"/>
            <p:cNvGrpSpPr/>
            <p:nvPr/>
          </p:nvGrpSpPr>
          <p:grpSpPr>
            <a:xfrm>
              <a:off x="251520" y="3573015"/>
              <a:ext cx="8640960" cy="1944217"/>
              <a:chOff x="251520" y="1013948"/>
              <a:chExt cx="8640960" cy="1944217"/>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1013948"/>
                <a:ext cx="8640960" cy="1629929"/>
                <a:chOff x="251520" y="1013948"/>
                <a:chExt cx="8640960" cy="1629929"/>
              </a:xfrm>
            </p:grpSpPr>
            <p:sp>
              <p:nvSpPr>
                <p:cNvPr id="15" name="矩形 14"/>
                <p:cNvSpPr/>
                <p:nvPr/>
              </p:nvSpPr>
              <p:spPr>
                <a:xfrm>
                  <a:off x="251520" y="1013948"/>
                  <a:ext cx="8640960" cy="162992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111172"/>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2337919156"/>
                </p:ext>
              </p:extLst>
            </p:nvPr>
          </p:nvGraphicFramePr>
          <p:xfrm>
            <a:off x="520700" y="3954860"/>
            <a:ext cx="8047038" cy="830262"/>
          </p:xfrm>
          <a:graphic>
            <a:graphicData uri="http://schemas.openxmlformats.org/presentationml/2006/ole">
              <p:oleObj spid="_x0000_s6150" name="文档" r:id="rId6" imgW="3838246" imgH="398534" progId="Word.Document.12">
                <p:embed/>
              </p:oleObj>
            </a:graphicData>
          </a:graphic>
        </p:graphicFrame>
      </p:grpSp>
      <p:grpSp>
        <p:nvGrpSpPr>
          <p:cNvPr id="17" name="组合 16"/>
          <p:cNvGrpSpPr/>
          <p:nvPr/>
        </p:nvGrpSpPr>
        <p:grpSpPr>
          <a:xfrm>
            <a:off x="1775520" y="5523886"/>
            <a:ext cx="8640960" cy="1145475"/>
            <a:chOff x="251520" y="5379869"/>
            <a:chExt cx="8640960" cy="1145475"/>
          </a:xfrm>
        </p:grpSpPr>
        <p:grpSp>
          <p:nvGrpSpPr>
            <p:cNvPr id="18" name="组合 17"/>
            <p:cNvGrpSpPr/>
            <p:nvPr/>
          </p:nvGrpSpPr>
          <p:grpSpPr>
            <a:xfrm>
              <a:off x="251520" y="5379869"/>
              <a:ext cx="8640960" cy="1145475"/>
              <a:chOff x="251520" y="3762122"/>
              <a:chExt cx="8640960" cy="1145475"/>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3847838537"/>
                </p:ext>
              </p:extLst>
            </p:nvPr>
          </p:nvGraphicFramePr>
          <p:xfrm>
            <a:off x="560388" y="5720209"/>
            <a:ext cx="7997825" cy="439738"/>
          </p:xfrm>
          <a:graphic>
            <a:graphicData uri="http://schemas.openxmlformats.org/presentationml/2006/ole">
              <p:oleObj spid="_x0000_s6151" name="文档" r:id="rId7" imgW="3863088" imgH="216008" progId="Word.Document.12">
                <p:embed/>
              </p:oleObj>
            </a:graphicData>
          </a:graphic>
        </p:graphicFrame>
      </p:grpSp>
    </p:spTree>
    <p:extLst>
      <p:ext uri="{BB962C8B-B14F-4D97-AF65-F5344CB8AC3E}">
        <p14:creationId xmlns:p14="http://schemas.microsoft.com/office/powerpoint/2010/main" xmlns="" val="1249080407"/>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 name="灯片编号占位符 1"/>
          <p:cNvSpPr>
            <a:spLocks noGrp="1"/>
          </p:cNvSpPr>
          <p:nvPr>
            <p:ph type="sldNum" sz="quarter" idx="4"/>
          </p:nvPr>
        </p:nvSpPr>
        <p:spPr/>
        <p:txBody>
          <a:bodyPr/>
          <a:lstStyle/>
          <a:p>
            <a:pPr algn="ctr"/>
            <a:r>
              <a:rPr lang="en-US" altLang="zh-CN" dirty="0"/>
              <a:t>-</a:t>
            </a:r>
            <a:fld id="{4BF17FCF-D4DA-449D-A468-DDB7E43619E6}" type="slidenum">
              <a:rPr lang="zh-CN" altLang="en-US" smtClean="0"/>
              <a:pPr algn="ctr"/>
              <a:t>9</a:t>
            </a:fld>
            <a:r>
              <a:rPr lang="en-US" altLang="zh-CN" dirty="0"/>
              <a:t>-</a:t>
            </a:r>
            <a:endParaRPr lang="zh-CN" altLang="en-US" dirty="0"/>
          </a:p>
        </p:txBody>
      </p:sp>
      <p:sp>
        <p:nvSpPr>
          <p:cNvPr id="5" name="圆角矩形 4">
            <a:hlinkClick r:id="rId3" action="ppaction://hlinksldjump"/>
          </p:cNvPr>
          <p:cNvSpPr/>
          <p:nvPr/>
        </p:nvSpPr>
        <p:spPr>
          <a:xfrm>
            <a:off x="1987632" y="1052513"/>
            <a:ext cx="945283" cy="288255"/>
          </a:xfrm>
          <a:prstGeom prst="round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lumMod val="85000"/>
                  </a:schemeClr>
                </a:solidFill>
                <a:latin typeface="+mj-ea"/>
                <a:ea typeface="+mj-ea"/>
              </a:rPr>
              <a:t>知识梳理</a:t>
            </a:r>
          </a:p>
        </p:txBody>
      </p:sp>
      <p:sp>
        <p:nvSpPr>
          <p:cNvPr id="6" name="圆角矩形 5">
            <a:hlinkClick r:id="rId4" action="ppaction://hlinksldjump"/>
          </p:cNvPr>
          <p:cNvSpPr/>
          <p:nvPr/>
        </p:nvSpPr>
        <p:spPr>
          <a:xfrm>
            <a:off x="2968706" y="1052513"/>
            <a:ext cx="945283" cy="288255"/>
          </a:xfrm>
          <a:prstGeom prst="roundRect">
            <a:avLst/>
          </a:prstGeom>
          <a:solidFill>
            <a:srgbClr val="FFE38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rgbClr val="E75E22"/>
                </a:solidFill>
                <a:latin typeface="+mj-ea"/>
                <a:ea typeface="+mj-ea"/>
              </a:rPr>
              <a:t>双击自测</a:t>
            </a:r>
          </a:p>
        </p:txBody>
      </p:sp>
      <p:sp>
        <p:nvSpPr>
          <p:cNvPr id="2" name="矩形 1"/>
          <p:cNvSpPr>
            <a:spLocks noChangeAspect="1"/>
          </p:cNvSpPr>
          <p:nvPr/>
        </p:nvSpPr>
        <p:spPr>
          <a:xfrm>
            <a:off x="2032000" y="1353648"/>
            <a:ext cx="8128000" cy="466731"/>
          </a:xfrm>
          <a:prstGeom prst="rect">
            <a:avLst/>
          </a:prstGeom>
        </p:spPr>
        <p:txBody>
          <a:bodyPr>
            <a:spAutoFit/>
          </a:bodyPr>
          <a:lstStyle/>
          <a:p>
            <a:pPr>
              <a:lnSpc>
                <a:spcPct val="120000"/>
              </a:lnSpc>
              <a:tabLst>
                <a:tab pos="1188085" algn="l"/>
                <a:tab pos="2163445" algn="l"/>
                <a:tab pos="3142615" algn="l"/>
                <a:tab pos="4190365"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i="1"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设随机变量</a:t>
            </a:r>
            <a:r>
              <a:rPr lang="en-US" altLang="zh-CN" sz="2200" i="1" dirty="0">
                <a:solidFill>
                  <a:srgbClr val="000000"/>
                </a:solidFill>
                <a:latin typeface="Times New Roman" panose="02020603050405020304" pitchFamily="18" charset="0"/>
                <a:cs typeface="Times New Roman" panose="02020603050405020304" pitchFamily="18" charset="0"/>
              </a:rPr>
              <a:t>X</a:t>
            </a:r>
            <a:r>
              <a:rPr lang="zh-CN" altLang="zh-CN" sz="2200" dirty="0">
                <a:solidFill>
                  <a:srgbClr val="000000"/>
                </a:solidFill>
                <a:latin typeface="Times New Roman" panose="02020603050405020304" pitchFamily="18" charset="0"/>
                <a:cs typeface="Times New Roman" panose="02020603050405020304" pitchFamily="18" charset="0"/>
              </a:rPr>
              <a:t>等可能取</a:t>
            </a:r>
            <a:r>
              <a:rPr lang="en-US" altLang="zh-CN" sz="2200" dirty="0">
                <a:solidFill>
                  <a:srgbClr val="000000"/>
                </a:solidFill>
                <a:latin typeface="Times New Roman" panose="02020603050405020304" pitchFamily="18" charset="0"/>
                <a:cs typeface="Times New Roman" panose="02020603050405020304" pitchFamily="18" charset="0"/>
              </a:rPr>
              <a:t>1,2,3,</a:t>
            </a:r>
            <a:r>
              <a:rPr lang="en-US" altLang="zh-CN" sz="2200"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n</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a:t>
            </a:r>
            <a:r>
              <a:rPr lang="en-US" altLang="zh-CN" sz="2200" i="1" dirty="0">
                <a:solidFill>
                  <a:srgbClr val="000000"/>
                </a:solidFill>
                <a:latin typeface="Times New Roman" panose="02020603050405020304" pitchFamily="18" charset="0"/>
                <a:cs typeface="Times New Roman" panose="02020603050405020304" pitchFamily="18" charset="0"/>
              </a:rPr>
              <a:t>P</a:t>
            </a:r>
            <a:r>
              <a:rPr lang="en-US" altLang="zh-CN" sz="2200"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Times New Roman" panose="02020603050405020304" pitchFamily="18" charset="0"/>
                <a:cs typeface="Times New Roman" panose="02020603050405020304" pitchFamily="18" charset="0"/>
              </a:rPr>
              <a:t>X&lt;</a:t>
            </a:r>
            <a:r>
              <a:rPr lang="en-US" altLang="zh-CN" sz="2200" dirty="0">
                <a:solidFill>
                  <a:srgbClr val="000000"/>
                </a:solidFill>
                <a:latin typeface="Times New Roman" panose="02020603050405020304" pitchFamily="18" charset="0"/>
                <a:cs typeface="Times New Roman" panose="02020603050405020304" pitchFamily="18" charset="0"/>
              </a:rPr>
              <a:t>4)</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0</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那么</a:t>
            </a:r>
            <a:r>
              <a:rPr lang="en-US" altLang="zh-CN" sz="2200" i="1" dirty="0">
                <a:solidFill>
                  <a:srgbClr val="000000"/>
                </a:solidFill>
                <a:latin typeface="Times New Roman" panose="02020603050405020304" pitchFamily="18" charset="0"/>
                <a:cs typeface="Times New Roman" panose="02020603050405020304" pitchFamily="18" charset="0"/>
              </a:rPr>
              <a:t>n=</a:t>
            </a:r>
            <a:r>
              <a:rPr lang="zh-CN" altLang="zh-CN" sz="2200" i="1" u="sng" dirty="0">
                <a:solidFill>
                  <a:srgbClr val="FF0000"/>
                </a:solidFill>
                <a:uFill>
                  <a:solidFill>
                    <a:srgbClr val="000000"/>
                  </a:solidFill>
                </a:uFill>
                <a:latin typeface="Times New Roman" panose="02020603050405020304" pitchFamily="18" charset="0"/>
                <a:cs typeface="Times New Roman" panose="02020603050405020304" pitchFamily="18" charset="0"/>
              </a:rPr>
              <a:t>　　</a:t>
            </a:r>
            <a:r>
              <a:rPr lang="en-US" altLang="zh-CN" sz="2200" i="1" dirty="0">
                <a:solidFill>
                  <a:srgbClr val="000000"/>
                </a:solidFill>
                <a:latin typeface="Times New Roman" panose="02020603050405020304" pitchFamily="18" charset="0"/>
                <a:cs typeface="Times New Roman" panose="02020603050405020304" pitchFamily="18" charset="0"/>
              </a:rPr>
              <a:t>.</a:t>
            </a:r>
            <a:r>
              <a:rPr lang="en-US" altLang="zh-CN" sz="2200" i="1" dirty="0">
                <a:solidFill>
                  <a:srgbClr val="000000"/>
                </a:solid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
        <p:nvSpPr>
          <p:cNvPr id="7" name="五边形 6"/>
          <p:cNvSpPr/>
          <p:nvPr/>
        </p:nvSpPr>
        <p:spPr>
          <a:xfrm>
            <a:off x="9336360"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8" name="五边形 7"/>
          <p:cNvSpPr/>
          <p:nvPr/>
        </p:nvSpPr>
        <p:spPr>
          <a:xfrm>
            <a:off x="8440239" y="6381328"/>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grpSp>
        <p:nvGrpSpPr>
          <p:cNvPr id="9" name="组合 8"/>
          <p:cNvGrpSpPr/>
          <p:nvPr/>
        </p:nvGrpSpPr>
        <p:grpSpPr>
          <a:xfrm>
            <a:off x="1775520" y="4725144"/>
            <a:ext cx="8640960" cy="1944217"/>
            <a:chOff x="251520" y="3573015"/>
            <a:chExt cx="8640960" cy="1944217"/>
          </a:xfrm>
        </p:grpSpPr>
        <p:grpSp>
          <p:nvGrpSpPr>
            <p:cNvPr id="10" name="组合 9"/>
            <p:cNvGrpSpPr/>
            <p:nvPr/>
          </p:nvGrpSpPr>
          <p:grpSpPr>
            <a:xfrm>
              <a:off x="251520" y="3573015"/>
              <a:ext cx="8640960" cy="1944217"/>
              <a:chOff x="251520" y="1013948"/>
              <a:chExt cx="8640960" cy="1944217"/>
            </a:xfrm>
          </p:grpSpPr>
          <p:sp>
            <p:nvSpPr>
              <p:cNvPr id="12" name="五边形 11"/>
              <p:cNvSpPr/>
              <p:nvPr/>
            </p:nvSpPr>
            <p:spPr>
              <a:xfrm>
                <a:off x="6916239" y="2670133"/>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13" name="燕尾形 12"/>
              <p:cNvSpPr/>
              <p:nvPr/>
            </p:nvSpPr>
            <p:spPr>
              <a:xfrm>
                <a:off x="7031380" y="2747133"/>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grpSp>
            <p:nvGrpSpPr>
              <p:cNvPr id="14" name="组合 13"/>
              <p:cNvGrpSpPr/>
              <p:nvPr/>
            </p:nvGrpSpPr>
            <p:grpSpPr>
              <a:xfrm>
                <a:off x="251520" y="1013948"/>
                <a:ext cx="8640960" cy="1629929"/>
                <a:chOff x="251520" y="1013948"/>
                <a:chExt cx="8640960" cy="1629929"/>
              </a:xfrm>
            </p:grpSpPr>
            <p:sp>
              <p:nvSpPr>
                <p:cNvPr id="15" name="矩形 14"/>
                <p:cNvSpPr/>
                <p:nvPr/>
              </p:nvSpPr>
              <p:spPr>
                <a:xfrm>
                  <a:off x="251520" y="1013948"/>
                  <a:ext cx="8640960" cy="1629929"/>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TextBox 22"/>
                <p:cNvSpPr txBox="1"/>
                <p:nvPr/>
              </p:nvSpPr>
              <p:spPr>
                <a:xfrm>
                  <a:off x="8360077" y="1111172"/>
                  <a:ext cx="492443" cy="276999"/>
                </a:xfrm>
                <a:prstGeom prst="rect">
                  <a:avLst/>
                </a:prstGeom>
                <a:noFill/>
              </p:spPr>
              <p:txBody>
                <a:bodyPr wrap="none" rtlCol="0">
                  <a:spAutoFit/>
                </a:bodyPr>
                <a:lstStyle/>
                <a:p>
                  <a:r>
                    <a:rPr lang="zh-CN" altLang="en-US" sz="1200" dirty="0"/>
                    <a:t>关闭</a:t>
                  </a:r>
                </a:p>
              </p:txBody>
            </p:sp>
          </p:grpSp>
        </p:grpSp>
        <p:graphicFrame>
          <p:nvGraphicFramePr>
            <p:cNvPr id="11" name="对象 10"/>
            <p:cNvGraphicFramePr>
              <a:graphicFrameLocks noChangeAspect="1"/>
            </p:cNvGraphicFramePr>
            <p:nvPr>
              <p:extLst>
                <p:ext uri="{D42A27DB-BD31-4B8C-83A1-F6EECF244321}">
                  <p14:modId xmlns:p14="http://schemas.microsoft.com/office/powerpoint/2010/main" xmlns="" val="1183646705"/>
                </p:ext>
              </p:extLst>
            </p:nvPr>
          </p:nvGraphicFramePr>
          <p:xfrm>
            <a:off x="520700" y="3961433"/>
            <a:ext cx="8047038" cy="547687"/>
          </p:xfrm>
          <a:graphic>
            <a:graphicData uri="http://schemas.openxmlformats.org/presentationml/2006/ole">
              <p:oleObj spid="_x0000_s7172" name="文档" r:id="rId5" imgW="3838246" imgH="262089" progId="Word.Document.12">
                <p:embed/>
              </p:oleObj>
            </a:graphicData>
          </a:graphic>
        </p:graphicFrame>
      </p:grpSp>
      <p:grpSp>
        <p:nvGrpSpPr>
          <p:cNvPr id="17" name="组合 16"/>
          <p:cNvGrpSpPr/>
          <p:nvPr/>
        </p:nvGrpSpPr>
        <p:grpSpPr>
          <a:xfrm>
            <a:off x="1775520" y="5523886"/>
            <a:ext cx="8640960" cy="1145475"/>
            <a:chOff x="251520" y="5379869"/>
            <a:chExt cx="8640960" cy="1145475"/>
          </a:xfrm>
        </p:grpSpPr>
        <p:grpSp>
          <p:nvGrpSpPr>
            <p:cNvPr id="18" name="组合 17"/>
            <p:cNvGrpSpPr/>
            <p:nvPr/>
          </p:nvGrpSpPr>
          <p:grpSpPr>
            <a:xfrm>
              <a:off x="251520" y="5379869"/>
              <a:ext cx="8640960" cy="1145475"/>
              <a:chOff x="251520" y="3762122"/>
              <a:chExt cx="8640960" cy="1145475"/>
            </a:xfrm>
          </p:grpSpPr>
          <p:sp>
            <p:nvSpPr>
              <p:cNvPr id="20" name="五边形 19"/>
              <p:cNvSpPr/>
              <p:nvPr/>
            </p:nvSpPr>
            <p:spPr>
              <a:xfrm>
                <a:off x="7812360" y="4619565"/>
                <a:ext cx="1080120" cy="288032"/>
              </a:xfrm>
              <a:prstGeom prst="homePlate">
                <a:avLst/>
              </a:prstGeom>
              <a:solidFill>
                <a:srgbClr val="E75E2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  答案</a:t>
                </a:r>
              </a:p>
            </p:txBody>
          </p:sp>
          <p:sp>
            <p:nvSpPr>
              <p:cNvPr id="22" name="五边形 21"/>
              <p:cNvSpPr/>
              <p:nvPr/>
            </p:nvSpPr>
            <p:spPr>
              <a:xfrm>
                <a:off x="6916239" y="4619565"/>
                <a:ext cx="1080120" cy="288032"/>
              </a:xfrm>
              <a:prstGeom prst="homePlate">
                <a:avLst/>
              </a:prstGeom>
              <a:solidFill>
                <a:srgbClr val="5FBA0F"/>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dirty="0">
                    <a:latin typeface="+mj-ea"/>
                    <a:ea typeface="+mj-ea"/>
                  </a:rPr>
                  <a:t>解析</a:t>
                </a:r>
              </a:p>
            </p:txBody>
          </p:sp>
          <p:sp>
            <p:nvSpPr>
              <p:cNvPr id="23" name="燕尾形 22"/>
              <p:cNvSpPr/>
              <p:nvPr/>
            </p:nvSpPr>
            <p:spPr>
              <a:xfrm>
                <a:off x="8038119" y="4696565"/>
                <a:ext cx="144016" cy="14401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4" name="矩形 23"/>
              <p:cNvSpPr/>
              <p:nvPr/>
            </p:nvSpPr>
            <p:spPr>
              <a:xfrm>
                <a:off x="251520" y="3762122"/>
                <a:ext cx="8640960" cy="836743"/>
              </a:xfrm>
              <a:prstGeom prst="rect">
                <a:avLst/>
              </a:prstGeom>
              <a:solidFill>
                <a:schemeClr val="bg1"/>
              </a:solidFill>
              <a:ln w="19050">
                <a:solidFill>
                  <a:srgbClr val="E75E22"/>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TextBox 30"/>
              <p:cNvSpPr txBox="1"/>
              <p:nvPr/>
            </p:nvSpPr>
            <p:spPr>
              <a:xfrm>
                <a:off x="8388424" y="3879516"/>
                <a:ext cx="492443" cy="276999"/>
              </a:xfrm>
              <a:prstGeom prst="rect">
                <a:avLst/>
              </a:prstGeom>
              <a:noFill/>
            </p:spPr>
            <p:txBody>
              <a:bodyPr wrap="none" rtlCol="0">
                <a:spAutoFit/>
              </a:bodyPr>
              <a:lstStyle/>
              <a:p>
                <a:r>
                  <a:rPr lang="zh-CN" altLang="en-US" sz="1200" dirty="0"/>
                  <a:t>关闭</a:t>
                </a:r>
              </a:p>
            </p:txBody>
          </p:sp>
        </p:grpSp>
        <p:graphicFrame>
          <p:nvGraphicFramePr>
            <p:cNvPr id="19" name="对象 18"/>
            <p:cNvGraphicFramePr>
              <a:graphicFrameLocks noChangeAspect="1"/>
            </p:cNvGraphicFramePr>
            <p:nvPr>
              <p:extLst>
                <p:ext uri="{D42A27DB-BD31-4B8C-83A1-F6EECF244321}">
                  <p14:modId xmlns:p14="http://schemas.microsoft.com/office/powerpoint/2010/main" xmlns="" val="473252251"/>
                </p:ext>
              </p:extLst>
            </p:nvPr>
          </p:nvGraphicFramePr>
          <p:xfrm>
            <a:off x="560388" y="5720209"/>
            <a:ext cx="7997825" cy="439738"/>
          </p:xfrm>
          <a:graphic>
            <a:graphicData uri="http://schemas.openxmlformats.org/presentationml/2006/ole">
              <p:oleObj spid="_x0000_s7173" name="文档" r:id="rId6" imgW="3863088" imgH="216008" progId="Word.Document.12">
                <p:embed/>
              </p:oleObj>
            </a:graphicData>
          </a:graphic>
        </p:graphicFrame>
      </p:grpSp>
    </p:spTree>
    <p:extLst>
      <p:ext uri="{BB962C8B-B14F-4D97-AF65-F5344CB8AC3E}">
        <p14:creationId xmlns:p14="http://schemas.microsoft.com/office/powerpoint/2010/main" xmlns="" val="548342320"/>
      </p:ext>
    </p:extLst>
  </p:cSld>
  <p:clrMapOvr>
    <a:masterClrMapping/>
  </p:clrMapOvr>
  <mc:AlternateContent xmlns:mc="http://schemas.openxmlformats.org/markup-compatibility/2006">
    <mc:Choice xmlns:p14="http://schemas.microsoft.com/office/powerpoint/2010/main" xmlns="" Requires="p14">
      <p:transition spd="slow" p14:dur="1400">
        <p:blinds/>
      </p:transition>
    </mc:Choice>
    <mc:Fallback>
      <p:transition spd="slow">
        <p:blinds/>
      </p:transition>
    </mc:Fallback>
  </mc:AlternateContent>
  <p:timing>
    <p:tnLst>
      <p:par>
        <p:cTn id="1" dur="indefinite" restart="never" nodeType="tmRoot">
          <p:childTnLst>
            <p:seq concurrent="1" nextAc="seek">
              <p:cTn id="2" restart="whenNotActive" fill="hold" evtFilter="cancelBubble" nodeType="interactiveSeq">
                <p:stCondLst>
                  <p:cond evt="onClick" delay="0">
                    <p:tgtEl>
                      <p:spTgt spid="8"/>
                    </p:tgtEl>
                  </p:cond>
                </p:stCondLst>
                <p:endSync evt="end" delay="0">
                  <p:rtn val="all"/>
                </p:endSync>
                <p:childTnLst>
                  <p:par>
                    <p:cTn id="3" fill="hold">
                      <p:stCondLst>
                        <p:cond delay="0"/>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down)">
                                      <p:cBhvr>
                                        <p:cTn id="7" dur="500"/>
                                        <p:tgtEl>
                                          <p:spTgt spid="9"/>
                                        </p:tgtEl>
                                      </p:cBhvr>
                                    </p:animEffect>
                                  </p:childTnLst>
                                </p:cTn>
                              </p:par>
                            </p:childTnLst>
                          </p:cTn>
                        </p:par>
                      </p:childTnLst>
                    </p:cTn>
                  </p:par>
                </p:childTnLst>
              </p:cTn>
              <p:nextCondLst>
                <p:cond evt="onClick" delay="0">
                  <p:tgtEl>
                    <p:spTgt spid="8"/>
                  </p:tgtEl>
                </p:cond>
              </p:nextCondLst>
            </p:seq>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10" presetClass="exit" presetSubtype="0" fill="hold" nodeType="clickEffect">
                                  <p:stCondLst>
                                    <p:cond delay="0"/>
                                  </p:stCondLst>
                                  <p:childTnLst>
                                    <p:animEffect transition="out" filter="fade">
                                      <p:cBhvr>
                                        <p:cTn id="12" dur="500"/>
                                        <p:tgtEl>
                                          <p:spTgt spid="9"/>
                                        </p:tgtEl>
                                      </p:cBhvr>
                                    </p:animEffect>
                                    <p:set>
                                      <p:cBhvr>
                                        <p:cTn id="13"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seq concurrent="1" nextAc="seek">
              <p:cTn id="14" restart="whenNotActive" fill="hold" evtFilter="cancelBubble" nodeType="interactiveSeq">
                <p:stCondLst>
                  <p:cond evt="onClick" delay="0">
                    <p:tgtEl>
                      <p:spTgt spid="7"/>
                    </p:tgtEl>
                  </p:cond>
                </p:stCondLst>
                <p:endSync evt="end" delay="0">
                  <p:rtn val="all"/>
                </p:endSync>
                <p:childTnLst>
                  <p:par>
                    <p:cTn id="15" fill="hold">
                      <p:stCondLst>
                        <p:cond delay="0"/>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down)">
                                      <p:cBhvr>
                                        <p:cTn id="19" dur="500"/>
                                        <p:tgtEl>
                                          <p:spTgt spid="17"/>
                                        </p:tgtEl>
                                      </p:cBhvr>
                                    </p:animEffect>
                                  </p:childTnLst>
                                </p:cTn>
                              </p:par>
                            </p:childTnLst>
                          </p:cTn>
                        </p:par>
                      </p:childTnLst>
                    </p:cTn>
                  </p:par>
                </p:childTnLst>
              </p:cTn>
              <p:nextCondLst>
                <p:cond evt="onClick" delay="0">
                  <p:tgtEl>
                    <p:spTgt spid="7"/>
                  </p:tgtEl>
                </p:cond>
              </p:nextCondLst>
            </p:seq>
            <p:seq concurrent="1" nextAc="seek">
              <p:cTn id="20" restart="whenNotActive" fill="hold" evtFilter="cancelBubble" nodeType="interactiveSeq">
                <p:stCondLst>
                  <p:cond evt="onClick" delay="0">
                    <p:tgtEl>
                      <p:spTgt spid="17"/>
                    </p:tgtEl>
                  </p:cond>
                </p:stCondLst>
                <p:endSync evt="end" delay="0">
                  <p:rtn val="all"/>
                </p:endSync>
                <p:childTnLst>
                  <p:par>
                    <p:cTn id="21" fill="hold">
                      <p:stCondLst>
                        <p:cond delay="0"/>
                      </p:stCondLst>
                      <p:childTnLst>
                        <p:par>
                          <p:cTn id="22" fill="hold">
                            <p:stCondLst>
                              <p:cond delay="0"/>
                            </p:stCondLst>
                            <p:childTnLst>
                              <p:par>
                                <p:cTn id="23" presetID="10" presetClass="exit" presetSubtype="0" fill="hold" nodeType="clickEffect">
                                  <p:stCondLst>
                                    <p:cond delay="0"/>
                                  </p:stCondLst>
                                  <p:childTnLst>
                                    <p:animEffect transition="out" filter="fade">
                                      <p:cBhvr>
                                        <p:cTn id="24" dur="500"/>
                                        <p:tgtEl>
                                          <p:spTgt spid="17"/>
                                        </p:tgtEl>
                                      </p:cBhvr>
                                    </p:animEffect>
                                    <p:set>
                                      <p:cBhvr>
                                        <p:cTn id="25" dur="1" fill="hold">
                                          <p:stCondLst>
                                            <p:cond delay="499"/>
                                          </p:stCondLst>
                                        </p:cTn>
                                        <p:tgtEl>
                                          <p:spTgt spid="17"/>
                                        </p:tgtEl>
                                        <p:attrNameLst>
                                          <p:attrName>style.visibility</p:attrName>
                                        </p:attrNameLst>
                                      </p:cBhvr>
                                      <p:to>
                                        <p:strVal val="hidden"/>
                                      </p:to>
                                    </p:set>
                                  </p:childTnLst>
                                </p:cTn>
                              </p:par>
                            </p:childTnLst>
                          </p:cTn>
                        </p:par>
                      </p:childTnLst>
                    </p:cTn>
                  </p:par>
                </p:childTnLst>
              </p:cTn>
              <p:nextCondLst>
                <p:cond evt="onClick" delay="0">
                  <p:tgtEl>
                    <p:spTgt spid="17"/>
                  </p:tgtEl>
                </p:cond>
              </p:nextCondLst>
            </p:seq>
          </p:childTnLst>
        </p:cTn>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TotalTime>
  <Words>1964</Words>
  <Application>Microsoft Office PowerPoint</Application>
  <PresentationFormat>自定义</PresentationFormat>
  <Paragraphs>241</Paragraphs>
  <Slides>33</Slides>
  <Notes>1</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33</vt:i4>
      </vt:variant>
    </vt:vector>
  </HeadingPairs>
  <TitlesOfParts>
    <vt:vector size="35" baseType="lpstr">
      <vt:lpstr>Office 主题​​</vt:lpstr>
      <vt:lpstr>文档</vt:lpstr>
      <vt:lpstr>10.5　离散型随机变量及其分布列</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4</cp:revision>
  <dcterms:created xsi:type="dcterms:W3CDTF">2018-12-18T11:00:13Z</dcterms:created>
  <dcterms:modified xsi:type="dcterms:W3CDTF">2019-12-10T14:30:54Z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