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78" r:id="rId3"/>
    <p:sldId id="264" r:id="rId4"/>
    <p:sldId id="265" r:id="rId5"/>
    <p:sldId id="268" r:id="rId6"/>
    <p:sldId id="272" r:id="rId7"/>
    <p:sldId id="273" r:id="rId8"/>
    <p:sldId id="275" r:id="rId9"/>
    <p:sldId id="27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17" Type="http://schemas.openxmlformats.org/officeDocument/2006/relationships/image" Target="../media/image54.wmf"/><Relationship Id="rId2" Type="http://schemas.openxmlformats.org/officeDocument/2006/relationships/image" Target="../media/image39.wmf"/><Relationship Id="rId16" Type="http://schemas.openxmlformats.org/officeDocument/2006/relationships/image" Target="../media/image53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5" Type="http://schemas.openxmlformats.org/officeDocument/2006/relationships/image" Target="../media/image52.wmf"/><Relationship Id="rId10" Type="http://schemas.openxmlformats.org/officeDocument/2006/relationships/image" Target="../media/image47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74739-113A-4871-A5BC-19631D01B178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5410D-AF5E-4EFC-B7A5-117FDBDE70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0443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5387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15831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42498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78256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60450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49077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7822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3226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8.png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oleObject" Target="../embeddings/oleObject43.bin"/><Relationship Id="rId18" Type="http://schemas.openxmlformats.org/officeDocument/2006/relationships/oleObject" Target="../embeddings/oleObject48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7.bin"/><Relationship Id="rId12" Type="http://schemas.openxmlformats.org/officeDocument/2006/relationships/oleObject" Target="../embeddings/oleObject42.bin"/><Relationship Id="rId1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5.bin"/><Relationship Id="rId10" Type="http://schemas.openxmlformats.org/officeDocument/2006/relationships/oleObject" Target="../embeddings/oleObject40.bin"/><Relationship Id="rId19" Type="http://schemas.openxmlformats.org/officeDocument/2006/relationships/oleObject" Target="../embeddings/oleObject49.bin"/><Relationship Id="rId4" Type="http://schemas.openxmlformats.org/officeDocument/2006/relationships/oleObject" Target="../embeddings/oleObject34.bin"/><Relationship Id="rId9" Type="http://schemas.openxmlformats.org/officeDocument/2006/relationships/oleObject" Target="../embeddings/oleObject39.bin"/><Relationship Id="rId14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96593"/>
            <a:ext cx="8147747" cy="880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1.基本不等式</a:t>
            </a:r>
            <a:endParaRPr lang="zh-CN" altLang="en-US" sz="1805" b="1" dirty="0"/>
          </a:p>
        </p:txBody>
      </p:sp>
      <p:sp>
        <p:nvSpPr>
          <p:cNvPr id="3" name="TextBox 3"/>
          <p:cNvSpPr txBox="1"/>
          <p:nvPr/>
        </p:nvSpPr>
        <p:spPr>
          <a:xfrm>
            <a:off x="2053707" y="3784444"/>
            <a:ext cx="8147747" cy="2622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其中</a:t>
            </a:r>
            <a:r>
              <a:rPr lang="zh-CN" altLang="en-US" sz="2597" kern="0" spc="146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为正数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的算术平均数,</a:t>
            </a:r>
            <a:r>
              <a:rPr lang="zh-CN" altLang="en-US" sz="1389" kern="0" spc="20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为正数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的几何平均数,基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本不等式可叙述为:两个正数的算术平均数不小于它们的几何平均数.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2.几个重要的不等式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∈R).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597" kern="0" spc="-10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597" kern="0" spc="-102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同号).</a:t>
            </a:r>
            <a:endParaRPr lang="zh-CN" altLang="en-US" sz="1805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2053707" y="2929352"/>
          <a:ext cx="7759758" cy="855092"/>
        </p:xfrm>
        <a:graphic>
          <a:graphicData uri="http://schemas.openxmlformats.org/drawingml/2006/table">
            <a:tbl>
              <a:tblPr/>
              <a:tblGrid>
                <a:gridCol w="2586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65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865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基本不等式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不等式成立的条件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等号成立的条件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081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0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≤</a:t>
                      </a:r>
                      <a:r>
                        <a:rPr lang="zh-CN" altLang="en-US" sz="1200" kern="0" spc="818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&gt;0,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0" name="对象 5"/>
          <p:cNvGraphicFramePr>
            <a:graphicFrameLocks noChangeAspect="1"/>
          </p:cNvGraphicFramePr>
          <p:nvPr/>
        </p:nvGraphicFramePr>
        <p:xfrm>
          <a:off x="3087616" y="3440661"/>
          <a:ext cx="229184" cy="171888"/>
        </p:xfrm>
        <a:graphic>
          <a:graphicData uri="http://schemas.openxmlformats.org/presentationml/2006/ole">
            <p:oleObj spid="_x0000_s1032" name="Equation" r:id="rId4" imgW="6096000" imgH="4572000" progId="Equation.DSMT4">
              <p:embed/>
            </p:oleObj>
          </a:graphicData>
        </a:graphic>
      </p:graphicFrame>
      <p:graphicFrame>
        <p:nvGraphicFramePr>
          <p:cNvPr id="5" name="对象 6"/>
          <p:cNvGraphicFramePr>
            <a:graphicFrameLocks noChangeAspect="1"/>
          </p:cNvGraphicFramePr>
          <p:nvPr/>
        </p:nvGraphicFramePr>
        <p:xfrm>
          <a:off x="3443121" y="3393884"/>
          <a:ext cx="276929" cy="296029"/>
        </p:xfrm>
        <a:graphic>
          <a:graphicData uri="http://schemas.openxmlformats.org/presentationml/2006/ole">
            <p:oleObj spid="_x0000_s1033" name="Equation" r:id="rId5" imgW="7315200" imgH="7924800" progId="Equation.DSMT4">
              <p:embed/>
            </p:oleObj>
          </a:graphicData>
        </a:graphic>
      </p:graphicFrame>
      <p:graphicFrame>
        <p:nvGraphicFramePr>
          <p:cNvPr id="6" name="对象 7"/>
          <p:cNvGraphicFramePr>
            <a:graphicFrameLocks noChangeAspect="1"/>
          </p:cNvGraphicFramePr>
          <p:nvPr/>
        </p:nvGraphicFramePr>
        <p:xfrm>
          <a:off x="3078717" y="3868440"/>
          <a:ext cx="515663" cy="553859"/>
        </p:xfrm>
        <a:graphic>
          <a:graphicData uri="http://schemas.openxmlformats.org/presentationml/2006/ole">
            <p:oleObj spid="_x0000_s1034" name="Equation" r:id="rId6" imgW="13716000" imgH="14630400" progId="Equation.DSMT4">
              <p:embed/>
            </p:oleObj>
          </a:graphicData>
        </a:graphic>
      </p:graphicFrame>
      <p:graphicFrame>
        <p:nvGraphicFramePr>
          <p:cNvPr id="7" name="对象 8"/>
          <p:cNvGraphicFramePr>
            <a:graphicFrameLocks noChangeAspect="1"/>
          </p:cNvGraphicFramePr>
          <p:nvPr/>
        </p:nvGraphicFramePr>
        <p:xfrm>
          <a:off x="6284291" y="3962813"/>
          <a:ext cx="439268" cy="296028"/>
        </p:xfrm>
        <a:graphic>
          <a:graphicData uri="http://schemas.openxmlformats.org/presentationml/2006/ole">
            <p:oleObj spid="_x0000_s1035" name="Equation" r:id="rId7" imgW="11582400" imgH="7924800" progId="Equation.DSMT4">
              <p:embed/>
            </p:oleObj>
          </a:graphicData>
        </a:graphic>
      </p:graphicFrame>
      <p:graphicFrame>
        <p:nvGraphicFramePr>
          <p:cNvPr id="8" name="对象 9"/>
          <p:cNvGraphicFramePr>
            <a:graphicFrameLocks noChangeAspect="1"/>
          </p:cNvGraphicFramePr>
          <p:nvPr/>
        </p:nvGraphicFramePr>
        <p:xfrm>
          <a:off x="2352501" y="5896134"/>
          <a:ext cx="200535" cy="553859"/>
        </p:xfrm>
        <a:graphic>
          <a:graphicData uri="http://schemas.openxmlformats.org/presentationml/2006/ole">
            <p:oleObj spid="_x0000_s1036" name="Equation" r:id="rId8" imgW="5181600" imgH="14630400" progId="Equation.DSMT4">
              <p:embed/>
            </p:oleObj>
          </a:graphicData>
        </a:graphic>
      </p:graphicFrame>
      <p:graphicFrame>
        <p:nvGraphicFramePr>
          <p:cNvPr id="9" name="对象 10"/>
          <p:cNvGraphicFramePr>
            <a:graphicFrameLocks noChangeAspect="1"/>
          </p:cNvGraphicFramePr>
          <p:nvPr/>
        </p:nvGraphicFramePr>
        <p:xfrm>
          <a:off x="2697554" y="5896134"/>
          <a:ext cx="200535" cy="553859"/>
        </p:xfrm>
        <a:graphic>
          <a:graphicData uri="http://schemas.openxmlformats.org/presentationml/2006/ole">
            <p:oleObj spid="_x0000_s1037" name="Equation" r:id="rId9" imgW="5181600" imgH="146304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2053707" y="1695119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考点    基本不等式及其应用</a:t>
            </a:r>
            <a:endParaRPr lang="zh-CN" altLang="en-US" sz="2206" b="1" dirty="0"/>
          </a:p>
        </p:txBody>
      </p:sp>
      <p:sp>
        <p:nvSpPr>
          <p:cNvPr id="12" name="文本框 2"/>
          <p:cNvSpPr txBox="1"/>
          <p:nvPr/>
        </p:nvSpPr>
        <p:spPr>
          <a:xfrm>
            <a:off x="5353683" y="137341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13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09100" y="847901"/>
            <a:ext cx="2777259" cy="415395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 bwMode="auto">
          <a:xfrm>
            <a:off x="3446046" y="5394088"/>
            <a:ext cx="787824" cy="362875"/>
            <a:chOff x="4881562" y="2969419"/>
            <a:chExt cx="783432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3422443" y="5968818"/>
            <a:ext cx="572963" cy="362875"/>
            <a:chOff x="4881562" y="2969419"/>
            <a:chExt cx="783432" cy="219075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21366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791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5264" u="sng" kern="0" spc="120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∈R).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737" kern="0" spc="425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4361" u="sng" kern="0" spc="-30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331" u="sng" kern="0" spc="112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3489" kern="0" spc="117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627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3.利用基本不等式求最值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(1)如果积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是定值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,那么当且仅当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有最小值2</a:t>
            </a:r>
            <a:r>
              <a:rPr lang="zh-CN" altLang="en-US" sz="1880" kern="0" spc="90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(简记:</a:t>
            </a:r>
            <a:r>
              <a:rPr lang="zh-CN" altLang="en-US" sz="2015" u="sng" kern="0" dirty="0">
                <a:latin typeface="Times New Roman" panose="02020603050405020304" pitchFamily="65" charset="-122"/>
                <a:ea typeface="宋体" panose="02010600030101010101" pitchFamily="2" charset="-122"/>
              </a:rPr>
              <a:t>积定和最小</a:t>
            </a:r>
            <a:r>
              <a:rPr lang="zh-CN" altLang="en-US" sz="2015" kern="0" dirty="0"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(2)如果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是定值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,那么当且仅当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有最大值</a:t>
            </a:r>
            <a:r>
              <a:rPr lang="zh-CN" altLang="en-US" sz="2727" kern="0" spc="-54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(简记: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和定积最大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97301" y="1373533"/>
          <a:ext cx="780179" cy="635029"/>
        </p:xfrm>
        <a:graphic>
          <a:graphicData uri="http://schemas.openxmlformats.org/presentationml/2006/ole">
            <p:oleObj spid="_x0000_s2057" name="Equation" r:id="rId4" imgW="216408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52501" y="2583630"/>
          <a:ext cx="888085" cy="658902"/>
        </p:xfrm>
        <a:graphic>
          <a:graphicData uri="http://schemas.openxmlformats.org/presentationml/2006/ole">
            <p:oleObj spid="_x0000_s2058" name="Equation" r:id="rId5" imgW="23469600" imgH="17373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022237" y="2540268"/>
          <a:ext cx="489879" cy="526167"/>
        </p:xfrm>
        <a:graphic>
          <a:graphicData uri="http://schemas.openxmlformats.org/presentationml/2006/ole">
            <p:oleObj spid="_x0000_s2059" name="Equation" r:id="rId6" imgW="13716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08251" y="2742368"/>
          <a:ext cx="417305" cy="281227"/>
        </p:xfrm>
        <a:graphic>
          <a:graphicData uri="http://schemas.openxmlformats.org/presentationml/2006/ole">
            <p:oleObj spid="_x0000_s2060" name="Equation" r:id="rId7" imgW="115824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501791" y="2670934"/>
          <a:ext cx="569107" cy="807765"/>
        </p:xfrm>
        <a:graphic>
          <a:graphicData uri="http://schemas.openxmlformats.org/presentationml/2006/ole">
            <p:oleObj spid="_x0000_s2061" name="Equation" r:id="rId8" imgW="15544800" imgH="2225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058713" y="4402085"/>
          <a:ext cx="353324" cy="343774"/>
        </p:xfrm>
        <a:graphic>
          <a:graphicData uri="http://schemas.openxmlformats.org/presentationml/2006/ole">
            <p:oleObj spid="_x0000_s2062" name="Equation" r:id="rId9" imgW="9448800" imgH="9144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645932" y="5311441"/>
          <a:ext cx="276930" cy="592058"/>
        </p:xfrm>
        <a:graphic>
          <a:graphicData uri="http://schemas.openxmlformats.org/presentationml/2006/ole">
            <p:oleObj spid="_x0000_s2063" name="Equation" r:id="rId10" imgW="7315200" imgH="155448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 bwMode="auto">
          <a:xfrm>
            <a:off x="3182627" y="1316996"/>
            <a:ext cx="1217546" cy="864218"/>
            <a:chOff x="4881562" y="2969419"/>
            <a:chExt cx="783432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3"/>
          <p:cNvGrpSpPr/>
          <p:nvPr/>
        </p:nvGrpSpPr>
        <p:grpSpPr bwMode="auto">
          <a:xfrm>
            <a:off x="3782853" y="2475972"/>
            <a:ext cx="960636" cy="724957"/>
            <a:chOff x="4881562" y="2969419"/>
            <a:chExt cx="783432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5284987" y="2422114"/>
            <a:ext cx="960636" cy="724957"/>
            <a:chOff x="4881562" y="2969419"/>
            <a:chExt cx="783432" cy="219075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89681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注意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(1)求最值时要注意三点:“一正”“二定”“三相等”.所谓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“一正”是指正数,“二定”是指应用基本不等式求最值时,和或积为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定值,“三相等”是指等号成立.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连续使用基本不等式时,等号要同时成立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482247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3639" y="1137148"/>
            <a:ext cx="8187815" cy="1790509"/>
            <a:chOff x="500034" y="777063"/>
            <a:chExt cx="8166966" cy="178595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92838"/>
              <a:ext cx="8127000" cy="8701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(2018山东聊城一模,15)已知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&gt;0,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&gt;0,3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的最小值为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　　  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00034" y="777063"/>
              <a:ext cx="8127000" cy="911396"/>
              <a:chOff x="540000" y="1087102"/>
              <a:chExt cx="8127000" cy="911396"/>
            </a:xfrm>
          </p:grpSpPr>
          <p:sp>
            <p:nvSpPr>
              <p:cNvPr id="4" name="TextBox 2"/>
              <p:cNvSpPr txBox="1"/>
              <p:nvPr/>
            </p:nvSpPr>
            <p:spPr>
              <a:xfrm>
                <a:off x="540000" y="1585821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考向一    利用基本不等式求最值</a:t>
                </a:r>
                <a:endParaRPr lang="zh-CN" altLang="en-US" sz="1805" b="1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40000" y="1087102"/>
                <a:ext cx="8127000" cy="4126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5" b="1" kern="0" dirty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022127" y="2856037"/>
            <a:ext cx="8147747" cy="2173950"/>
            <a:chOff x="540000" y="1080000"/>
            <a:chExt cx="8127000" cy="2168414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080000"/>
              <a:ext cx="8127000" cy="21684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&gt;0,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&gt;0,3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,得</a:t>
              </a:r>
              <a:r>
                <a:rPr lang="zh-CN" altLang="en-US" sz="2597" kern="0" spc="-26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597" kern="0" spc="-11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</a:t>
              </a:r>
              <a:r>
                <a:rPr lang="zh-CN" altLang="en-US" sz="2827" kern="0" spc="514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=2+</a:t>
              </a:r>
              <a:r>
                <a:rPr lang="zh-CN" altLang="en-US" sz="2522" kern="0" spc="-19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522" kern="0" spc="-4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2+</a:t>
              </a:r>
              <a:r>
                <a:rPr lang="zh-CN" altLang="en-US" sz="1348" kern="0" spc="113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当且仅当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时等号成立,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的最小值为2+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862081" y="1163781"/>
            <a:ext cx="295275" cy="552449"/>
          </p:xfrm>
          <a:graphic>
            <a:graphicData uri="http://schemas.openxmlformats.org/presentationml/2006/ole">
              <p:oleObj spid="_x0000_s3083" name="Equation" r:id="rId4" imgW="79248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01505" y="1163781"/>
            <a:ext cx="314325" cy="552450"/>
          </p:xfrm>
          <a:graphic>
            <a:graphicData uri="http://schemas.openxmlformats.org/presentationml/2006/ole">
              <p:oleObj spid="_x0000_s3084" name="Equation" r:id="rId5" imgW="82296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63604" y="1809333"/>
            <a:ext cx="1009650" cy="619124"/>
          </p:xfrm>
          <a:graphic>
            <a:graphicData uri="http://schemas.openxmlformats.org/presentationml/2006/ole">
              <p:oleObj spid="_x0000_s3085" name="Equation" r:id="rId6" imgW="268224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589352" y="1828718"/>
            <a:ext cx="295275" cy="552449"/>
          </p:xfrm>
          <a:graphic>
            <a:graphicData uri="http://schemas.openxmlformats.org/presentationml/2006/ole">
              <p:oleObj spid="_x0000_s3086" name="Equation" r:id="rId7" imgW="79248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028777" y="1828718"/>
            <a:ext cx="314325" cy="552450"/>
          </p:xfrm>
          <a:graphic>
            <a:graphicData uri="http://schemas.openxmlformats.org/presentationml/2006/ole">
              <p:oleObj spid="_x0000_s3087" name="Equation" r:id="rId8" imgW="82296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870651" y="1922852"/>
            <a:ext cx="314324" cy="295274"/>
          </p:xfrm>
          <a:graphic>
            <a:graphicData uri="http://schemas.openxmlformats.org/presentationml/2006/ole">
              <p:oleObj spid="_x0000_s3088" name="Equation" r:id="rId9" imgW="8229600" imgH="7924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834349" y="2446717"/>
            <a:ext cx="314325" cy="295275"/>
          </p:xfrm>
          <a:graphic>
            <a:graphicData uri="http://schemas.openxmlformats.org/presentationml/2006/ole">
              <p:oleObj spid="_x0000_s3089" name="Equation" r:id="rId10" imgW="8229600" imgH="7924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744559" y="2911909"/>
            <a:ext cx="314325" cy="295275"/>
          </p:xfrm>
          <a:graphic>
            <a:graphicData uri="http://schemas.openxmlformats.org/presentationml/2006/ole">
              <p:oleObj spid="_x0000_s3090" name="Equation" r:id="rId11" imgW="8229600" imgH="7924800" progId="Equation.DSMT4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2102234" y="5004649"/>
            <a:ext cx="8147747" cy="413730"/>
            <a:chOff x="540000" y="1080000"/>
            <a:chExt cx="8127000" cy="412677"/>
          </a:xfrm>
        </p:grpSpPr>
        <p:sp>
          <p:nvSpPr>
            <p:cNvPr id="18" name="TextBox 2"/>
            <p:cNvSpPr txBox="1"/>
            <p:nvPr/>
          </p:nvSpPr>
          <p:spPr>
            <a:xfrm>
              <a:off x="540000" y="1080000"/>
              <a:ext cx="8127000" cy="4126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2+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1578749" y="1161614"/>
            <a:ext cx="314325" cy="295275"/>
          </p:xfrm>
          <a:graphic>
            <a:graphicData uri="http://schemas.openxmlformats.org/presentationml/2006/ole">
              <p:oleObj spid="_x0000_s3091" name="Equation" r:id="rId12" imgW="8229600" imgH="7924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34355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536385"/>
            <a:ext cx="8147747" cy="3826365"/>
            <a:chOff x="540000" y="1080000"/>
            <a:chExt cx="8127000" cy="381662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8166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(2017江西南昌二模,16)网店和实体店各有利弊,两者的结合将在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未来一段时期内,成为商业的一个主要发展方向.某品牌行车记录仪支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架销售公司从2017年1月起开展网络销售与实体店体验安装结合的销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售模式.根据几个月的运营发现,产品的月销售量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万件与投入实体店体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验安装的费用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万元之间满足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=3-</a:t>
              </a:r>
              <a:r>
                <a:rPr lang="zh-CN" altLang="en-US" sz="2597" kern="0" spc="78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的函数关系式.已知网店每月固定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的各种费用支出为3万元,产品每1万件进货价格为32万元,若每件产品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的售价定为“进货价的150%”与“平均每件产品的实体店体验安装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费用的一半”之和,则该公司的最大月利润是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　　  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万元.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147744" y="3024549"/>
            <a:ext cx="428625" cy="552449"/>
          </p:xfrm>
          <a:graphic>
            <a:graphicData uri="http://schemas.openxmlformats.org/presentationml/2006/ole">
              <p:oleObj spid="_x0000_s4099" name="Equation" r:id="rId4" imgW="11277600" imgH="14630400" progId="Equation.DSMT4">
                <p:embed/>
              </p:oleObj>
            </a:graphicData>
          </a:graphic>
        </p:graphicFrame>
      </p:grpSp>
      <p:sp>
        <p:nvSpPr>
          <p:cNvPr id="6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    利用基本不等式解决实际问题</a:t>
            </a:r>
            <a:endParaRPr lang="zh-CN" altLang="en-US" sz="1805" b="1" dirty="0"/>
          </a:p>
        </p:txBody>
      </p:sp>
    </p:spTree>
    <p:extLst>
      <p:ext uri="{BB962C8B-B14F-4D97-AF65-F5344CB8AC3E}">
        <p14:creationId xmlns:p14="http://schemas.microsoft.com/office/powerpoint/2010/main" xmlns="" val="2517827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053707" y="1082757"/>
            <a:ext cx="8147747" cy="1958929"/>
            <a:chOff x="540000" y="1080000"/>
            <a:chExt cx="8127000" cy="195394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840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由题意知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131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-1(1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&lt;3),设该公司的月利润为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万元,所以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21"/>
                </a:spcBef>
              </a:pPr>
              <a:r>
                <a:rPr lang="zh-CN" altLang="en-US" sz="2827" kern="0" spc="4842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t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=16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522" kern="0" spc="-109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-3=16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522" kern="0" spc="1387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522" kern="0" spc="-109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-3=45.5-</a:t>
              </a:r>
              <a:r>
                <a:rPr lang="zh-CN" altLang="en-US" sz="2827" kern="0" spc="1055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45.5-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06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1389" kern="0" spc="191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=37.5,当且仅当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49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时取等号,即最大月利润为37.5万元.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544363" y="1163781"/>
            <a:ext cx="495299" cy="552449"/>
          </p:xfrm>
          <a:graphic>
            <a:graphicData uri="http://schemas.openxmlformats.org/presentationml/2006/ole">
              <p:oleObj spid="_x0000_s5130" name="Equation" r:id="rId4" imgW="131064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40000" y="1847819"/>
            <a:ext cx="971549" cy="619125"/>
          </p:xfrm>
          <a:graphic>
            <a:graphicData uri="http://schemas.openxmlformats.org/presentationml/2006/ole">
              <p:oleObj spid="_x0000_s5131" name="Equation" r:id="rId5" imgW="25603200" imgH="1645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43572" y="1867204"/>
            <a:ext cx="180975" cy="552450"/>
          </p:xfrm>
          <a:graphic>
            <a:graphicData uri="http://schemas.openxmlformats.org/presentationml/2006/ole">
              <p:oleObj spid="_x0000_s5132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034794" y="1867204"/>
            <a:ext cx="495299" cy="552449"/>
          </p:xfrm>
          <a:graphic>
            <a:graphicData uri="http://schemas.openxmlformats.org/presentationml/2006/ole">
              <p:oleObj spid="_x0000_s5133" name="Equation" r:id="rId7" imgW="131064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674243" y="1867204"/>
            <a:ext cx="180975" cy="552450"/>
          </p:xfrm>
          <a:graphic>
            <a:graphicData uri="http://schemas.openxmlformats.org/presentationml/2006/ole">
              <p:oleObj spid="_x0000_s5134" name="Equation" r:id="rId8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744701" y="1847819"/>
            <a:ext cx="1695450" cy="619125"/>
          </p:xfrm>
          <a:graphic>
            <a:graphicData uri="http://schemas.openxmlformats.org/presentationml/2006/ole">
              <p:oleObj spid="_x0000_s5135" name="Equation" r:id="rId9" imgW="44805600" imgH="1645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67800" y="2575626"/>
            <a:ext cx="419100" cy="295275"/>
          </p:xfrm>
          <a:graphic>
            <a:graphicData uri="http://schemas.openxmlformats.org/presentationml/2006/ole">
              <p:oleObj spid="_x0000_s5136" name="Equation" r:id="rId10" imgW="10972800" imgH="792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021262" y="2481492"/>
            <a:ext cx="266699" cy="552449"/>
          </p:xfrm>
          <a:graphic>
            <a:graphicData uri="http://schemas.openxmlformats.org/presentationml/2006/ole">
              <p:oleObj spid="_x0000_s5137" name="Equation" r:id="rId11" imgW="7010400" imgH="14630400" progId="Equation.DSMT4">
                <p:embed/>
              </p:oleObj>
            </a:graphicData>
          </a:graphic>
        </p:graphicFrame>
      </p:grpSp>
      <p:sp>
        <p:nvSpPr>
          <p:cNvPr id="13" name="TextBox 2"/>
          <p:cNvSpPr txBox="1"/>
          <p:nvPr/>
        </p:nvSpPr>
        <p:spPr>
          <a:xfrm>
            <a:off x="2102234" y="323439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37.5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71566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16350"/>
            <a:ext cx="8147747" cy="330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    利用基本不等式求最值的方法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(1)若满足求最值的三个前提条件“一正、二定、三相等”,则直接应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用基本不等式求解.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(2)若不满足基本不等式求最值的条件,则需要创造条件对式子进行恒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等变形,如构造“1”的代换,对不等式进行分拆、组合、添加系数等使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之变成可用基本不等式的形式,然后求解即可.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(3)若可用基本不等式,但等号不成立,则一般利用函数的单调性求解.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236556" y="142585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816" y="922288"/>
            <a:ext cx="2777259" cy="415395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022127" y="5219510"/>
            <a:ext cx="8147747" cy="1201089"/>
            <a:chOff x="540000" y="1080000"/>
            <a:chExt cx="8127000" cy="1198031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0508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(2018天津滨海新区七所重点学校联考,13)若正实数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满足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5,则</a:t>
              </a:r>
              <a:r>
                <a:rPr lang="zh-CN" altLang="en-US" sz="2677" kern="0" spc="198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893" kern="0" spc="259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的最大值是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　　  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87299" y="1638145"/>
            <a:ext cx="590550" cy="590550"/>
          </p:xfrm>
          <a:graphic>
            <a:graphicData uri="http://schemas.openxmlformats.org/presentationml/2006/ole">
              <p:oleObj spid="_x0000_s6148" name="Equation" r:id="rId5" imgW="155448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721999" y="1639856"/>
            <a:ext cx="695324" cy="638175"/>
          </p:xfrm>
          <a:graphic>
            <a:graphicData uri="http://schemas.openxmlformats.org/presentationml/2006/ole">
              <p:oleObj spid="_x0000_s6149" name="Equation" r:id="rId6" imgW="18288000" imgH="167640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944476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53707" y="850667"/>
            <a:ext cx="8147747" cy="5057986"/>
            <a:chOff x="540000" y="1080000"/>
            <a:chExt cx="8127000" cy="504510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8969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∵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为正实数,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=5,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677" kern="0" spc="198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893" kern="0" spc="259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677" kern="0" spc="1251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722" kern="0" spc="-106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75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+1-2+2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993" kern="0" spc="543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-1-</a:t>
              </a:r>
              <a:r>
                <a:rPr lang="zh-CN" altLang="en-US" sz="2476" kern="0" spc="-105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993" kern="0" spc="543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+1+2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=4-</a:t>
              </a:r>
              <a:r>
                <a:rPr lang="zh-CN" altLang="en-US" sz="2476" kern="0" spc="-105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993" kern="0" spc="1264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≤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4-</a:t>
              </a:r>
              <a:r>
                <a:rPr lang="zh-CN" altLang="en-US" sz="2476" kern="0" spc="-105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(4+2</a:t>
              </a:r>
              <a:r>
                <a:rPr lang="zh-CN" altLang="en-US" sz="1323" kern="0" spc="123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</a:t>
              </a:r>
              <a:r>
                <a:rPr lang="zh-CN" altLang="en-US" sz="2476" kern="0" spc="-112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当且仅当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+1=2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=2,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y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时,取等号,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677" kern="0" spc="198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893" kern="0" spc="259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的最大值是</a:t>
              </a:r>
              <a:r>
                <a:rPr lang="zh-CN" altLang="en-US" sz="2507" kern="0" spc="-1151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95600" y="1638145"/>
            <a:ext cx="590550" cy="590550"/>
          </p:xfrm>
          <a:graphic>
            <a:graphicData uri="http://schemas.openxmlformats.org/presentationml/2006/ole">
              <p:oleObj spid="_x0000_s7187" name="Equation" r:id="rId4" imgW="155448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530299" y="1639856"/>
            <a:ext cx="695325" cy="638175"/>
          </p:xfrm>
          <a:graphic>
            <a:graphicData uri="http://schemas.openxmlformats.org/presentationml/2006/ole">
              <p:oleObj spid="_x0000_s7188" name="Equation" r:id="rId5" imgW="18288000" imgH="167640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369773" y="1638145"/>
            <a:ext cx="1924050" cy="590550"/>
          </p:xfrm>
          <a:graphic>
            <a:graphicData uri="http://schemas.openxmlformats.org/presentationml/2006/ole">
              <p:oleObj spid="_x0000_s7189" name="Equation" r:id="rId6" imgW="509016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763354" y="1676542"/>
            <a:ext cx="209549" cy="600074"/>
          </p:xfrm>
          <a:graphic>
            <a:graphicData uri="http://schemas.openxmlformats.org/presentationml/2006/ole">
              <p:oleObj spid="_x0000_s7190" name="Equation" r:id="rId7" imgW="5486400" imgH="158496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751009" y="2323358"/>
            <a:ext cx="1066800" cy="666749"/>
          </p:xfrm>
          <a:graphic>
            <a:graphicData uri="http://schemas.openxmlformats.org/presentationml/2006/ole">
              <p:oleObj spid="_x0000_s7191" name="Equation" r:id="rId8" imgW="28346400" imgH="1767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479060" y="3074182"/>
            <a:ext cx="180975" cy="552450"/>
          </p:xfrm>
          <a:graphic>
            <a:graphicData uri="http://schemas.openxmlformats.org/presentationml/2006/ole">
              <p:oleObj spid="_x0000_s7192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660035" y="3027078"/>
            <a:ext cx="1066799" cy="666749"/>
          </p:xfrm>
          <a:graphic>
            <a:graphicData uri="http://schemas.openxmlformats.org/presentationml/2006/ole">
              <p:oleObj spid="_x0000_s7193" name="Equation" r:id="rId10" imgW="28346400" imgH="1767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97066" y="3777902"/>
            <a:ext cx="180975" cy="552449"/>
          </p:xfrm>
          <a:graphic>
            <a:graphicData uri="http://schemas.openxmlformats.org/presentationml/2006/ole">
              <p:oleObj spid="_x0000_s7194" name="Equation" r:id="rId11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078041" y="3730798"/>
            <a:ext cx="1981199" cy="666749"/>
          </p:xfrm>
          <a:graphic>
            <a:graphicData uri="http://schemas.openxmlformats.org/presentationml/2006/ole">
              <p:oleObj spid="_x0000_s7195" name="Equation" r:id="rId12" imgW="52425600" imgH="1767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527758" y="3777902"/>
            <a:ext cx="180975" cy="552450"/>
          </p:xfrm>
          <a:graphic>
            <a:graphicData uri="http://schemas.openxmlformats.org/presentationml/2006/ole">
              <p:oleObj spid="_x0000_s7196" name="Equation" r:id="rId13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340519" y="3872036"/>
            <a:ext cx="323849" cy="295274"/>
          </p:xfrm>
          <a:graphic>
            <a:graphicData uri="http://schemas.openxmlformats.org/presentationml/2006/ole">
              <p:oleObj spid="_x0000_s7197" name="Equation" r:id="rId14" imgW="8534400" imgH="7924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000950" y="3777902"/>
            <a:ext cx="171449" cy="552449"/>
          </p:xfrm>
          <a:graphic>
            <a:graphicData uri="http://schemas.openxmlformats.org/presentationml/2006/ole">
              <p:oleObj spid="_x0000_s7198" name="Equation" r:id="rId15" imgW="45720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500526" y="4881702"/>
            <a:ext cx="180975" cy="552450"/>
          </p:xfrm>
          <a:graphic>
            <a:graphicData uri="http://schemas.openxmlformats.org/presentationml/2006/ole">
              <p:oleObj spid="_x0000_s7199" name="Equation" r:id="rId16" imgW="48768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795600" y="5485220"/>
            <a:ext cx="590550" cy="590550"/>
          </p:xfrm>
          <a:graphic>
            <a:graphicData uri="http://schemas.openxmlformats.org/presentationml/2006/ole">
              <p:oleObj spid="_x0000_s7200" name="Equation" r:id="rId17" imgW="15544800" imgH="15544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530299" y="5486932"/>
            <a:ext cx="695325" cy="638175"/>
          </p:xfrm>
          <a:graphic>
            <a:graphicData uri="http://schemas.openxmlformats.org/presentationml/2006/ole">
              <p:oleObj spid="_x0000_s7201" name="Equation" r:id="rId18" imgW="18288000" imgH="167640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503624" y="5524883"/>
            <a:ext cx="171450" cy="552449"/>
          </p:xfrm>
          <a:graphic>
            <a:graphicData uri="http://schemas.openxmlformats.org/presentationml/2006/ole">
              <p:oleObj spid="_x0000_s7202" name="Equation" r:id="rId19" imgW="4572000" imgH="14630400" progId="Equation.DSMT4">
                <p:embed/>
              </p:oleObj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2022127" y="5775244"/>
            <a:ext cx="8147747" cy="637855"/>
            <a:chOff x="540000" y="1080000"/>
            <a:chExt cx="8127000" cy="636231"/>
          </a:xfrm>
        </p:grpSpPr>
        <p:sp>
          <p:nvSpPr>
            <p:cNvPr id="22" name="TextBox 2"/>
            <p:cNvSpPr txBox="1"/>
            <p:nvPr/>
          </p:nvSpPr>
          <p:spPr>
            <a:xfrm>
              <a:off x="540000" y="1080000"/>
              <a:ext cx="8127000" cy="526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r>
                <a:rPr lang="zh-CN" altLang="en-US" sz="2597" kern="0" spc="-124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1306800" y="1163781"/>
            <a:ext cx="171450" cy="552450"/>
          </p:xfrm>
          <a:graphic>
            <a:graphicData uri="http://schemas.openxmlformats.org/presentationml/2006/ole">
              <p:oleObj spid="_x0000_s7203" name="Equation" r:id="rId20" imgW="45720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92694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</Words>
  <Application>Microsoft Office PowerPoint</Application>
  <PresentationFormat>自定义</PresentationFormat>
  <Paragraphs>53</Paragraphs>
  <Slides>9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2019-12-18T10:13:14Z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