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63" r:id="rId2"/>
    <p:sldId id="292" r:id="rId3"/>
    <p:sldId id="264" r:id="rId4"/>
    <p:sldId id="265" r:id="rId5"/>
    <p:sldId id="268" r:id="rId6"/>
    <p:sldId id="269" r:id="rId7"/>
    <p:sldId id="271" r:id="rId8"/>
    <p:sldId id="272" r:id="rId9"/>
    <p:sldId id="275" r:id="rId10"/>
    <p:sldId id="276" r:id="rId11"/>
    <p:sldId id="277" r:id="rId12"/>
    <p:sldId id="280" r:id="rId13"/>
    <p:sldId id="281" r:id="rId14"/>
    <p:sldId id="283" r:id="rId15"/>
    <p:sldId id="284" r:id="rId16"/>
    <p:sldId id="286" r:id="rId17"/>
    <p:sldId id="287" r:id="rId18"/>
    <p:sldId id="288" r:id="rId19"/>
    <p:sldId id="289" r:id="rId20"/>
    <p:sldId id="291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995" autoAdjust="0"/>
    <p:restoredTop sz="94660"/>
  </p:normalViewPr>
  <p:slideViewPr>
    <p:cSldViewPr snapToGrid="0">
      <p:cViewPr varScale="1">
        <p:scale>
          <a:sx n="89" d="100"/>
          <a:sy n="89" d="100"/>
        </p:scale>
        <p:origin x="-61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Relationship Id="rId6" Type="http://schemas.openxmlformats.org/officeDocument/2006/relationships/image" Target="../media/image9.wmf"/><Relationship Id="rId5" Type="http://schemas.openxmlformats.org/officeDocument/2006/relationships/image" Target="../media/image8.wmf"/><Relationship Id="rId4" Type="http://schemas.openxmlformats.org/officeDocument/2006/relationships/image" Target="../media/image7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75.wmf"/><Relationship Id="rId2" Type="http://schemas.openxmlformats.org/officeDocument/2006/relationships/image" Target="../media/image74.wmf"/><Relationship Id="rId1" Type="http://schemas.openxmlformats.org/officeDocument/2006/relationships/image" Target="../media/image73.wmf"/><Relationship Id="rId5" Type="http://schemas.openxmlformats.org/officeDocument/2006/relationships/image" Target="../media/image77.wmf"/><Relationship Id="rId4" Type="http://schemas.openxmlformats.org/officeDocument/2006/relationships/image" Target="../media/image76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8.w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80.wmf"/><Relationship Id="rId1" Type="http://schemas.openxmlformats.org/officeDocument/2006/relationships/image" Target="../media/image79.wmf"/></Relationships>
</file>

<file path=ppt/drawings/_rels/vmlDrawing13.vml.rels><?xml version="1.0" encoding="UTF-8" standalone="yes"?>
<Relationships xmlns="http://schemas.openxmlformats.org/package/2006/relationships"><Relationship Id="rId8" Type="http://schemas.openxmlformats.org/officeDocument/2006/relationships/image" Target="../media/image89.wmf"/><Relationship Id="rId13" Type="http://schemas.openxmlformats.org/officeDocument/2006/relationships/image" Target="../media/image94.wmf"/><Relationship Id="rId3" Type="http://schemas.openxmlformats.org/officeDocument/2006/relationships/image" Target="../media/image84.wmf"/><Relationship Id="rId7" Type="http://schemas.openxmlformats.org/officeDocument/2006/relationships/image" Target="../media/image88.wmf"/><Relationship Id="rId12" Type="http://schemas.openxmlformats.org/officeDocument/2006/relationships/image" Target="../media/image93.wmf"/><Relationship Id="rId2" Type="http://schemas.openxmlformats.org/officeDocument/2006/relationships/image" Target="../media/image83.wmf"/><Relationship Id="rId1" Type="http://schemas.openxmlformats.org/officeDocument/2006/relationships/image" Target="../media/image82.wmf"/><Relationship Id="rId6" Type="http://schemas.openxmlformats.org/officeDocument/2006/relationships/image" Target="../media/image87.wmf"/><Relationship Id="rId11" Type="http://schemas.openxmlformats.org/officeDocument/2006/relationships/image" Target="../media/image92.wmf"/><Relationship Id="rId5" Type="http://schemas.openxmlformats.org/officeDocument/2006/relationships/image" Target="../media/image86.wmf"/><Relationship Id="rId10" Type="http://schemas.openxmlformats.org/officeDocument/2006/relationships/image" Target="../media/image91.wmf"/><Relationship Id="rId4" Type="http://schemas.openxmlformats.org/officeDocument/2006/relationships/image" Target="../media/image85.wmf"/><Relationship Id="rId9" Type="http://schemas.openxmlformats.org/officeDocument/2006/relationships/image" Target="../media/image90.wmf"/><Relationship Id="rId14" Type="http://schemas.openxmlformats.org/officeDocument/2006/relationships/image" Target="../media/image95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3" Type="http://schemas.openxmlformats.org/officeDocument/2006/relationships/image" Target="../media/image12.wmf"/><Relationship Id="rId7" Type="http://schemas.openxmlformats.org/officeDocument/2006/relationships/image" Target="../media/image16.wmf"/><Relationship Id="rId12" Type="http://schemas.openxmlformats.org/officeDocument/2006/relationships/image" Target="../media/image21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Relationship Id="rId6" Type="http://schemas.openxmlformats.org/officeDocument/2006/relationships/image" Target="../media/image15.wmf"/><Relationship Id="rId11" Type="http://schemas.openxmlformats.org/officeDocument/2006/relationships/image" Target="../media/image20.wmf"/><Relationship Id="rId5" Type="http://schemas.openxmlformats.org/officeDocument/2006/relationships/image" Target="../media/image14.wmf"/><Relationship Id="rId10" Type="http://schemas.openxmlformats.org/officeDocument/2006/relationships/image" Target="../media/image19.wmf"/><Relationship Id="rId4" Type="http://schemas.openxmlformats.org/officeDocument/2006/relationships/image" Target="../media/image13.wmf"/><Relationship Id="rId9" Type="http://schemas.openxmlformats.org/officeDocument/2006/relationships/image" Target="../media/image18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29.wmf"/><Relationship Id="rId3" Type="http://schemas.openxmlformats.org/officeDocument/2006/relationships/image" Target="../media/image24.wmf"/><Relationship Id="rId7" Type="http://schemas.openxmlformats.org/officeDocument/2006/relationships/image" Target="../media/image28.wmf"/><Relationship Id="rId2" Type="http://schemas.openxmlformats.org/officeDocument/2006/relationships/image" Target="../media/image23.wmf"/><Relationship Id="rId1" Type="http://schemas.openxmlformats.org/officeDocument/2006/relationships/image" Target="../media/image22.wmf"/><Relationship Id="rId6" Type="http://schemas.openxmlformats.org/officeDocument/2006/relationships/image" Target="../media/image27.wmf"/><Relationship Id="rId5" Type="http://schemas.openxmlformats.org/officeDocument/2006/relationships/image" Target="../media/image26.wmf"/><Relationship Id="rId4" Type="http://schemas.openxmlformats.org/officeDocument/2006/relationships/image" Target="../media/image25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mf"/><Relationship Id="rId2" Type="http://schemas.openxmlformats.org/officeDocument/2006/relationships/image" Target="../media/image31.wmf"/><Relationship Id="rId1" Type="http://schemas.openxmlformats.org/officeDocument/2006/relationships/image" Target="../media/image30.wmf"/><Relationship Id="rId5" Type="http://schemas.openxmlformats.org/officeDocument/2006/relationships/image" Target="../media/image34.wmf"/><Relationship Id="rId4" Type="http://schemas.openxmlformats.org/officeDocument/2006/relationships/image" Target="../media/image33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42.wmf"/><Relationship Id="rId13" Type="http://schemas.openxmlformats.org/officeDocument/2006/relationships/image" Target="../media/image47.wmf"/><Relationship Id="rId3" Type="http://schemas.openxmlformats.org/officeDocument/2006/relationships/image" Target="../media/image37.wmf"/><Relationship Id="rId7" Type="http://schemas.openxmlformats.org/officeDocument/2006/relationships/image" Target="../media/image41.wmf"/><Relationship Id="rId12" Type="http://schemas.openxmlformats.org/officeDocument/2006/relationships/image" Target="../media/image46.wmf"/><Relationship Id="rId2" Type="http://schemas.openxmlformats.org/officeDocument/2006/relationships/image" Target="../media/image36.wmf"/><Relationship Id="rId1" Type="http://schemas.openxmlformats.org/officeDocument/2006/relationships/image" Target="../media/image35.wmf"/><Relationship Id="rId6" Type="http://schemas.openxmlformats.org/officeDocument/2006/relationships/image" Target="../media/image40.wmf"/><Relationship Id="rId11" Type="http://schemas.openxmlformats.org/officeDocument/2006/relationships/image" Target="../media/image45.wmf"/><Relationship Id="rId5" Type="http://schemas.openxmlformats.org/officeDocument/2006/relationships/image" Target="../media/image39.wmf"/><Relationship Id="rId10" Type="http://schemas.openxmlformats.org/officeDocument/2006/relationships/image" Target="../media/image44.wmf"/><Relationship Id="rId4" Type="http://schemas.openxmlformats.org/officeDocument/2006/relationships/image" Target="../media/image38.wmf"/><Relationship Id="rId9" Type="http://schemas.openxmlformats.org/officeDocument/2006/relationships/image" Target="../media/image43.wmf"/><Relationship Id="rId14" Type="http://schemas.openxmlformats.org/officeDocument/2006/relationships/image" Target="../media/image48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52.wmf"/><Relationship Id="rId2" Type="http://schemas.openxmlformats.org/officeDocument/2006/relationships/image" Target="../media/image51.wmf"/><Relationship Id="rId1" Type="http://schemas.openxmlformats.org/officeDocument/2006/relationships/image" Target="../media/image50.wmf"/><Relationship Id="rId4" Type="http://schemas.openxmlformats.org/officeDocument/2006/relationships/image" Target="../media/image53.wmf"/></Relationships>
</file>

<file path=ppt/drawings/_rels/vmlDrawing8.vml.rels><?xml version="1.0" encoding="UTF-8" standalone="yes"?>
<Relationships xmlns="http://schemas.openxmlformats.org/package/2006/relationships"><Relationship Id="rId8" Type="http://schemas.openxmlformats.org/officeDocument/2006/relationships/image" Target="../media/image61.wmf"/><Relationship Id="rId13" Type="http://schemas.openxmlformats.org/officeDocument/2006/relationships/image" Target="../media/image66.wmf"/><Relationship Id="rId3" Type="http://schemas.openxmlformats.org/officeDocument/2006/relationships/image" Target="../media/image56.wmf"/><Relationship Id="rId7" Type="http://schemas.openxmlformats.org/officeDocument/2006/relationships/image" Target="../media/image60.wmf"/><Relationship Id="rId12" Type="http://schemas.openxmlformats.org/officeDocument/2006/relationships/image" Target="../media/image65.wmf"/><Relationship Id="rId2" Type="http://schemas.openxmlformats.org/officeDocument/2006/relationships/image" Target="../media/image55.wmf"/><Relationship Id="rId16" Type="http://schemas.openxmlformats.org/officeDocument/2006/relationships/image" Target="../media/image69.wmf"/><Relationship Id="rId1" Type="http://schemas.openxmlformats.org/officeDocument/2006/relationships/image" Target="../media/image54.wmf"/><Relationship Id="rId6" Type="http://schemas.openxmlformats.org/officeDocument/2006/relationships/image" Target="../media/image59.wmf"/><Relationship Id="rId11" Type="http://schemas.openxmlformats.org/officeDocument/2006/relationships/image" Target="../media/image64.wmf"/><Relationship Id="rId5" Type="http://schemas.openxmlformats.org/officeDocument/2006/relationships/image" Target="../media/image58.wmf"/><Relationship Id="rId15" Type="http://schemas.openxmlformats.org/officeDocument/2006/relationships/image" Target="../media/image68.wmf"/><Relationship Id="rId10" Type="http://schemas.openxmlformats.org/officeDocument/2006/relationships/image" Target="../media/image63.wmf"/><Relationship Id="rId4" Type="http://schemas.openxmlformats.org/officeDocument/2006/relationships/image" Target="../media/image57.wmf"/><Relationship Id="rId9" Type="http://schemas.openxmlformats.org/officeDocument/2006/relationships/image" Target="../media/image62.wmf"/><Relationship Id="rId14" Type="http://schemas.openxmlformats.org/officeDocument/2006/relationships/image" Target="../media/image67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A2FFFC-3F9C-408C-AD11-11CC17E1EEA7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6CE0E8-F3FF-4065-A1B5-6247F25409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420000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6632035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7076634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61485168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72347132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92757824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10911976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65752859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00606519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02744648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6039378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5266551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2393395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1839194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5575654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9098090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563809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818373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148593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5634463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7E02BA7-B8F1-43FE-8D34-A095D1CCD2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C5A2F70A-E6DE-4232-AD3D-725BF9F527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D8C45E9-7CD0-4FFE-8F8D-78F2041A2E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408CB82-E2BE-4A07-9A22-8261131D37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5511F8B-2BFD-4377-BB75-52BF252DF7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148075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9F51E2F-661F-4D3D-8E6C-84A1664A9F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4A44DDF4-BAB4-47B1-92F2-AFE7458EDC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18DEE4C-CFB3-4491-80CA-77C32E6619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A43D6E6-3423-4DCA-957B-3F7CA3F4B1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7763C9B-0350-4658-A7D2-E95715F861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502957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C1D81FA1-67BF-4D6F-9232-289E1B7594A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1EAF4A1C-D9FE-4669-A397-634AEE0683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3E6645D-1DCF-494D-8977-7C1E42F800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BB319C7-569A-4D70-828F-BB99739B56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4150868-C603-4514-AB9E-3334DFE879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215824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E28D260-2C98-460D-A135-0BB10FA29E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413FF2B8-45C2-466B-B425-231500FBBB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F33DFED-F91B-42B3-83AF-745C6A16EC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4D89223-2A60-4A5E-9E34-39125DC9FF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AB63EE3-4A2C-498C-BFF4-ED430A508D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95313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A7271A5-2F1E-48B8-BE1E-293B26D89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76978365-D82C-424A-BBEB-352D76934B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2F12889B-C365-4A3A-9004-05B6EDD73A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E71CF44-66AB-4D08-BEB0-295F8C6119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DB20639-F9FB-49F7-B07C-645235CC7D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115355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3D19BBB-7F63-4A68-AB68-CF941FB24E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FDBD0B52-F01E-464B-8548-F1334886D4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44E845D6-0841-4D55-A7DC-4EE66FE5D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71E17FE7-F55B-4F1F-8E9F-DB2C10C3A9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E11FFC4B-2CF5-407F-AAFD-FC0A4E71D9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7C3A076-29B3-49ED-9377-0BE4EB5E04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7266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24FB45F-1A23-4E6A-A31E-84C1C6E67F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9ABE313F-E874-448A-98EE-8E5B1B16E3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C73EC04B-F867-4F9E-9D30-8D7A6D3C94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B572EE0B-E3DC-43A0-8938-3EB06314E0B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2FD60B7C-4E34-4469-AF8F-8E72BA5F2BD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59B03FF6-76CD-4F7A-A905-B252446E19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517D137B-C391-4D14-A847-89B0FC1CEF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D202B546-EC9E-4CB3-B1C2-5FA4E7653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971185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B6D4BC-F3AC-4D95-9A59-C35EFE8060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2BDD810E-A959-495A-A84E-5B9D99AB8F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675DE6D4-93E2-4442-9240-BE9BEEC03B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728761C7-8E64-4FF2-B719-BA3C5A9F8F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860745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918E5B87-7045-4A92-8DFF-729F7BBCEE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D5EA3FD-E01F-4C50-A1CC-FF8D0A2220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6C2ACCE-D742-4A39-8891-BEA96E047A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441768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428A6D7-1C15-4A4A-BFBE-95BB88BB9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D2D47130-E699-4591-89BB-05D5A06BE7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77A2362A-3FB8-4190-98C9-8013CBA0F7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D6B41B7C-F975-43D6-AFA7-FFFE1F4EF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CEE9707B-8227-4A7A-9985-A1CE5D3C0D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6FB5D189-02AC-44CD-BFCD-94CA29EF5D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995056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F0044B1-C6AA-461C-851A-B193F537A2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9F08D20C-175E-4596-960F-4504DA05BF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44987543-4FF9-4F8E-A976-25DF50CD8C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D44990D6-2F93-4FA6-A6CF-D6023613BE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4AB6B2AA-2C30-4D29-B366-4CE01A1CFE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279DD12-F4F0-466E-84C8-BFB1DBC5A1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024066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72FE055F-41C3-494A-B818-DAED1C515F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6C4DFB76-597D-47A8-BBA0-66193DB589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54A6859-F888-4DFF-B7C7-44AEE0E79AF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CB72D8-C221-4806-8D8F-7ED7F969E5BC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A66E2A1-5B65-4BC3-8638-316BE8A35A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4C9A858-1C82-4166-BEC3-5DA0DB3938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13857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6.bin"/><Relationship Id="rId13" Type="http://schemas.openxmlformats.org/officeDocument/2006/relationships/oleObject" Target="../embeddings/oleObject41.bin"/><Relationship Id="rId3" Type="http://schemas.openxmlformats.org/officeDocument/2006/relationships/notesSlide" Target="../notesSlides/notesSlide9.xml"/><Relationship Id="rId7" Type="http://schemas.openxmlformats.org/officeDocument/2006/relationships/oleObject" Target="../embeddings/oleObject35.bin"/><Relationship Id="rId12" Type="http://schemas.openxmlformats.org/officeDocument/2006/relationships/oleObject" Target="../embeddings/oleObject40.bin"/><Relationship Id="rId17" Type="http://schemas.openxmlformats.org/officeDocument/2006/relationships/oleObject" Target="../embeddings/oleObject45.bin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44.bin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34.bin"/><Relationship Id="rId11" Type="http://schemas.openxmlformats.org/officeDocument/2006/relationships/oleObject" Target="../embeddings/oleObject39.bin"/><Relationship Id="rId5" Type="http://schemas.openxmlformats.org/officeDocument/2006/relationships/oleObject" Target="../embeddings/oleObject33.bin"/><Relationship Id="rId15" Type="http://schemas.openxmlformats.org/officeDocument/2006/relationships/oleObject" Target="../embeddings/oleObject43.bin"/><Relationship Id="rId10" Type="http://schemas.openxmlformats.org/officeDocument/2006/relationships/oleObject" Target="../embeddings/oleObject38.bin"/><Relationship Id="rId4" Type="http://schemas.openxmlformats.org/officeDocument/2006/relationships/oleObject" Target="../embeddings/oleObject32.bin"/><Relationship Id="rId9" Type="http://schemas.openxmlformats.org/officeDocument/2006/relationships/oleObject" Target="../embeddings/oleObject37.bin"/><Relationship Id="rId14" Type="http://schemas.openxmlformats.org/officeDocument/2006/relationships/oleObject" Target="../embeddings/oleObject42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oleObject" Target="../embeddings/oleObject46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7" Type="http://schemas.openxmlformats.org/officeDocument/2006/relationships/oleObject" Target="../embeddings/oleObject5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49.bin"/><Relationship Id="rId5" Type="http://schemas.openxmlformats.org/officeDocument/2006/relationships/oleObject" Target="../embeddings/oleObject48.bin"/><Relationship Id="rId4" Type="http://schemas.openxmlformats.org/officeDocument/2006/relationships/oleObject" Target="../embeddings/oleObject47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5.bin"/><Relationship Id="rId13" Type="http://schemas.openxmlformats.org/officeDocument/2006/relationships/oleObject" Target="../embeddings/oleObject60.bin"/><Relationship Id="rId18" Type="http://schemas.openxmlformats.org/officeDocument/2006/relationships/oleObject" Target="../embeddings/oleObject65.bin"/><Relationship Id="rId3" Type="http://schemas.openxmlformats.org/officeDocument/2006/relationships/notesSlide" Target="../notesSlides/notesSlide12.xml"/><Relationship Id="rId7" Type="http://schemas.openxmlformats.org/officeDocument/2006/relationships/oleObject" Target="../embeddings/oleObject54.bin"/><Relationship Id="rId12" Type="http://schemas.openxmlformats.org/officeDocument/2006/relationships/oleObject" Target="../embeddings/oleObject59.bin"/><Relationship Id="rId17" Type="http://schemas.openxmlformats.org/officeDocument/2006/relationships/oleObject" Target="../embeddings/oleObject64.bin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63.bin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53.bin"/><Relationship Id="rId11" Type="http://schemas.openxmlformats.org/officeDocument/2006/relationships/oleObject" Target="../embeddings/oleObject58.bin"/><Relationship Id="rId5" Type="http://schemas.openxmlformats.org/officeDocument/2006/relationships/oleObject" Target="../embeddings/oleObject52.bin"/><Relationship Id="rId15" Type="http://schemas.openxmlformats.org/officeDocument/2006/relationships/oleObject" Target="../embeddings/oleObject62.bin"/><Relationship Id="rId10" Type="http://schemas.openxmlformats.org/officeDocument/2006/relationships/oleObject" Target="../embeddings/oleObject57.bin"/><Relationship Id="rId19" Type="http://schemas.openxmlformats.org/officeDocument/2006/relationships/oleObject" Target="../embeddings/oleObject66.bin"/><Relationship Id="rId4" Type="http://schemas.openxmlformats.org/officeDocument/2006/relationships/oleObject" Target="../embeddings/oleObject51.bin"/><Relationship Id="rId9" Type="http://schemas.openxmlformats.org/officeDocument/2006/relationships/oleObject" Target="../embeddings/oleObject56.bin"/><Relationship Id="rId14" Type="http://schemas.openxmlformats.org/officeDocument/2006/relationships/oleObject" Target="../embeddings/oleObject61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72.jpeg"/><Relationship Id="rId4" Type="http://schemas.openxmlformats.org/officeDocument/2006/relationships/oleObject" Target="../embeddings/oleObject67.bin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2.bin"/><Relationship Id="rId3" Type="http://schemas.openxmlformats.org/officeDocument/2006/relationships/notesSlide" Target="../notesSlides/notesSlide15.xml"/><Relationship Id="rId7" Type="http://schemas.openxmlformats.org/officeDocument/2006/relationships/oleObject" Target="../embeddings/oleObject7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70.bin"/><Relationship Id="rId5" Type="http://schemas.openxmlformats.org/officeDocument/2006/relationships/oleObject" Target="../embeddings/oleObject69.bin"/><Relationship Id="rId4" Type="http://schemas.openxmlformats.org/officeDocument/2006/relationships/oleObject" Target="../embeddings/oleObject68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4" Type="http://schemas.openxmlformats.org/officeDocument/2006/relationships/oleObject" Target="../embeddings/oleObject73.bin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81.jpeg"/><Relationship Id="rId5" Type="http://schemas.openxmlformats.org/officeDocument/2006/relationships/oleObject" Target="../embeddings/oleObject75.bin"/><Relationship Id="rId4" Type="http://schemas.openxmlformats.org/officeDocument/2006/relationships/oleObject" Target="../embeddings/oleObject74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mzwhzx.cn/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0.bin"/><Relationship Id="rId13" Type="http://schemas.openxmlformats.org/officeDocument/2006/relationships/oleObject" Target="../embeddings/oleObject85.bin"/><Relationship Id="rId3" Type="http://schemas.openxmlformats.org/officeDocument/2006/relationships/notesSlide" Target="../notesSlides/notesSlide19.xml"/><Relationship Id="rId7" Type="http://schemas.openxmlformats.org/officeDocument/2006/relationships/oleObject" Target="../embeddings/oleObject79.bin"/><Relationship Id="rId12" Type="http://schemas.openxmlformats.org/officeDocument/2006/relationships/oleObject" Target="../embeddings/oleObject84.bin"/><Relationship Id="rId17" Type="http://schemas.openxmlformats.org/officeDocument/2006/relationships/oleObject" Target="../embeddings/oleObject89.bin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88.bin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78.bin"/><Relationship Id="rId11" Type="http://schemas.openxmlformats.org/officeDocument/2006/relationships/oleObject" Target="../embeddings/oleObject83.bin"/><Relationship Id="rId5" Type="http://schemas.openxmlformats.org/officeDocument/2006/relationships/oleObject" Target="../embeddings/oleObject77.bin"/><Relationship Id="rId15" Type="http://schemas.openxmlformats.org/officeDocument/2006/relationships/oleObject" Target="../embeddings/oleObject87.bin"/><Relationship Id="rId10" Type="http://schemas.openxmlformats.org/officeDocument/2006/relationships/oleObject" Target="../embeddings/oleObject82.bin"/><Relationship Id="rId4" Type="http://schemas.openxmlformats.org/officeDocument/2006/relationships/oleObject" Target="../embeddings/oleObject76.bin"/><Relationship Id="rId9" Type="http://schemas.openxmlformats.org/officeDocument/2006/relationships/oleObject" Target="../embeddings/oleObject81.bin"/><Relationship Id="rId14" Type="http://schemas.openxmlformats.org/officeDocument/2006/relationships/oleObject" Target="../embeddings/oleObject86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3" Type="http://schemas.openxmlformats.org/officeDocument/2006/relationships/notesSlide" Target="../notesSlides/notesSlide2.xml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Relationship Id="rId9" Type="http://schemas.openxmlformats.org/officeDocument/2006/relationships/oleObject" Target="../embeddings/oleObject6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13" Type="http://schemas.openxmlformats.org/officeDocument/2006/relationships/oleObject" Target="../embeddings/oleObject16.bin"/><Relationship Id="rId3" Type="http://schemas.openxmlformats.org/officeDocument/2006/relationships/notesSlide" Target="../notesSlides/notesSlide3.xml"/><Relationship Id="rId7" Type="http://schemas.openxmlformats.org/officeDocument/2006/relationships/oleObject" Target="../embeddings/oleObject10.bin"/><Relationship Id="rId12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9.bin"/><Relationship Id="rId11" Type="http://schemas.openxmlformats.org/officeDocument/2006/relationships/oleObject" Target="../embeddings/oleObject14.bin"/><Relationship Id="rId5" Type="http://schemas.openxmlformats.org/officeDocument/2006/relationships/oleObject" Target="../embeddings/oleObject8.bin"/><Relationship Id="rId15" Type="http://schemas.openxmlformats.org/officeDocument/2006/relationships/oleObject" Target="../embeddings/oleObject18.bin"/><Relationship Id="rId10" Type="http://schemas.openxmlformats.org/officeDocument/2006/relationships/oleObject" Target="../embeddings/oleObject13.bin"/><Relationship Id="rId4" Type="http://schemas.openxmlformats.org/officeDocument/2006/relationships/oleObject" Target="../embeddings/oleObject7.bin"/><Relationship Id="rId9" Type="http://schemas.openxmlformats.org/officeDocument/2006/relationships/oleObject" Target="../embeddings/oleObject12.bin"/><Relationship Id="rId14" Type="http://schemas.openxmlformats.org/officeDocument/2006/relationships/oleObject" Target="../embeddings/oleObject17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3.bin"/><Relationship Id="rId3" Type="http://schemas.openxmlformats.org/officeDocument/2006/relationships/notesSlide" Target="../notesSlides/notesSlide5.xml"/><Relationship Id="rId7" Type="http://schemas.openxmlformats.org/officeDocument/2006/relationships/oleObject" Target="../embeddings/oleObject2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21.bin"/><Relationship Id="rId11" Type="http://schemas.openxmlformats.org/officeDocument/2006/relationships/oleObject" Target="../embeddings/oleObject26.bin"/><Relationship Id="rId5" Type="http://schemas.openxmlformats.org/officeDocument/2006/relationships/oleObject" Target="../embeddings/oleObject20.bin"/><Relationship Id="rId10" Type="http://schemas.openxmlformats.org/officeDocument/2006/relationships/oleObject" Target="../embeddings/oleObject25.bin"/><Relationship Id="rId4" Type="http://schemas.openxmlformats.org/officeDocument/2006/relationships/oleObject" Target="../embeddings/oleObject19.bin"/><Relationship Id="rId9" Type="http://schemas.openxmlformats.org/officeDocument/2006/relationships/oleObject" Target="../embeddings/oleObject24.bin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1.bin"/><Relationship Id="rId3" Type="http://schemas.openxmlformats.org/officeDocument/2006/relationships/notesSlide" Target="../notesSlides/notesSlide8.xml"/><Relationship Id="rId7" Type="http://schemas.openxmlformats.org/officeDocument/2006/relationships/oleObject" Target="../embeddings/oleObject3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29.bin"/><Relationship Id="rId5" Type="http://schemas.openxmlformats.org/officeDocument/2006/relationships/oleObject" Target="../embeddings/oleObject28.bin"/><Relationship Id="rId4" Type="http://schemas.openxmlformats.org/officeDocument/2006/relationships/oleObject" Target="../embeddings/oleObject27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2103047"/>
            <a:ext cx="8147747" cy="32597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考向基础</a:t>
            </a:r>
            <a:endParaRPr lang="zh-CN" altLang="en-US" sz="1805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1.公式法</a:t>
            </a:r>
            <a:endParaRPr lang="zh-CN" altLang="en-US" sz="1805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直接用等差、等比数列的求和公式求解.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2.倒序相加法</a:t>
            </a:r>
            <a:endParaRPr lang="zh-CN" altLang="en-US" sz="1805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在数列{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}中,与首末两端等“距离”的两项和相等或可构成能求和的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新数列,可用倒序相加法求此数列的前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项和.如①</a:t>
            </a:r>
            <a:r>
              <a:rPr lang="zh-CN" altLang="en-US" sz="2015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等差数列    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的前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项和就是用此方法推导的.</a:t>
            </a:r>
            <a:endParaRPr lang="zh-CN" altLang="en-US" sz="1805" dirty="0"/>
          </a:p>
        </p:txBody>
      </p:sp>
      <p:sp>
        <p:nvSpPr>
          <p:cNvPr id="4" name="TextBox 2"/>
          <p:cNvSpPr txBox="1"/>
          <p:nvPr/>
        </p:nvSpPr>
        <p:spPr>
          <a:xfrm>
            <a:off x="2053707" y="1878232"/>
            <a:ext cx="8147747" cy="4528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eaLnBrk="0" latinLnBrk="1" hangingPunct="0">
              <a:lnSpc>
                <a:spcPct val="150000"/>
              </a:lnSpc>
            </a:pPr>
            <a:r>
              <a:rPr lang="zh-CN" altLang="en-US" sz="2206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考点一    数列求和</a:t>
            </a:r>
            <a:endParaRPr lang="zh-CN" altLang="en-US" sz="2206" b="1" dirty="0"/>
          </a:p>
        </p:txBody>
      </p:sp>
      <p:sp>
        <p:nvSpPr>
          <p:cNvPr id="5" name="文本框 2"/>
          <p:cNvSpPr txBox="1"/>
          <p:nvPr/>
        </p:nvSpPr>
        <p:spPr>
          <a:xfrm>
            <a:off x="5308176" y="1462129"/>
            <a:ext cx="1718889" cy="4628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6" b="1" dirty="0"/>
              <a:t>考点清单</a:t>
            </a:r>
          </a:p>
        </p:txBody>
      </p:sp>
      <p:pic>
        <p:nvPicPr>
          <p:cNvPr id="6" name="Picture 1" descr="E:\静\2018\图书出版\53A\PPT课件\未标题-2-0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63593" y="936615"/>
            <a:ext cx="2777259" cy="415395"/>
          </a:xfrm>
          <a:prstGeom prst="rect">
            <a:avLst/>
          </a:prstGeom>
          <a:noFill/>
        </p:spPr>
      </p:pic>
      <p:grpSp>
        <p:nvGrpSpPr>
          <p:cNvPr id="7" name="组合 16"/>
          <p:cNvGrpSpPr/>
          <p:nvPr/>
        </p:nvGrpSpPr>
        <p:grpSpPr bwMode="auto">
          <a:xfrm>
            <a:off x="7397645" y="4468992"/>
            <a:ext cx="1563170" cy="362875"/>
            <a:chOff x="4881562" y="2969419"/>
            <a:chExt cx="783432" cy="219075"/>
          </a:xfrm>
        </p:grpSpPr>
        <p:sp>
          <p:nvSpPr>
            <p:cNvPr id="8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9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extLst>
      <p:ext uri="{BB962C8B-B14F-4D97-AF65-F5344CB8AC3E}">
        <p14:creationId xmlns:p14="http://schemas.microsoft.com/office/powerpoint/2010/main" xmlns="" val="3995629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2053707" y="1082757"/>
            <a:ext cx="8147747" cy="5417754"/>
            <a:chOff x="540000" y="1080000"/>
            <a:chExt cx="8127000" cy="5403959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52200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b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解析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　由题意知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f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(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x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)的定义域为R,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又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f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(-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x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)=</a:t>
              </a:r>
              <a:r>
                <a:rPr lang="zh-CN" altLang="en-US" sz="2727" kern="0" spc="2308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</a:t>
              </a:r>
              <a:r>
                <a:rPr lang="zh-CN" altLang="en-US" sz="2727" kern="0" spc="1631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=-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f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(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x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),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10"/>
                </a:spcBef>
              </a:pP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∴函数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f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(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x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)=</a:t>
              </a:r>
              <a:r>
                <a:rPr lang="zh-CN" altLang="en-US" sz="2727" kern="0" spc="1631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为奇函数.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10"/>
                </a:spcBef>
              </a:pP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g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(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x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)+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g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(2-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x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)=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f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(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x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-1)+1+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f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(2-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x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-1)+1=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f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(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x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-1)+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f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(1-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x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)+2,由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f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(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x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)=</a:t>
              </a:r>
              <a:r>
                <a:rPr lang="zh-CN" altLang="en-US" sz="2727" kern="0" spc="1631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为奇函数,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10"/>
                </a:spcBef>
              </a:pP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知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f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(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x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-1)+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f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(1-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x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)=0,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∴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g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(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x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)+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g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(2-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x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)=2.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</a:t>
              </a:r>
              <a:r>
                <a:rPr lang="zh-CN" altLang="en-US" sz="1519" i="1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g</a:t>
              </a:r>
              <a:r>
                <a:rPr lang="zh-CN" altLang="en-US" sz="2827" kern="0" spc="48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g</a:t>
              </a:r>
              <a:r>
                <a:rPr lang="zh-CN" altLang="en-US" sz="2827" kern="0" spc="48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g</a:t>
              </a:r>
              <a:r>
                <a:rPr lang="zh-CN" altLang="en-US" sz="2827" kern="0" spc="48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</a:t>
              </a:r>
              <a:r>
                <a:rPr lang="zh-CN" altLang="en-US" sz="2015" kern="0" dirty="0">
                  <a:solidFill>
                    <a:srgbClr val="000000"/>
                  </a:solidFill>
                  <a:latin typeface="黑体" panose="02010609060101010101" pitchFamily="49" charset="-122"/>
                  <a:ea typeface="宋体" panose="02010600030101010101" pitchFamily="2" charset="-122"/>
                </a:rPr>
                <a:t>…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g</a:t>
              </a:r>
              <a:r>
                <a:rPr lang="zh-CN" altLang="en-US" sz="2827" kern="0" spc="3563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,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∈N</a:t>
              </a:r>
              <a:r>
                <a:rPr lang="zh-CN" altLang="en-US" sz="1519" kern="0" baseline="59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*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,①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50"/>
                </a:spcBef>
              </a:pP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</a:t>
              </a:r>
              <a:r>
                <a:rPr lang="zh-CN" altLang="en-US" sz="1519" i="1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g</a:t>
              </a:r>
              <a:r>
                <a:rPr lang="zh-CN" altLang="en-US" sz="2827" kern="0" spc="3563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g</a:t>
              </a:r>
              <a:r>
                <a:rPr lang="zh-CN" altLang="en-US" sz="2827" kern="0" spc="3864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g</a:t>
              </a:r>
              <a:r>
                <a:rPr lang="zh-CN" altLang="en-US" sz="2827" kern="0" spc="3789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</a:t>
              </a:r>
              <a:r>
                <a:rPr lang="zh-CN" altLang="en-US" sz="2015" kern="0" dirty="0">
                  <a:solidFill>
                    <a:srgbClr val="000000"/>
                  </a:solidFill>
                  <a:latin typeface="黑体" panose="02010609060101010101" pitchFamily="49" charset="-122"/>
                  <a:ea typeface="宋体" panose="02010600030101010101" pitchFamily="2" charset="-122"/>
                </a:rPr>
                <a:t>…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g</a:t>
              </a:r>
              <a:r>
                <a:rPr lang="zh-CN" altLang="en-US" sz="2827" kern="0" spc="48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,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∈N</a:t>
              </a:r>
              <a:r>
                <a:rPr lang="zh-CN" altLang="en-US" sz="1519" kern="0" baseline="59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*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,②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50"/>
                </a:spcBef>
              </a:pP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由①+②得2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</a:t>
              </a:r>
              <a:r>
                <a:rPr lang="zh-CN" altLang="en-US" sz="1519" i="1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</a:t>
              </a:r>
              <a:r>
                <a:rPr lang="zh-CN" altLang="en-US" sz="2928" kern="0" spc="12338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</a:t>
              </a:r>
              <a:r>
                <a:rPr lang="zh-CN" altLang="en-US" sz="2928" kern="0" spc="12714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</a:t>
              </a:r>
              <a:r>
                <a:rPr lang="zh-CN" altLang="en-US" sz="2015" kern="0" dirty="0">
                  <a:solidFill>
                    <a:srgbClr val="000000"/>
                  </a:solidFill>
                  <a:latin typeface="黑体" panose="02010609060101010101" pitchFamily="49" charset="-122"/>
                  <a:ea typeface="宋体" panose="02010600030101010101" pitchFamily="2" charset="-122"/>
                </a:rPr>
                <a:t>…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</a:t>
              </a:r>
              <a:endParaRPr lang="zh-CN" altLang="en-US" sz="1805" dirty="0"/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1382466" y="1611015"/>
            <a:ext cx="638175" cy="590550"/>
          </p:xfrm>
          <a:graphic>
            <a:graphicData uri="http://schemas.openxmlformats.org/presentationml/2006/ole">
              <p:oleObj spid="_x0000_s5136" name="Equation" r:id="rId4" imgW="16764000" imgH="15544800" progId="Equation.DSMT4">
                <p:embed/>
              </p:oleObj>
            </a:graphicData>
          </a:graphic>
        </p:graphicFrame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2164791" y="1611015"/>
            <a:ext cx="552449" cy="590550"/>
          </p:xfrm>
          <a:graphic>
            <a:graphicData uri="http://schemas.openxmlformats.org/presentationml/2006/ole">
              <p:oleObj spid="_x0000_s5137" name="Equation" r:id="rId5" imgW="14630400" imgH="15544800" progId="Equation.DSMT4">
                <p:embed/>
              </p:oleObj>
            </a:graphicData>
          </a:graphic>
        </p:graphicFrame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1808549" y="2241819"/>
            <a:ext cx="552449" cy="590550"/>
          </p:xfrm>
          <a:graphic>
            <a:graphicData uri="http://schemas.openxmlformats.org/presentationml/2006/ole">
              <p:oleObj spid="_x0000_s5138" name="Equation" r:id="rId6" imgW="14630400" imgH="15544800" progId="Equation.DSMT4">
                <p:embed/>
              </p:oleObj>
            </a:graphicData>
          </a:graphic>
        </p:graphicFrame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6426742" y="2872624"/>
            <a:ext cx="552449" cy="590550"/>
          </p:xfrm>
          <a:graphic>
            <a:graphicData uri="http://schemas.openxmlformats.org/presentationml/2006/ole">
              <p:oleObj spid="_x0000_s5139" name="Equation" r:id="rId7" imgW="14630400" imgH="15544800" progId="Equation.DSMT4">
                <p:embed/>
              </p:oleObj>
            </a:graphicData>
          </a:graphic>
        </p:graphicFrame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1002910" y="4470368"/>
            <a:ext cx="419100" cy="619125"/>
          </p:xfrm>
          <a:graphic>
            <a:graphicData uri="http://schemas.openxmlformats.org/presentationml/2006/ole">
              <p:oleObj spid="_x0000_s5140" name="Equation" r:id="rId8" imgW="10972800" imgH="16459200" progId="Equation.DSMT4">
                <p:embed/>
              </p:oleObj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1693959" y="4470368"/>
            <a:ext cx="419099" cy="619125"/>
          </p:xfrm>
          <a:graphic>
            <a:graphicData uri="http://schemas.openxmlformats.org/presentationml/2006/ole">
              <p:oleObj spid="_x0000_s5141" name="Equation" r:id="rId9" imgW="10972800" imgH="16459200" progId="Equation.DSMT4">
                <p:embed/>
              </p:oleObj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2385009" y="4470368"/>
            <a:ext cx="419099" cy="619125"/>
          </p:xfrm>
          <a:graphic>
            <a:graphicData uri="http://schemas.openxmlformats.org/presentationml/2006/ole">
              <p:oleObj spid="_x0000_s5142" name="Equation" r:id="rId10" imgW="10972800" imgH="16459200" progId="Equation.DSMT4">
                <p:embed/>
              </p:oleObj>
            </a:graphicData>
          </a:graphic>
        </p:graphicFrame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3475808" y="4470368"/>
            <a:ext cx="809624" cy="619125"/>
          </p:xfrm>
          <a:graphic>
            <a:graphicData uri="http://schemas.openxmlformats.org/presentationml/2006/ole">
              <p:oleObj spid="_x0000_s5143" name="Equation" r:id="rId11" imgW="21336000" imgH="16459200" progId="Equation.DSMT4">
                <p:embed/>
              </p:oleObj>
            </a:graphicData>
          </a:graphic>
        </p:graphicFrame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1002910" y="5128516"/>
            <a:ext cx="809625" cy="619125"/>
          </p:xfrm>
          <a:graphic>
            <a:graphicData uri="http://schemas.openxmlformats.org/presentationml/2006/ole">
              <p:oleObj spid="_x0000_s5144" name="Equation" r:id="rId12" imgW="21336000" imgH="16459200" progId="Equation.DSMT4">
                <p:embed/>
              </p:oleObj>
            </a:graphicData>
          </a:graphic>
        </p:graphicFrame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2084484" y="5128516"/>
            <a:ext cx="847725" cy="619124"/>
          </p:xfrm>
          <a:graphic>
            <a:graphicData uri="http://schemas.openxmlformats.org/presentationml/2006/ole">
              <p:oleObj spid="_x0000_s5145" name="Equation" r:id="rId13" imgW="22555200" imgH="16459200" progId="Equation.DSMT4">
                <p:embed/>
              </p:oleObj>
            </a:graphicData>
          </a:graphic>
        </p:graphicFrame>
        <p:graphicFrame>
          <p:nvGraphicFramePr>
            <p:cNvPr id="14" name="对象 13"/>
            <p:cNvGraphicFramePr>
              <a:graphicFrameLocks noChangeAspect="1"/>
            </p:cNvGraphicFramePr>
            <p:nvPr/>
          </p:nvGraphicFramePr>
          <p:xfrm>
            <a:off x="3204159" y="5128516"/>
            <a:ext cx="838199" cy="619124"/>
          </p:xfrm>
          <a:graphic>
            <a:graphicData uri="http://schemas.openxmlformats.org/presentationml/2006/ole">
              <p:oleObj spid="_x0000_s5146" name="Equation" r:id="rId14" imgW="22250400" imgH="16459200" progId="Equation.DSMT4">
                <p:embed/>
              </p:oleObj>
            </a:graphicData>
          </a:graphic>
        </p:graphicFrame>
        <p:graphicFrame>
          <p:nvGraphicFramePr>
            <p:cNvPr id="15" name="对象 14"/>
            <p:cNvGraphicFramePr>
              <a:graphicFrameLocks noChangeAspect="1"/>
            </p:cNvGraphicFramePr>
            <p:nvPr/>
          </p:nvGraphicFramePr>
          <p:xfrm>
            <a:off x="4714058" y="5128516"/>
            <a:ext cx="419100" cy="619125"/>
          </p:xfrm>
          <a:graphic>
            <a:graphicData uri="http://schemas.openxmlformats.org/presentationml/2006/ole">
              <p:oleObj spid="_x0000_s5147" name="Equation" r:id="rId15" imgW="10972800" imgH="16459200" progId="Equation.DSMT4">
                <p:embed/>
              </p:oleObj>
            </a:graphicData>
          </a:graphic>
        </p:graphicFrame>
        <p:graphicFrame>
          <p:nvGraphicFramePr>
            <p:cNvPr id="16" name="对象 15"/>
            <p:cNvGraphicFramePr>
              <a:graphicFrameLocks noChangeAspect="1"/>
            </p:cNvGraphicFramePr>
            <p:nvPr/>
          </p:nvGraphicFramePr>
          <p:xfrm>
            <a:off x="2169459" y="5836259"/>
            <a:ext cx="1933575" cy="647700"/>
          </p:xfrm>
          <a:graphic>
            <a:graphicData uri="http://schemas.openxmlformats.org/presentationml/2006/ole">
              <p:oleObj spid="_x0000_s5148" name="Equation" r:id="rId16" imgW="51206400" imgH="17068800" progId="Equation.DSMT4">
                <p:embed/>
              </p:oleObj>
            </a:graphicData>
          </a:graphic>
        </p:graphicFrame>
        <p:graphicFrame>
          <p:nvGraphicFramePr>
            <p:cNvPr id="17" name="对象 16"/>
            <p:cNvGraphicFramePr>
              <a:graphicFrameLocks noChangeAspect="1"/>
            </p:cNvGraphicFramePr>
            <p:nvPr/>
          </p:nvGraphicFramePr>
          <p:xfrm>
            <a:off x="4247184" y="5836259"/>
            <a:ext cx="1981200" cy="647700"/>
          </p:xfrm>
          <a:graphic>
            <a:graphicData uri="http://schemas.openxmlformats.org/presentationml/2006/ole">
              <p:oleObj spid="_x0000_s5149" name="Equation" r:id="rId17" imgW="52425600" imgH="17068800" progId="Equation.DSMT4">
                <p:embed/>
              </p:oleObj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xmlns="" val="31040494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053707" y="1082757"/>
            <a:ext cx="8147747" cy="1104204"/>
            <a:chOff x="540000" y="1080000"/>
            <a:chExt cx="8127000" cy="1101392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1101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  <a:spcBef>
                  <a:spcPts val="50"/>
                </a:spcBef>
              </a:pPr>
              <a:r>
                <a:rPr lang="zh-CN" altLang="en-US" sz="2928" kern="0" spc="12338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=(2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-1)</a:t>
              </a:r>
              <a:r>
                <a:rPr lang="zh-CN" altLang="en-US" sz="2015" kern="0" dirty="0">
                  <a:solidFill>
                    <a:srgbClr val="000000"/>
                  </a:solidFill>
                  <a:latin typeface="Arial Narrow" pitchFamily="65" charset="-122"/>
                  <a:ea typeface="Arial Unicode MS" pitchFamily="65" charset="-122"/>
                </a:rPr>
                <a:t>×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2,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85"/>
                </a:spcBef>
              </a:pP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则数列{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</a:t>
              </a:r>
              <a:r>
                <a:rPr lang="zh-CN" altLang="en-US" sz="1519" i="1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}的通项公式为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</a:t>
              </a:r>
              <a:r>
                <a:rPr lang="zh-CN" altLang="en-US" sz="1519" i="1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=2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-1.</a:t>
              </a:r>
              <a:endParaRPr lang="zh-CN" altLang="en-US" sz="1805" dirty="0"/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540000" y="1179495"/>
            <a:ext cx="1933575" cy="647700"/>
          </p:xfrm>
          <a:graphic>
            <a:graphicData uri="http://schemas.openxmlformats.org/presentationml/2006/ole">
              <p:oleObj spid="_x0000_s6147" name="Equation" r:id="rId4" imgW="51206400" imgH="17068800" progId="Equation.DSMT4">
                <p:embed/>
              </p:oleObj>
            </a:graphicData>
          </a:graphic>
        </p:graphicFrame>
      </p:grpSp>
      <p:sp>
        <p:nvSpPr>
          <p:cNvPr id="6" name="TextBox 2"/>
          <p:cNvSpPr txBox="1"/>
          <p:nvPr/>
        </p:nvSpPr>
        <p:spPr>
          <a:xfrm>
            <a:off x="2022127" y="2497936"/>
            <a:ext cx="8147747" cy="4137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-1</a:t>
            </a:r>
            <a:endParaRPr lang="zh-CN" altLang="en-US" sz="1805" dirty="0"/>
          </a:p>
        </p:txBody>
      </p:sp>
    </p:spTree>
    <p:extLst>
      <p:ext uri="{BB962C8B-B14F-4D97-AF65-F5344CB8AC3E}">
        <p14:creationId xmlns:p14="http://schemas.microsoft.com/office/powerpoint/2010/main" xmlns="" val="274949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2053707" y="1231767"/>
            <a:ext cx="8147747" cy="1481029"/>
            <a:chOff x="540000" y="1228631"/>
            <a:chExt cx="8127000" cy="1477258"/>
          </a:xfrm>
        </p:grpSpPr>
        <p:grpSp>
          <p:nvGrpSpPr>
            <p:cNvPr id="8" name="组合 7"/>
            <p:cNvGrpSpPr/>
            <p:nvPr/>
          </p:nvGrpSpPr>
          <p:grpSpPr>
            <a:xfrm>
              <a:off x="540000" y="1618155"/>
              <a:ext cx="8127000" cy="1087734"/>
              <a:chOff x="540000" y="1080000"/>
              <a:chExt cx="8127000" cy="1087734"/>
            </a:xfrm>
          </p:grpSpPr>
          <p:sp>
            <p:nvSpPr>
              <p:cNvPr id="2" name="TextBox 2"/>
              <p:cNvSpPr txBox="1"/>
              <p:nvPr/>
            </p:nvSpPr>
            <p:spPr>
              <a:xfrm>
                <a:off x="540000" y="1080000"/>
                <a:ext cx="8127000" cy="108773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eaLnBrk="0" latinLnBrk="1" hangingPunct="0">
                  <a:lnSpc>
                    <a:spcPct val="150000"/>
                  </a:lnSpc>
                </a:pPr>
                <a:r>
                  <a:rPr lang="zh-CN" altLang="en-US" sz="2015" b="1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例2　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数列{</a:t>
                </a:r>
                <a:r>
                  <a:rPr lang="zh-CN" altLang="en-US" sz="2015" i="1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a</a:t>
                </a:r>
                <a:r>
                  <a:rPr lang="zh-CN" altLang="en-US" sz="1519" i="1" kern="0" baseline="-1500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n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}中,</a:t>
                </a:r>
                <a:r>
                  <a:rPr lang="zh-CN" altLang="en-US" sz="2015" i="1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a</a:t>
                </a:r>
                <a:r>
                  <a:rPr lang="zh-CN" altLang="en-US" sz="1519" kern="0" baseline="-1500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1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=</a:t>
                </a:r>
                <a:r>
                  <a:rPr lang="zh-CN" altLang="en-US" sz="2532" kern="0" spc="-1104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 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,</a:t>
                </a:r>
                <a:r>
                  <a:rPr lang="zh-CN" altLang="en-US" sz="2015" i="1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a</a:t>
                </a:r>
                <a:r>
                  <a:rPr lang="zh-CN" altLang="en-US" sz="1519" i="1" kern="0" baseline="-1500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n</a:t>
                </a:r>
                <a:r>
                  <a:rPr lang="zh-CN" altLang="en-US" sz="1519" kern="0" baseline="-1500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+1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=</a:t>
                </a:r>
                <a:r>
                  <a:rPr lang="zh-CN" altLang="en-US" sz="2797" kern="0" spc="8107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 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(</a:t>
                </a:r>
                <a:r>
                  <a:rPr lang="zh-CN" altLang="en-US" sz="2015" i="1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n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∈N</a:t>
                </a:r>
                <a:r>
                  <a:rPr lang="zh-CN" altLang="en-US" sz="1519" kern="0" baseline="5900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*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),若不等式</a:t>
                </a:r>
                <a:r>
                  <a:rPr lang="zh-CN" altLang="en-US" sz="2532" kern="0" spc="-277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 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+</a:t>
                </a:r>
                <a:r>
                  <a:rPr lang="zh-CN" altLang="en-US" sz="2532" kern="0" spc="-953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 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+</a:t>
                </a:r>
                <a:r>
                  <a:rPr lang="zh-CN" altLang="en-US" sz="2015" i="1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ta</a:t>
                </a:r>
                <a:r>
                  <a:rPr lang="zh-CN" altLang="en-US" sz="1519" i="1" kern="0" baseline="-1500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n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黑体" panose="02010609060101010101" pitchFamily="49" charset="-122"/>
                    <a:ea typeface="宋体" panose="02010600030101010101" pitchFamily="2" charset="-122"/>
                  </a:rPr>
                  <a:t>≥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0</a:t>
                </a:r>
                <a:endParaRPr lang="zh-CN" altLang="en-US" sz="1805" dirty="0"/>
              </a:p>
              <a:p>
                <a:pPr eaLnBrk="0" latinLnBrk="1" hangingPunct="0">
                  <a:lnSpc>
                    <a:spcPct val="150000"/>
                  </a:lnSpc>
                  <a:spcBef>
                    <a:spcPts val="296"/>
                  </a:spcBef>
                </a:pP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恒成立,则实数</a:t>
                </a:r>
                <a:r>
                  <a:rPr lang="zh-CN" altLang="en-US" sz="2015" i="1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t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的取值范围是</a:t>
                </a:r>
                <a:r>
                  <a:rPr lang="zh-CN" altLang="en-US" sz="2015" u="sng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　　　    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.</a:t>
                </a:r>
                <a:endParaRPr lang="zh-CN" altLang="en-US" sz="1805" dirty="0"/>
              </a:p>
            </p:txBody>
          </p:sp>
          <p:graphicFrame>
            <p:nvGraphicFramePr>
              <p:cNvPr id="4" name="对象 3"/>
              <p:cNvGraphicFramePr>
                <a:graphicFrameLocks noChangeAspect="1"/>
              </p:cNvGraphicFramePr>
              <p:nvPr/>
            </p:nvGraphicFramePr>
            <p:xfrm>
              <a:off x="2781137" y="1196337"/>
              <a:ext cx="180975" cy="552450"/>
            </p:xfrm>
            <a:graphic>
              <a:graphicData uri="http://schemas.openxmlformats.org/presentationml/2006/ole">
                <p:oleObj spid="_x0000_s7174" name="Equation" r:id="rId4" imgW="4876800" imgH="14630400" progId="Equation.DSMT4">
                  <p:embed/>
                </p:oleObj>
              </a:graphicData>
            </a:graphic>
          </p:graphicFrame>
          <p:graphicFrame>
            <p:nvGraphicFramePr>
              <p:cNvPr id="5" name="对象 4"/>
              <p:cNvGraphicFramePr>
                <a:graphicFrameLocks noChangeAspect="1"/>
              </p:cNvGraphicFramePr>
              <p:nvPr/>
            </p:nvGraphicFramePr>
            <p:xfrm>
              <a:off x="3497098" y="1194403"/>
              <a:ext cx="1381124" cy="609599"/>
            </p:xfrm>
            <a:graphic>
              <a:graphicData uri="http://schemas.openxmlformats.org/presentationml/2006/ole">
                <p:oleObj spid="_x0000_s7175" name="Equation" r:id="rId5" imgW="36576000" imgH="16154400" progId="Equation.DSMT4">
                  <p:embed/>
                </p:oleObj>
              </a:graphicData>
            </a:graphic>
          </p:graphicFrame>
          <p:graphicFrame>
            <p:nvGraphicFramePr>
              <p:cNvPr id="6" name="对象 5"/>
              <p:cNvGraphicFramePr>
                <a:graphicFrameLocks noChangeAspect="1"/>
              </p:cNvGraphicFramePr>
              <p:nvPr/>
            </p:nvGraphicFramePr>
            <p:xfrm>
              <a:off x="6766642" y="1196337"/>
              <a:ext cx="285750" cy="552449"/>
            </p:xfrm>
            <a:graphic>
              <a:graphicData uri="http://schemas.openxmlformats.org/presentationml/2006/ole">
                <p:oleObj spid="_x0000_s7176" name="Equation" r:id="rId6" imgW="7620000" imgH="14630400" progId="Equation.DSMT4">
                  <p:embed/>
                </p:oleObj>
              </a:graphicData>
            </a:graphic>
          </p:graphicFrame>
          <p:graphicFrame>
            <p:nvGraphicFramePr>
              <p:cNvPr id="7" name="对象 6"/>
              <p:cNvGraphicFramePr>
                <a:graphicFrameLocks noChangeAspect="1"/>
              </p:cNvGraphicFramePr>
              <p:nvPr/>
            </p:nvGraphicFramePr>
            <p:xfrm>
              <a:off x="7196542" y="1196337"/>
              <a:ext cx="200025" cy="552450"/>
            </p:xfrm>
            <a:graphic>
              <a:graphicData uri="http://schemas.openxmlformats.org/presentationml/2006/ole">
                <p:oleObj spid="_x0000_s7177" name="Equation" r:id="rId7" imgW="5181600" imgH="14630400" progId="Equation.DSMT4">
                  <p:embed/>
                </p:oleObj>
              </a:graphicData>
            </a:graphic>
          </p:graphicFrame>
        </p:grpSp>
        <p:sp>
          <p:nvSpPr>
            <p:cNvPr id="9" name="TextBox 2"/>
            <p:cNvSpPr txBox="1"/>
            <p:nvPr/>
          </p:nvSpPr>
          <p:spPr>
            <a:xfrm>
              <a:off x="540000" y="1228631"/>
              <a:ext cx="8127000" cy="4126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b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考向二    数列与不等式的综合应用</a:t>
              </a:r>
              <a:endParaRPr lang="zh-CN" altLang="en-US" sz="1805" b="1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37569693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2053707" y="779046"/>
            <a:ext cx="8147747" cy="5164665"/>
            <a:chOff x="540000" y="1080000"/>
            <a:chExt cx="8127000" cy="5151514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50084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b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解析　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由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</a:t>
              </a:r>
              <a:r>
                <a:rPr lang="zh-CN" altLang="en-US" sz="1519" i="1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+1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</a:t>
              </a:r>
              <a:r>
                <a:rPr lang="zh-CN" altLang="en-US" sz="2797" kern="0" spc="8107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,得</a:t>
              </a:r>
              <a:r>
                <a:rPr lang="zh-CN" altLang="en-US" sz="2797" kern="0" spc="4874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-</a:t>
              </a:r>
              <a:r>
                <a:rPr lang="zh-CN" altLang="en-US" sz="2797" kern="0" spc="287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=1,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296"/>
                </a:spcBef>
              </a:pP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又</a:t>
              </a:r>
              <a:r>
                <a:rPr lang="zh-CN" altLang="en-US" sz="2707" kern="0" spc="-678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=2,所以数列</a:t>
              </a:r>
              <a:r>
                <a:rPr lang="zh-CN" altLang="en-US" sz="3088" kern="0" spc="1948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是首项为2,公差为1的等差数列,则</a:t>
              </a:r>
              <a:r>
                <a:rPr lang="zh-CN" altLang="en-US" sz="2707" kern="0" spc="374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+1,即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</a:t>
              </a:r>
              <a:r>
                <a:rPr lang="zh-CN" altLang="en-US" sz="1519" i="1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145"/>
                </a:spcBef>
              </a:pP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</a:t>
              </a:r>
              <a:r>
                <a:rPr lang="zh-CN" altLang="en-US" sz="2762" kern="0" spc="3177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.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25"/>
                </a:spcBef>
              </a:pP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不等式</a:t>
              </a:r>
              <a:r>
                <a:rPr lang="zh-CN" altLang="en-US" sz="2597" kern="0" spc="-343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</a:t>
              </a:r>
              <a:r>
                <a:rPr lang="zh-CN" altLang="en-US" sz="2597" kern="0" spc="-102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ta</a:t>
              </a:r>
              <a:r>
                <a:rPr lang="zh-CN" altLang="en-US" sz="1519" i="1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黑体" panose="02010609060101010101" pitchFamily="49" charset="-122"/>
                  <a:ea typeface="宋体" panose="02010600030101010101" pitchFamily="2" charset="-122"/>
                </a:rPr>
                <a:t>≥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0恒成立等价于-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t</a:t>
              </a:r>
              <a:r>
                <a:rPr lang="zh-CN" altLang="en-US" sz="2015" kern="0" dirty="0">
                  <a:solidFill>
                    <a:srgbClr val="000000"/>
                  </a:solidFill>
                  <a:latin typeface="黑体" panose="02010609060101010101" pitchFamily="49" charset="-122"/>
                  <a:ea typeface="宋体" panose="02010600030101010101" pitchFamily="2" charset="-122"/>
                </a:rPr>
                <a:t>≤</a:t>
              </a:r>
              <a:r>
                <a:rPr lang="zh-CN" altLang="en-US" sz="2597" kern="0" spc="-102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+4恒成立(分离参数法).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易知当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=2时,</a:t>
              </a:r>
              <a:r>
                <a:rPr lang="zh-CN" altLang="en-US" sz="2597" kern="0" spc="-102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+4取得最小值</a:t>
              </a:r>
              <a:r>
                <a:rPr lang="zh-CN" altLang="en-US" sz="2597" kern="0" spc="-418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,(求最值,注意隐蔽条件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∈N</a:t>
              </a:r>
              <a:r>
                <a:rPr lang="zh-CN" altLang="en-US" sz="1519" kern="0" baseline="59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*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)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所以-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t</a:t>
              </a:r>
              <a:r>
                <a:rPr lang="zh-CN" altLang="en-US" sz="2015" kern="0" dirty="0">
                  <a:solidFill>
                    <a:srgbClr val="000000"/>
                  </a:solidFill>
                  <a:latin typeface="黑体" panose="02010609060101010101" pitchFamily="49" charset="-122"/>
                  <a:ea typeface="宋体" panose="02010600030101010101" pitchFamily="2" charset="-122"/>
                </a:rPr>
                <a:t>≤</a:t>
              </a:r>
              <a:r>
                <a:rPr lang="zh-CN" altLang="en-US" sz="2597" kern="0" spc="-418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,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即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t</a:t>
              </a:r>
              <a:r>
                <a:rPr lang="zh-CN" altLang="en-US" sz="2015" kern="0" dirty="0">
                  <a:solidFill>
                    <a:srgbClr val="000000"/>
                  </a:solidFill>
                  <a:latin typeface="黑体" panose="02010609060101010101" pitchFamily="49" charset="-122"/>
                  <a:ea typeface="宋体" panose="02010600030101010101" pitchFamily="2" charset="-122"/>
                </a:rPr>
                <a:t>≥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-</a:t>
              </a:r>
              <a:r>
                <a:rPr lang="zh-CN" altLang="en-US" sz="2597" kern="0" spc="-418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,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所以实数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t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的取值范围是</a:t>
              </a:r>
              <a:r>
                <a:rPr lang="zh-CN" altLang="en-US" sz="2827" kern="0" spc="5368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.</a:t>
              </a:r>
              <a:endParaRPr lang="zh-CN" altLang="en-US" sz="1805" dirty="0"/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2033485" y="1194403"/>
            <a:ext cx="1381125" cy="609600"/>
          </p:xfrm>
          <a:graphic>
            <a:graphicData uri="http://schemas.openxmlformats.org/presentationml/2006/ole">
              <p:oleObj spid="_x0000_s8210" name="Equation" r:id="rId4" imgW="36576000" imgH="16154400" progId="Equation.DSMT4">
                <p:embed/>
              </p:oleObj>
            </a:graphicData>
          </a:graphic>
        </p:graphicFrame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3734110" y="1194403"/>
            <a:ext cx="971550" cy="609600"/>
          </p:xfrm>
          <a:graphic>
            <a:graphicData uri="http://schemas.openxmlformats.org/presentationml/2006/ole">
              <p:oleObj spid="_x0000_s8211" name="Equation" r:id="rId5" imgW="25603200" imgH="16154400" progId="Equation.DSMT4">
                <p:embed/>
              </p:oleObj>
            </a:graphicData>
          </a:graphic>
        </p:graphicFrame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4790777" y="1194403"/>
            <a:ext cx="390524" cy="609599"/>
          </p:xfrm>
          <a:graphic>
            <a:graphicData uri="http://schemas.openxmlformats.org/presentationml/2006/ole">
              <p:oleObj spid="_x0000_s8212" name="Equation" r:id="rId6" imgW="10363200" imgH="16154400" progId="Equation.DSMT4">
                <p:embed/>
              </p:oleObj>
            </a:graphicData>
          </a:graphic>
        </p:graphicFrame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795600" y="1924878"/>
            <a:ext cx="257175" cy="609599"/>
          </p:xfrm>
          <a:graphic>
            <a:graphicData uri="http://schemas.openxmlformats.org/presentationml/2006/ole">
              <p:oleObj spid="_x0000_s8213" name="Equation" r:id="rId7" imgW="6705600" imgH="16154400" progId="Equation.DSMT4">
                <p:embed/>
              </p:oleObj>
            </a:graphicData>
          </a:graphic>
        </p:graphicFrame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2411024" y="1860361"/>
            <a:ext cx="638174" cy="695324"/>
          </p:xfrm>
          <a:graphic>
            <a:graphicData uri="http://schemas.openxmlformats.org/presentationml/2006/ole">
              <p:oleObj spid="_x0000_s8214" name="Equation" r:id="rId8" imgW="16764000" imgH="18288000" progId="Equation.DSMT4">
                <p:embed/>
              </p:oleObj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6755399" y="1924878"/>
            <a:ext cx="390524" cy="609599"/>
          </p:xfrm>
          <a:graphic>
            <a:graphicData uri="http://schemas.openxmlformats.org/presentationml/2006/ole">
              <p:oleObj spid="_x0000_s8215" name="Equation" r:id="rId9" imgW="10363200" imgH="16154400" progId="Equation.DSMT4">
                <p:embed/>
              </p:oleObj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684149" y="2602351"/>
            <a:ext cx="752475" cy="600075"/>
          </p:xfrm>
          <a:graphic>
            <a:graphicData uri="http://schemas.openxmlformats.org/presentationml/2006/ole">
              <p:oleObj spid="_x0000_s8216" name="Equation" r:id="rId10" imgW="19812000" imgH="15849600" progId="Equation.DSMT4">
                <p:embed/>
              </p:oleObj>
            </a:graphicData>
          </a:graphic>
        </p:graphicFrame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1306800" y="3216405"/>
            <a:ext cx="285750" cy="552449"/>
          </p:xfrm>
          <a:graphic>
            <a:graphicData uri="http://schemas.openxmlformats.org/presentationml/2006/ole">
              <p:oleObj spid="_x0000_s8217" name="Equation" r:id="rId11" imgW="7620000" imgH="14630400" progId="Equation.DSMT4">
                <p:embed/>
              </p:oleObj>
            </a:graphicData>
          </a:graphic>
        </p:graphicFrame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1736699" y="3216405"/>
            <a:ext cx="200024" cy="552449"/>
          </p:xfrm>
          <a:graphic>
            <a:graphicData uri="http://schemas.openxmlformats.org/presentationml/2006/ole">
              <p:oleObj spid="_x0000_s8218" name="Equation" r:id="rId12" imgW="5181600" imgH="14630400" progId="Equation.DSMT4">
                <p:embed/>
              </p:oleObj>
            </a:graphicData>
          </a:graphic>
        </p:graphicFrame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4671579" y="3216405"/>
            <a:ext cx="200025" cy="552450"/>
          </p:xfrm>
          <a:graphic>
            <a:graphicData uri="http://schemas.openxmlformats.org/presentationml/2006/ole">
              <p:oleObj spid="_x0000_s8219" name="Equation" r:id="rId13" imgW="5181600" imgH="14630400" progId="Equation.DSMT4">
                <p:embed/>
              </p:oleObj>
            </a:graphicData>
          </a:graphic>
        </p:graphicFrame>
        <p:graphicFrame>
          <p:nvGraphicFramePr>
            <p:cNvPr id="14" name="对象 13"/>
            <p:cNvGraphicFramePr>
              <a:graphicFrameLocks noChangeAspect="1"/>
            </p:cNvGraphicFramePr>
            <p:nvPr/>
          </p:nvGraphicFramePr>
          <p:xfrm>
            <a:off x="2026049" y="3810752"/>
            <a:ext cx="200024" cy="552449"/>
          </p:xfrm>
          <a:graphic>
            <a:graphicData uri="http://schemas.openxmlformats.org/presentationml/2006/ole">
              <p:oleObj spid="_x0000_s8220" name="Equation" r:id="rId14" imgW="5181600" imgH="14630400" progId="Equation.DSMT4">
                <p:embed/>
              </p:oleObj>
            </a:graphicData>
          </a:graphic>
        </p:graphicFrame>
        <p:graphicFrame>
          <p:nvGraphicFramePr>
            <p:cNvPr id="15" name="对象 14"/>
            <p:cNvGraphicFramePr>
              <a:graphicFrameLocks noChangeAspect="1"/>
            </p:cNvGraphicFramePr>
            <p:nvPr/>
          </p:nvGraphicFramePr>
          <p:xfrm>
            <a:off x="4047973" y="3810752"/>
            <a:ext cx="276224" cy="552449"/>
          </p:xfrm>
          <a:graphic>
            <a:graphicData uri="http://schemas.openxmlformats.org/presentationml/2006/ole">
              <p:oleObj spid="_x0000_s8221" name="Equation" r:id="rId15" imgW="7315200" imgH="14630400" progId="Equation.DSMT4">
                <p:embed/>
              </p:oleObj>
            </a:graphicData>
          </a:graphic>
        </p:graphicFrame>
        <p:graphicFrame>
          <p:nvGraphicFramePr>
            <p:cNvPr id="16" name="对象 15"/>
            <p:cNvGraphicFramePr>
              <a:graphicFrameLocks noChangeAspect="1"/>
            </p:cNvGraphicFramePr>
            <p:nvPr/>
          </p:nvGraphicFramePr>
          <p:xfrm>
            <a:off x="1462930" y="4405099"/>
            <a:ext cx="276224" cy="552449"/>
          </p:xfrm>
          <a:graphic>
            <a:graphicData uri="http://schemas.openxmlformats.org/presentationml/2006/ole">
              <p:oleObj spid="_x0000_s8222" name="Equation" r:id="rId16" imgW="7315200" imgH="14630400" progId="Equation.DSMT4">
                <p:embed/>
              </p:oleObj>
            </a:graphicData>
          </a:graphic>
        </p:graphicFrame>
        <p:graphicFrame>
          <p:nvGraphicFramePr>
            <p:cNvPr id="17" name="对象 16"/>
            <p:cNvGraphicFramePr>
              <a:graphicFrameLocks noChangeAspect="1"/>
            </p:cNvGraphicFramePr>
            <p:nvPr/>
          </p:nvGraphicFramePr>
          <p:xfrm>
            <a:off x="1207330" y="4999446"/>
            <a:ext cx="276224" cy="552449"/>
          </p:xfrm>
          <a:graphic>
            <a:graphicData uri="http://schemas.openxmlformats.org/presentationml/2006/ole">
              <p:oleObj spid="_x0000_s8223" name="Equation" r:id="rId17" imgW="7315200" imgH="14630400" progId="Equation.DSMT4">
                <p:embed/>
              </p:oleObj>
            </a:graphicData>
          </a:graphic>
        </p:graphicFrame>
        <p:graphicFrame>
          <p:nvGraphicFramePr>
            <p:cNvPr id="18" name="对象 17"/>
            <p:cNvGraphicFramePr>
              <a:graphicFrameLocks noChangeAspect="1"/>
            </p:cNvGraphicFramePr>
            <p:nvPr/>
          </p:nvGraphicFramePr>
          <p:xfrm>
            <a:off x="3167013" y="5612390"/>
            <a:ext cx="1038224" cy="619124"/>
          </p:xfrm>
          <a:graphic>
            <a:graphicData uri="http://schemas.openxmlformats.org/presentationml/2006/ole">
              <p:oleObj spid="_x0000_s8224" name="Equation" r:id="rId18" imgW="27432000" imgH="16459200" progId="Equation.DSMT4">
                <p:embed/>
              </p:oleObj>
            </a:graphicData>
          </a:graphic>
        </p:graphicFrame>
      </p:grpSp>
      <p:grpSp>
        <p:nvGrpSpPr>
          <p:cNvPr id="20" name="组合 19"/>
          <p:cNvGrpSpPr/>
          <p:nvPr/>
        </p:nvGrpSpPr>
        <p:grpSpPr>
          <a:xfrm>
            <a:off x="2036912" y="5720852"/>
            <a:ext cx="8147747" cy="723344"/>
            <a:chOff x="540000" y="1080000"/>
            <a:chExt cx="8127000" cy="721502"/>
          </a:xfrm>
        </p:grpSpPr>
        <p:sp>
          <p:nvSpPr>
            <p:cNvPr id="21" name="TextBox 2"/>
            <p:cNvSpPr txBox="1"/>
            <p:nvPr/>
          </p:nvSpPr>
          <p:spPr>
            <a:xfrm>
              <a:off x="540000" y="1080000"/>
              <a:ext cx="8127000" cy="5729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b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答案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    </a:t>
              </a:r>
              <a:r>
                <a:rPr lang="zh-CN" altLang="en-US" sz="2827" kern="0" spc="5368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 </a:t>
              </a:r>
              <a:endParaRPr lang="zh-CN" altLang="en-US" sz="1805" dirty="0"/>
            </a:p>
          </p:txBody>
        </p:sp>
        <p:graphicFrame>
          <p:nvGraphicFramePr>
            <p:cNvPr id="22" name="对象 21"/>
            <p:cNvGraphicFramePr>
              <a:graphicFrameLocks noChangeAspect="1"/>
            </p:cNvGraphicFramePr>
            <p:nvPr/>
          </p:nvGraphicFramePr>
          <p:xfrm>
            <a:off x="1306800" y="1182378"/>
            <a:ext cx="1038224" cy="619124"/>
          </p:xfrm>
          <a:graphic>
            <a:graphicData uri="http://schemas.openxmlformats.org/presentationml/2006/ole">
              <p:oleObj spid="_x0000_s8225" name="Equation" r:id="rId19" imgW="27432000" imgH="16459200" progId="Equation.DSMT4">
                <p:embed/>
              </p:oleObj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xmlns="" val="2779799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916072"/>
            <a:ext cx="8147747" cy="423450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206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方法1    错位相减法求和</a:t>
            </a:r>
            <a:endParaRPr lang="zh-CN" altLang="en-US" sz="2206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1.如果数列{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}是等差数列,{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}是等比数列,求数列{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·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}的前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项和时,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常采用错位相减法.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2.用错位相减法求和时,应注意: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(1)要善于识别题目类型,特别是等比数列公比为负数的情形.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(2)在写出“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”与“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qS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”的表达式时应特别注意将两式“错项对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齐”,以便于下一步准确地写出“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qS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”的表达式.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(3)应用等比数列求和公式必须注意公比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q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是否等于1,如果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q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=1,应用公式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na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1805" dirty="0"/>
          </a:p>
        </p:txBody>
      </p:sp>
      <p:sp>
        <p:nvSpPr>
          <p:cNvPr id="3" name="文本框 2"/>
          <p:cNvSpPr txBox="1"/>
          <p:nvPr/>
        </p:nvSpPr>
        <p:spPr>
          <a:xfrm>
            <a:off x="5324110" y="1497475"/>
            <a:ext cx="1718889" cy="4628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6" b="1" dirty="0"/>
              <a:t>方法技巧</a:t>
            </a:r>
          </a:p>
        </p:txBody>
      </p:sp>
      <p:pic>
        <p:nvPicPr>
          <p:cNvPr id="4" name="Picture 2" descr="E:\静\2018\图书出版\53A\PPT课件\未标题-2-04-0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07371" y="993908"/>
            <a:ext cx="2777259" cy="41539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2250131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053707" y="1082757"/>
            <a:ext cx="8147747" cy="2013497"/>
            <a:chOff x="540000" y="1080000"/>
            <a:chExt cx="8127000" cy="2008370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200837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b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例1  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  (2018河南、河北两省联考,18)已知数列{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</a:t>
              </a:r>
              <a:r>
                <a:rPr lang="zh-CN" altLang="en-US" sz="1519" i="1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}的前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项和为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S</a:t>
              </a:r>
              <a:r>
                <a:rPr lang="zh-CN" altLang="en-US" sz="1519" i="1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,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1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=5,</a:t>
              </a:r>
              <a:r>
                <a:rPr sz="1805" dirty="0"/>
                <a:t/>
              </a:r>
              <a:br>
                <a:rPr sz="1805" dirty="0"/>
              </a:b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nS</a:t>
              </a:r>
              <a:r>
                <a:rPr lang="zh-CN" altLang="en-US" sz="1519" i="1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+1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-(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+1)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S</a:t>
              </a:r>
              <a:r>
                <a:rPr lang="zh-CN" altLang="en-US" sz="1519" i="1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1519" kern="0" baseline="59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2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.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(1)求证:数列</a:t>
              </a:r>
              <a:r>
                <a:rPr lang="zh-CN" altLang="en-US" sz="2827" kern="0" spc="1383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为等差数列;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50"/>
                </a:spcBef>
              </a:pP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(2)令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b</a:t>
              </a:r>
              <a:r>
                <a:rPr lang="zh-CN" altLang="en-US" sz="1519" i="1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=2</a:t>
              </a:r>
              <a:r>
                <a:rPr lang="zh-CN" altLang="en-US" sz="1519" i="1" kern="0" baseline="59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</a:t>
              </a:r>
              <a:r>
                <a:rPr lang="zh-CN" altLang="en-US" sz="1519" i="1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,求数列{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b</a:t>
              </a:r>
              <a:r>
                <a:rPr lang="zh-CN" altLang="en-US" sz="1519" i="1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}的前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项和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T</a:t>
              </a:r>
              <a:r>
                <a:rPr lang="zh-CN" altLang="en-US" sz="1519" i="1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.</a:t>
              </a:r>
              <a:endParaRPr lang="zh-CN" altLang="en-US" sz="1805" dirty="0"/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1931447" y="2112762"/>
            <a:ext cx="533399" cy="619124"/>
          </p:xfrm>
          <a:graphic>
            <a:graphicData uri="http://schemas.openxmlformats.org/presentationml/2006/ole">
              <p:oleObj spid="_x0000_s9219" name="Equation" r:id="rId4" imgW="14020800" imgH="16459200" progId="Equation.DSMT4">
                <p:embed/>
              </p:oleObj>
            </a:graphicData>
          </a:graphic>
        </p:graphicFrame>
      </p:grpSp>
      <p:grpSp>
        <p:nvGrpSpPr>
          <p:cNvPr id="6" name="组合 5"/>
          <p:cNvGrpSpPr/>
          <p:nvPr/>
        </p:nvGrpSpPr>
        <p:grpSpPr>
          <a:xfrm>
            <a:off x="2102234" y="3105651"/>
            <a:ext cx="8147747" cy="2758442"/>
            <a:chOff x="540000" y="1080000"/>
            <a:chExt cx="8127000" cy="2751418"/>
          </a:xfrm>
        </p:grpSpPr>
        <p:sp>
          <p:nvSpPr>
            <p:cNvPr id="7" name="TextBox 2"/>
            <p:cNvSpPr txBox="1"/>
            <p:nvPr/>
          </p:nvSpPr>
          <p:spPr>
            <a:xfrm>
              <a:off x="540000" y="1080000"/>
              <a:ext cx="8127000" cy="20857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b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解题导引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    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8001" kern="0" spc="46967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 </a:t>
              </a:r>
              <a:endParaRPr lang="zh-CN" altLang="en-US" sz="1805" dirty="0"/>
            </a:p>
          </p:txBody>
        </p:sp>
        <p:pic>
          <p:nvPicPr>
            <p:cNvPr id="8" name="图片 3" descr="textimage0.jpe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40000" y="1707343"/>
              <a:ext cx="6962775" cy="21240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428172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2053707" y="1428478"/>
            <a:ext cx="8147747" cy="4149134"/>
            <a:chOff x="540000" y="1080000"/>
            <a:chExt cx="8127000" cy="4138569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413856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b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解析　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(1)证明:由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nS</a:t>
              </a:r>
              <a:r>
                <a:rPr lang="zh-CN" altLang="en-US" sz="1519" i="1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+1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-(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+1)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S</a:t>
              </a:r>
              <a:r>
                <a:rPr lang="zh-CN" altLang="en-US" sz="1519" i="1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1519" kern="0" baseline="59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2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得</a:t>
              </a:r>
              <a:r>
                <a:rPr lang="zh-CN" altLang="en-US" sz="2597" kern="0" spc="116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-</a:t>
              </a:r>
              <a:r>
                <a:rPr lang="zh-CN" altLang="en-US" sz="2597" kern="0" spc="-343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=1,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221"/>
                </a:spcBef>
              </a:pP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又</a:t>
              </a:r>
              <a:r>
                <a:rPr lang="zh-CN" altLang="en-US" sz="2522" kern="0" spc="-417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=5,所以数列</a:t>
              </a:r>
              <a:r>
                <a:rPr lang="zh-CN" altLang="en-US" sz="2827" kern="0" spc="1383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是首项为5,公差为1的等差数列.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50"/>
                </a:spcBef>
              </a:pP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(2)由(1)可知</a:t>
              </a:r>
              <a:r>
                <a:rPr lang="zh-CN" altLang="en-US" sz="2597" kern="0" spc="-343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=5+(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-1)=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+4,所以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S</a:t>
              </a:r>
              <a:r>
                <a:rPr lang="zh-CN" altLang="en-US" sz="1519" i="1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1519" kern="0" baseline="59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2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+4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.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当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黑体" panose="02010609060101010101" pitchFamily="49" charset="-122"/>
                  <a:ea typeface="宋体" panose="02010600030101010101" pitchFamily="2" charset="-122"/>
                </a:rPr>
                <a:t>≥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2时,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</a:t>
              </a:r>
              <a:r>
                <a:rPr lang="zh-CN" altLang="en-US" sz="1519" i="1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S</a:t>
              </a:r>
              <a:r>
                <a:rPr lang="zh-CN" altLang="en-US" sz="1519" i="1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-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S</a:t>
              </a:r>
              <a:r>
                <a:rPr lang="zh-CN" altLang="en-US" sz="1519" i="1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-1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1519" kern="0" baseline="59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2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+4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-(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-1)</a:t>
              </a:r>
              <a:r>
                <a:rPr lang="zh-CN" altLang="en-US" sz="1519" kern="0" baseline="59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2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-4(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-1)=2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+3.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又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1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=5符合上式,所以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</a:t>
              </a:r>
              <a:r>
                <a:rPr lang="zh-CN" altLang="en-US" sz="1519" i="1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=2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+3(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∈N</a:t>
              </a:r>
              <a:r>
                <a:rPr lang="zh-CN" altLang="en-US" sz="1519" kern="0" baseline="59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*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),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所以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b</a:t>
              </a:r>
              <a:r>
                <a:rPr lang="zh-CN" altLang="en-US" sz="1519" i="1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=(2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+3)2</a:t>
              </a:r>
              <a:r>
                <a:rPr lang="zh-CN" altLang="en-US" sz="1519" i="1" kern="0" baseline="59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,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所以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T</a:t>
              </a:r>
              <a:r>
                <a:rPr lang="zh-CN" altLang="en-US" sz="1519" i="1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=5</a:t>
              </a:r>
              <a:r>
                <a:rPr lang="zh-CN" altLang="en-US" sz="2015" kern="0" dirty="0">
                  <a:solidFill>
                    <a:srgbClr val="000000"/>
                  </a:solidFill>
                  <a:latin typeface="Arial Narrow" pitchFamily="65" charset="-122"/>
                  <a:ea typeface="Arial Unicode MS" pitchFamily="65" charset="-122"/>
                </a:rPr>
                <a:t>×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2+7</a:t>
              </a:r>
              <a:r>
                <a:rPr lang="zh-CN" altLang="en-US" sz="2015" kern="0" dirty="0">
                  <a:solidFill>
                    <a:srgbClr val="000000"/>
                  </a:solidFill>
                  <a:latin typeface="Arial Narrow" pitchFamily="65" charset="-122"/>
                  <a:ea typeface="Arial Unicode MS" pitchFamily="65" charset="-122"/>
                </a:rPr>
                <a:t>×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2</a:t>
              </a:r>
              <a:r>
                <a:rPr lang="zh-CN" altLang="en-US" sz="1519" kern="0" baseline="59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2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+9</a:t>
              </a:r>
              <a:r>
                <a:rPr lang="zh-CN" altLang="en-US" sz="2015" kern="0" dirty="0">
                  <a:solidFill>
                    <a:srgbClr val="000000"/>
                  </a:solidFill>
                  <a:latin typeface="Arial Narrow" pitchFamily="65" charset="-122"/>
                  <a:ea typeface="Arial Unicode MS" pitchFamily="65" charset="-122"/>
                </a:rPr>
                <a:t>×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2</a:t>
              </a:r>
              <a:r>
                <a:rPr lang="zh-CN" altLang="en-US" sz="1519" kern="0" baseline="59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3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</a:t>
              </a:r>
              <a:r>
                <a:rPr lang="zh-CN" altLang="en-US" sz="2015" kern="0" dirty="0">
                  <a:solidFill>
                    <a:srgbClr val="000000"/>
                  </a:solidFill>
                  <a:latin typeface="黑体" panose="02010609060101010101" pitchFamily="49" charset="-122"/>
                  <a:ea typeface="宋体" panose="02010600030101010101" pitchFamily="2" charset="-122"/>
                </a:rPr>
                <a:t>…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+(2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+3)2</a:t>
              </a:r>
              <a:r>
                <a:rPr lang="zh-CN" altLang="en-US" sz="1519" i="1" kern="0" baseline="59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,</a:t>
              </a:r>
              <a:r>
                <a:rPr lang="zh-CN" altLang="en-US" sz="1579" kern="0" spc="439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①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2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T</a:t>
              </a:r>
              <a:r>
                <a:rPr lang="zh-CN" altLang="en-US" sz="1519" i="1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=5</a:t>
              </a:r>
              <a:r>
                <a:rPr lang="zh-CN" altLang="en-US" sz="2015" kern="0" dirty="0">
                  <a:solidFill>
                    <a:srgbClr val="000000"/>
                  </a:solidFill>
                  <a:latin typeface="Arial Narrow" pitchFamily="65" charset="-122"/>
                  <a:ea typeface="Arial Unicode MS" pitchFamily="65" charset="-122"/>
                </a:rPr>
                <a:t>×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2</a:t>
              </a:r>
              <a:r>
                <a:rPr lang="zh-CN" altLang="en-US" sz="1519" kern="0" baseline="59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2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+7</a:t>
              </a:r>
              <a:r>
                <a:rPr lang="zh-CN" altLang="en-US" sz="2015" kern="0" dirty="0">
                  <a:solidFill>
                    <a:srgbClr val="000000"/>
                  </a:solidFill>
                  <a:latin typeface="Arial Narrow" pitchFamily="65" charset="-122"/>
                  <a:ea typeface="Arial Unicode MS" pitchFamily="65" charset="-122"/>
                </a:rPr>
                <a:t>×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2</a:t>
              </a:r>
              <a:r>
                <a:rPr lang="zh-CN" altLang="en-US" sz="1519" kern="0" baseline="59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3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+9</a:t>
              </a:r>
              <a:r>
                <a:rPr lang="zh-CN" altLang="en-US" sz="2015" kern="0" dirty="0">
                  <a:solidFill>
                    <a:srgbClr val="000000"/>
                  </a:solidFill>
                  <a:latin typeface="Arial Narrow" pitchFamily="65" charset="-122"/>
                  <a:ea typeface="Arial Unicode MS" pitchFamily="65" charset="-122"/>
                </a:rPr>
                <a:t>×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2</a:t>
              </a:r>
              <a:r>
                <a:rPr lang="zh-CN" altLang="en-US" sz="1519" kern="0" baseline="59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4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</a:t>
              </a:r>
              <a:r>
                <a:rPr lang="zh-CN" altLang="en-US" sz="2015" kern="0" dirty="0">
                  <a:solidFill>
                    <a:srgbClr val="000000"/>
                  </a:solidFill>
                  <a:latin typeface="黑体" panose="02010609060101010101" pitchFamily="49" charset="-122"/>
                  <a:ea typeface="宋体" panose="02010600030101010101" pitchFamily="2" charset="-122"/>
                </a:rPr>
                <a:t>…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+(2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+1)2</a:t>
              </a:r>
              <a:r>
                <a:rPr lang="zh-CN" altLang="en-US" sz="1519" i="1" kern="0" baseline="59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+(2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+3)2</a:t>
              </a:r>
              <a:r>
                <a:rPr lang="zh-CN" altLang="en-US" sz="1519" i="1" kern="0" baseline="59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1519" kern="0" baseline="59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+1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,</a:t>
              </a:r>
              <a:r>
                <a:rPr lang="zh-CN" altLang="en-US" sz="1579" kern="0" spc="439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②</a:t>
              </a:r>
              <a:endParaRPr lang="zh-CN" altLang="en-US" sz="1805" dirty="0"/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4608595" y="1163781"/>
            <a:ext cx="476249" cy="552449"/>
          </p:xfrm>
          <a:graphic>
            <a:graphicData uri="http://schemas.openxmlformats.org/presentationml/2006/ole">
              <p:oleObj spid="_x0000_s10247" name="Equation" r:id="rId4" imgW="12496800" imgH="14630400" progId="Equation.DSMT4">
                <p:embed/>
              </p:oleObj>
            </a:graphicData>
          </a:graphic>
        </p:graphicFrame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5169962" y="1163781"/>
            <a:ext cx="285750" cy="552449"/>
          </p:xfrm>
          <a:graphic>
            <a:graphicData uri="http://schemas.openxmlformats.org/presentationml/2006/ole">
              <p:oleObj spid="_x0000_s10248" name="Equation" r:id="rId5" imgW="7620000" imgH="14630400" progId="Equation.DSMT4">
                <p:embed/>
              </p:oleObj>
            </a:graphicData>
          </a:graphic>
        </p:graphicFrame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795600" y="1828718"/>
            <a:ext cx="266699" cy="552449"/>
          </p:xfrm>
          <a:graphic>
            <a:graphicData uri="http://schemas.openxmlformats.org/presentationml/2006/ole">
              <p:oleObj spid="_x0000_s10249" name="Equation" r:id="rId6" imgW="7010400" imgH="14630400" progId="Equation.DSMT4">
                <p:embed/>
              </p:oleObj>
            </a:graphicData>
          </a:graphic>
        </p:graphicFrame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2420549" y="1809333"/>
            <a:ext cx="533399" cy="619124"/>
          </p:xfrm>
          <a:graphic>
            <a:graphicData uri="http://schemas.openxmlformats.org/presentationml/2006/ole">
              <p:oleObj spid="_x0000_s10250" name="Equation" r:id="rId7" imgW="14020800" imgH="16459200" progId="Equation.DSMT4">
                <p:embed/>
              </p:oleObj>
            </a:graphicData>
          </a:graphic>
        </p:graphicFrame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1902867" y="2448884"/>
            <a:ext cx="285750" cy="552449"/>
          </p:xfrm>
          <a:graphic>
            <a:graphicData uri="http://schemas.openxmlformats.org/presentationml/2006/ole">
              <p:oleObj spid="_x0000_s10251" name="Equation" r:id="rId8" imgW="7620000" imgH="14630400" progId="Equation.DSMT4">
                <p:embed/>
              </p:oleObj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xmlns="" val="34916406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053707" y="1082757"/>
            <a:ext cx="8147747" cy="2492669"/>
            <a:chOff x="540000" y="1080000"/>
            <a:chExt cx="8127000" cy="2486322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24863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所以②-①得</a:t>
              </a:r>
              <a:endParaRPr lang="zh-CN" altLang="en-US" sz="2406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T</a:t>
              </a:r>
              <a:r>
                <a:rPr lang="zh-CN" altLang="en-US" sz="1519" i="1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=(2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+3)2</a:t>
              </a:r>
              <a:r>
                <a:rPr lang="zh-CN" altLang="en-US" sz="1519" i="1" kern="0" baseline="59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1519" kern="0" baseline="59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+1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-10-(2</a:t>
              </a:r>
              <a:r>
                <a:rPr lang="zh-CN" altLang="en-US" sz="1519" kern="0" baseline="59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3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+2</a:t>
              </a:r>
              <a:r>
                <a:rPr lang="zh-CN" altLang="en-US" sz="1519" kern="0" baseline="59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4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</a:t>
              </a:r>
              <a:r>
                <a:rPr lang="zh-CN" altLang="en-US" sz="2015" kern="0" dirty="0">
                  <a:solidFill>
                    <a:srgbClr val="000000"/>
                  </a:solidFill>
                  <a:latin typeface="黑体" panose="02010609060101010101" pitchFamily="49" charset="-122"/>
                  <a:ea typeface="宋体" panose="02010600030101010101" pitchFamily="2" charset="-122"/>
                </a:rPr>
                <a:t>…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+2</a:t>
              </a:r>
              <a:r>
                <a:rPr lang="zh-CN" altLang="en-US" sz="1519" i="1" kern="0" baseline="59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1519" kern="0" baseline="59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+1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)</a:t>
              </a:r>
              <a:endParaRPr lang="zh-CN" altLang="en-US" sz="2406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=(2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+3)2</a:t>
              </a:r>
              <a:r>
                <a:rPr lang="zh-CN" altLang="en-US" sz="1519" i="1" kern="0" baseline="59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1519" kern="0" baseline="59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+1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-10-</a:t>
              </a:r>
              <a:r>
                <a:rPr lang="zh-CN" altLang="en-US" sz="2727" kern="0" spc="5541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10"/>
                </a:spcBef>
              </a:pP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=(2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+3)2</a:t>
              </a:r>
              <a:r>
                <a:rPr lang="zh-CN" altLang="en-US" sz="1519" i="1" kern="0" baseline="59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1519" kern="0" baseline="59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+1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-10-(2</a:t>
              </a:r>
              <a:r>
                <a:rPr lang="zh-CN" altLang="en-US" sz="1519" i="1" kern="0" baseline="59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1519" kern="0" baseline="59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+2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-8)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=(2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+1)2</a:t>
              </a:r>
              <a:r>
                <a:rPr lang="zh-CN" altLang="en-US" sz="1519" i="1" kern="0" baseline="59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1519" kern="0" baseline="59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+1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-2.</a:t>
              </a:r>
              <a:endParaRPr lang="zh-CN" altLang="en-US" sz="1805" dirty="0"/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2150188" y="2075393"/>
            <a:ext cx="1047750" cy="590550"/>
          </p:xfrm>
          <a:graphic>
            <a:graphicData uri="http://schemas.openxmlformats.org/presentationml/2006/ole">
              <p:oleObj spid="_x0000_s11267" name="Equation" r:id="rId4" imgW="27736800" imgH="15544800" progId="Equation.DSMT4">
                <p:embed/>
              </p:oleObj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xmlns="" val="293529476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28374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206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方法2    裂项相消法求和</a:t>
            </a:r>
            <a:endParaRPr lang="zh-CN" altLang="en-US" sz="2206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1.对于裂项后明显有能够相消的项的一类数列,在求和时常用“裂项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法”,分式型数列的求和多用此法.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2.利用裂项相消法求和时,应注意抵消后并不一定只剩下第一项和最后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一项,也有可能前面剩两项,后面也剩两项.将通项裂项后,有时需要调整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前面的系数,使裂开的两项之差和系数之积与原通项相等.</a:t>
            </a:r>
            <a:endParaRPr lang="zh-CN" altLang="en-US" sz="1805" dirty="0"/>
          </a:p>
        </p:txBody>
      </p:sp>
    </p:spTree>
    <p:extLst>
      <p:ext uri="{BB962C8B-B14F-4D97-AF65-F5344CB8AC3E}">
        <p14:creationId xmlns:p14="http://schemas.microsoft.com/office/powerpoint/2010/main" xmlns="" val="347331673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053707" y="850667"/>
            <a:ext cx="8147747" cy="2357387"/>
            <a:chOff x="540000" y="1080000"/>
            <a:chExt cx="8127000" cy="2351384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217899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b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例2 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   (2017江西赣州信丰中学高考适应性测试,17)已知数列{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</a:t>
              </a:r>
              <a:r>
                <a:rPr lang="zh-CN" altLang="en-US" sz="1519" i="1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}的前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sz="1805" dirty="0"/>
                <a:t/>
              </a:r>
              <a:br>
                <a:rPr sz="1805" dirty="0"/>
              </a:b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项和为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S</a:t>
              </a:r>
              <a:r>
                <a:rPr lang="zh-CN" altLang="en-US" sz="1519" i="1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,且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2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=8,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S</a:t>
              </a:r>
              <a:r>
                <a:rPr lang="zh-CN" altLang="en-US" sz="1519" i="1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</a:t>
              </a:r>
              <a:r>
                <a:rPr lang="zh-CN" altLang="en-US" sz="2597" kern="0" spc="709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-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-1.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221"/>
                </a:spcBef>
              </a:pP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(1)求数列{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</a:t>
              </a:r>
              <a:r>
                <a:rPr lang="zh-CN" altLang="en-US" sz="1519" i="1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}的通项公式;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(2)求数列</a:t>
              </a:r>
              <a:r>
                <a:rPr lang="zh-CN" altLang="en-US" sz="3088" kern="0" spc="3527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的前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项和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T</a:t>
              </a:r>
              <a:r>
                <a:rPr lang="zh-CN" altLang="en-US" sz="1519" i="1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.</a:t>
              </a:r>
              <a:endParaRPr lang="zh-CN" altLang="en-US" sz="1805" dirty="0"/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2680934" y="1628973"/>
            <a:ext cx="419099" cy="552449"/>
          </p:xfrm>
          <a:graphic>
            <a:graphicData uri="http://schemas.openxmlformats.org/presentationml/2006/ole">
              <p:oleObj spid="_x0000_s12292" name="Equation" r:id="rId4" imgW="10972800" imgH="14630400" progId="Equation.DSMT4">
                <p:embed/>
              </p:oleObj>
            </a:graphicData>
          </a:graphic>
        </p:graphicFrame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1604833" y="2736059"/>
            <a:ext cx="838200" cy="695325"/>
          </p:xfrm>
          <a:graphic>
            <a:graphicData uri="http://schemas.openxmlformats.org/presentationml/2006/ole">
              <p:oleObj spid="_x0000_s12293" name="Equation" r:id="rId5" imgW="22250400" imgH="18288000" progId="Equation.DSMT4">
                <p:embed/>
              </p:oleObj>
            </a:graphicData>
          </a:graphic>
        </p:graphicFrame>
      </p:grpSp>
      <p:grpSp>
        <p:nvGrpSpPr>
          <p:cNvPr id="7" name="组合 6"/>
          <p:cNvGrpSpPr/>
          <p:nvPr/>
        </p:nvGrpSpPr>
        <p:grpSpPr>
          <a:xfrm>
            <a:off x="2060185" y="3268530"/>
            <a:ext cx="8147747" cy="3068780"/>
            <a:chOff x="540000" y="1080000"/>
            <a:chExt cx="8127000" cy="3060966"/>
          </a:xfrm>
        </p:grpSpPr>
        <p:sp>
          <p:nvSpPr>
            <p:cNvPr id="8" name="TextBox 2"/>
            <p:cNvSpPr txBox="1"/>
            <p:nvPr/>
          </p:nvSpPr>
          <p:spPr>
            <a:xfrm>
              <a:off x="540000" y="1080000"/>
              <a:ext cx="8127000" cy="30609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b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解题导引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    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12813" kern="0" spc="3471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 </a:t>
              </a:r>
              <a:endParaRPr lang="zh-CN" altLang="en-US" sz="1805" dirty="0"/>
            </a:p>
          </p:txBody>
        </p:sp>
        <p:pic>
          <p:nvPicPr>
            <p:cNvPr id="9" name="图片 3" descr="textimage1.jpeg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785919" y="1604199"/>
              <a:ext cx="4136942" cy="242194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1696029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35809" y="2218094"/>
            <a:ext cx="7621588" cy="24003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2053707" y="1082757"/>
            <a:ext cx="8147747" cy="4182380"/>
            <a:chOff x="540000" y="1080000"/>
            <a:chExt cx="8127000" cy="4171730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396538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b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解析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　(1)∵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2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=8,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S</a:t>
              </a:r>
              <a:r>
                <a:rPr lang="zh-CN" altLang="en-US" sz="1519" i="1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</a:t>
              </a:r>
              <a:r>
                <a:rPr lang="zh-CN" altLang="en-US" sz="2597" kern="0" spc="709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-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-1,∴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1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S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1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</a:t>
              </a:r>
              <a:r>
                <a:rPr lang="zh-CN" altLang="en-US" sz="2597" kern="0" spc="-418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-2=2,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221"/>
                </a:spcBef>
              </a:pP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∴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黑体" panose="02010609060101010101" pitchFamily="49" charset="-122"/>
                  <a:ea typeface="宋体" panose="02010600030101010101" pitchFamily="2" charset="-122"/>
                </a:rPr>
                <a:t>≥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2时,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</a:t>
              </a:r>
              <a:r>
                <a:rPr lang="zh-CN" altLang="en-US" sz="1519" i="1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S</a:t>
              </a:r>
              <a:r>
                <a:rPr lang="zh-CN" altLang="en-US" sz="1519" i="1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-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S</a:t>
              </a:r>
              <a:r>
                <a:rPr lang="zh-CN" altLang="en-US" sz="1519" i="1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-1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</a:t>
              </a:r>
              <a:r>
                <a:rPr lang="zh-CN" altLang="en-US" sz="2522" kern="0" spc="785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-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-1-</a:t>
              </a:r>
              <a:r>
                <a:rPr lang="zh-CN" altLang="en-US" sz="2827" kern="0" spc="3714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,即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</a:t>
              </a:r>
              <a:r>
                <a:rPr lang="zh-CN" altLang="en-US" sz="1519" i="1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+1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=3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</a:t>
              </a:r>
              <a:r>
                <a:rPr lang="zh-CN" altLang="en-US" sz="1519" i="1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+2,∴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</a:t>
              </a:r>
              <a:r>
                <a:rPr lang="zh-CN" altLang="en-US" sz="1519" i="1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+1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+1=3(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</a:t>
              </a:r>
              <a:r>
                <a:rPr lang="zh-CN" altLang="en-US" sz="1519" i="1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+1),又∵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50"/>
                </a:spcBef>
              </a:pP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2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+1=9,3(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1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+1)=3</a:t>
              </a:r>
              <a:r>
                <a:rPr lang="zh-CN" altLang="en-US" sz="2015" kern="0" dirty="0">
                  <a:solidFill>
                    <a:srgbClr val="000000"/>
                  </a:solidFill>
                  <a:latin typeface="Arial Narrow" pitchFamily="65" charset="-122"/>
                  <a:ea typeface="Arial Unicode MS" pitchFamily="65" charset="-122"/>
                </a:rPr>
                <a:t>×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3=9,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∴数列{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</a:t>
              </a:r>
              <a:r>
                <a:rPr lang="zh-CN" altLang="en-US" sz="1519" i="1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+1}是等比数列,且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1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+1=3,公比为3,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∴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</a:t>
              </a:r>
              <a:r>
                <a:rPr lang="zh-CN" altLang="en-US" sz="1519" i="1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+1=3</a:t>
              </a:r>
              <a:r>
                <a:rPr lang="zh-CN" altLang="en-US" sz="2015" kern="0" dirty="0">
                  <a:solidFill>
                    <a:srgbClr val="000000"/>
                  </a:solidFill>
                  <a:latin typeface="Arial Narrow" pitchFamily="65" charset="-122"/>
                  <a:ea typeface="Arial Unicode MS" pitchFamily="65" charset="-122"/>
                </a:rPr>
                <a:t>×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3</a:t>
              </a:r>
              <a:r>
                <a:rPr lang="zh-CN" altLang="en-US" sz="1519" i="1" kern="0" baseline="59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1519" kern="0" baseline="59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-1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=3</a:t>
              </a:r>
              <a:r>
                <a:rPr lang="zh-CN" altLang="en-US" sz="1519" i="1" kern="0" baseline="59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,∴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</a:t>
              </a:r>
              <a:r>
                <a:rPr lang="zh-CN" altLang="en-US" sz="1519" i="1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=3</a:t>
              </a:r>
              <a:r>
                <a:rPr lang="zh-CN" altLang="en-US" sz="1519" i="1" kern="0" baseline="59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-1.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(2)</a:t>
              </a:r>
              <a:r>
                <a:rPr lang="zh-CN" altLang="en-US" sz="2877" kern="0" spc="1859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</a:t>
              </a:r>
              <a:r>
                <a:rPr lang="zh-CN" altLang="en-US" sz="2837" kern="0" spc="8744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</a:t>
              </a:r>
              <a:r>
                <a:rPr lang="zh-CN" altLang="en-US" sz="2456" kern="0" spc="1906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-</a:t>
              </a:r>
              <a:r>
                <a:rPr lang="zh-CN" altLang="en-US" sz="2456" kern="0" spc="2883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,∴数列</a:t>
              </a:r>
              <a:r>
                <a:rPr lang="zh-CN" altLang="en-US" sz="3088" kern="0" spc="3527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的前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项和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T</a:t>
              </a:r>
              <a:r>
                <a:rPr lang="zh-CN" altLang="en-US" sz="1519" i="1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145"/>
                </a:spcBef>
              </a:pPr>
              <a:r>
                <a:rPr lang="zh-CN" altLang="en-US" sz="2827" kern="0" spc="8075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</a:t>
              </a:r>
              <a:r>
                <a:rPr lang="zh-CN" altLang="en-US" sz="2827" kern="0" spc="8827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</a:t>
              </a:r>
              <a:r>
                <a:rPr lang="zh-CN" altLang="en-US" sz="2015" kern="0" dirty="0">
                  <a:solidFill>
                    <a:srgbClr val="000000"/>
                  </a:solidFill>
                  <a:latin typeface="黑体" panose="02010609060101010101" pitchFamily="49" charset="-122"/>
                  <a:ea typeface="宋体" panose="02010600030101010101" pitchFamily="2" charset="-122"/>
                </a:rPr>
                <a:t>…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</a:t>
              </a:r>
              <a:r>
                <a:rPr lang="zh-CN" altLang="en-US" sz="2827" kern="0" spc="988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</a:t>
              </a:r>
              <a:r>
                <a:rPr lang="zh-CN" altLang="en-US" sz="2522" kern="0" spc="-1094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-</a:t>
              </a:r>
              <a:r>
                <a:rPr lang="zh-CN" altLang="en-US" sz="2522" kern="0" spc="2815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.</a:t>
              </a:r>
              <a:endParaRPr lang="zh-CN" altLang="en-US" sz="1805" dirty="0"/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2723230" y="1163781"/>
            <a:ext cx="419099" cy="552449"/>
          </p:xfrm>
          <a:graphic>
            <a:graphicData uri="http://schemas.openxmlformats.org/presentationml/2006/ole">
              <p:oleObj spid="_x0000_s13328" name="Equation" r:id="rId4" imgW="10972800" imgH="14630400" progId="Equation.DSMT4">
                <p:embed/>
              </p:oleObj>
            </a:graphicData>
          </a:graphic>
        </p:graphicFrame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4558761" y="1163781"/>
            <a:ext cx="276224" cy="552449"/>
          </p:xfrm>
          <a:graphic>
            <a:graphicData uri="http://schemas.openxmlformats.org/presentationml/2006/ole">
              <p:oleObj spid="_x0000_s13329" name="Equation" r:id="rId5" imgW="7315200" imgH="14630400" progId="Equation.DSMT4">
                <p:embed/>
              </p:oleObj>
            </a:graphicData>
          </a:graphic>
        </p:graphicFrame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2680809" y="1828718"/>
            <a:ext cx="419099" cy="552449"/>
          </p:xfrm>
          <a:graphic>
            <a:graphicData uri="http://schemas.openxmlformats.org/presentationml/2006/ole">
              <p:oleObj spid="_x0000_s13330" name="Equation" r:id="rId6" imgW="10972800" imgH="14630400" progId="Equation.DSMT4">
                <p:embed/>
              </p:oleObj>
            </a:graphicData>
          </a:graphic>
        </p:graphicFrame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3610860" y="1809333"/>
            <a:ext cx="828674" cy="619124"/>
          </p:xfrm>
          <a:graphic>
            <a:graphicData uri="http://schemas.openxmlformats.org/presentationml/2006/ole">
              <p:oleObj spid="_x0000_s13331" name="Equation" r:id="rId7" imgW="21945600" imgH="16459200" progId="Equation.DSMT4">
                <p:embed/>
              </p:oleObj>
            </a:graphicData>
          </a:graphic>
        </p:graphicFrame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838033" y="3887304"/>
            <a:ext cx="600074" cy="647699"/>
          </p:xfrm>
          <a:graphic>
            <a:graphicData uri="http://schemas.openxmlformats.org/presentationml/2006/ole">
              <p:oleObj spid="_x0000_s13332" name="Equation" r:id="rId8" imgW="15849600" imgH="17068800" progId="Equation.DSMT4">
                <p:embed/>
              </p:oleObj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1582258" y="3887899"/>
            <a:ext cx="1466850" cy="638175"/>
          </p:xfrm>
          <a:graphic>
            <a:graphicData uri="http://schemas.openxmlformats.org/presentationml/2006/ole">
              <p:oleObj spid="_x0000_s13333" name="Equation" r:id="rId9" imgW="38709600" imgH="16764000" progId="Equation.DSMT4">
                <p:embed/>
              </p:oleObj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3193257" y="3925850"/>
            <a:ext cx="552449" cy="552449"/>
          </p:xfrm>
          <a:graphic>
            <a:graphicData uri="http://schemas.openxmlformats.org/presentationml/2006/ole">
              <p:oleObj spid="_x0000_s13334" name="Equation" r:id="rId10" imgW="14630400" imgH="14630400" progId="Equation.DSMT4">
                <p:embed/>
              </p:oleObj>
            </a:graphicData>
          </a:graphic>
        </p:graphicFrame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3830824" y="3925850"/>
            <a:ext cx="676274" cy="552449"/>
          </p:xfrm>
          <a:graphic>
            <a:graphicData uri="http://schemas.openxmlformats.org/presentationml/2006/ole">
              <p:oleObj spid="_x0000_s13335" name="Equation" r:id="rId11" imgW="17983200" imgH="14630400" progId="Equation.DSMT4">
                <p:embed/>
              </p:oleObj>
            </a:graphicData>
          </a:graphic>
        </p:graphicFrame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5337799" y="3859399"/>
            <a:ext cx="838199" cy="695324"/>
          </p:xfrm>
          <a:graphic>
            <a:graphicData uri="http://schemas.openxmlformats.org/presentationml/2006/ole">
              <p:oleObj spid="_x0000_s13336" name="Equation" r:id="rId12" imgW="22250400" imgH="18288000" progId="Equation.DSMT4">
                <p:embed/>
              </p:oleObj>
            </a:graphicData>
          </a:graphic>
        </p:graphicFrame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540000" y="4632606"/>
            <a:ext cx="1381125" cy="619124"/>
          </p:xfrm>
          <a:graphic>
            <a:graphicData uri="http://schemas.openxmlformats.org/presentationml/2006/ole">
              <p:oleObj spid="_x0000_s13337" name="Equation" r:id="rId13" imgW="36576000" imgH="16459200" progId="Equation.DSMT4">
                <p:embed/>
              </p:oleObj>
            </a:graphicData>
          </a:graphic>
        </p:graphicFrame>
        <p:graphicFrame>
          <p:nvGraphicFramePr>
            <p:cNvPr id="14" name="对象 13"/>
            <p:cNvGraphicFramePr>
              <a:graphicFrameLocks noChangeAspect="1"/>
            </p:cNvGraphicFramePr>
            <p:nvPr/>
          </p:nvGraphicFramePr>
          <p:xfrm>
            <a:off x="2065274" y="4632606"/>
            <a:ext cx="1476375" cy="619124"/>
          </p:xfrm>
          <a:graphic>
            <a:graphicData uri="http://schemas.openxmlformats.org/presentationml/2006/ole">
              <p:oleObj spid="_x0000_s13338" name="Equation" r:id="rId14" imgW="39014400" imgH="16459200" progId="Equation.DSMT4">
                <p:embed/>
              </p:oleObj>
            </a:graphicData>
          </a:graphic>
        </p:graphicFrame>
        <p:graphicFrame>
          <p:nvGraphicFramePr>
            <p:cNvPr id="15" name="对象 14"/>
            <p:cNvGraphicFramePr>
              <a:graphicFrameLocks noChangeAspect="1"/>
            </p:cNvGraphicFramePr>
            <p:nvPr/>
          </p:nvGraphicFramePr>
          <p:xfrm>
            <a:off x="4085548" y="4632606"/>
            <a:ext cx="1609725" cy="619124"/>
          </p:xfrm>
          <a:graphic>
            <a:graphicData uri="http://schemas.openxmlformats.org/presentationml/2006/ole">
              <p:oleObj spid="_x0000_s13339" name="Equation" r:id="rId15" imgW="42672000" imgH="16459200" progId="Equation.DSMT4">
                <p:embed/>
              </p:oleObj>
            </a:graphicData>
          </a:graphic>
        </p:graphicFrame>
        <p:graphicFrame>
          <p:nvGraphicFramePr>
            <p:cNvPr id="16" name="对象 15"/>
            <p:cNvGraphicFramePr>
              <a:graphicFrameLocks noChangeAspect="1"/>
            </p:cNvGraphicFramePr>
            <p:nvPr/>
          </p:nvGraphicFramePr>
          <p:xfrm>
            <a:off x="5839422" y="4651991"/>
            <a:ext cx="180975" cy="552449"/>
          </p:xfrm>
          <a:graphic>
            <a:graphicData uri="http://schemas.openxmlformats.org/presentationml/2006/ole">
              <p:oleObj spid="_x0000_s13340" name="Equation" r:id="rId16" imgW="4876800" imgH="14630400" progId="Equation.DSMT4">
                <p:embed/>
              </p:oleObj>
            </a:graphicData>
          </a:graphic>
        </p:graphicFrame>
        <p:graphicFrame>
          <p:nvGraphicFramePr>
            <p:cNvPr id="17" name="对象 16"/>
            <p:cNvGraphicFramePr>
              <a:graphicFrameLocks noChangeAspect="1"/>
            </p:cNvGraphicFramePr>
            <p:nvPr/>
          </p:nvGraphicFramePr>
          <p:xfrm>
            <a:off x="6105514" y="4651991"/>
            <a:ext cx="676274" cy="552449"/>
          </p:xfrm>
          <a:graphic>
            <a:graphicData uri="http://schemas.openxmlformats.org/presentationml/2006/ole">
              <p:oleObj spid="_x0000_s13341" name="Equation" r:id="rId17" imgW="17983200" imgH="14630400" progId="Equation.DSMT4">
                <p:embed/>
              </p:oleObj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xmlns="" val="20891046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850667"/>
            <a:ext cx="8147747" cy="454987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en-US" altLang="zh-CN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</a:t>
            </a: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错位相减法</a:t>
            </a:r>
            <a:endParaRPr lang="zh-CN" altLang="en-US" sz="2406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在数列</a:t>
            </a:r>
            <a:r>
              <a:rPr lang="en-US" altLang="zh-CN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{</a:t>
            </a:r>
            <a:r>
              <a:rPr lang="en-US" altLang="zh-CN" sz="2015" i="1" kern="0" dirty="0" err="1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en-US" altLang="zh-CN" sz="1519" i="1" kern="0" baseline="-15000" dirty="0" err="1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en-US" altLang="zh-CN" sz="2015" i="1" kern="0" dirty="0" err="1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en-US" altLang="zh-CN" sz="1519" i="1" kern="0" baseline="-15000" dirty="0" err="1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en-US" altLang="zh-CN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}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中</a:t>
            </a:r>
            <a:r>
              <a:rPr lang="en-US" altLang="zh-CN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,{</a:t>
            </a:r>
            <a:r>
              <a:rPr lang="en-US" altLang="zh-CN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en-US" altLang="zh-CN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en-US" altLang="zh-CN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}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是等差数列</a:t>
            </a:r>
            <a:r>
              <a:rPr lang="en-US" altLang="zh-CN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,{</a:t>
            </a:r>
            <a:r>
              <a:rPr lang="en-US" altLang="zh-CN" sz="2015" i="1" kern="0" dirty="0" err="1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en-US" altLang="zh-CN" sz="1519" i="1" kern="0" baseline="-15000" dirty="0" err="1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en-US" altLang="zh-CN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}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是等比数列</a:t>
            </a:r>
            <a:r>
              <a:rPr lang="en-US" altLang="zh-CN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可用错位相减法求此</a:t>
            </a:r>
            <a:r>
              <a:rPr lang="zh-CN" altLang="en-US" sz="2406" dirty="0"/>
              <a:t/>
            </a:r>
            <a:br>
              <a:rPr lang="zh-CN" altLang="en-US" sz="2406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数列的前</a:t>
            </a:r>
            <a:r>
              <a:rPr lang="en-US" altLang="zh-CN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项和</a:t>
            </a:r>
            <a:r>
              <a:rPr lang="en-US" altLang="zh-CN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如②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等比数列    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的前</a:t>
            </a:r>
            <a:r>
              <a:rPr lang="en-US" altLang="zh-CN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项和就是用此方法推导的</a:t>
            </a:r>
            <a:r>
              <a:rPr lang="en-US" altLang="zh-CN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2406" dirty="0"/>
          </a:p>
          <a:p>
            <a:pPr eaLnBrk="0" latinLnBrk="1" hangingPunct="0">
              <a:lnSpc>
                <a:spcPct val="150000"/>
              </a:lnSpc>
            </a:pPr>
            <a:r>
              <a:rPr lang="en-US" altLang="zh-CN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4.</a:t>
            </a: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裂项相消法</a:t>
            </a:r>
            <a:endParaRPr lang="zh-CN" altLang="en-US" sz="2406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把数列的每一项拆成两项之差,求和时有些部分可以相互抵消,从而达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到求和的目的.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常见的裂项方法: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</a:t>
            </a:r>
            <a:r>
              <a:rPr lang="zh-CN" altLang="en-US" sz="2762" kern="0" spc="3177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42" kern="0" spc="-963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542" kern="0" spc="1216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25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</a:t>
            </a:r>
            <a:r>
              <a:rPr lang="zh-CN" altLang="en-US" sz="2742" kern="0" spc="8463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22" kern="0" spc="-1094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827" kern="0" spc="9504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231507" y="4192087"/>
          <a:ext cx="754396" cy="601607"/>
        </p:xfrm>
        <a:graphic>
          <a:graphicData uri="http://schemas.openxmlformats.org/presentationml/2006/ole">
            <p:oleObj spid="_x0000_s1032" name="Equation" r:id="rId4" imgW="19812000" imgH="158496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130420" y="4193356"/>
          <a:ext cx="200535" cy="553859"/>
        </p:xfrm>
        <a:graphic>
          <a:graphicData uri="http://schemas.openxmlformats.org/presentationml/2006/ole">
            <p:oleObj spid="_x0000_s1033" name="Equation" r:id="rId5" imgW="5181600" imgH="146304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3416290" y="4193356"/>
          <a:ext cx="477465" cy="553859"/>
        </p:xfrm>
        <a:graphic>
          <a:graphicData uri="http://schemas.openxmlformats.org/presentationml/2006/ole">
            <p:oleObj spid="_x0000_s1034" name="Equation" r:id="rId6" imgW="12496800" imgH="146304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2245897" y="4844520"/>
          <a:ext cx="1422848" cy="601607"/>
        </p:xfrm>
        <a:graphic>
          <a:graphicData uri="http://schemas.openxmlformats.org/presentationml/2006/ole">
            <p:oleObj spid="_x0000_s1035" name="Equation" r:id="rId7" imgW="37490400" imgH="158496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3813262" y="4845788"/>
          <a:ext cx="181437" cy="553860"/>
        </p:xfrm>
        <a:graphic>
          <a:graphicData uri="http://schemas.openxmlformats.org/presentationml/2006/ole">
            <p:oleObj spid="_x0000_s1036" name="Equation" r:id="rId8" imgW="4876800" imgH="146304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3994698" y="4826353"/>
          <a:ext cx="1566088" cy="620706"/>
        </p:xfrm>
        <a:graphic>
          <a:graphicData uri="http://schemas.openxmlformats.org/presentationml/2006/ole">
            <p:oleObj spid="_x0000_s1037" name="Equation" r:id="rId9" imgW="41452800" imgH="16459200" progId="Equation.DSMT4">
              <p:embed/>
            </p:oleObj>
          </a:graphicData>
        </a:graphic>
      </p:graphicFrame>
      <p:grpSp>
        <p:nvGrpSpPr>
          <p:cNvPr id="19" name="组合 16"/>
          <p:cNvGrpSpPr/>
          <p:nvPr/>
        </p:nvGrpSpPr>
        <p:grpSpPr bwMode="auto">
          <a:xfrm>
            <a:off x="4306459" y="1846201"/>
            <a:ext cx="1517068" cy="362874"/>
            <a:chOff x="4881562" y="2969419"/>
            <a:chExt cx="783432" cy="219075"/>
          </a:xfrm>
        </p:grpSpPr>
        <p:sp>
          <p:nvSpPr>
            <p:cNvPr id="20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21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extLst>
      <p:ext uri="{BB962C8B-B14F-4D97-AF65-F5344CB8AC3E}">
        <p14:creationId xmlns:p14="http://schemas.microsoft.com/office/powerpoint/2010/main" xmlns="" val="2227347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2053707" y="3132056"/>
            <a:ext cx="8147747" cy="3519861"/>
            <a:chOff x="540000" y="1080000"/>
            <a:chExt cx="8127000" cy="3510898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35108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f.若{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</a:t>
              </a:r>
              <a:r>
                <a:rPr lang="zh-CN" altLang="en-US" sz="1519" i="1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}为等差数列,公差为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d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(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d</a:t>
              </a:r>
              <a:r>
                <a:rPr lang="zh-CN" altLang="en-US" sz="2015" kern="0" dirty="0">
                  <a:solidFill>
                    <a:srgbClr val="000000"/>
                  </a:solidFill>
                  <a:latin typeface="黑体" panose="02010609060101010101" pitchFamily="49" charset="-122"/>
                  <a:ea typeface="宋体" panose="02010600030101010101" pitchFamily="2" charset="-122"/>
                </a:rPr>
                <a:t>≠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0),则</a:t>
              </a:r>
              <a:r>
                <a:rPr lang="zh-CN" altLang="en-US" sz="2707" kern="0" spc="3081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</a:t>
              </a:r>
              <a:r>
                <a:rPr lang="zh-CN" altLang="en-US" sz="2456" kern="0" spc="-8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3088" kern="0" spc="5482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.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145"/>
                </a:spcBef>
              </a:pP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5.分组转化求和法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若一个数列由若干个等差数列或等比数列组成,则求和时可用分组转化</a:t>
              </a:r>
              <a:r>
                <a:rPr sz="1805" dirty="0"/>
                <a:t/>
              </a:r>
              <a:br>
                <a:rPr sz="1805" dirty="0"/>
              </a:b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法分别求和再相加减.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6.并项求和法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一个数列的前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项和中,可两两结合求解,则称为并项求和.形如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</a:t>
              </a:r>
              <a:r>
                <a:rPr lang="zh-CN" altLang="en-US" sz="1519" i="1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=(-1)</a:t>
              </a:r>
              <a:r>
                <a:rPr lang="zh-CN" altLang="en-US" sz="1519" i="1" kern="0" baseline="59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f</a:t>
              </a:r>
              <a:r>
                <a:rPr sz="1805" dirty="0"/>
                <a:t/>
              </a:r>
              <a:br>
                <a:rPr sz="1805" dirty="0"/>
              </a:b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(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),可采用并项求和法.</a:t>
              </a:r>
              <a:endParaRPr lang="zh-CN" altLang="en-US" sz="1805" dirty="0"/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4618377" y="1243237"/>
            <a:ext cx="733425" cy="609600"/>
          </p:xfrm>
          <a:graphic>
            <a:graphicData uri="http://schemas.openxmlformats.org/presentationml/2006/ole">
              <p:oleObj spid="_x0000_s2062" name="Equation" r:id="rId4" imgW="19507200" imgH="16154400" progId="Equation.DSMT4">
                <p:embed/>
              </p:oleObj>
            </a:graphicData>
          </a:graphic>
        </p:graphicFrame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5495951" y="1245171"/>
            <a:ext cx="209549" cy="552449"/>
          </p:xfrm>
          <a:graphic>
            <a:graphicData uri="http://schemas.openxmlformats.org/presentationml/2006/ole">
              <p:oleObj spid="_x0000_s2063" name="Equation" r:id="rId5" imgW="5486400" imgH="14630400" progId="Equation.DSMT4">
                <p:embed/>
              </p:oleObj>
            </a:graphicData>
          </a:graphic>
        </p:graphicFrame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5705501" y="1178720"/>
            <a:ext cx="1085849" cy="695324"/>
          </p:xfrm>
          <a:graphic>
            <a:graphicData uri="http://schemas.openxmlformats.org/presentationml/2006/ole">
              <p:oleObj spid="_x0000_s2064" name="Equation" r:id="rId6" imgW="28651200" imgH="18288000" progId="Equation.DSMT4">
                <p:embed/>
              </p:oleObj>
            </a:graphicData>
          </a:graphic>
        </p:graphicFrame>
      </p:grpSp>
      <p:sp>
        <p:nvSpPr>
          <p:cNvPr id="8" name="矩形 7"/>
          <p:cNvSpPr/>
          <p:nvPr/>
        </p:nvSpPr>
        <p:spPr>
          <a:xfrm>
            <a:off x="2114831" y="922287"/>
            <a:ext cx="4583671" cy="209565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latinLnBrk="1" hangingPunct="0">
              <a:lnSpc>
                <a:spcPct val="150000"/>
              </a:lnSpc>
              <a:spcBef>
                <a:spcPts val="50"/>
              </a:spcBef>
            </a:pPr>
            <a:r>
              <a:rPr lang="zh-CN" altLang="en-US" sz="180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</a:t>
            </a:r>
            <a:r>
              <a:rPr lang="zh-CN" altLang="en-US" sz="2005" kern="0" spc="6293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80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1103" kern="0" spc="3447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80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1103" kern="0" spc="1266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80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endParaRPr lang="en-US" altLang="zh-CN" sz="1805" kern="0" dirty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  <a:spcBef>
                <a:spcPts val="50"/>
              </a:spcBef>
            </a:pP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10"/>
              </a:spcBef>
            </a:pPr>
            <a:r>
              <a:rPr lang="zh-CN" altLang="en-US" sz="180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</a:t>
            </a:r>
            <a:r>
              <a:rPr lang="zh-CN" altLang="en-US" sz="2406" kern="0" spc="8911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80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05" kern="0" spc="1931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80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05" kern="0" spc="2984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80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75"/>
              </a:spcBef>
            </a:pPr>
            <a:r>
              <a:rPr lang="zh-CN" altLang="en-US" sz="180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e.    </a:t>
            </a:r>
            <a:r>
              <a:rPr lang="zh-CN" altLang="en-US" sz="2005" kern="0" spc="7985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80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05" kern="0" spc="-105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406" kern="0" spc="15581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80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endParaRPr lang="zh-CN" altLang="en-US" sz="1805" dirty="0"/>
          </a:p>
        </p:txBody>
      </p:sp>
      <p:graphicFrame>
        <p:nvGraphicFramePr>
          <p:cNvPr id="2053" name="Object 5"/>
          <p:cNvGraphicFramePr>
            <a:graphicFrameLocks noChangeAspect="1"/>
          </p:cNvGraphicFramePr>
          <p:nvPr/>
        </p:nvGraphicFramePr>
        <p:xfrm>
          <a:off x="2270549" y="937073"/>
          <a:ext cx="1145918" cy="592058"/>
        </p:xfrm>
        <a:graphic>
          <a:graphicData uri="http://schemas.openxmlformats.org/presentationml/2006/ole">
            <p:oleObj spid="_x0000_s2065" name="Equation" r:id="rId7" imgW="30175200" imgH="15544800" progId="Equation.DSMT4">
              <p:embed/>
            </p:oleObj>
          </a:graphicData>
        </a:graphic>
      </p:graphicFrame>
      <p:graphicFrame>
        <p:nvGraphicFramePr>
          <p:cNvPr id="2054" name="Object 6"/>
          <p:cNvGraphicFramePr>
            <a:graphicFrameLocks noChangeAspect="1"/>
          </p:cNvGraphicFramePr>
          <p:nvPr/>
        </p:nvGraphicFramePr>
        <p:xfrm>
          <a:off x="3561299" y="1040524"/>
          <a:ext cx="611156" cy="296029"/>
        </p:xfrm>
        <a:graphic>
          <a:graphicData uri="http://schemas.openxmlformats.org/presentationml/2006/ole">
            <p:oleObj spid="_x0000_s2066" name="Equation" r:id="rId8" imgW="16154400" imgH="7924800" progId="Equation.DSMT4">
              <p:embed/>
            </p:oleObj>
          </a:graphicData>
        </a:graphic>
      </p:graphicFrame>
      <p:graphicFrame>
        <p:nvGraphicFramePr>
          <p:cNvPr id="2055" name="Object 7"/>
          <p:cNvGraphicFramePr>
            <a:graphicFrameLocks noChangeAspect="1"/>
          </p:cNvGraphicFramePr>
          <p:nvPr/>
        </p:nvGraphicFramePr>
        <p:xfrm>
          <a:off x="4256807" y="1040524"/>
          <a:ext cx="334226" cy="296029"/>
        </p:xfrm>
        <a:graphic>
          <a:graphicData uri="http://schemas.openxmlformats.org/presentationml/2006/ole">
            <p:oleObj spid="_x0000_s2067" name="Equation" r:id="rId9" imgW="8839200" imgH="7924800" progId="Equation.DSMT4">
              <p:embed/>
            </p:oleObj>
          </a:graphicData>
        </a:graphic>
      </p:graphicFrame>
      <p:graphicFrame>
        <p:nvGraphicFramePr>
          <p:cNvPr id="2056" name="Object 8"/>
          <p:cNvGraphicFramePr>
            <a:graphicFrameLocks noChangeAspect="1"/>
          </p:cNvGraphicFramePr>
          <p:nvPr/>
        </p:nvGraphicFramePr>
        <p:xfrm>
          <a:off x="2344017" y="1843346"/>
          <a:ext cx="1499243" cy="639804"/>
        </p:xfrm>
        <a:graphic>
          <a:graphicData uri="http://schemas.openxmlformats.org/presentationml/2006/ole">
            <p:oleObj spid="_x0000_s2068" name="Equation" r:id="rId10" imgW="39624000" imgH="16764000" progId="Equation.DSMT4">
              <p:embed/>
            </p:oleObj>
          </a:graphicData>
        </a:graphic>
      </p:graphicFrame>
      <p:graphicFrame>
        <p:nvGraphicFramePr>
          <p:cNvPr id="2057" name="Object 9"/>
          <p:cNvGraphicFramePr>
            <a:graphicFrameLocks noChangeAspect="1"/>
          </p:cNvGraphicFramePr>
          <p:nvPr/>
        </p:nvGraphicFramePr>
        <p:xfrm>
          <a:off x="3988090" y="1879952"/>
          <a:ext cx="563410" cy="553860"/>
        </p:xfrm>
        <a:graphic>
          <a:graphicData uri="http://schemas.openxmlformats.org/presentationml/2006/ole">
            <p:oleObj spid="_x0000_s2069" name="Equation" r:id="rId11" imgW="14935200" imgH="14630400" progId="Equation.DSMT4">
              <p:embed/>
            </p:oleObj>
          </a:graphicData>
        </a:graphic>
      </p:graphicFrame>
      <p:graphicFrame>
        <p:nvGraphicFramePr>
          <p:cNvPr id="2058" name="Object 10"/>
          <p:cNvGraphicFramePr>
            <a:graphicFrameLocks noChangeAspect="1"/>
          </p:cNvGraphicFramePr>
          <p:nvPr/>
        </p:nvGraphicFramePr>
        <p:xfrm>
          <a:off x="4635853" y="1879952"/>
          <a:ext cx="697100" cy="553860"/>
        </p:xfrm>
        <a:graphic>
          <a:graphicData uri="http://schemas.openxmlformats.org/presentationml/2006/ole">
            <p:oleObj spid="_x0000_s2070" name="Equation" r:id="rId12" imgW="18288000" imgH="14630400" progId="Equation.DSMT4">
              <p:embed/>
            </p:oleObj>
          </a:graphicData>
        </a:graphic>
      </p:graphicFrame>
      <p:graphicFrame>
        <p:nvGraphicFramePr>
          <p:cNvPr id="2059" name="Object 11"/>
          <p:cNvGraphicFramePr>
            <a:graphicFrameLocks noChangeAspect="1"/>
          </p:cNvGraphicFramePr>
          <p:nvPr/>
        </p:nvGraphicFramePr>
        <p:xfrm>
          <a:off x="2477717" y="2456814"/>
          <a:ext cx="1356003" cy="601607"/>
        </p:xfrm>
        <a:graphic>
          <a:graphicData uri="http://schemas.openxmlformats.org/presentationml/2006/ole">
            <p:oleObj spid="_x0000_s2071" name="Equation" r:id="rId13" imgW="35661600" imgH="15849600" progId="Equation.DSMT4">
              <p:embed/>
            </p:oleObj>
          </a:graphicData>
        </a:graphic>
      </p:graphicFrame>
      <p:graphicFrame>
        <p:nvGraphicFramePr>
          <p:cNvPr id="2060" name="Object 12"/>
          <p:cNvGraphicFramePr>
            <a:graphicFrameLocks noChangeAspect="1"/>
          </p:cNvGraphicFramePr>
          <p:nvPr/>
        </p:nvGraphicFramePr>
        <p:xfrm>
          <a:off x="3923979" y="2460203"/>
          <a:ext cx="181437" cy="553860"/>
        </p:xfrm>
        <a:graphic>
          <a:graphicData uri="http://schemas.openxmlformats.org/presentationml/2006/ole">
            <p:oleObj spid="_x0000_s2072" name="Equation" r:id="rId14" imgW="4876800" imgH="14630400" progId="Equation.DSMT4">
              <p:embed/>
            </p:oleObj>
          </a:graphicData>
        </a:graphic>
      </p:graphicFrame>
      <p:graphicFrame>
        <p:nvGraphicFramePr>
          <p:cNvPr id="2061" name="Object 13"/>
          <p:cNvGraphicFramePr>
            <a:graphicFrameLocks noChangeAspect="1"/>
          </p:cNvGraphicFramePr>
          <p:nvPr/>
        </p:nvGraphicFramePr>
        <p:xfrm>
          <a:off x="4061059" y="2387660"/>
          <a:ext cx="2358681" cy="668452"/>
        </p:xfrm>
        <a:graphic>
          <a:graphicData uri="http://schemas.openxmlformats.org/presentationml/2006/ole">
            <p:oleObj spid="_x0000_s2073" name="Equation" r:id="rId15" imgW="62179200" imgH="17678400" progId="Equation.DSMT4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682372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053707" y="993907"/>
            <a:ext cx="8147747" cy="2721574"/>
            <a:chOff x="540000" y="991377"/>
            <a:chExt cx="8127000" cy="2714644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906874"/>
              <a:ext cx="8127000" cy="179914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b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例  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  (2018安徽马鞍山第二次教学质量监测,17)已知数列{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</a:t>
              </a:r>
              <a:r>
                <a:rPr lang="zh-CN" altLang="en-US" sz="1519" i="1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}是等差数</a:t>
              </a:r>
              <a:r>
                <a:rPr sz="1805" dirty="0"/>
                <a:t/>
              </a:r>
              <a:br>
                <a:rPr sz="1805" dirty="0"/>
              </a:b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列,其前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项和为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S</a:t>
              </a:r>
              <a:r>
                <a:rPr lang="zh-CN" altLang="en-US" sz="1519" i="1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,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2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=37,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S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4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=152.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(1)求数列{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</a:t>
              </a:r>
              <a:r>
                <a:rPr lang="zh-CN" altLang="en-US" sz="1519" i="1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}的通项公式;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(2)求数列{|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</a:t>
              </a:r>
              <a:r>
                <a:rPr lang="zh-CN" altLang="en-US" sz="1519" i="1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-2</a:t>
              </a:r>
              <a:r>
                <a:rPr lang="zh-CN" altLang="en-US" sz="1519" i="1" kern="0" baseline="59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|}的前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项和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T</a:t>
              </a:r>
              <a:r>
                <a:rPr lang="zh-CN" altLang="en-US" sz="1519" i="1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.</a:t>
              </a:r>
              <a:endParaRPr lang="zh-CN" altLang="en-US" sz="1805" dirty="0"/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540000" y="991377"/>
              <a:ext cx="8127000" cy="792807"/>
              <a:chOff x="540000" y="991377"/>
              <a:chExt cx="8127000" cy="792807"/>
            </a:xfrm>
          </p:grpSpPr>
          <p:sp>
            <p:nvSpPr>
              <p:cNvPr id="4" name="TextBox 2"/>
              <p:cNvSpPr txBox="1"/>
              <p:nvPr/>
            </p:nvSpPr>
            <p:spPr>
              <a:xfrm>
                <a:off x="540000" y="1371507"/>
                <a:ext cx="8127000" cy="4126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eaLnBrk="0" latinLnBrk="1" hangingPunct="0">
                  <a:lnSpc>
                    <a:spcPct val="150000"/>
                  </a:lnSpc>
                </a:pPr>
                <a:r>
                  <a:rPr lang="zh-CN" altLang="en-US" sz="2015" b="1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考向一    数列求和</a:t>
                </a:r>
                <a:endParaRPr lang="zh-CN" altLang="en-US" sz="1805" b="1" dirty="0"/>
              </a:p>
            </p:txBody>
          </p:sp>
          <p:sp>
            <p:nvSpPr>
              <p:cNvPr id="5" name="TextBox 4"/>
              <p:cNvSpPr txBox="1"/>
              <p:nvPr/>
            </p:nvSpPr>
            <p:spPr>
              <a:xfrm>
                <a:off x="540000" y="991377"/>
                <a:ext cx="8127000" cy="4126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eaLnBrk="0" latinLnBrk="1" hangingPunct="0">
                  <a:lnSpc>
                    <a:spcPct val="150000"/>
                  </a:lnSpc>
                </a:pPr>
                <a:r>
                  <a:rPr lang="zh-CN" altLang="en-US" sz="2015" b="1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考向突破</a:t>
                </a:r>
                <a:endParaRPr lang="zh-CN" altLang="en-US" sz="1805" b="1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19988300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2053707" y="1082757"/>
            <a:ext cx="8147747" cy="5426778"/>
            <a:chOff x="540000" y="1080000"/>
            <a:chExt cx="8127000" cy="5412960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52200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b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解析　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(1)设数列{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</a:t>
              </a:r>
              <a:r>
                <a:rPr lang="zh-CN" altLang="en-US" sz="1519" i="1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}的首项为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1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,公差为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d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,则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993" kern="0" spc="9039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解得</a:t>
              </a:r>
              <a:r>
                <a:rPr lang="zh-CN" altLang="en-US" sz="2993" kern="0" spc="3625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110"/>
                </a:spcBef>
              </a:pP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所以数列{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</a:t>
              </a:r>
              <a:r>
                <a:rPr lang="zh-CN" altLang="en-US" sz="1519" i="1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}的通项公式为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</a:t>
              </a:r>
              <a:r>
                <a:rPr lang="zh-CN" altLang="en-US" sz="1519" i="1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=2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+33(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∈N</a:t>
              </a:r>
              <a:r>
                <a:rPr lang="zh-CN" altLang="en-US" sz="1519" kern="0" baseline="59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*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).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(2)由(1)知,|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</a:t>
              </a:r>
              <a:r>
                <a:rPr lang="zh-CN" altLang="en-US" sz="1519" i="1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-2</a:t>
              </a:r>
              <a:r>
                <a:rPr lang="zh-CN" altLang="en-US" sz="1519" i="1" kern="0" baseline="59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|=|2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+33-2</a:t>
              </a:r>
              <a:r>
                <a:rPr lang="zh-CN" altLang="en-US" sz="1519" i="1" kern="0" baseline="59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|=</a:t>
              </a:r>
              <a:r>
                <a:rPr lang="zh-CN" altLang="en-US" sz="3088" kern="0" spc="1428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145"/>
                </a:spcBef>
              </a:pP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当1</a:t>
              </a:r>
              <a:r>
                <a:rPr lang="zh-CN" altLang="en-US" sz="2015" kern="0" dirty="0">
                  <a:solidFill>
                    <a:srgbClr val="000000"/>
                  </a:solidFill>
                  <a:latin typeface="黑体" panose="02010609060101010101" pitchFamily="49" charset="-122"/>
                  <a:ea typeface="宋体" panose="02010600030101010101" pitchFamily="2" charset="-122"/>
                </a:rPr>
                <a:t>≤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黑体" panose="02010609060101010101" pitchFamily="49" charset="-122"/>
                  <a:ea typeface="宋体" panose="02010600030101010101" pitchFamily="2" charset="-122"/>
                </a:rPr>
                <a:t>≤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5时,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T</a:t>
              </a:r>
              <a:r>
                <a:rPr lang="zh-CN" altLang="en-US" sz="1519" i="1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</a:t>
              </a:r>
              <a:r>
                <a:rPr lang="zh-CN" altLang="en-US" sz="2552" kern="0" spc="88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-</a:t>
              </a:r>
              <a:r>
                <a:rPr lang="zh-CN" altLang="en-US" sz="2727" kern="0" spc="3887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1519" kern="0" baseline="59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2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+34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-2</a:t>
              </a:r>
              <a:r>
                <a:rPr lang="zh-CN" altLang="en-US" sz="1519" i="1" kern="0" baseline="59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1519" kern="0" baseline="59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+1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+2;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10"/>
                </a:spcBef>
              </a:pP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当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黑体" panose="02010609060101010101" pitchFamily="49" charset="-122"/>
                  <a:ea typeface="宋体" panose="02010600030101010101" pitchFamily="2" charset="-122"/>
                </a:rPr>
                <a:t>≥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6时,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T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5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=133,|2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+33-2</a:t>
              </a:r>
              <a:r>
                <a:rPr lang="zh-CN" altLang="en-US" sz="1519" i="1" kern="0" baseline="59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|=2</a:t>
              </a:r>
              <a:r>
                <a:rPr lang="zh-CN" altLang="en-US" sz="1519" i="1" kern="0" baseline="59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-(2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+33),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T</a:t>
              </a:r>
              <a:r>
                <a:rPr lang="zh-CN" altLang="en-US" sz="1519" i="1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-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T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5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</a:t>
              </a:r>
              <a:r>
                <a:rPr lang="zh-CN" altLang="en-US" sz="2727" kern="0" spc="5917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-</a:t>
              </a:r>
              <a:r>
                <a:rPr lang="zh-CN" altLang="en-US" sz="2552" kern="0" spc="1256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=2</a:t>
              </a:r>
              <a:r>
                <a:rPr lang="zh-CN" altLang="en-US" sz="1519" i="1" kern="0" baseline="59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1519" kern="0" baseline="59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+1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-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1519" kern="0" baseline="59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2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-34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+131,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10"/>
                </a:spcBef>
              </a:pP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∴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T</a:t>
              </a:r>
              <a:r>
                <a:rPr lang="zh-CN" altLang="en-US" sz="1519" i="1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=2</a:t>
              </a:r>
              <a:r>
                <a:rPr lang="zh-CN" altLang="en-US" sz="1519" i="1" kern="0" baseline="59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1519" kern="0" baseline="59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+1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-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1519" kern="0" baseline="59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2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-34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+264.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综上所述,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T</a:t>
              </a:r>
              <a:r>
                <a:rPr lang="zh-CN" altLang="en-US" sz="1519" i="1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</a:t>
              </a:r>
              <a:r>
                <a:rPr lang="zh-CN" altLang="en-US" sz="3088" kern="0" spc="24131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 </a:t>
              </a:r>
              <a:endParaRPr lang="zh-CN" altLang="en-US" sz="1805" dirty="0"/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540000" y="1693243"/>
            <a:ext cx="1509634" cy="660464"/>
          </p:xfrm>
          <a:graphic>
            <a:graphicData uri="http://schemas.openxmlformats.org/presentationml/2006/ole">
              <p:oleObj spid="_x0000_s3082" name="Equation" r:id="rId4" imgW="40233600" imgH="17678400" progId="Equation.DSMT4">
                <p:embed/>
              </p:oleObj>
            </a:graphicData>
          </a:graphic>
        </p:graphicFrame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2575200" y="1693243"/>
            <a:ext cx="830298" cy="660464"/>
          </p:xfrm>
          <a:graphic>
            <a:graphicData uri="http://schemas.openxmlformats.org/presentationml/2006/ole">
              <p:oleObj spid="_x0000_s3083" name="Equation" r:id="rId5" imgW="22250400" imgH="17678400" progId="Equation.DSMT4">
                <p:embed/>
              </p:oleObj>
            </a:graphicData>
          </a:graphic>
        </p:graphicFrame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3604089" y="2812824"/>
            <a:ext cx="2200274" cy="695324"/>
          </p:xfrm>
          <a:graphic>
            <a:graphicData uri="http://schemas.openxmlformats.org/presentationml/2006/ole">
              <p:oleObj spid="_x0000_s3084" name="Equation" r:id="rId6" imgW="58216800" imgH="18288000" progId="Equation.DSMT4">
                <p:embed/>
              </p:oleObj>
            </a:graphicData>
          </a:graphic>
        </p:graphicFrame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2358267" y="3550652"/>
            <a:ext cx="1438275" cy="552449"/>
          </p:xfrm>
          <a:graphic>
            <a:graphicData uri="http://schemas.openxmlformats.org/presentationml/2006/ole">
              <p:oleObj spid="_x0000_s3085" name="Equation" r:id="rId7" imgW="38100000" imgH="14630400" progId="Equation.DSMT4">
                <p:embed/>
              </p:oleObj>
            </a:graphicData>
          </a:graphic>
        </p:graphicFrame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3881658" y="3510990"/>
            <a:ext cx="838199" cy="590550"/>
          </p:xfrm>
          <a:graphic>
            <a:graphicData uri="http://schemas.openxmlformats.org/presentationml/2006/ole">
              <p:oleObj spid="_x0000_s3086" name="Equation" r:id="rId8" imgW="22250400" imgH="15544800" progId="Equation.DSMT4">
                <p:embed/>
              </p:oleObj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1178101" y="4606986"/>
            <a:ext cx="1095374" cy="590550"/>
          </p:xfrm>
          <a:graphic>
            <a:graphicData uri="http://schemas.openxmlformats.org/presentationml/2006/ole">
              <p:oleObj spid="_x0000_s3087" name="Equation" r:id="rId9" imgW="28956000" imgH="15544800" progId="Equation.DSMT4">
                <p:embed/>
              </p:oleObj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2358593" y="4646649"/>
            <a:ext cx="1914525" cy="552449"/>
          </p:xfrm>
          <a:graphic>
            <a:graphicData uri="http://schemas.openxmlformats.org/presentationml/2006/ole">
              <p:oleObj spid="_x0000_s3088" name="Equation" r:id="rId10" imgW="50596800" imgH="14630400" progId="Equation.DSMT4">
                <p:embed/>
              </p:oleObj>
            </a:graphicData>
          </a:graphic>
        </p:graphicFrame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1974867" y="5797636"/>
            <a:ext cx="3448050" cy="695324"/>
          </p:xfrm>
          <a:graphic>
            <a:graphicData uri="http://schemas.openxmlformats.org/presentationml/2006/ole">
              <p:oleObj spid="_x0000_s3089" name="Equation" r:id="rId11" imgW="91135200" imgH="18288000" progId="Equation.DSMT4">
                <p:embed/>
              </p:oleObj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xmlns="" val="42930929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280390"/>
            <a:ext cx="8147747" cy="32597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考向基础</a:t>
            </a:r>
            <a:endParaRPr lang="zh-CN" altLang="en-US" sz="1805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1.数列与函数综合问题</a:t>
            </a:r>
            <a:endParaRPr lang="zh-CN" altLang="en-US" sz="1805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(1)已知函数解决数列问题时,一般利用函数的性质、图象来解决.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(2)已知数列解决函数问题时,一般要利用数列的通项公式、前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项和公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式、求和方法等对式子化简变形.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注意数列与函数的不同,数列只能看作自变量为正整数的一类函数,在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解决问题时要注意这一特殊性.</a:t>
            </a:r>
            <a:endParaRPr lang="zh-CN" altLang="en-US" sz="1805" dirty="0"/>
          </a:p>
        </p:txBody>
      </p:sp>
      <p:sp>
        <p:nvSpPr>
          <p:cNvPr id="3" name="TextBox 2"/>
          <p:cNvSpPr txBox="1"/>
          <p:nvPr/>
        </p:nvSpPr>
        <p:spPr>
          <a:xfrm>
            <a:off x="2053707" y="850667"/>
            <a:ext cx="8147747" cy="4528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eaLnBrk="0" latinLnBrk="1" hangingPunct="0">
              <a:lnSpc>
                <a:spcPct val="150000"/>
              </a:lnSpc>
            </a:pPr>
            <a:r>
              <a:rPr lang="zh-CN" altLang="en-US" sz="2206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考点二    数列的综合应用</a:t>
            </a:r>
            <a:endParaRPr lang="zh-CN" altLang="en-US" sz="2206" b="1" dirty="0"/>
          </a:p>
        </p:txBody>
      </p:sp>
    </p:spTree>
    <p:extLst>
      <p:ext uri="{BB962C8B-B14F-4D97-AF65-F5344CB8AC3E}">
        <p14:creationId xmlns:p14="http://schemas.microsoft.com/office/powerpoint/2010/main" xmlns="" val="42260381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32597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en-US" altLang="zh-CN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</a:t>
            </a: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数列与不等式的综合问题</a:t>
            </a:r>
            <a:endParaRPr lang="zh-CN" altLang="en-US" sz="2406" b="1" dirty="0"/>
          </a:p>
          <a:p>
            <a:pPr eaLnBrk="0" latinLnBrk="1" hangingPunct="0">
              <a:lnSpc>
                <a:spcPct val="150000"/>
              </a:lnSpc>
            </a:pPr>
            <a:r>
              <a:rPr lang="en-US" altLang="zh-CN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判断数列问题中的一些不等关系时</a:t>
            </a:r>
            <a:r>
              <a:rPr lang="en-US" altLang="zh-CN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可以利用数列的单调性比较大</a:t>
            </a:r>
            <a:r>
              <a:rPr lang="zh-CN" altLang="en-US" sz="2406" dirty="0"/>
              <a:t/>
            </a:r>
            <a:br>
              <a:rPr lang="zh-CN" altLang="en-US" sz="2406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小</a:t>
            </a:r>
            <a:r>
              <a:rPr lang="en-US" altLang="zh-CN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或者借助数列对应函数的单调性比较大小</a:t>
            </a:r>
            <a:r>
              <a:rPr lang="en-US" altLang="zh-CN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还可以作差或作商比较</a:t>
            </a:r>
            <a:r>
              <a:rPr lang="zh-CN" altLang="en-US" sz="2406" dirty="0"/>
              <a:t/>
            </a:r>
            <a:br>
              <a:rPr lang="zh-CN" altLang="en-US" sz="2406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大小</a:t>
            </a:r>
            <a:r>
              <a:rPr lang="en-US" altLang="zh-CN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endParaRPr lang="zh-CN" altLang="en-US" sz="2406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(2)以数列为载体,考查不等式的恒成立问题时,可转化为函数的最值问题;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(3)考查与数列有关的不等式的证明问题时,常通过构造函数证明,或者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直接利用放缩法证明.</a:t>
            </a:r>
            <a:endParaRPr lang="zh-CN" altLang="en-US" sz="1805" dirty="0"/>
          </a:p>
        </p:txBody>
      </p:sp>
    </p:spTree>
    <p:extLst>
      <p:ext uri="{BB962C8B-B14F-4D97-AF65-F5344CB8AC3E}">
        <p14:creationId xmlns:p14="http://schemas.microsoft.com/office/powerpoint/2010/main" xmlns="" val="25889045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2053707" y="1029578"/>
            <a:ext cx="8147747" cy="2471042"/>
            <a:chOff x="540000" y="1026957"/>
            <a:chExt cx="8127000" cy="2464750"/>
          </a:xfrm>
        </p:grpSpPr>
        <p:grpSp>
          <p:nvGrpSpPr>
            <p:cNvPr id="9" name="组合 8"/>
            <p:cNvGrpSpPr/>
            <p:nvPr/>
          </p:nvGrpSpPr>
          <p:grpSpPr>
            <a:xfrm>
              <a:off x="540000" y="1729750"/>
              <a:ext cx="8127000" cy="1761957"/>
              <a:chOff x="540000" y="1080000"/>
              <a:chExt cx="8127000" cy="1761957"/>
            </a:xfrm>
          </p:grpSpPr>
          <p:sp>
            <p:nvSpPr>
              <p:cNvPr id="2" name="TextBox 2"/>
              <p:cNvSpPr txBox="1"/>
              <p:nvPr/>
            </p:nvSpPr>
            <p:spPr>
              <a:xfrm>
                <a:off x="540000" y="1080000"/>
                <a:ext cx="8127000" cy="176195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eaLnBrk="0" latinLnBrk="1" hangingPunct="0">
                  <a:lnSpc>
                    <a:spcPct val="150000"/>
                  </a:lnSpc>
                </a:pPr>
                <a:r>
                  <a:rPr lang="zh-CN" altLang="en-US" sz="2015" b="1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例1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    (2018江西南昌莲塘一中质量检测,16)函数</a:t>
                </a:r>
                <a:r>
                  <a:rPr lang="zh-CN" altLang="en-US" sz="2015" i="1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f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(</a:t>
                </a:r>
                <a:r>
                  <a:rPr lang="zh-CN" altLang="en-US" sz="2015" i="1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x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)=</a:t>
                </a:r>
                <a:r>
                  <a:rPr lang="zh-CN" altLang="en-US" sz="2727" kern="0" spc="1631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 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,</a:t>
                </a:r>
                <a:r>
                  <a:rPr lang="zh-CN" altLang="en-US" sz="2015" i="1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g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(</a:t>
                </a:r>
                <a:r>
                  <a:rPr lang="zh-CN" altLang="en-US" sz="2015" i="1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x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)=</a:t>
                </a:r>
                <a:r>
                  <a:rPr lang="zh-CN" altLang="en-US" sz="2015" i="1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f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(</a:t>
                </a:r>
                <a:r>
                  <a:rPr lang="zh-CN" altLang="en-US" sz="2015" i="1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x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-1)+</a:t>
                </a:r>
                <a:endParaRPr lang="zh-CN" altLang="en-US" sz="1805" dirty="0"/>
              </a:p>
              <a:p>
                <a:pPr eaLnBrk="0" latinLnBrk="1" hangingPunct="0">
                  <a:lnSpc>
                    <a:spcPct val="150000"/>
                  </a:lnSpc>
                  <a:spcBef>
                    <a:spcPts val="271"/>
                  </a:spcBef>
                </a:pP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1,</a:t>
                </a:r>
                <a:r>
                  <a:rPr lang="zh-CN" altLang="en-US" sz="2015" i="1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a</a:t>
                </a:r>
                <a:r>
                  <a:rPr lang="zh-CN" altLang="en-US" sz="1519" i="1" kern="0" baseline="-1500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n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=</a:t>
                </a:r>
                <a:r>
                  <a:rPr lang="zh-CN" altLang="en-US" sz="2015" i="1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g</a:t>
                </a:r>
                <a:r>
                  <a:rPr lang="zh-CN" altLang="en-US" sz="2827" kern="0" spc="48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 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+</a:t>
                </a:r>
                <a:r>
                  <a:rPr lang="zh-CN" altLang="en-US" sz="2015" i="1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g</a:t>
                </a:r>
                <a:r>
                  <a:rPr lang="zh-CN" altLang="en-US" sz="2827" kern="0" spc="48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 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+</a:t>
                </a:r>
                <a:r>
                  <a:rPr lang="zh-CN" altLang="en-US" sz="2015" i="1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g</a:t>
                </a:r>
                <a:r>
                  <a:rPr lang="zh-CN" altLang="en-US" sz="2827" kern="0" spc="48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 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+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黑体" panose="02010609060101010101" pitchFamily="49" charset="-122"/>
                    <a:ea typeface="宋体" panose="02010600030101010101" pitchFamily="2" charset="-122"/>
                  </a:rPr>
                  <a:t>…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+</a:t>
                </a:r>
                <a:r>
                  <a:rPr lang="zh-CN" altLang="en-US" sz="2015" i="1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g</a:t>
                </a:r>
                <a:r>
                  <a:rPr lang="zh-CN" altLang="en-US" sz="2827" kern="0" spc="3563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 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,</a:t>
                </a:r>
                <a:r>
                  <a:rPr lang="zh-CN" altLang="en-US" sz="2015" i="1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n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∈N</a:t>
                </a:r>
                <a:r>
                  <a:rPr lang="zh-CN" altLang="en-US" sz="1519" kern="0" baseline="5900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*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,则数列{</a:t>
                </a:r>
                <a:r>
                  <a:rPr lang="zh-CN" altLang="en-US" sz="2015" i="1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a</a:t>
                </a:r>
                <a:r>
                  <a:rPr lang="zh-CN" altLang="en-US" sz="1519" i="1" kern="0" baseline="-1500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n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}的通项公式为</a:t>
                </a:r>
                <a:r>
                  <a:rPr lang="zh-CN" altLang="en-US" sz="2015" u="sng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    </a:t>
                </a:r>
                <a:endParaRPr lang="zh-CN" altLang="en-US" sz="1805" dirty="0"/>
              </a:p>
              <a:p>
                <a:pPr eaLnBrk="0" latinLnBrk="1" hangingPunct="0">
                  <a:lnSpc>
                    <a:spcPct val="150000"/>
                  </a:lnSpc>
                  <a:spcBef>
                    <a:spcPts val="306"/>
                  </a:spcBef>
                </a:pPr>
                <a:r>
                  <a:rPr lang="zh-CN" altLang="en-US" sz="2015" u="sng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　　　　    </a:t>
                </a:r>
                <a:r>
                  <a:rPr lang="zh-CN" altLang="en-US" sz="2015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.</a:t>
                </a:r>
                <a:endParaRPr lang="zh-CN" altLang="en-US" sz="1805" dirty="0"/>
              </a:p>
            </p:txBody>
          </p:sp>
          <p:graphicFrame>
            <p:nvGraphicFramePr>
              <p:cNvPr id="4" name="对象 3"/>
              <p:cNvGraphicFramePr>
                <a:graphicFrameLocks noChangeAspect="1"/>
              </p:cNvGraphicFramePr>
              <p:nvPr/>
            </p:nvGraphicFramePr>
            <p:xfrm>
              <a:off x="6260083" y="1145823"/>
              <a:ext cx="552449" cy="590550"/>
            </p:xfrm>
            <a:graphic>
              <a:graphicData uri="http://schemas.openxmlformats.org/presentationml/2006/ole">
                <p:oleObj spid="_x0000_s4103" name="Equation" r:id="rId4" imgW="14630400" imgH="15544800" progId="Equation.DSMT4">
                  <p:embed/>
                </p:oleObj>
              </a:graphicData>
            </a:graphic>
          </p:graphicFrame>
          <p:graphicFrame>
            <p:nvGraphicFramePr>
              <p:cNvPr id="5" name="对象 4"/>
              <p:cNvGraphicFramePr>
                <a:graphicFrameLocks noChangeAspect="1"/>
              </p:cNvGraphicFramePr>
              <p:nvPr/>
            </p:nvGraphicFramePr>
            <p:xfrm>
              <a:off x="1194610" y="1845791"/>
              <a:ext cx="419099" cy="619124"/>
            </p:xfrm>
            <a:graphic>
              <a:graphicData uri="http://schemas.openxmlformats.org/presentationml/2006/ole">
                <p:oleObj spid="_x0000_s4104" name="Equation" r:id="rId5" imgW="10972800" imgH="16459200" progId="Equation.DSMT4">
                  <p:embed/>
                </p:oleObj>
              </a:graphicData>
            </a:graphic>
          </p:graphicFrame>
          <p:graphicFrame>
            <p:nvGraphicFramePr>
              <p:cNvPr id="6" name="对象 5"/>
              <p:cNvGraphicFramePr>
                <a:graphicFrameLocks noChangeAspect="1"/>
              </p:cNvGraphicFramePr>
              <p:nvPr/>
            </p:nvGraphicFramePr>
            <p:xfrm>
              <a:off x="1885659" y="1845791"/>
              <a:ext cx="419099" cy="619124"/>
            </p:xfrm>
            <a:graphic>
              <a:graphicData uri="http://schemas.openxmlformats.org/presentationml/2006/ole">
                <p:oleObj spid="_x0000_s4105" name="Equation" r:id="rId6" imgW="10972800" imgH="16459200" progId="Equation.DSMT4">
                  <p:embed/>
                </p:oleObj>
              </a:graphicData>
            </a:graphic>
          </p:graphicFrame>
          <p:graphicFrame>
            <p:nvGraphicFramePr>
              <p:cNvPr id="7" name="对象 6"/>
              <p:cNvGraphicFramePr>
                <a:graphicFrameLocks noChangeAspect="1"/>
              </p:cNvGraphicFramePr>
              <p:nvPr/>
            </p:nvGraphicFramePr>
            <p:xfrm>
              <a:off x="2576709" y="1845791"/>
              <a:ext cx="419099" cy="619124"/>
            </p:xfrm>
            <a:graphic>
              <a:graphicData uri="http://schemas.openxmlformats.org/presentationml/2006/ole">
                <p:oleObj spid="_x0000_s4106" name="Equation" r:id="rId7" imgW="10972800" imgH="16459200" progId="Equation.DSMT4">
                  <p:embed/>
                </p:oleObj>
              </a:graphicData>
            </a:graphic>
          </p:graphicFrame>
          <p:graphicFrame>
            <p:nvGraphicFramePr>
              <p:cNvPr id="8" name="对象 7"/>
              <p:cNvGraphicFramePr>
                <a:graphicFrameLocks noChangeAspect="1"/>
              </p:cNvGraphicFramePr>
              <p:nvPr/>
            </p:nvGraphicFramePr>
            <p:xfrm>
              <a:off x="3667508" y="1845791"/>
              <a:ext cx="809624" cy="619124"/>
            </p:xfrm>
            <a:graphic>
              <a:graphicData uri="http://schemas.openxmlformats.org/presentationml/2006/ole">
                <p:oleObj spid="_x0000_s4107" name="Equation" r:id="rId8" imgW="21336000" imgH="16459200" progId="Equation.DSMT4">
                  <p:embed/>
                </p:oleObj>
              </a:graphicData>
            </a:graphic>
          </p:graphicFrame>
        </p:grpSp>
        <p:grpSp>
          <p:nvGrpSpPr>
            <p:cNvPr id="10" name="组合 9"/>
            <p:cNvGrpSpPr/>
            <p:nvPr/>
          </p:nvGrpSpPr>
          <p:grpSpPr>
            <a:xfrm>
              <a:off x="540000" y="1026957"/>
              <a:ext cx="8127000" cy="828665"/>
              <a:chOff x="540000" y="1169833"/>
              <a:chExt cx="8127000" cy="828665"/>
            </a:xfrm>
          </p:grpSpPr>
          <p:sp>
            <p:nvSpPr>
              <p:cNvPr id="11" name="TextBox 2"/>
              <p:cNvSpPr txBox="1"/>
              <p:nvPr/>
            </p:nvSpPr>
            <p:spPr>
              <a:xfrm>
                <a:off x="540000" y="1585821"/>
                <a:ext cx="8127000" cy="4126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eaLnBrk="0" latinLnBrk="1" hangingPunct="0">
                  <a:lnSpc>
                    <a:spcPct val="150000"/>
                  </a:lnSpc>
                </a:pPr>
                <a:r>
                  <a:rPr lang="zh-CN" altLang="en-US" sz="2015" b="1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考向一    数列与函数的综合应用</a:t>
                </a:r>
                <a:endParaRPr lang="zh-CN" altLang="en-US" sz="1805" b="1" dirty="0"/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540000" y="1169833"/>
                <a:ext cx="8127000" cy="4126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eaLnBrk="0" latinLnBrk="1" hangingPunct="0">
                  <a:lnSpc>
                    <a:spcPct val="150000"/>
                  </a:lnSpc>
                </a:pPr>
                <a:r>
                  <a:rPr lang="zh-CN" altLang="en-US" sz="2015" b="1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考向突破</a:t>
                </a:r>
                <a:endParaRPr lang="zh-CN" altLang="en-US" sz="1805" b="1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32070760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264</Words>
  <Application>Microsoft Office PowerPoint</Application>
  <PresentationFormat>自定义</PresentationFormat>
  <Paragraphs>116</Paragraphs>
  <Slides>20</Slides>
  <Notes>19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2" baseType="lpstr">
      <vt:lpstr>Office 主题​​</vt:lpstr>
      <vt:lpstr>Equation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4</cp:revision>
  <dcterms:created xsi:type="dcterms:W3CDTF">2018-12-18T11:00:13Z</dcterms:created>
  <dcterms:modified xsi:type="dcterms:W3CDTF">2019-12-18T10:13:50Z</dcterms:modified>
  <cp:category>阳光数学网【http://www.eduy.net】搜集，仅供学习和研究使用！</cp:category>
  <cp:contentType>阳光数学网【http://www.eduy.net】搜集，仅供学习和研究使用！</cp:contentType>
  <cp:contentStatus>阳光数学网【http://www.eduy.net】搜集，仅供学习和研究使用！</cp:contentStatus>
</cp:coreProperties>
</file>