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80" r:id="rId3"/>
    <p:sldId id="264" r:id="rId4"/>
    <p:sldId id="266" r:id="rId5"/>
    <p:sldId id="269" r:id="rId6"/>
    <p:sldId id="270" r:id="rId7"/>
    <p:sldId id="272" r:id="rId8"/>
    <p:sldId id="275" r:id="rId9"/>
    <p:sldId id="277" r:id="rId10"/>
    <p:sldId id="27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D1D3E-9EA6-4C24-9C39-E7310C41378E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467C1-F2E9-49A7-8EB7-91D777508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3895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51114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767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00906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7754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55666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977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0039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81967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69443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png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30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1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2.bin"/><Relationship Id="rId19" Type="http://schemas.openxmlformats.org/officeDocument/2006/relationships/oleObject" Target="../embeddings/oleObject31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13639" y="1986576"/>
            <a:ext cx="8093101" cy="41280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1.导数的概念及几何意义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(1)导数的概念:称函数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处的瞬时变化率</a:t>
            </a:r>
            <a:r>
              <a:rPr lang="zh-CN" altLang="en-US" sz="1745" kern="0" spc="133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97" kern="0" spc="-4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45" kern="0" spc="133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597" kern="0" spc="113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处的导数,记作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69" kern="0" spc="11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745" kern="0" spc="133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97" kern="0" spc="113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(2)导数的几何意义:函数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处的导数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‘(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)就是曲线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)在点</a:t>
            </a:r>
            <a:endParaRPr lang="en-US" altLang="zh-CN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)处的切线的斜率,即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‘(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.相应地,切线方程为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endParaRPr lang="en-US" altLang="zh-CN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’(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76264" y="3135677"/>
          <a:ext cx="391521" cy="372422"/>
        </p:xfrm>
        <a:graphic>
          <a:graphicData uri="http://schemas.openxmlformats.org/presentationml/2006/ole">
            <p:oleObj spid="_x0000_s1033" name="Equation" r:id="rId4" imgW="103632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667786" y="3003329"/>
          <a:ext cx="324677" cy="553860"/>
        </p:xfrm>
        <a:graphic>
          <a:graphicData uri="http://schemas.openxmlformats.org/presentationml/2006/ole">
            <p:oleObj spid="_x0000_s1034" name="Equation" r:id="rId5" imgW="85344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136980" y="3135677"/>
          <a:ext cx="391521" cy="372422"/>
        </p:xfrm>
        <a:graphic>
          <a:graphicData uri="http://schemas.openxmlformats.org/presentationml/2006/ole">
            <p:oleObj spid="_x0000_s1035" name="Equation" r:id="rId6" imgW="103632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13639" y="3626864"/>
          <a:ext cx="1776173" cy="553859"/>
        </p:xfrm>
        <a:graphic>
          <a:graphicData uri="http://schemas.openxmlformats.org/presentationml/2006/ole">
            <p:oleObj spid="_x0000_s1036" name="Equation" r:id="rId7" imgW="46939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156980" y="3759809"/>
          <a:ext cx="343775" cy="334226"/>
        </p:xfrm>
        <a:graphic>
          <a:graphicData uri="http://schemas.openxmlformats.org/presentationml/2006/ole">
            <p:oleObj spid="_x0000_s1037" name="Equation" r:id="rId8" imgW="9144000" imgH="883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13640" y="4314532"/>
          <a:ext cx="391522" cy="372422"/>
        </p:xfrm>
        <a:graphic>
          <a:graphicData uri="http://schemas.openxmlformats.org/presentationml/2006/ole">
            <p:oleObj spid="_x0000_s1038" name="Equation" r:id="rId9" imgW="10363200" imgH="9753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05161" y="4182185"/>
          <a:ext cx="1776173" cy="553859"/>
        </p:xfrm>
        <a:graphic>
          <a:graphicData uri="http://schemas.openxmlformats.org/presentationml/2006/ole">
            <p:oleObj spid="_x0000_s1039" name="Equation" r:id="rId10" imgW="46939200" imgH="146304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13639" y="1705133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考点    导数的概念及运算</a:t>
            </a:r>
            <a:endParaRPr lang="zh-CN" altLang="en-US" sz="2206" b="1" dirty="0"/>
          </a:p>
        </p:txBody>
      </p:sp>
      <p:sp>
        <p:nvSpPr>
          <p:cNvPr id="12" name="文本框 2"/>
          <p:cNvSpPr txBox="1"/>
          <p:nvPr/>
        </p:nvSpPr>
        <p:spPr>
          <a:xfrm>
            <a:off x="5367318" y="137848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13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2736" y="852975"/>
            <a:ext cx="2777259" cy="415395"/>
          </a:xfrm>
          <a:prstGeom prst="rect">
            <a:avLst/>
          </a:prstGeom>
          <a:noFill/>
        </p:spPr>
      </p:pic>
      <p:grpSp>
        <p:nvGrpSpPr>
          <p:cNvPr id="14" name="组合 16"/>
          <p:cNvGrpSpPr/>
          <p:nvPr/>
        </p:nvGrpSpPr>
        <p:grpSpPr bwMode="auto">
          <a:xfrm>
            <a:off x="5398433" y="5192246"/>
            <a:ext cx="1198910" cy="362875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31813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85259" y="1137149"/>
            <a:ext cx="8147747" cy="1865401"/>
            <a:chOff x="540000" y="1080000"/>
            <a:chExt cx="8127000" cy="186065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7243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得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'=ln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+1,设切点为(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+1,∵切点(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)既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在曲线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上,又在直线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-2上,∴</a:t>
              </a:r>
              <a:r>
                <a:rPr lang="zh-CN" altLang="en-US" sz="2993" kern="0" spc="716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97" kern="0" spc="-61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97" kern="0" spc="-61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=ln 2+1,故选D.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662513" y="1646981"/>
            <a:ext cx="1285875" cy="666749"/>
          </p:xfrm>
          <a:graphic>
            <a:graphicData uri="http://schemas.openxmlformats.org/presentationml/2006/ole">
              <p:oleObj spid="_x0000_s7173" name="Equation" r:id="rId4" imgW="34137600" imgH="1767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675316" y="2331051"/>
            <a:ext cx="276224" cy="609600"/>
          </p:xfrm>
          <a:graphic>
            <a:graphicData uri="http://schemas.openxmlformats.org/presentationml/2006/ole">
              <p:oleObj spid="_x0000_s7174" name="Equation" r:id="rId5" imgW="7315200" imgH="16154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818324" y="2331051"/>
            <a:ext cx="276225" cy="609600"/>
          </p:xfrm>
          <a:graphic>
            <a:graphicData uri="http://schemas.openxmlformats.org/presentationml/2006/ole">
              <p:oleObj spid="_x0000_s7175" name="Equation" r:id="rId6" imgW="7315200" imgH="16154400" progId="Equation.DSMT4">
                <p:embed/>
              </p:oleObj>
            </a:graphicData>
          </a:graphic>
        </p:graphicFrame>
      </p:grpSp>
      <p:sp>
        <p:nvSpPr>
          <p:cNvPr id="8" name="TextBox 2"/>
          <p:cNvSpPr txBox="1"/>
          <p:nvPr/>
        </p:nvSpPr>
        <p:spPr>
          <a:xfrm>
            <a:off x="2102234" y="323439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95979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779047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导数的物理意义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函数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在点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处的导数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是物体的运动方程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sz="2406" dirty="0"/>
              <a:t/>
            </a:r>
            <a:br>
              <a:rPr lang="en-US" sz="2406" dirty="0"/>
            </a:b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时刻的瞬时速度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在点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处的导数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en-US" altLang="zh-CN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是物体的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时刻的瞬时加速度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2.导数的运算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(1)基本初等函数的导数公式</a:t>
            </a:r>
            <a:endParaRPr lang="zh-CN" altLang="en-US" sz="1805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85259" y="3196910"/>
          <a:ext cx="7759758" cy="3319040"/>
        </p:xfrm>
        <a:graphic>
          <a:graphicData uri="http://schemas.openxmlformats.org/drawingml/2006/table">
            <a:tbl>
              <a:tblPr/>
              <a:tblGrid>
                <a:gridCol w="38798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9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187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原函数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导函数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371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为常数)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)=0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4326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∈Q</a:t>
                      </a:r>
                      <a:r>
                        <a:rPr lang="zh-CN" altLang="en-US" sz="12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*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)=②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nx</a:t>
                      </a:r>
                      <a:r>
                        <a:rPr lang="zh-CN" altLang="en-US" sz="1200" i="1" u="sng" kern="0" baseline="59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200" u="sng" kern="0" baseline="59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-1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371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)=sin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)=cos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)=cos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)=③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-sin 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371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&gt;0,且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ln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)=e</a:t>
                      </a:r>
                      <a:r>
                        <a:rPr lang="zh-CN" altLang="en-US" sz="12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)=④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e</a:t>
                      </a:r>
                      <a:r>
                        <a:rPr lang="zh-CN" altLang="en-US" sz="1200" i="1" u="sng" kern="0" baseline="59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453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)=log</a:t>
                      </a:r>
                      <a:r>
                        <a:rPr lang="zh-CN" altLang="en-US" sz="12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&gt;0,且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200" kern="0" spc="968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371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)=ln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)=⑤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200" u="sng" kern="0" spc="-14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16409" y="5666325"/>
          <a:ext cx="296029" cy="296029"/>
        </p:xfrm>
        <a:graphic>
          <a:graphicData uri="http://schemas.openxmlformats.org/presentationml/2006/ole">
            <p:oleObj spid="_x0000_s2052" name="Equation" r:id="rId4" imgW="79248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73781" y="6019812"/>
          <a:ext cx="108862" cy="281227"/>
        </p:xfrm>
        <a:graphic>
          <a:graphicData uri="http://schemas.openxmlformats.org/presentationml/2006/ole">
            <p:oleObj spid="_x0000_s2053" name="Equation" r:id="rId5" imgW="3048000" imgH="7924800" progId="Equation.DSMT4">
              <p:embed/>
            </p:oleObj>
          </a:graphicData>
        </a:graphic>
      </p:graphicFrame>
      <p:grpSp>
        <p:nvGrpSpPr>
          <p:cNvPr id="6" name="组合 16"/>
          <p:cNvGrpSpPr/>
          <p:nvPr/>
        </p:nvGrpSpPr>
        <p:grpSpPr bwMode="auto">
          <a:xfrm>
            <a:off x="7879585" y="4001963"/>
            <a:ext cx="501343" cy="216727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7874031" y="4732831"/>
            <a:ext cx="501343" cy="207156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7943344" y="5481390"/>
            <a:ext cx="501343" cy="200075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7982463" y="6167727"/>
            <a:ext cx="501343" cy="278777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40913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(2)导数的运算法则</a:t>
            </a:r>
            <a:endParaRPr lang="zh-CN" altLang="en-US" sz="1805" dirty="0"/>
          </a:p>
        </p:txBody>
      </p:sp>
      <p:sp>
        <p:nvSpPr>
          <p:cNvPr id="3" name="TextBox 3"/>
          <p:cNvSpPr txBox="1"/>
          <p:nvPr/>
        </p:nvSpPr>
        <p:spPr>
          <a:xfrm>
            <a:off x="2053707" y="3210071"/>
            <a:ext cx="8147747" cy="134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(3)复合函数的导数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复合函数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)]的导数和函数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)的导数间的关系为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的导数等于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的导数与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的导数的乘积.</a:t>
            </a:r>
            <a:endParaRPr lang="zh-CN" altLang="en-US" sz="1805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1549136"/>
          <a:ext cx="7759758" cy="1660933"/>
        </p:xfrm>
        <a:graphic>
          <a:graphicData uri="http://schemas.openxmlformats.org/drawingml/2006/table">
            <a:tbl>
              <a:tblPr/>
              <a:tblGrid>
                <a:gridCol w="38798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9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运算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法则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加减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[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Arial Narrow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)]'=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Arial Narrow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积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[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)·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)]'=⑥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'(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)+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'(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811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商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37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'=</a:t>
                      </a:r>
                      <a:r>
                        <a:rPr lang="zh-CN" altLang="en-US" sz="1200" kern="0" spc="6898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62570" y="2712796"/>
          <a:ext cx="372422" cy="353324"/>
        </p:xfrm>
        <a:graphic>
          <a:graphicData uri="http://schemas.openxmlformats.org/presentationml/2006/ole">
            <p:oleObj spid="_x0000_s3076" name="Equation" r:id="rId4" imgW="9753600" imgH="9448800" progId="Equation.DSMT4">
              <p:embed/>
            </p:oleObj>
          </a:graphicData>
        </a:graphic>
      </p:graphicFrame>
      <p:graphicFrame>
        <p:nvGraphicFramePr>
          <p:cNvPr id="5" name="对象 6"/>
          <p:cNvGraphicFramePr>
            <a:graphicFrameLocks noChangeAspect="1"/>
          </p:cNvGraphicFramePr>
          <p:nvPr/>
        </p:nvGraphicFramePr>
        <p:xfrm>
          <a:off x="7271044" y="2712796"/>
          <a:ext cx="1059974" cy="324677"/>
        </p:xfrm>
        <a:graphic>
          <a:graphicData uri="http://schemas.openxmlformats.org/presentationml/2006/ole">
            <p:oleObj spid="_x0000_s3077" name="Equation" r:id="rId5" imgW="28041600" imgH="8534400" progId="Equation.DSMT4">
              <p:embed/>
            </p:oleObj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7624384" y="2396743"/>
            <a:ext cx="1432407" cy="185290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7355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53707" y="1065528"/>
            <a:ext cx="8147747" cy="3151296"/>
            <a:chOff x="540000" y="1062815"/>
            <a:chExt cx="8127000" cy="3143272"/>
          </a:xfrm>
        </p:grpSpPr>
        <p:grpSp>
          <p:nvGrpSpPr>
            <p:cNvPr id="8" name="组合 7"/>
            <p:cNvGrpSpPr/>
            <p:nvPr/>
          </p:nvGrpSpPr>
          <p:grpSpPr>
            <a:xfrm>
              <a:off x="540000" y="1931194"/>
              <a:ext cx="8127000" cy="2274893"/>
              <a:chOff x="540000" y="1080000"/>
              <a:chExt cx="8127000" cy="2274893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22082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例1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　求下列各函数的导数.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(1)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=ln(3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-2);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(2)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=sin </a:t>
                </a:r>
                <a:r>
                  <a:rPr lang="zh-CN" altLang="en-US" sz="2522" kern="0" spc="-94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827" kern="0" spc="687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;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50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(3)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727" kern="0" spc="238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238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1456830" y="2132147"/>
              <a:ext cx="200024" cy="552449"/>
            </p:xfrm>
            <a:graphic>
              <a:graphicData uri="http://schemas.openxmlformats.org/presentationml/2006/ole">
                <p:oleObj spid="_x0000_s4102" name="Equation" r:id="rId4" imgW="5181600" imgH="146304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1656855" y="2112762"/>
              <a:ext cx="1228724" cy="619124"/>
            </p:xfrm>
            <a:graphic>
              <a:graphicData uri="http://schemas.openxmlformats.org/presentationml/2006/ole">
                <p:oleObj spid="_x0000_s4103" name="Equation" r:id="rId5" imgW="32613600" imgH="164592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1094647" y="2764343"/>
              <a:ext cx="647699" cy="590550"/>
            </p:xfrm>
            <a:graphic>
              <a:graphicData uri="http://schemas.openxmlformats.org/presentationml/2006/ole">
                <p:oleObj spid="_x0000_s4104" name="Equation" r:id="rId6" imgW="17068800" imgH="155448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1886496" y="2764343"/>
              <a:ext cx="647700" cy="590550"/>
            </p:xfrm>
            <a:graphic>
              <a:graphicData uri="http://schemas.openxmlformats.org/presentationml/2006/ole">
                <p:oleObj spid="_x0000_s4105" name="Equation" r:id="rId7" imgW="17068800" imgH="15544800" progId="Equation.DSMT4">
                  <p:embed/>
                </p:oleObj>
              </a:graphicData>
            </a:graphic>
          </p:graphicFrame>
        </p:grpSp>
        <p:grpSp>
          <p:nvGrpSpPr>
            <p:cNvPr id="9" name="组合 8"/>
            <p:cNvGrpSpPr/>
            <p:nvPr/>
          </p:nvGrpSpPr>
          <p:grpSpPr>
            <a:xfrm>
              <a:off x="540000" y="1062815"/>
              <a:ext cx="8127000" cy="847060"/>
              <a:chOff x="540000" y="1080000"/>
              <a:chExt cx="8127000" cy="847060"/>
            </a:xfrm>
          </p:grpSpPr>
          <p:sp>
            <p:nvSpPr>
              <p:cNvPr id="10" name="TextBox 2"/>
              <p:cNvSpPr txBox="1"/>
              <p:nvPr/>
            </p:nvSpPr>
            <p:spPr>
              <a:xfrm>
                <a:off x="540000" y="1514383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考向一    导数的运算</a:t>
                </a:r>
                <a:endParaRPr lang="zh-CN" altLang="en-US" sz="1805" b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40000" y="1080000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010803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53707" y="1082757"/>
            <a:ext cx="8147747" cy="3737660"/>
            <a:chOff x="540000" y="1080000"/>
            <a:chExt cx="8127000" cy="372814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661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(1)设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=ln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·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221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-2)'=</a:t>
              </a:r>
              <a:r>
                <a:rPr lang="zh-CN" altLang="en-US" sz="2597" kern="0" spc="221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=sin</a:t>
              </a:r>
              <a:r>
                <a:rPr lang="zh-CN" altLang="en-US" sz="2522" kern="0" spc="-9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827" kern="0" spc="424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=-sin</a:t>
              </a:r>
              <a:r>
                <a:rPr lang="zh-CN" altLang="en-US" sz="2522" kern="0" spc="-9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·cos</a:t>
              </a:r>
              <a:r>
                <a:rPr lang="zh-CN" altLang="en-US" sz="2522" kern="0" spc="-9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sin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'=</a:t>
              </a:r>
              <a:r>
                <a:rPr lang="zh-CN" altLang="en-US" sz="2827" kern="0" spc="506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'=-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(sin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)'=-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cos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27" kern="0" spc="238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238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52" kern="0" spc="105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'=</a:t>
              </a:r>
              <a:r>
                <a:rPr lang="zh-CN" altLang="en-US" sz="2827" kern="0" spc="266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'=</a:t>
              </a:r>
              <a:r>
                <a:rPr lang="zh-CN" altLang="en-US" sz="2742" kern="0" spc="1086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42" kern="0" spc="297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815049" y="1628973"/>
            <a:ext cx="609600" cy="552450"/>
          </p:xfrm>
          <a:graphic>
            <a:graphicData uri="http://schemas.openxmlformats.org/presentationml/2006/ole">
              <p:oleObj spid="_x0000_s5138" name="Equation" r:id="rId4" imgW="161544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238266" y="1628973"/>
            <a:ext cx="609600" cy="552450"/>
          </p:xfrm>
          <a:graphic>
            <a:graphicData uri="http://schemas.openxmlformats.org/presentationml/2006/ole">
              <p:oleObj spid="_x0000_s5139" name="Equation" r:id="rId5" imgW="161544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392930" y="2261302"/>
            <a:ext cx="200024" cy="552449"/>
          </p:xfrm>
          <a:graphic>
            <a:graphicData uri="http://schemas.openxmlformats.org/presentationml/2006/ole">
              <p:oleObj spid="_x0000_s5140" name="Equation" r:id="rId6" imgW="51816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92955" y="2241917"/>
            <a:ext cx="895349" cy="619124"/>
          </p:xfrm>
          <a:graphic>
            <a:graphicData uri="http://schemas.openxmlformats.org/presentationml/2006/ole">
              <p:oleObj spid="_x0000_s5141" name="Equation" r:id="rId7" imgW="237744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015854" y="2261302"/>
            <a:ext cx="200025" cy="552450"/>
          </p:xfrm>
          <a:graphic>
            <a:graphicData uri="http://schemas.openxmlformats.org/presentationml/2006/ole">
              <p:oleObj spid="_x0000_s5142" name="Equation" r:id="rId8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620496" y="2261302"/>
            <a:ext cx="200025" cy="552450"/>
          </p:xfrm>
          <a:graphic>
            <a:graphicData uri="http://schemas.openxmlformats.org/presentationml/2006/ole">
              <p:oleObj spid="_x0000_s5143" name="Equation" r:id="rId9" imgW="51816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049787" y="2261302"/>
            <a:ext cx="180975" cy="552450"/>
          </p:xfrm>
          <a:graphic>
            <a:graphicData uri="http://schemas.openxmlformats.org/presentationml/2006/ole">
              <p:oleObj spid="_x0000_s5144" name="Equation" r:id="rId10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098266" y="2900065"/>
            <a:ext cx="1000125" cy="619125"/>
          </p:xfrm>
          <a:graphic>
            <a:graphicData uri="http://schemas.openxmlformats.org/presentationml/2006/ole">
              <p:oleObj spid="_x0000_s5145" name="Equation" r:id="rId11" imgW="265176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373710" y="2919450"/>
            <a:ext cx="180975" cy="552450"/>
          </p:xfrm>
          <a:graphic>
            <a:graphicData uri="http://schemas.openxmlformats.org/presentationml/2006/ole">
              <p:oleObj spid="_x0000_s5146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474885" y="2919450"/>
            <a:ext cx="180975" cy="552450"/>
          </p:xfrm>
          <a:graphic>
            <a:graphicData uri="http://schemas.openxmlformats.org/presentationml/2006/ole">
              <p:oleObj spid="_x0000_s5147" name="Equation" r:id="rId13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094647" y="3551646"/>
            <a:ext cx="647699" cy="590550"/>
          </p:xfrm>
          <a:graphic>
            <a:graphicData uri="http://schemas.openxmlformats.org/presentationml/2006/ole">
              <p:oleObj spid="_x0000_s5148" name="Equation" r:id="rId14" imgW="17068800" imgH="15544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886496" y="3551646"/>
            <a:ext cx="647700" cy="590550"/>
          </p:xfrm>
          <a:graphic>
            <a:graphicData uri="http://schemas.openxmlformats.org/presentationml/2006/ole">
              <p:oleObj spid="_x0000_s5149" name="Equation" r:id="rId15" imgW="17068800" imgH="15544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678345" y="3561320"/>
            <a:ext cx="457200" cy="552449"/>
          </p:xfrm>
          <a:graphic>
            <a:graphicData uri="http://schemas.openxmlformats.org/presentationml/2006/ole">
              <p:oleObj spid="_x0000_s5150" name="Equation" r:id="rId16" imgW="121920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098266" y="4189018"/>
            <a:ext cx="695324" cy="619125"/>
          </p:xfrm>
          <a:graphic>
            <a:graphicData uri="http://schemas.openxmlformats.org/presentationml/2006/ole">
              <p:oleObj spid="_x0000_s5151" name="Equation" r:id="rId17" imgW="18288000" imgH="16459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983793" y="4207138"/>
            <a:ext cx="1724025" cy="600074"/>
          </p:xfrm>
          <a:graphic>
            <a:graphicData uri="http://schemas.openxmlformats.org/presentationml/2006/ole">
              <p:oleObj spid="_x0000_s5152" name="Equation" r:id="rId18" imgW="45720000" imgH="158496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851968" y="4207138"/>
            <a:ext cx="723900" cy="600075"/>
          </p:xfrm>
          <a:graphic>
            <a:graphicData uri="http://schemas.openxmlformats.org/presentationml/2006/ole">
              <p:oleObj spid="_x0000_s5153" name="Equation" r:id="rId19" imgW="19202400" imgH="158496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067767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53707" y="1088527"/>
            <a:ext cx="8147747" cy="1430245"/>
            <a:chOff x="540000" y="1085755"/>
            <a:chExt cx="8127000" cy="1426603"/>
          </a:xfrm>
        </p:grpSpPr>
        <p:grpSp>
          <p:nvGrpSpPr>
            <p:cNvPr id="5" name="组合 4"/>
            <p:cNvGrpSpPr/>
            <p:nvPr/>
          </p:nvGrpSpPr>
          <p:grpSpPr>
            <a:xfrm>
              <a:off x="540000" y="1474510"/>
              <a:ext cx="8127000" cy="1037848"/>
              <a:chOff x="540000" y="1080000"/>
              <a:chExt cx="8127000" cy="1037848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0378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例2 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  (2018河南六市第一次联考(一模),14)已知曲线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)=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597" kern="0" spc="-102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b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21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在点(1, 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(1))处的切线方程为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=2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+5,则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b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015" u="sng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　　　   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6942530" y="1163781"/>
              <a:ext cx="200025" cy="552450"/>
            </p:xfrm>
            <a:graphic>
              <a:graphicData uri="http://schemas.openxmlformats.org/presentationml/2006/ole">
                <p:oleObj spid="_x0000_s6150" name="Equation" r:id="rId4" imgW="5181600" imgH="14630400" progId="Equation.DSMT4">
                  <p:embed/>
                </p:oleObj>
              </a:graphicData>
            </a:graphic>
          </p:graphicFrame>
        </p:grpSp>
        <p:sp>
          <p:nvSpPr>
            <p:cNvPr id="6" name="TextBox 2"/>
            <p:cNvSpPr txBox="1"/>
            <p:nvPr/>
          </p:nvSpPr>
          <p:spPr>
            <a:xfrm>
              <a:off x="540000" y="1085755"/>
              <a:ext cx="8127000" cy="4126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考向二    导数几何意义的应用</a:t>
              </a:r>
              <a:endParaRPr lang="zh-CN" altLang="en-US" sz="1805" b="1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02234" y="2552353"/>
            <a:ext cx="8147747" cy="3598221"/>
            <a:chOff x="540000" y="1080000"/>
            <a:chExt cx="8127000" cy="3589059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1080000"/>
              <a:ext cx="8127000" cy="35890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'(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)=1-</a:t>
              </a:r>
              <a:r>
                <a:rPr lang="zh-CN" altLang="en-US" sz="2597" kern="0" spc="-3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'(1)=1-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(1)=1+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∴曲线在(1, 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(1))处的切线方程为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-(1+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)=(1-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=(1-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根据题意有</a:t>
              </a:r>
              <a:r>
                <a:rPr lang="zh-CN" altLang="en-US" sz="2993" kern="0" spc="57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解得</a:t>
              </a:r>
              <a:r>
                <a:rPr lang="zh-CN" altLang="en-US" sz="2993" kern="0" spc="317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=-1-7=-8.</a:t>
              </a:r>
              <a:endParaRPr lang="zh-CN" altLang="en-US" sz="1805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87019" y="1163781"/>
            <a:ext cx="285750" cy="552449"/>
          </p:xfrm>
          <a:graphic>
            <a:graphicData uri="http://schemas.openxmlformats.org/presentationml/2006/ole">
              <p:oleObj spid="_x0000_s6151" name="Equation" r:id="rId5" imgW="76200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18000" y="3669512"/>
            <a:ext cx="1104899" cy="666749"/>
          </p:xfrm>
          <a:graphic>
            <a:graphicData uri="http://schemas.openxmlformats.org/presentationml/2006/ole">
              <p:oleObj spid="_x0000_s6152" name="Equation" r:id="rId6" imgW="29260800" imgH="1767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434099" y="3669512"/>
            <a:ext cx="781049" cy="666749"/>
          </p:xfrm>
          <a:graphic>
            <a:graphicData uri="http://schemas.openxmlformats.org/presentationml/2006/ole">
              <p:oleObj spid="_x0000_s6153" name="Equation" r:id="rId7" imgW="20726400" imgH="17678400" progId="Equation.DSMT4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2085259" y="6030333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-8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4310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24136" y="1532684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    利用导数求曲线的切线方程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若已知曲线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),求曲线过点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的切线方程,则需分点</a:t>
            </a:r>
            <a:endParaRPr lang="en-US" altLang="zh-CN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)是切点和不是切点两种情况求解.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)是切点时,切线方程为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)不是切点时,可分以下几步完成: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第一步:设出切点坐标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第二步:写出曲线在点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))处的切线方程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第三步:将点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)代入切线方程求出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第四步:将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的值代入方程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‘(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),可得过点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)的切线方程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24110" y="1259746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371" y="830107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7878" y="5638731"/>
            <a:ext cx="8147747" cy="880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切点(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)的三重身份的灵活应用,即①切点在线上;②切点在曲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线上;③切线斜率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9166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(2018广东广州第一次调研,8)已知直线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-2与曲线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相切,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则实数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A.ln 2　    B.1　    C.1-ln 2　    D.1+ln 2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156880" y="2426315"/>
            <a:ext cx="8147747" cy="1442465"/>
            <a:chOff x="540000" y="1080000"/>
            <a:chExt cx="8127000" cy="1438792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1438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解题导引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4792" kern="0" spc="4874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5" name="图片 3" descr="textimage0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0000" y="1642319"/>
              <a:ext cx="5715040" cy="8664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3981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241</Words>
  <Application>Microsoft Office PowerPoint</Application>
  <PresentationFormat>自定义</PresentationFormat>
  <Paragraphs>84</Paragraphs>
  <Slides>10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2019-12-18T10:16:21Z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