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1"/>
  </p:sldMasterIdLst>
  <p:notesMasterIdLst>
    <p:notesMasterId r:id="rId23"/>
  </p:notesMasterIdLst>
  <p:sldIdLst>
    <p:sldId id="263" r:id="rId12"/>
    <p:sldId id="285" r:id="rId13"/>
    <p:sldId id="264" r:id="rId14"/>
    <p:sldId id="265" r:id="rId15"/>
    <p:sldId id="268" r:id="rId16"/>
    <p:sldId id="272" r:id="rId17"/>
    <p:sldId id="276" r:id="rId18"/>
    <p:sldId id="277" r:id="rId19"/>
    <p:sldId id="279" r:id="rId20"/>
    <p:sldId id="281" r:id="rId21"/>
    <p:sldId id="284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-61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0.xml"/><Relationship Id="rId7" Type="http://schemas.openxmlformats.org/officeDocument/2006/relationships/customXml" Target="../customXml/item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Master" Target="slideMasters/slideMaster1.xml"/><Relationship Id="rId24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4.xml"/><Relationship Id="rId23" Type="http://schemas.openxmlformats.org/officeDocument/2006/relationships/notesMaster" Target="notesMasters/notesMaster1.xml"/><Relationship Id="rId10" Type="http://schemas.openxmlformats.org/officeDocument/2006/relationships/customXml" Target="../customXml/item10.xml"/><Relationship Id="rId19" Type="http://schemas.openxmlformats.org/officeDocument/2006/relationships/slide" Target="slides/slide8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4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984832-6BBE-4FA9-AD04-0DA076AAA6F2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026F9F-1E0B-4ACD-99FB-0FD2E72E85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4890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849822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630929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2320274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284498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736863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75702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6736221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80463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1484534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271419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E02BA7-B8F1-43FE-8D34-A095D1CCD2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5A2F70A-E6DE-4232-AD3D-725BF9F52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D8C45E9-7CD0-4FFE-8F8D-78F2041A2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8CB82-E2BE-4A07-9A22-8261131D3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5511F8B-2BFD-4377-BB75-52BF252DF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4807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F51E2F-661F-4D3D-8E6C-84A1664A9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A44DDF4-BAB4-47B1-92F2-AFE7458EDC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18DEE4C-CFB3-4491-80CA-77C32E661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A43D6E6-3423-4DCA-957B-3F7CA3F4B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7763C9B-0350-4658-A7D2-E95715F86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0295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1D81FA1-67BF-4D6F-9232-289E1B7594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EAF4A1C-D9FE-4669-A397-634AEE0683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3E6645D-1DCF-494D-8977-7C1E42F80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BB319C7-569A-4D70-828F-BB99739B5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4150868-C603-4514-AB9E-3334DFE87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1582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28D260-2C98-460D-A135-0BB10FA29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13FF2B8-45C2-466B-B425-231500FBBB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F33DFED-F91B-42B3-83AF-745C6A16E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D89223-2A60-4A5E-9E34-39125DC9F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AB63EE3-4A2C-498C-BFF4-ED430A508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5313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7271A5-2F1E-48B8-BE1E-293B26D89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6978365-D82C-424A-BBEB-352D76934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F12889B-C365-4A3A-9004-05B6EDD73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E71CF44-66AB-4D08-BEB0-295F8C611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DB20639-F9FB-49F7-B07C-645235CC7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1535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D19BBB-7F63-4A68-AB68-CF941FB24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DBD0B52-F01E-464B-8548-F1334886D4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4E845D6-0841-4D55-A7DC-4EE66FE5D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1E17FE7-F55B-4F1F-8E9F-DB2C10C3A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11FFC4B-2CF5-407F-AAFD-FC0A4E71D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7C3A076-29B3-49ED-9377-0BE4EB5E0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266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4FB45F-1A23-4E6A-A31E-84C1C6E67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ABE313F-E874-448A-98EE-8E5B1B16E3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73EC04B-F867-4F9E-9D30-8D7A6D3C9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572EE0B-E3DC-43A0-8938-3EB06314E0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FD60B7C-4E34-4469-AF8F-8E72BA5F2B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9B03FF6-76CD-4F7A-A905-B252446E1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17D137B-C391-4D14-A847-89B0FC1CE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202B546-EC9E-4CB3-B1C2-5FA4E7653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7118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B6D4BC-F3AC-4D95-9A59-C35EFE806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BDD810E-A959-495A-A84E-5B9D99AB8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75DE6D4-93E2-4442-9240-BE9BEEC03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28761C7-8E64-4FF2-B719-BA3C5A9F8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6074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18E5B87-7045-4A92-8DFF-729F7BBCE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D5EA3FD-E01F-4C50-A1CC-FF8D0A222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6C2ACCE-D742-4A39-8891-BEA96E047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4176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428A6D7-1C15-4A4A-BFBE-95BB88BB9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2D47130-E699-4591-89BB-05D5A06BE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7A2362A-3FB8-4190-98C9-8013CBA0F7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6B41B7C-F975-43D6-AFA7-FFFE1F4EF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EE9707B-8227-4A7A-9985-A1CE5D3C0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FB5D189-02AC-44CD-BFCD-94CA29EF5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9505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0044B1-C6AA-461C-851A-B193F537A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9F08D20C-175E-4596-960F-4504DA05BF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4987543-4FF9-4F8E-A976-25DF50CD8C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44990D6-2F93-4FA6-A6CF-D6023613B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AB6B2AA-2C30-4D29-B366-4CE01A1CF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279DD12-F4F0-466E-84C8-BFB1DBC5A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240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2FE055F-41C3-494A-B818-DAED1C515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C4DFB76-597D-47A8-BBA0-66193DB58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54A6859-F888-4DFF-B7C7-44AEE0E79A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A66E2A1-5B65-4BC3-8638-316BE8A35A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4C9A858-1C82-4166-BEC3-5DA0DB3938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3857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ustomXml" Target="../../customXml/item8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3.jpeg"/><Relationship Id="rId5" Type="http://schemas.openxmlformats.org/officeDocument/2006/relationships/oleObject" Target="../embeddings/oleObject14.bin"/><Relationship Id="rId4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3.bin"/><Relationship Id="rId2" Type="http://schemas.openxmlformats.org/officeDocument/2006/relationships/customXml" Target="../../customXml/item10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image" Target="../media/image17.jpeg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7.bin"/><Relationship Id="rId12" Type="http://schemas.openxmlformats.org/officeDocument/2006/relationships/oleObject" Target="../embeddings/oleObject12.bin"/><Relationship Id="rId2" Type="http://schemas.openxmlformats.org/officeDocument/2006/relationships/customXml" Target="../../customXml/item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11" Type="http://schemas.openxmlformats.org/officeDocument/2006/relationships/oleObject" Target="../embeddings/oleObject11.bin"/><Relationship Id="rId5" Type="http://schemas.openxmlformats.org/officeDocument/2006/relationships/oleObject" Target="../embeddings/oleObject5.bin"/><Relationship Id="rId10" Type="http://schemas.openxmlformats.org/officeDocument/2006/relationships/oleObject" Target="../embeddings/oleObject10.bin"/><Relationship Id="rId4" Type="http://schemas.openxmlformats.org/officeDocument/2006/relationships/notesSlide" Target="../notesSlides/notesSlide5.xml"/><Relationship Id="rId9" Type="http://schemas.openxmlformats.org/officeDocument/2006/relationships/oleObject" Target="../embeddings/oleObject9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6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ustomXml" Target="../../customXml/item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0.jpeg"/><Relationship Id="rId5" Type="http://schemas.openxmlformats.org/officeDocument/2006/relationships/oleObject" Target="../embeddings/oleObject13.bin"/><Relationship Id="rId4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5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997835"/>
            <a:ext cx="8147747" cy="47132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考向基础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1.函数的零点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(1)函数零点的定义:对于函数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),把使①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)=0 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的实数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叫做函数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)的零点.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(2)三个等价关系:方程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)=0有实数根</a:t>
            </a:r>
            <a:r>
              <a:rPr lang="zh-CN" altLang="en-US" sz="2017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函数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)的图象与②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轴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有交点</a:t>
            </a:r>
            <a:r>
              <a:rPr lang="zh-CN" altLang="en-US" sz="2017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函数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)有③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零点 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2.函数零点存在性定理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6297" kern="0" spc="4498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sz="1805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66081" y="5161269"/>
            <a:ext cx="5259839" cy="1318816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2053707" y="1723492"/>
            <a:ext cx="8147747" cy="452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考点    函数的零点与方程的根</a:t>
            </a:r>
            <a:endParaRPr lang="zh-CN" altLang="en-US" sz="2206" b="1" dirty="0"/>
          </a:p>
        </p:txBody>
      </p:sp>
      <p:sp>
        <p:nvSpPr>
          <p:cNvPr id="5" name="文本框 2"/>
          <p:cNvSpPr txBox="1"/>
          <p:nvPr/>
        </p:nvSpPr>
        <p:spPr>
          <a:xfrm>
            <a:off x="5308176" y="1449651"/>
            <a:ext cx="1718889" cy="46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6" b="1" dirty="0"/>
              <a:t>考点清单</a:t>
            </a:r>
          </a:p>
        </p:txBody>
      </p:sp>
      <p:pic>
        <p:nvPicPr>
          <p:cNvPr id="6" name="Picture 1" descr="E:\静\2018\图书出版\53A\PPT课件\未标题-2-0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63593" y="924137"/>
            <a:ext cx="2777259" cy="415395"/>
          </a:xfrm>
          <a:prstGeom prst="rect">
            <a:avLst/>
          </a:prstGeom>
          <a:noFill/>
        </p:spPr>
      </p:pic>
      <p:grpSp>
        <p:nvGrpSpPr>
          <p:cNvPr id="7" name="组合 16"/>
          <p:cNvGrpSpPr/>
          <p:nvPr/>
        </p:nvGrpSpPr>
        <p:grpSpPr bwMode="auto">
          <a:xfrm>
            <a:off x="6654177" y="2967242"/>
            <a:ext cx="1074306" cy="362875"/>
            <a:chOff x="4881562" y="2969419"/>
            <a:chExt cx="783432" cy="219075"/>
          </a:xfrm>
        </p:grpSpPr>
        <p:sp>
          <p:nvSpPr>
            <p:cNvPr id="8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9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0" name="组合 16"/>
          <p:cNvGrpSpPr/>
          <p:nvPr/>
        </p:nvGrpSpPr>
        <p:grpSpPr bwMode="auto">
          <a:xfrm>
            <a:off x="8775525" y="3873508"/>
            <a:ext cx="859444" cy="362875"/>
            <a:chOff x="4881562" y="2969419"/>
            <a:chExt cx="783432" cy="219075"/>
          </a:xfrm>
        </p:grpSpPr>
        <p:sp>
          <p:nvSpPr>
            <p:cNvPr id="11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2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3" name="组合 16"/>
          <p:cNvGrpSpPr/>
          <p:nvPr/>
        </p:nvGrpSpPr>
        <p:grpSpPr bwMode="auto">
          <a:xfrm>
            <a:off x="4764785" y="4332802"/>
            <a:ext cx="859444" cy="362875"/>
            <a:chOff x="4881562" y="2969419"/>
            <a:chExt cx="783432" cy="219075"/>
          </a:xfrm>
        </p:grpSpPr>
        <p:sp>
          <p:nvSpPr>
            <p:cNvPr id="1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  <p:extLst>
      <p:ext uri="{BB962C8B-B14F-4D97-AF65-F5344CB8AC3E}">
        <p14:creationId xmlns:p14="http://schemas.microsoft.com/office/powerpoint/2010/main" xmlns="" val="2795247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779047"/>
            <a:ext cx="8147747" cy="23718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方法2    已知函数有零点(方程有根)求参数值(取值范围)常用的方法</a:t>
            </a:r>
            <a:endParaRPr lang="zh-CN" altLang="en-US" sz="2206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1.直接法:直接求解方程得到方程的根,再通过解不等式确定参数范围;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2.分离参数法:先将参数分离,转化成求函数的值域问题加以解决;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3.数形结合法:先对解析式变形,在同一平面直角坐标系中,画出函数的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图象,然后数形结合求解.</a:t>
            </a:r>
            <a:endParaRPr lang="zh-CN" altLang="en-US" sz="1805" dirty="0"/>
          </a:p>
        </p:txBody>
      </p:sp>
      <p:grpSp>
        <p:nvGrpSpPr>
          <p:cNvPr id="3" name="组合 2"/>
          <p:cNvGrpSpPr/>
          <p:nvPr/>
        </p:nvGrpSpPr>
        <p:grpSpPr>
          <a:xfrm>
            <a:off x="2022127" y="3134043"/>
            <a:ext cx="8147747" cy="1614166"/>
            <a:chOff x="540000" y="1080000"/>
            <a:chExt cx="8127000" cy="1610056"/>
          </a:xfrm>
        </p:grpSpPr>
        <p:sp>
          <p:nvSpPr>
            <p:cNvPr id="4" name="TextBox 2"/>
            <p:cNvSpPr txBox="1"/>
            <p:nvPr/>
          </p:nvSpPr>
          <p:spPr>
            <a:xfrm>
              <a:off x="540000" y="1080000"/>
              <a:ext cx="8127000" cy="161005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例2   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(2016山东,15,5分)已知函数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991" kern="0" spc="1520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其中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&gt;0.若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368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存在实数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,使得关于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的方程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有三个不同的根,则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的取值范围是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    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sz="1805" dirty="0"/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4662583" y="1181789"/>
            <a:ext cx="2305050" cy="666750"/>
          </p:xfrm>
          <a:graphic>
            <a:graphicData uri="http://schemas.openxmlformats.org/presentationml/2006/ole">
              <p:oleObj spid="_x0000_s4099" name="Equation" r:id="rId5" imgW="60960000" imgH="17678400" progId="Equation.DSMT4">
                <p:embed/>
              </p:oleObj>
            </a:graphicData>
          </a:graphic>
        </p:graphicFrame>
      </p:grpSp>
      <p:grpSp>
        <p:nvGrpSpPr>
          <p:cNvPr id="6" name="组合 5"/>
          <p:cNvGrpSpPr/>
          <p:nvPr/>
        </p:nvGrpSpPr>
        <p:grpSpPr>
          <a:xfrm>
            <a:off x="2022127" y="4758117"/>
            <a:ext cx="8147747" cy="1763241"/>
            <a:chOff x="540000" y="1080000"/>
            <a:chExt cx="8127000" cy="1758751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1080000"/>
              <a:ext cx="8127000" cy="175875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解题导引    </a:t>
              </a:r>
              <a:endParaRPr lang="zh-CN" altLang="en-US" sz="1805" b="1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6364" kern="0" spc="48603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sz="1805" dirty="0"/>
            </a:p>
          </p:txBody>
        </p:sp>
        <p:pic>
          <p:nvPicPr>
            <p:cNvPr id="8" name="图片 3" descr="textimage4.jpe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745980" y="1308719"/>
              <a:ext cx="5566902" cy="1317474"/>
            </a:xfrm>
            <a:prstGeom prst="rect">
              <a:avLst/>
            </a:prstGeom>
          </p:spPr>
        </p:pic>
      </p:grpSp>
    </p:spTree>
    <p:custDataLst>
      <p:custData r:id="rId2"/>
    </p:custDataLst>
    <p:extLst>
      <p:ext uri="{BB962C8B-B14F-4D97-AF65-F5344CB8AC3E}">
        <p14:creationId xmlns:p14="http://schemas.microsoft.com/office/powerpoint/2010/main" xmlns="" val="4204974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053707" y="1082757"/>
            <a:ext cx="8147747" cy="4285929"/>
            <a:chOff x="540000" y="1080000"/>
            <a:chExt cx="8127000" cy="4275016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42750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   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)的大致图象如图所示: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11045" kern="0" spc="1813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3153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若存在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∈R,使得方程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有三个不同的根,只需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点在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点的下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方,即4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,又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&gt;0,所以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&gt;3.</a:t>
              </a:r>
              <a:endParaRPr lang="zh-CN" altLang="en-US" sz="1805" dirty="0"/>
            </a:p>
          </p:txBody>
        </p:sp>
        <p:pic>
          <p:nvPicPr>
            <p:cNvPr id="3" name="图片 3" descr="textimage5.jpe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86116" y="1562881"/>
              <a:ext cx="3246074" cy="2643710"/>
            </a:xfrm>
            <a:prstGeom prst="rect">
              <a:avLst/>
            </a:prstGeom>
          </p:spPr>
        </p:pic>
      </p:grpSp>
      <p:sp>
        <p:nvSpPr>
          <p:cNvPr id="5" name="TextBox 2"/>
          <p:cNvSpPr txBox="1"/>
          <p:nvPr/>
        </p:nvSpPr>
        <p:spPr>
          <a:xfrm>
            <a:off x="2022127" y="5434370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(3,+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sz="1805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xmlns="" val="919433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35809" y="2218094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6567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1360"/>
              </a:spcBef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注意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零点存在性定理只能判断函数在某区间上是否存在零点,并不能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判断零点的个数,但如果函数在区间上是单调函数,则该函数在区间上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至多有一个零点.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3.二分法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(1)对于区间[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]上连续不断的,且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)·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)&lt;0的函数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),通过不断地把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函数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)的零点所在的区间一分为二,使区间的两个端点逐步逼近零点,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从而得到零点近似值的方法,叫做二分法.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(2)用二分法求函数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)零点近似值的步骤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第一步,确定区间[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],验证④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)·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)&lt;0 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,给定精确度ε;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第二步,求区间(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)的中点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sz="1805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xmlns="" val="349491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27940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第三步,计算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):</a:t>
            </a:r>
            <a:endParaRPr lang="zh-CN" altLang="en-US" sz="2406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(i)若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)=0,则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就是函数的零点;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(ii)若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)·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)&lt;0,则令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(此时零点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));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(iii)若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)·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)&lt;0,则令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(此时零点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));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第四步,判断是否达到精确度ε,即若|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|&lt;ε,则得到零点近似值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(或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);否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则,重复第二、三、四步.</a:t>
            </a:r>
            <a:endParaRPr lang="zh-CN" altLang="en-US" sz="1805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xmlns="" val="7428881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053707" y="1137148"/>
            <a:ext cx="8147747" cy="2220231"/>
            <a:chOff x="540000" y="1134253"/>
            <a:chExt cx="8127000" cy="2214578"/>
          </a:xfrm>
        </p:grpSpPr>
        <p:grpSp>
          <p:nvGrpSpPr>
            <p:cNvPr id="5" name="组合 4"/>
            <p:cNvGrpSpPr/>
            <p:nvPr/>
          </p:nvGrpSpPr>
          <p:grpSpPr>
            <a:xfrm>
              <a:off x="540000" y="1795842"/>
              <a:ext cx="8127000" cy="1552989"/>
              <a:chOff x="540000" y="1080000"/>
              <a:chExt cx="8127000" cy="1552989"/>
            </a:xfrm>
          </p:grpSpPr>
          <p:sp>
            <p:nvSpPr>
              <p:cNvPr id="2" name="TextBox 2"/>
              <p:cNvSpPr txBox="1"/>
              <p:nvPr/>
            </p:nvSpPr>
            <p:spPr>
              <a:xfrm>
                <a:off x="540000" y="1080000"/>
                <a:ext cx="8127000" cy="155298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7" b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例1  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  (2018豫西南部分示范性高中联考,7)函数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f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(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)=ln 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-</a:t>
                </a:r>
                <a:r>
                  <a:rPr lang="zh-CN" altLang="en-US" sz="2599" kern="0" spc="-343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的零点所在</a:t>
                </a:r>
                <a:endParaRPr lang="zh-CN" altLang="en-US" sz="1805" dirty="0"/>
              </a:p>
              <a:p>
                <a:pPr eaLnBrk="0" latinLnBrk="1" hangingPunct="0">
                  <a:lnSpc>
                    <a:spcPct val="150000"/>
                  </a:lnSpc>
                  <a:spcBef>
                    <a:spcPts val="219"/>
                  </a:spcBef>
                </a:pP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的区间为</a:t>
                </a:r>
                <a:r>
                  <a:rPr lang="zh-CN" altLang="en-US" sz="1578" kern="0" spc="439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(　　)</a:t>
                </a:r>
                <a:endParaRPr lang="zh-CN" altLang="en-US" sz="1805" dirty="0"/>
              </a:p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A.(0,1)　    B.(1,2)　    C.(2,3)　    D.(3,4)</a:t>
                </a:r>
                <a:endParaRPr lang="zh-CN" altLang="en-US" sz="1805" dirty="0"/>
              </a:p>
            </p:txBody>
          </p:sp>
          <p:graphicFrame>
            <p:nvGraphicFramePr>
              <p:cNvPr id="4" name="对象 3"/>
              <p:cNvGraphicFramePr>
                <a:graphicFrameLocks noChangeAspect="1"/>
              </p:cNvGraphicFramePr>
              <p:nvPr/>
            </p:nvGraphicFramePr>
            <p:xfrm>
              <a:off x="6592578" y="1163781"/>
              <a:ext cx="285750" cy="552449"/>
            </p:xfrm>
            <a:graphic>
              <a:graphicData uri="http://schemas.openxmlformats.org/presentationml/2006/ole">
                <p:oleObj spid="_x0000_s1030" name="Equation" r:id="rId5" imgW="7620000" imgH="14630400" progId="Equation.DSMT4">
                  <p:embed/>
                </p:oleObj>
              </a:graphicData>
            </a:graphic>
          </p:graphicFrame>
        </p:grpSp>
        <p:grpSp>
          <p:nvGrpSpPr>
            <p:cNvPr id="6" name="组合 5"/>
            <p:cNvGrpSpPr/>
            <p:nvPr/>
          </p:nvGrpSpPr>
          <p:grpSpPr>
            <a:xfrm>
              <a:off x="540000" y="1134253"/>
              <a:ext cx="8127000" cy="793256"/>
              <a:chOff x="540000" y="1062815"/>
              <a:chExt cx="8127000" cy="793256"/>
            </a:xfrm>
          </p:grpSpPr>
          <p:sp>
            <p:nvSpPr>
              <p:cNvPr id="7" name="TextBox 2"/>
              <p:cNvSpPr txBox="1"/>
              <p:nvPr/>
            </p:nvSpPr>
            <p:spPr>
              <a:xfrm>
                <a:off x="540000" y="1442945"/>
                <a:ext cx="8127000" cy="41312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7" b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考向一    确定函数零点所在区间</a:t>
                </a:r>
                <a:endParaRPr lang="zh-CN" altLang="en-US" sz="1805" b="1" dirty="0"/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540000" y="1062815"/>
                <a:ext cx="8127000" cy="41312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7" b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考向突破</a:t>
                </a:r>
                <a:endParaRPr lang="zh-CN" altLang="en-US" sz="1805" b="1" dirty="0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2085259" y="3357380"/>
            <a:ext cx="8147747" cy="2795033"/>
            <a:chOff x="540000" y="1080000"/>
            <a:chExt cx="8127000" cy="2787916"/>
          </a:xfrm>
        </p:grpSpPr>
        <p:sp>
          <p:nvSpPr>
            <p:cNvPr id="11" name="TextBox 2"/>
            <p:cNvSpPr txBox="1"/>
            <p:nvPr/>
          </p:nvSpPr>
          <p:spPr>
            <a:xfrm>
              <a:off x="540000" y="1080000"/>
              <a:ext cx="8127000" cy="2678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易知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)=ln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599" kern="0" spc="-343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的定义域为(0,+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219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且在定义域上单调递增.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∵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(1)=-2&lt;0,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(2)=ln 2-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&gt;0,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∴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(1)·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(2)&lt;0,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根据零点存在性定理知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)=ln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599" kern="0" spc="-343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的零点所在的区间为(1,2).故选B.</a:t>
              </a:r>
              <a:endParaRPr lang="zh-CN" altLang="en-US" sz="1805" dirty="0"/>
            </a:p>
          </p:txBody>
        </p: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2780044" y="1163781"/>
            <a:ext cx="285750" cy="552449"/>
          </p:xfrm>
          <a:graphic>
            <a:graphicData uri="http://schemas.openxmlformats.org/presentationml/2006/ole">
              <p:oleObj spid="_x0000_s1031" name="Equation" r:id="rId6" imgW="7620000" imgH="146304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2918068" y="2255928"/>
            <a:ext cx="180975" cy="552450"/>
          </p:xfrm>
          <a:graphic>
            <a:graphicData uri="http://schemas.openxmlformats.org/presentationml/2006/ole">
              <p:oleObj spid="_x0000_s1032" name="Equation" r:id="rId7" imgW="4876800" imgH="146304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4058044" y="3315467"/>
            <a:ext cx="285750" cy="552449"/>
          </p:xfrm>
          <a:graphic>
            <a:graphicData uri="http://schemas.openxmlformats.org/presentationml/2006/ole">
              <p:oleObj spid="_x0000_s1033" name="Equation" r:id="rId8" imgW="7620000" imgH="14630400" progId="Equation.DSMT4">
                <p:embed/>
              </p:oleObj>
            </a:graphicData>
          </a:graphic>
        </p:graphicFrame>
      </p:grpSp>
      <p:sp>
        <p:nvSpPr>
          <p:cNvPr id="15" name="TextBox 2"/>
          <p:cNvSpPr txBox="1"/>
          <p:nvPr/>
        </p:nvSpPr>
        <p:spPr>
          <a:xfrm>
            <a:off x="2102234" y="6078953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B</a:t>
            </a:r>
            <a:endParaRPr lang="zh-CN" altLang="en-US" sz="1805" dirty="0"/>
          </a:p>
        </p:txBody>
      </p:sp>
    </p:spTree>
    <p:custDataLst>
      <p:custData r:id="rId2"/>
    </p:custDataLst>
    <p:extLst>
      <p:ext uri="{BB962C8B-B14F-4D97-AF65-F5344CB8AC3E}">
        <p14:creationId xmlns:p14="http://schemas.microsoft.com/office/powerpoint/2010/main" xmlns="" val="3486209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053707" y="922288"/>
            <a:ext cx="8147747" cy="2324694"/>
            <a:chOff x="540000" y="1157193"/>
            <a:chExt cx="8127000" cy="2318775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618023"/>
              <a:ext cx="8127000" cy="185794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例2  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 (2017江西赣州一模,11)已知函数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)=|2</a:t>
              </a:r>
              <a:r>
                <a:rPr lang="zh-CN" altLang="en-US" sz="1519" i="1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-2|+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的两个零点分别为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),则下列结论正确的是</a:t>
              </a:r>
              <a:r>
                <a:rPr lang="zh-CN" altLang="en-US" sz="1578" kern="0" spc="43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A.1&lt;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&lt;2,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&lt;2　           B.1&lt;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&lt;2,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&lt;1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&gt;1,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&lt;2　               D.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&gt;1,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&lt;1</a:t>
              </a:r>
              <a:endParaRPr lang="zh-CN" altLang="en-US" sz="1805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40000" y="1157193"/>
              <a:ext cx="8127000" cy="4131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考向二    函数零点的应用</a:t>
              </a:r>
              <a:endParaRPr lang="zh-CN" altLang="en-US" sz="1805" b="1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102234" y="3262761"/>
            <a:ext cx="8147747" cy="2771456"/>
            <a:chOff x="588404" y="3491707"/>
            <a:chExt cx="8127000" cy="2764399"/>
          </a:xfrm>
        </p:grpSpPr>
        <p:grpSp>
          <p:nvGrpSpPr>
            <p:cNvPr id="5" name="组合 4"/>
            <p:cNvGrpSpPr/>
            <p:nvPr/>
          </p:nvGrpSpPr>
          <p:grpSpPr>
            <a:xfrm>
              <a:off x="588404" y="3491707"/>
              <a:ext cx="8127000" cy="2728119"/>
              <a:chOff x="540000" y="1080000"/>
              <a:chExt cx="8127000" cy="2728119"/>
            </a:xfrm>
          </p:grpSpPr>
          <p:sp>
            <p:nvSpPr>
              <p:cNvPr id="6" name="TextBox 2"/>
              <p:cNvSpPr txBox="1"/>
              <p:nvPr/>
            </p:nvSpPr>
            <p:spPr>
              <a:xfrm>
                <a:off x="540000" y="1080000"/>
                <a:ext cx="8127000" cy="272811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7" b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解析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　函数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f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(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)=|2</a:t>
                </a:r>
                <a:r>
                  <a:rPr lang="zh-CN" altLang="en-US" sz="1519" i="1" kern="0" baseline="5900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-2|+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b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有两个零点,</a:t>
                </a:r>
                <a:endParaRPr lang="zh-CN" altLang="en-US" sz="1805" dirty="0"/>
              </a:p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即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y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=|2</a:t>
                </a:r>
                <a:r>
                  <a:rPr lang="zh-CN" altLang="en-US" sz="1519" i="1" kern="0" baseline="5900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-2|与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y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=-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b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的图象有两个交点,交点的横坐标就是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1519" kern="0" baseline="-1500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1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,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1519" kern="0" baseline="-1500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2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(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1519" kern="0" baseline="-1500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1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&gt;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1519" kern="0" baseline="-1500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2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),</a:t>
                </a:r>
                <a:endParaRPr lang="zh-CN" altLang="en-US" sz="1805" dirty="0"/>
              </a:p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在同一坐标系中画出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y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=|2</a:t>
                </a:r>
                <a:r>
                  <a:rPr lang="zh-CN" altLang="en-US" sz="1519" i="1" kern="0" baseline="5900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-2|与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y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=-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b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的图象(如图),</a:t>
                </a:r>
                <a:endParaRPr lang="zh-CN" altLang="en-US" sz="1805" dirty="0"/>
              </a:p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可知1&lt;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1519" kern="0" baseline="-1500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1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&lt;2,且</a:t>
                </a:r>
                <a:r>
                  <a:rPr lang="zh-CN" altLang="en-US" sz="1583" kern="0" spc="521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-2=2-</a:t>
                </a:r>
                <a:r>
                  <a:rPr lang="zh-CN" altLang="en-US" sz="1583" kern="0" spc="672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,</a:t>
                </a:r>
                <a:endParaRPr lang="zh-CN" altLang="en-US" sz="1805" dirty="0"/>
              </a:p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所以</a:t>
                </a:r>
                <a:r>
                  <a:rPr lang="zh-CN" altLang="en-US" sz="1424" kern="0" spc="681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+</a:t>
                </a:r>
                <a:r>
                  <a:rPr lang="zh-CN" altLang="en-US" sz="1424" kern="0" spc="831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=4,4=</a:t>
                </a:r>
                <a:r>
                  <a:rPr lang="zh-CN" altLang="en-US" sz="1424" kern="0" spc="681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+</a:t>
                </a:r>
                <a:r>
                  <a:rPr lang="zh-CN" altLang="en-US" sz="1424" kern="0" spc="831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&gt;2</a:t>
                </a:r>
                <a:r>
                  <a:rPr lang="zh-CN" altLang="en-US" sz="1846" kern="0" spc="3492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NEU-BZ" pitchFamily="65" charset="-122"/>
                    <a:ea typeface="NEU-BZ" pitchFamily="65" charset="-122"/>
                  </a:rPr>
                  <a:t>⇒</a:t>
                </a:r>
                <a:r>
                  <a:rPr lang="zh-CN" altLang="en-US" sz="1424" kern="0" spc="241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&lt;4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NEU-BZ" pitchFamily="65" charset="-122"/>
                    <a:ea typeface="NEU-BZ" pitchFamily="65" charset="-122"/>
                  </a:rPr>
                  <a:t>⇒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1519" kern="0" baseline="-1500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1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+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1519" kern="0" baseline="-1500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2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&lt;2.</a:t>
                </a:r>
                <a:endParaRPr lang="zh-CN" altLang="en-US" sz="1805" dirty="0"/>
              </a:p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故选A.</a:t>
                </a:r>
                <a:endParaRPr lang="zh-CN" altLang="en-US" sz="1805" dirty="0"/>
              </a:p>
            </p:txBody>
          </p:sp>
          <p:graphicFrame>
            <p:nvGraphicFramePr>
              <p:cNvPr id="7" name="对象 6"/>
              <p:cNvGraphicFramePr>
                <a:graphicFrameLocks noChangeAspect="1"/>
              </p:cNvGraphicFramePr>
              <p:nvPr/>
            </p:nvGraphicFramePr>
            <p:xfrm>
              <a:off x="2090962" y="2565934"/>
              <a:ext cx="266699" cy="257174"/>
            </p:xfrm>
            <a:graphic>
              <a:graphicData uri="http://schemas.openxmlformats.org/presentationml/2006/ole">
                <p:oleObj spid="_x0000_s2058" name="Equation" r:id="rId5" imgW="7010400" imgH="6705600" progId="Equation.DSMT4">
                  <p:embed/>
                </p:oleObj>
              </a:graphicData>
            </a:graphic>
          </p:graphicFrame>
          <p:graphicFrame>
            <p:nvGraphicFramePr>
              <p:cNvPr id="8" name="对象 7"/>
              <p:cNvGraphicFramePr>
                <a:graphicFrameLocks noChangeAspect="1"/>
              </p:cNvGraphicFramePr>
              <p:nvPr/>
            </p:nvGraphicFramePr>
            <p:xfrm>
              <a:off x="2927645" y="2565934"/>
              <a:ext cx="285750" cy="257174"/>
            </p:xfrm>
            <a:graphic>
              <a:graphicData uri="http://schemas.openxmlformats.org/presentationml/2006/ole">
                <p:oleObj spid="_x0000_s2059" name="Equation" r:id="rId6" imgW="7620000" imgH="6705600" progId="Equation.DSMT4">
                  <p:embed/>
                </p:oleObj>
              </a:graphicData>
            </a:graphic>
          </p:graphicFrame>
          <p:graphicFrame>
            <p:nvGraphicFramePr>
              <p:cNvPr id="9" name="对象 8"/>
              <p:cNvGraphicFramePr>
                <a:graphicFrameLocks noChangeAspect="1"/>
              </p:cNvGraphicFramePr>
              <p:nvPr/>
            </p:nvGraphicFramePr>
            <p:xfrm>
              <a:off x="1051200" y="3031126"/>
              <a:ext cx="266700" cy="257174"/>
            </p:xfrm>
            <a:graphic>
              <a:graphicData uri="http://schemas.openxmlformats.org/presentationml/2006/ole">
                <p:oleObj spid="_x0000_s2060" name="Equation" r:id="rId7" imgW="7010400" imgH="6705600" progId="Equation.DSMT4">
                  <p:embed/>
                </p:oleObj>
              </a:graphicData>
            </a:graphic>
          </p:graphicFrame>
          <p:graphicFrame>
            <p:nvGraphicFramePr>
              <p:cNvPr id="10" name="对象 9"/>
              <p:cNvGraphicFramePr>
                <a:graphicFrameLocks noChangeAspect="1"/>
              </p:cNvGraphicFramePr>
              <p:nvPr/>
            </p:nvGraphicFramePr>
            <p:xfrm>
              <a:off x="1462049" y="3031126"/>
              <a:ext cx="285750" cy="257174"/>
            </p:xfrm>
            <a:graphic>
              <a:graphicData uri="http://schemas.openxmlformats.org/presentationml/2006/ole">
                <p:oleObj spid="_x0000_s2061" name="Equation" r:id="rId8" imgW="7620000" imgH="6705600" progId="Equation.DSMT4">
                  <p:embed/>
                </p:oleObj>
              </a:graphicData>
            </a:graphic>
          </p:graphicFrame>
          <p:graphicFrame>
            <p:nvGraphicFramePr>
              <p:cNvPr id="11" name="对象 10"/>
              <p:cNvGraphicFramePr>
                <a:graphicFrameLocks noChangeAspect="1"/>
              </p:cNvGraphicFramePr>
              <p:nvPr/>
            </p:nvGraphicFramePr>
            <p:xfrm>
              <a:off x="2355598" y="3031126"/>
              <a:ext cx="266699" cy="257174"/>
            </p:xfrm>
            <a:graphic>
              <a:graphicData uri="http://schemas.openxmlformats.org/presentationml/2006/ole">
                <p:oleObj spid="_x0000_s2062" name="Equation" r:id="rId9" imgW="7010400" imgH="6705600" progId="Equation.DSMT4">
                  <p:embed/>
                </p:oleObj>
              </a:graphicData>
            </a:graphic>
          </p:graphicFrame>
          <p:graphicFrame>
            <p:nvGraphicFramePr>
              <p:cNvPr id="12" name="对象 11"/>
              <p:cNvGraphicFramePr>
                <a:graphicFrameLocks noChangeAspect="1"/>
              </p:cNvGraphicFramePr>
              <p:nvPr/>
            </p:nvGraphicFramePr>
            <p:xfrm>
              <a:off x="2766447" y="3031126"/>
              <a:ext cx="285750" cy="257174"/>
            </p:xfrm>
            <a:graphic>
              <a:graphicData uri="http://schemas.openxmlformats.org/presentationml/2006/ole">
                <p:oleObj spid="_x0000_s2063" name="Equation" r:id="rId10" imgW="7620000" imgH="6705600" progId="Equation.DSMT4">
                  <p:embed/>
                </p:oleObj>
              </a:graphicData>
            </a:graphic>
          </p:graphicFrame>
          <p:graphicFrame>
            <p:nvGraphicFramePr>
              <p:cNvPr id="13" name="对象 12"/>
              <p:cNvGraphicFramePr>
                <a:graphicFrameLocks noChangeAspect="1"/>
              </p:cNvGraphicFramePr>
              <p:nvPr/>
            </p:nvGraphicFramePr>
            <p:xfrm>
              <a:off x="3324147" y="2984022"/>
              <a:ext cx="676274" cy="333375"/>
            </p:xfrm>
            <a:graphic>
              <a:graphicData uri="http://schemas.openxmlformats.org/presentationml/2006/ole">
                <p:oleObj spid="_x0000_s2064" name="Equation" r:id="rId11" imgW="17983200" imgH="8839200" progId="Equation.DSMT4">
                  <p:embed/>
                </p:oleObj>
              </a:graphicData>
            </a:graphic>
          </p:graphicFrame>
          <p:graphicFrame>
            <p:nvGraphicFramePr>
              <p:cNvPr id="14" name="对象 13"/>
              <p:cNvGraphicFramePr>
                <a:graphicFrameLocks noChangeAspect="1"/>
              </p:cNvGraphicFramePr>
              <p:nvPr/>
            </p:nvGraphicFramePr>
            <p:xfrm>
              <a:off x="4256022" y="3031126"/>
              <a:ext cx="485774" cy="257174"/>
            </p:xfrm>
            <a:graphic>
              <a:graphicData uri="http://schemas.openxmlformats.org/presentationml/2006/ole">
                <p:oleObj spid="_x0000_s2065" name="Equation" r:id="rId12" imgW="12801600" imgH="6705600" progId="Equation.DSMT4">
                  <p:embed/>
                </p:oleObj>
              </a:graphicData>
            </a:graphic>
          </p:graphicFrame>
        </p:grpSp>
        <p:pic>
          <p:nvPicPr>
            <p:cNvPr id="15" name="图片 3" descr="textimage1.jpeg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6643702" y="4491839"/>
              <a:ext cx="2031736" cy="1764267"/>
            </a:xfrm>
            <a:prstGeom prst="rect">
              <a:avLst/>
            </a:prstGeom>
          </p:spPr>
        </p:pic>
      </p:grpSp>
      <p:sp>
        <p:nvSpPr>
          <p:cNvPr id="17" name="TextBox 2"/>
          <p:cNvSpPr txBox="1"/>
          <p:nvPr/>
        </p:nvSpPr>
        <p:spPr>
          <a:xfrm>
            <a:off x="2080331" y="5936848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A</a:t>
            </a:r>
            <a:endParaRPr lang="zh-CN" altLang="en-US" sz="1805" dirty="0"/>
          </a:p>
        </p:txBody>
      </p:sp>
    </p:spTree>
    <p:custDataLst>
      <p:custData r:id="rId2"/>
    </p:custDataLst>
    <p:extLst>
      <p:ext uri="{BB962C8B-B14F-4D97-AF65-F5344CB8AC3E}">
        <p14:creationId xmlns:p14="http://schemas.microsoft.com/office/powerpoint/2010/main" xmlns="" val="550748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053707" y="922287"/>
            <a:ext cx="8147747" cy="4798565"/>
            <a:chOff x="540000" y="919939"/>
            <a:chExt cx="8127000" cy="4786346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947051"/>
              <a:ext cx="8127000" cy="37592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206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方法1    判断函数零点个数的常见方法</a:t>
              </a:r>
              <a:endParaRPr lang="zh-CN" altLang="en-US" sz="2206" b="1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1.直接法:解方程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)=0,方程有几个解,函数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)就有几个零点;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2.图象法:画出函数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)的图象,函数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)的图象与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轴的交点个数即为函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)的零点个数;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3.将函数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)拆成两个常见函数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)和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)的差,从而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)=0</a:t>
              </a:r>
              <a:r>
                <a:rPr lang="zh-CN" altLang="en-US" sz="2017" kern="0" dirty="0">
                  <a:solidFill>
                    <a:srgbClr val="000000"/>
                  </a:solidFill>
                  <a:latin typeface="NEU-BZ" pitchFamily="65" charset="-122"/>
                  <a:ea typeface="NEU-BZ" pitchFamily="65" charset="-122"/>
                </a:rPr>
                <a:t>⇔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)=0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7" kern="0" dirty="0">
                  <a:solidFill>
                    <a:srgbClr val="000000"/>
                  </a:solidFill>
                  <a:latin typeface="NEU-BZ" pitchFamily="65" charset="-122"/>
                  <a:ea typeface="NEU-BZ" pitchFamily="65" charset="-122"/>
                </a:rPr>
                <a:t>⇔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),则函数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)的零点个数即函数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)与函数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)的图象的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交点个数;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4.二次函数的零点问题,通过相应的二次方程的判别式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Δ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来判断.</a:t>
              </a:r>
              <a:endParaRPr lang="zh-CN" altLang="en-US" sz="1805" dirty="0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3758410" y="1422224"/>
              <a:ext cx="17145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6" b="1" dirty="0"/>
                <a:t>方法技巧</a:t>
              </a:r>
            </a:p>
          </p:txBody>
        </p:sp>
        <p:pic>
          <p:nvPicPr>
            <p:cNvPr id="4" name="Picture 2" descr="E:\静\2018\图书出版\53A\PPT课件\未标题-2-04-04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143240" y="919939"/>
              <a:ext cx="2770187" cy="414337"/>
            </a:xfrm>
            <a:prstGeom prst="rect">
              <a:avLst/>
            </a:prstGeom>
            <a:noFill/>
          </p:spPr>
        </p:pic>
      </p:grpSp>
    </p:spTree>
    <p:custDataLst>
      <p:custData r:id="rId1"/>
    </p:custDataLst>
    <p:extLst>
      <p:ext uri="{BB962C8B-B14F-4D97-AF65-F5344CB8AC3E}">
        <p14:creationId xmlns:p14="http://schemas.microsoft.com/office/powerpoint/2010/main" xmlns="" val="30703294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21024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例1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(2018安徽安庆二模,12)定义在R上的函数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),满足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3089" kern="0" spc="1044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且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+1)=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-1),若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)=3-log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,则函数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)在(0,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405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)内的零点有</a:t>
            </a:r>
            <a:r>
              <a:rPr lang="zh-CN" altLang="en-US" sz="1578" kern="0" spc="43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A.3个　    B.2个　    C.1个　    D.0个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053707" y="1648109"/>
          <a:ext cx="1718877" cy="697100"/>
        </p:xfrm>
        <a:graphic>
          <a:graphicData uri="http://schemas.openxmlformats.org/presentationml/2006/ole">
            <p:oleObj spid="_x0000_s3075" name="Equation" r:id="rId5" imgW="45415200" imgH="18288000" progId="Equation.DSMT4">
              <p:embed/>
            </p:oleObj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2022127" y="3357379"/>
            <a:ext cx="8147747" cy="1816245"/>
            <a:chOff x="540000" y="1080000"/>
            <a:chExt cx="8127000" cy="1811620"/>
          </a:xfrm>
        </p:grpSpPr>
        <p:sp>
          <p:nvSpPr>
            <p:cNvPr id="6" name="TextBox 2"/>
            <p:cNvSpPr txBox="1"/>
            <p:nvPr/>
          </p:nvSpPr>
          <p:spPr>
            <a:xfrm>
              <a:off x="540000" y="1080000"/>
              <a:ext cx="8127000" cy="13860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解题导引    </a:t>
              </a:r>
              <a:endParaRPr lang="zh-CN" altLang="en-US" sz="1805" b="1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4530" kern="0" spc="50437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sz="1805" dirty="0"/>
            </a:p>
          </p:txBody>
        </p:sp>
        <p:pic>
          <p:nvPicPr>
            <p:cNvPr id="7" name="图片 3" descr="textimage2.jpe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90612" y="1777195"/>
              <a:ext cx="6962775" cy="1114425"/>
            </a:xfrm>
            <a:prstGeom prst="rect">
              <a:avLst/>
            </a:prstGeom>
          </p:spPr>
        </p:pic>
      </p:grpSp>
    </p:spTree>
    <p:custDataLst>
      <p:custData r:id="rId2"/>
    </p:custDataLst>
    <p:extLst>
      <p:ext uri="{BB962C8B-B14F-4D97-AF65-F5344CB8AC3E}">
        <p14:creationId xmlns:p14="http://schemas.microsoft.com/office/powerpoint/2010/main" xmlns="" val="3293415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053707" y="1082757"/>
            <a:ext cx="8147747" cy="4000123"/>
            <a:chOff x="540000" y="1080000"/>
            <a:chExt cx="8127000" cy="3989938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398993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　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由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+1)=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-1)得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)的周期为2,在同一平面直角坐标系中作出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)的图象,由图可知有两个交点,即函数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)在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(0,+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)内的零点有2个,所以选B.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12812" kern="0" spc="31627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sz="1805" dirty="0"/>
            </a:p>
          </p:txBody>
        </p:sp>
        <p:pic>
          <p:nvPicPr>
            <p:cNvPr id="3" name="图片 3" descr="textimage3.jpe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34595" y="2491575"/>
              <a:ext cx="3674810" cy="2300642"/>
            </a:xfrm>
            <a:prstGeom prst="rect">
              <a:avLst/>
            </a:prstGeom>
          </p:spPr>
        </p:pic>
      </p:grpSp>
      <p:sp>
        <p:nvSpPr>
          <p:cNvPr id="5" name="TextBox 2"/>
          <p:cNvSpPr txBox="1"/>
          <p:nvPr/>
        </p:nvSpPr>
        <p:spPr>
          <a:xfrm>
            <a:off x="2173855" y="5076268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B</a:t>
            </a:r>
            <a:endParaRPr lang="zh-CN" altLang="en-US" sz="1805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xmlns="" val="58836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F4EF0A08-A201-492B-8622-DFB0D51E16B7}">
  <ds:schemaRefs/>
</ds:datastoreItem>
</file>

<file path=customXml/itemProps10.xml><?xml version="1.0" encoding="utf-8"?>
<ds:datastoreItem xmlns:ds="http://schemas.openxmlformats.org/officeDocument/2006/customXml" ds:itemID="{EC265B21-FFC3-4C32-8885-BADDBBFFE64B}">
  <ds:schemaRefs/>
</ds:datastoreItem>
</file>

<file path=customXml/itemProps2.xml><?xml version="1.0" encoding="utf-8"?>
<ds:datastoreItem xmlns:ds="http://schemas.openxmlformats.org/officeDocument/2006/customXml" ds:itemID="{3C9E3CD4-9BA2-4E6C-AA9D-AD65E9F28DF1}">
  <ds:schemaRefs/>
</ds:datastoreItem>
</file>

<file path=customXml/itemProps3.xml><?xml version="1.0" encoding="utf-8"?>
<ds:datastoreItem xmlns:ds="http://schemas.openxmlformats.org/officeDocument/2006/customXml" ds:itemID="{9D9FFAB4-ACC5-4DE6-9A52-F57A11069684}">
  <ds:schemaRefs/>
</ds:datastoreItem>
</file>

<file path=customXml/itemProps4.xml><?xml version="1.0" encoding="utf-8"?>
<ds:datastoreItem xmlns:ds="http://schemas.openxmlformats.org/officeDocument/2006/customXml" ds:itemID="{F9E36241-FFFB-499D-8B49-147E37EB5AEA}">
  <ds:schemaRefs/>
</ds:datastoreItem>
</file>

<file path=customXml/itemProps5.xml><?xml version="1.0" encoding="utf-8"?>
<ds:datastoreItem xmlns:ds="http://schemas.openxmlformats.org/officeDocument/2006/customXml" ds:itemID="{2D1D7BAF-7591-4174-936A-376644E1DBFF}">
  <ds:schemaRefs/>
</ds:datastoreItem>
</file>

<file path=customXml/itemProps6.xml><?xml version="1.0" encoding="utf-8"?>
<ds:datastoreItem xmlns:ds="http://schemas.openxmlformats.org/officeDocument/2006/customXml" ds:itemID="{C5D69027-1B27-4FB0-BBD6-FAD0193F7833}">
  <ds:schemaRefs/>
</ds:datastoreItem>
</file>

<file path=customXml/itemProps7.xml><?xml version="1.0" encoding="utf-8"?>
<ds:datastoreItem xmlns:ds="http://schemas.openxmlformats.org/officeDocument/2006/customXml" ds:itemID="{6F3151BB-0110-46B7-A5CC-D594D8D8CFCA}">
  <ds:schemaRefs/>
</ds:datastoreItem>
</file>

<file path=customXml/itemProps8.xml><?xml version="1.0" encoding="utf-8"?>
<ds:datastoreItem xmlns:ds="http://schemas.openxmlformats.org/officeDocument/2006/customXml" ds:itemID="{BBDCE552-2BB1-46D8-B4D9-A551D1353549}">
  <ds:schemaRefs/>
</ds:datastoreItem>
</file>

<file path=customXml/itemProps9.xml><?xml version="1.0" encoding="utf-8"?>
<ds:datastoreItem xmlns:ds="http://schemas.openxmlformats.org/officeDocument/2006/customXml" ds:itemID="{10768544-33F4-40B2-B0F8-6BDFFDFA6160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199</Words>
  <Application>Microsoft Office PowerPoint</Application>
  <PresentationFormat>自定义</PresentationFormat>
  <Paragraphs>67</Paragraphs>
  <Slides>11</Slides>
  <Notes>10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主题​​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4</cp:revision>
  <dcterms:created xsi:type="dcterms:W3CDTF">2018-12-18T11:00:13Z</dcterms:created>
  <dcterms:modified xsi:type="dcterms:W3CDTF">2019-12-18T10:16:45Z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