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customXml/itemProps2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customXml/itemProps20.xml" ContentType="application/vnd.openxmlformats-officedocument.customXmlProperties+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customXml/itemProps8.xml" ContentType="application/vnd.openxmlformats-officedocument.customXml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customXml/itemProps6.xml" ContentType="application/vnd.openxmlformats-officedocument.customXmlProperties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18.xml" ContentType="application/vnd.openxmlformats-officedocument.customXml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customXml/itemProps2.xml" ContentType="application/vnd.openxmlformats-officedocument.customXmlProperties+xml"/>
  <Override PartName="/customXml/itemProps16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customXml/itemProps14.xml" ContentType="application/vnd.openxmlformats-officedocument.customXmlProperties+xml"/>
  <Override PartName="/customXml/itemProps23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customXml/itemProps12.xml" ContentType="application/vnd.openxmlformats-officedocument.customXmlProperties+xml"/>
  <Override PartName="/customXml/itemProps21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customXml/itemProps9.xml" ContentType="application/vnd.openxmlformats-officedocument.customXml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customXml/itemProps7.xml" ContentType="application/vnd.openxmlformats-officedocument.customXmlProperties+xml"/>
  <Override PartName="/ppt/notesSlides/notesSlide6.xml" ContentType="application/vnd.openxmlformats-officedocument.presentationml.notesSlide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customXml/itemProps19.xml" ContentType="application/vnd.openxmlformats-officedocument.customXmlPropertie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5"/>
  </p:sldMasterIdLst>
  <p:notesMasterIdLst>
    <p:notesMasterId r:id="rId51"/>
  </p:notesMasterIdLst>
  <p:sldIdLst>
    <p:sldId id="262" r:id="rId26"/>
    <p:sldId id="312" r:id="rId27"/>
    <p:sldId id="264" r:id="rId28"/>
    <p:sldId id="265" r:id="rId29"/>
    <p:sldId id="267" r:id="rId30"/>
    <p:sldId id="272" r:id="rId31"/>
    <p:sldId id="276" r:id="rId32"/>
    <p:sldId id="277" r:id="rId33"/>
    <p:sldId id="279" r:id="rId34"/>
    <p:sldId id="284" r:id="rId35"/>
    <p:sldId id="285" r:id="rId36"/>
    <p:sldId id="288" r:id="rId37"/>
    <p:sldId id="289" r:id="rId38"/>
    <p:sldId id="292" r:id="rId39"/>
    <p:sldId id="296" r:id="rId40"/>
    <p:sldId id="297" r:id="rId41"/>
    <p:sldId id="299" r:id="rId42"/>
    <p:sldId id="301" r:id="rId43"/>
    <p:sldId id="302" r:id="rId44"/>
    <p:sldId id="304" r:id="rId45"/>
    <p:sldId id="306" r:id="rId46"/>
    <p:sldId id="307" r:id="rId47"/>
    <p:sldId id="309" r:id="rId48"/>
    <p:sldId id="310" r:id="rId49"/>
    <p:sldId id="311" r:id="rId5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-61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slide" Target="slides/slide1.xml"/><Relationship Id="rId39" Type="http://schemas.openxmlformats.org/officeDocument/2006/relationships/slide" Target="slides/slide14.xml"/><Relationship Id="rId21" Type="http://schemas.openxmlformats.org/officeDocument/2006/relationships/customXml" Target="../customXml/item21.xml"/><Relationship Id="rId34" Type="http://schemas.openxmlformats.org/officeDocument/2006/relationships/slide" Target="slides/slide9.xml"/><Relationship Id="rId42" Type="http://schemas.openxmlformats.org/officeDocument/2006/relationships/slide" Target="slides/slide17.xml"/><Relationship Id="rId47" Type="http://schemas.openxmlformats.org/officeDocument/2006/relationships/slide" Target="slides/slide22.xml"/><Relationship Id="rId50" Type="http://schemas.openxmlformats.org/officeDocument/2006/relationships/slide" Target="slides/slide25.xml"/><Relationship Id="rId55" Type="http://schemas.openxmlformats.org/officeDocument/2006/relationships/tableStyles" Target="tableStyles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slideMaster" Target="slideMasters/slideMaster1.xml"/><Relationship Id="rId33" Type="http://schemas.openxmlformats.org/officeDocument/2006/relationships/slide" Target="slides/slide8.xml"/><Relationship Id="rId38" Type="http://schemas.openxmlformats.org/officeDocument/2006/relationships/slide" Target="slides/slide13.xml"/><Relationship Id="rId46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customXml" Target="../customXml/item20.xml"/><Relationship Id="rId29" Type="http://schemas.openxmlformats.org/officeDocument/2006/relationships/slide" Target="slides/slide4.xml"/><Relationship Id="rId41" Type="http://schemas.openxmlformats.org/officeDocument/2006/relationships/slide" Target="slides/slide16.xml"/><Relationship Id="rId54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slide" Target="slides/slide7.xml"/><Relationship Id="rId37" Type="http://schemas.openxmlformats.org/officeDocument/2006/relationships/slide" Target="slides/slide12.xml"/><Relationship Id="rId40" Type="http://schemas.openxmlformats.org/officeDocument/2006/relationships/slide" Target="slides/slide15.xml"/><Relationship Id="rId45" Type="http://schemas.openxmlformats.org/officeDocument/2006/relationships/slide" Target="slides/slide20.xml"/><Relationship Id="rId53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slide" Target="slides/slide3.xml"/><Relationship Id="rId36" Type="http://schemas.openxmlformats.org/officeDocument/2006/relationships/slide" Target="slides/slide11.xml"/><Relationship Id="rId49" Type="http://schemas.openxmlformats.org/officeDocument/2006/relationships/slide" Target="slides/slide24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slide" Target="slides/slide6.xml"/><Relationship Id="rId44" Type="http://schemas.openxmlformats.org/officeDocument/2006/relationships/slide" Target="slides/slide19.xml"/><Relationship Id="rId52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slide" Target="slides/slide2.xml"/><Relationship Id="rId30" Type="http://schemas.openxmlformats.org/officeDocument/2006/relationships/slide" Target="slides/slide5.xml"/><Relationship Id="rId35" Type="http://schemas.openxmlformats.org/officeDocument/2006/relationships/slide" Target="slides/slide10.xml"/><Relationship Id="rId43" Type="http://schemas.openxmlformats.org/officeDocument/2006/relationships/slide" Target="slides/slide18.xml"/><Relationship Id="rId48" Type="http://schemas.openxmlformats.org/officeDocument/2006/relationships/slide" Target="slides/slide23.xml"/><Relationship Id="rId8" Type="http://schemas.openxmlformats.org/officeDocument/2006/relationships/customXml" Target="../customXml/item8.xml"/><Relationship Id="rId51" Type="http://schemas.openxmlformats.org/officeDocument/2006/relationships/notesMaster" Target="notesMasters/notesMaster1.xml"/><Relationship Id="rId3" Type="http://schemas.openxmlformats.org/officeDocument/2006/relationships/customXml" Target="../customXml/item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3" Type="http://schemas.openxmlformats.org/officeDocument/2006/relationships/image" Target="../media/image47.wmf"/><Relationship Id="rId7" Type="http://schemas.openxmlformats.org/officeDocument/2006/relationships/image" Target="../media/image51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Relationship Id="rId6" Type="http://schemas.openxmlformats.org/officeDocument/2006/relationships/image" Target="../media/image50.wmf"/><Relationship Id="rId5" Type="http://schemas.openxmlformats.org/officeDocument/2006/relationships/image" Target="../media/image49.wmf"/><Relationship Id="rId10" Type="http://schemas.openxmlformats.org/officeDocument/2006/relationships/image" Target="../media/image54.wmf"/><Relationship Id="rId4" Type="http://schemas.openxmlformats.org/officeDocument/2006/relationships/image" Target="../media/image48.wmf"/><Relationship Id="rId9" Type="http://schemas.openxmlformats.org/officeDocument/2006/relationships/image" Target="../media/image53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7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Relationship Id="rId5" Type="http://schemas.openxmlformats.org/officeDocument/2006/relationships/image" Target="../media/image59.wmf"/><Relationship Id="rId4" Type="http://schemas.openxmlformats.org/officeDocument/2006/relationships/image" Target="../media/image58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2.wmf"/><Relationship Id="rId2" Type="http://schemas.openxmlformats.org/officeDocument/2006/relationships/image" Target="../media/image61.wmf"/><Relationship Id="rId1" Type="http://schemas.openxmlformats.org/officeDocument/2006/relationships/image" Target="../media/image60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4.wmf"/><Relationship Id="rId1" Type="http://schemas.openxmlformats.org/officeDocument/2006/relationships/image" Target="../media/image63.w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72.wmf"/><Relationship Id="rId13" Type="http://schemas.openxmlformats.org/officeDocument/2006/relationships/image" Target="../media/image77.wmf"/><Relationship Id="rId3" Type="http://schemas.openxmlformats.org/officeDocument/2006/relationships/image" Target="../media/image67.wmf"/><Relationship Id="rId7" Type="http://schemas.openxmlformats.org/officeDocument/2006/relationships/image" Target="../media/image71.wmf"/><Relationship Id="rId12" Type="http://schemas.openxmlformats.org/officeDocument/2006/relationships/image" Target="../media/image76.wmf"/><Relationship Id="rId2" Type="http://schemas.openxmlformats.org/officeDocument/2006/relationships/image" Target="../media/image66.wmf"/><Relationship Id="rId1" Type="http://schemas.openxmlformats.org/officeDocument/2006/relationships/image" Target="../media/image65.wmf"/><Relationship Id="rId6" Type="http://schemas.openxmlformats.org/officeDocument/2006/relationships/image" Target="../media/image70.wmf"/><Relationship Id="rId11" Type="http://schemas.openxmlformats.org/officeDocument/2006/relationships/image" Target="../media/image75.wmf"/><Relationship Id="rId5" Type="http://schemas.openxmlformats.org/officeDocument/2006/relationships/image" Target="../media/image69.wmf"/><Relationship Id="rId10" Type="http://schemas.openxmlformats.org/officeDocument/2006/relationships/image" Target="../media/image74.wmf"/><Relationship Id="rId4" Type="http://schemas.openxmlformats.org/officeDocument/2006/relationships/image" Target="../media/image68.wmf"/><Relationship Id="rId9" Type="http://schemas.openxmlformats.org/officeDocument/2006/relationships/image" Target="../media/image73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80.wmf"/><Relationship Id="rId7" Type="http://schemas.openxmlformats.org/officeDocument/2006/relationships/image" Target="../media/image84.wmf"/><Relationship Id="rId2" Type="http://schemas.openxmlformats.org/officeDocument/2006/relationships/image" Target="../media/image79.wmf"/><Relationship Id="rId1" Type="http://schemas.openxmlformats.org/officeDocument/2006/relationships/image" Target="../media/image78.wmf"/><Relationship Id="rId6" Type="http://schemas.openxmlformats.org/officeDocument/2006/relationships/image" Target="../media/image83.wmf"/><Relationship Id="rId5" Type="http://schemas.openxmlformats.org/officeDocument/2006/relationships/image" Target="../media/image82.wmf"/><Relationship Id="rId4" Type="http://schemas.openxmlformats.org/officeDocument/2006/relationships/image" Target="../media/image8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4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image" Target="../media/image15.wmf"/><Relationship Id="rId7" Type="http://schemas.openxmlformats.org/officeDocument/2006/relationships/image" Target="../media/image19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4" Type="http://schemas.openxmlformats.org/officeDocument/2006/relationships/image" Target="../media/image25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image" Target="../media/image28.wmf"/><Relationship Id="rId7" Type="http://schemas.openxmlformats.org/officeDocument/2006/relationships/image" Target="../media/image32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6" Type="http://schemas.openxmlformats.org/officeDocument/2006/relationships/image" Target="../media/image31.wmf"/><Relationship Id="rId5" Type="http://schemas.openxmlformats.org/officeDocument/2006/relationships/image" Target="../media/image30.wmf"/><Relationship Id="rId10" Type="http://schemas.openxmlformats.org/officeDocument/2006/relationships/image" Target="../media/image35.wmf"/><Relationship Id="rId4" Type="http://schemas.openxmlformats.org/officeDocument/2006/relationships/image" Target="../media/image29.wmf"/><Relationship Id="rId9" Type="http://schemas.openxmlformats.org/officeDocument/2006/relationships/image" Target="../media/image34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C7AB67-B92D-4D3F-9FFA-DF4C1AA7E3C1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A4333-FB46-42D7-90BF-E5C9125019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08222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4784171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64425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0243650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288072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835318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9136624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7345829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50231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649771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1899027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187861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9607938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8577684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1023917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5420177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47087008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0569119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5808020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262558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5548223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6967248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631299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7178098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171062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E02BA7-B8F1-43FE-8D34-A095D1CCD2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C5A2F70A-E6DE-4232-AD3D-725BF9F527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D8C45E9-7CD0-4FFE-8F8D-78F2041A2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408CB82-E2BE-4A07-9A22-8261131D3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5511F8B-2BFD-4377-BB75-52BF252DF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4807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F51E2F-661F-4D3D-8E6C-84A1664A9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A44DDF4-BAB4-47B1-92F2-AFE7458EDC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18DEE4C-CFB3-4491-80CA-77C32E661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A43D6E6-3423-4DCA-957B-3F7CA3F4B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7763C9B-0350-4658-A7D2-E95715F86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0295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C1D81FA1-67BF-4D6F-9232-289E1B7594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EAF4A1C-D9FE-4669-A397-634AEE0683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3E6645D-1DCF-494D-8977-7C1E42F80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BB319C7-569A-4D70-828F-BB99739B5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4150868-C603-4514-AB9E-3334DFE87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1582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28D260-2C98-460D-A135-0BB10FA29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13FF2B8-45C2-466B-B425-231500FBBB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F33DFED-F91B-42B3-83AF-745C6A16EC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D89223-2A60-4A5E-9E34-39125DC9F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AB63EE3-4A2C-498C-BFF4-ED430A508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5313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7271A5-2F1E-48B8-BE1E-293B26D89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6978365-D82C-424A-BBEB-352D76934B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F12889B-C365-4A3A-9004-05B6EDD73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E71CF44-66AB-4D08-BEB0-295F8C611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DB20639-F9FB-49F7-B07C-645235CC7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1535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3D19BBB-7F63-4A68-AB68-CF941FB24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DBD0B52-F01E-464B-8548-F1334886D4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4E845D6-0841-4D55-A7DC-4EE66FE5D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1E17FE7-F55B-4F1F-8E9F-DB2C10C3A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11FFC4B-2CF5-407F-AAFD-FC0A4E71D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7C3A076-29B3-49ED-9377-0BE4EB5E0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7266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4FB45F-1A23-4E6A-A31E-84C1C6E67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ABE313F-E874-448A-98EE-8E5B1B16E3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73EC04B-F867-4F9E-9D30-8D7A6D3C94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572EE0B-E3DC-43A0-8938-3EB06314E0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2FD60B7C-4E34-4469-AF8F-8E72BA5F2B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9B03FF6-76CD-4F7A-A905-B252446E1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517D137B-C391-4D14-A847-89B0FC1CE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D202B546-EC9E-4CB3-B1C2-5FA4E7653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7118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B6D4BC-F3AC-4D95-9A59-C35EFE806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BDD810E-A959-495A-A84E-5B9D99AB8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675DE6D4-93E2-4442-9240-BE9BEEC03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728761C7-8E64-4FF2-B719-BA3C5A9F8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6074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18E5B87-7045-4A92-8DFF-729F7BBCE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D5EA3FD-E01F-4C50-A1CC-FF8D0A222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6C2ACCE-D742-4A39-8891-BEA96E047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44176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428A6D7-1C15-4A4A-BFBE-95BB88BB9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2D47130-E699-4591-89BB-05D5A06BE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7A2362A-3FB8-4190-98C9-8013CBA0F7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6B41B7C-F975-43D6-AFA7-FFFE1F4EF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EE9707B-8227-4A7A-9985-A1CE5D3C0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FB5D189-02AC-44CD-BFCD-94CA29EF5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9505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F0044B1-C6AA-461C-851A-B193F537A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9F08D20C-175E-4596-960F-4504DA05BF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4987543-4FF9-4F8E-A976-25DF50CD8C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44990D6-2F93-4FA6-A6CF-D6023613B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AB6B2AA-2C30-4D29-B366-4CE01A1CF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279DD12-F4F0-466E-84C8-BFB1DBC5A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2406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72FE055F-41C3-494A-B818-DAED1C515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C4DFB76-597D-47A8-BBA0-66193DB589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54A6859-F888-4DFF-B7C7-44AEE0E79A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B72D8-C221-4806-8D8F-7ED7F969E5BC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A66E2A1-5B65-4BC3-8638-316BE8A35A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4C9A858-1C82-4166-BEC3-5DA0DB3938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3857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24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19.bin"/><Relationship Id="rId2" Type="http://schemas.openxmlformats.org/officeDocument/2006/relationships/customXml" Target="../../customXml/item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8.bin"/><Relationship Id="rId5" Type="http://schemas.openxmlformats.org/officeDocument/2006/relationships/oleObject" Target="../embeddings/oleObject17.bin"/><Relationship Id="rId4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13" Type="http://schemas.openxmlformats.org/officeDocument/2006/relationships/oleObject" Target="../embeddings/oleObject29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23.bin"/><Relationship Id="rId12" Type="http://schemas.openxmlformats.org/officeDocument/2006/relationships/oleObject" Target="../embeddings/oleObject28.bin"/><Relationship Id="rId2" Type="http://schemas.openxmlformats.org/officeDocument/2006/relationships/customXml" Target="../../customXml/item16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2.bin"/><Relationship Id="rId11" Type="http://schemas.openxmlformats.org/officeDocument/2006/relationships/oleObject" Target="../embeddings/oleObject27.bin"/><Relationship Id="rId5" Type="http://schemas.openxmlformats.org/officeDocument/2006/relationships/oleObject" Target="../embeddings/oleObject21.bin"/><Relationship Id="rId10" Type="http://schemas.openxmlformats.org/officeDocument/2006/relationships/oleObject" Target="../embeddings/oleObject26.bin"/><Relationship Id="rId4" Type="http://schemas.openxmlformats.org/officeDocument/2006/relationships/notesSlide" Target="../notesSlides/notesSlide10.xml"/><Relationship Id="rId9" Type="http://schemas.openxmlformats.org/officeDocument/2006/relationships/oleObject" Target="../embeddings/oleObject25.bin"/><Relationship Id="rId14" Type="http://schemas.openxmlformats.org/officeDocument/2006/relationships/oleObject" Target="../embeddings/oleObject30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ustomXml" Target="../../customXml/item18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2.bin"/><Relationship Id="rId5" Type="http://schemas.openxmlformats.org/officeDocument/2006/relationships/oleObject" Target="../embeddings/oleObject31.bin"/><Relationship Id="rId4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9.xml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35.bin"/><Relationship Id="rId2" Type="http://schemas.openxmlformats.org/officeDocument/2006/relationships/customXml" Target="../../customXml/item1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34.bin"/><Relationship Id="rId5" Type="http://schemas.openxmlformats.org/officeDocument/2006/relationships/oleObject" Target="../embeddings/oleObject33.bin"/><Relationship Id="rId4" Type="http://schemas.openxmlformats.org/officeDocument/2006/relationships/notesSlide" Target="../notesSlides/notesSl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20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ustomXml" Target="../../customXml/item14.xml"/><Relationship Id="rId1" Type="http://schemas.openxmlformats.org/officeDocument/2006/relationships/vmlDrawing" Target="../drawings/vmlDrawing10.vml"/><Relationship Id="rId5" Type="http://schemas.openxmlformats.org/officeDocument/2006/relationships/oleObject" Target="../embeddings/oleObject36.bin"/><Relationship Id="rId4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.bin"/><Relationship Id="rId13" Type="http://schemas.openxmlformats.org/officeDocument/2006/relationships/oleObject" Target="../embeddings/oleObject45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39.bin"/><Relationship Id="rId12" Type="http://schemas.openxmlformats.org/officeDocument/2006/relationships/oleObject" Target="../embeddings/oleObject44.bin"/><Relationship Id="rId2" Type="http://schemas.openxmlformats.org/officeDocument/2006/relationships/customXml" Target="../../customXml/item9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38.bin"/><Relationship Id="rId11" Type="http://schemas.openxmlformats.org/officeDocument/2006/relationships/oleObject" Target="../embeddings/oleObject43.bin"/><Relationship Id="rId5" Type="http://schemas.openxmlformats.org/officeDocument/2006/relationships/oleObject" Target="../embeddings/oleObject37.bin"/><Relationship Id="rId10" Type="http://schemas.openxmlformats.org/officeDocument/2006/relationships/oleObject" Target="../embeddings/oleObject42.bin"/><Relationship Id="rId4" Type="http://schemas.openxmlformats.org/officeDocument/2006/relationships/notesSlide" Target="../notesSlides/notesSlide19.xml"/><Relationship Id="rId9" Type="http://schemas.openxmlformats.org/officeDocument/2006/relationships/oleObject" Target="../embeddings/oleObject41.bin"/><Relationship Id="rId14" Type="http://schemas.openxmlformats.org/officeDocument/2006/relationships/oleObject" Target="../embeddings/oleObject46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0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49.bin"/><Relationship Id="rId2" Type="http://schemas.openxmlformats.org/officeDocument/2006/relationships/customXml" Target="../../customXml/item5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48.bin"/><Relationship Id="rId5" Type="http://schemas.openxmlformats.org/officeDocument/2006/relationships/oleObject" Target="../embeddings/oleObject47.bin"/><Relationship Id="rId4" Type="http://schemas.openxmlformats.org/officeDocument/2006/relationships/notesSlide" Target="../notesSlides/notesSlide20.xml"/><Relationship Id="rId9" Type="http://schemas.openxmlformats.org/officeDocument/2006/relationships/oleObject" Target="../embeddings/oleObject51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54.bin"/><Relationship Id="rId2" Type="http://schemas.openxmlformats.org/officeDocument/2006/relationships/customXml" Target="../../customXml/item11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53.bin"/><Relationship Id="rId5" Type="http://schemas.openxmlformats.org/officeDocument/2006/relationships/oleObject" Target="../embeddings/oleObject52.bin"/><Relationship Id="rId4" Type="http://schemas.openxmlformats.org/officeDocument/2006/relationships/notesSlide" Target="../notesSlides/notesSlide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ustomXml" Target="../../customXml/item10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56.bin"/><Relationship Id="rId5" Type="http://schemas.openxmlformats.org/officeDocument/2006/relationships/oleObject" Target="../embeddings/oleObject55.bin"/><Relationship Id="rId4" Type="http://schemas.openxmlformats.org/officeDocument/2006/relationships/notesSlide" Target="../notesSlides/notesSlide2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0.bin"/><Relationship Id="rId13" Type="http://schemas.openxmlformats.org/officeDocument/2006/relationships/oleObject" Target="../embeddings/oleObject65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59.bin"/><Relationship Id="rId12" Type="http://schemas.openxmlformats.org/officeDocument/2006/relationships/oleObject" Target="../embeddings/oleObject64.bin"/><Relationship Id="rId17" Type="http://schemas.openxmlformats.org/officeDocument/2006/relationships/oleObject" Target="../embeddings/oleObject69.bin"/><Relationship Id="rId2" Type="http://schemas.openxmlformats.org/officeDocument/2006/relationships/customXml" Target="../../customXml/item22.xml"/><Relationship Id="rId16" Type="http://schemas.openxmlformats.org/officeDocument/2006/relationships/oleObject" Target="../embeddings/oleObject68.bin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58.bin"/><Relationship Id="rId11" Type="http://schemas.openxmlformats.org/officeDocument/2006/relationships/oleObject" Target="../embeddings/oleObject63.bin"/><Relationship Id="rId5" Type="http://schemas.openxmlformats.org/officeDocument/2006/relationships/oleObject" Target="../embeddings/oleObject57.bin"/><Relationship Id="rId15" Type="http://schemas.openxmlformats.org/officeDocument/2006/relationships/oleObject" Target="../embeddings/oleObject67.bin"/><Relationship Id="rId10" Type="http://schemas.openxmlformats.org/officeDocument/2006/relationships/oleObject" Target="../embeddings/oleObject62.bin"/><Relationship Id="rId4" Type="http://schemas.openxmlformats.org/officeDocument/2006/relationships/notesSlide" Target="../notesSlides/notesSlide23.xml"/><Relationship Id="rId9" Type="http://schemas.openxmlformats.org/officeDocument/2006/relationships/oleObject" Target="../embeddings/oleObject61.bin"/><Relationship Id="rId14" Type="http://schemas.openxmlformats.org/officeDocument/2006/relationships/oleObject" Target="../embeddings/oleObject66.bin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3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72.bin"/><Relationship Id="rId2" Type="http://schemas.openxmlformats.org/officeDocument/2006/relationships/customXml" Target="../../customXml/item13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71.bin"/><Relationship Id="rId11" Type="http://schemas.openxmlformats.org/officeDocument/2006/relationships/oleObject" Target="../embeddings/oleObject76.bin"/><Relationship Id="rId5" Type="http://schemas.openxmlformats.org/officeDocument/2006/relationships/oleObject" Target="../embeddings/oleObject70.bin"/><Relationship Id="rId10" Type="http://schemas.openxmlformats.org/officeDocument/2006/relationships/oleObject" Target="../embeddings/oleObject75.bin"/><Relationship Id="rId4" Type="http://schemas.openxmlformats.org/officeDocument/2006/relationships/notesSlide" Target="../notesSlides/notesSlide24.xml"/><Relationship Id="rId9" Type="http://schemas.openxmlformats.org/officeDocument/2006/relationships/oleObject" Target="../embeddings/oleObject74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ustomXml" Target="../../customXml/item15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ustomXml" Target="../../customXml/item23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3.bin"/><Relationship Id="rId4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6.bin"/><Relationship Id="rId2" Type="http://schemas.openxmlformats.org/officeDocument/2006/relationships/customXml" Target="../../customXml/item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10.bin"/><Relationship Id="rId12" Type="http://schemas.openxmlformats.org/officeDocument/2006/relationships/oleObject" Target="../embeddings/oleObject15.bin"/><Relationship Id="rId2" Type="http://schemas.openxmlformats.org/officeDocument/2006/relationships/customXml" Target="../../customXml/item6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9.bin"/><Relationship Id="rId11" Type="http://schemas.openxmlformats.org/officeDocument/2006/relationships/oleObject" Target="../embeddings/oleObject14.bin"/><Relationship Id="rId5" Type="http://schemas.openxmlformats.org/officeDocument/2006/relationships/oleObject" Target="../embeddings/oleObject8.bin"/><Relationship Id="rId10" Type="http://schemas.openxmlformats.org/officeDocument/2006/relationships/oleObject" Target="../embeddings/oleObject13.bin"/><Relationship Id="rId4" Type="http://schemas.openxmlformats.org/officeDocument/2006/relationships/notesSlide" Target="../notesSlides/notesSlide5.xml"/><Relationship Id="rId9" Type="http://schemas.openxmlformats.org/officeDocument/2006/relationships/oleObject" Target="../embeddings/oleObject1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2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ustomXml" Target="../../customXml/item4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16.bin"/><Relationship Id="rId4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13639" y="1781732"/>
            <a:ext cx="8147747" cy="452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考点一    函数的单调性及最值</a:t>
            </a:r>
            <a:endParaRPr lang="zh-CN" altLang="en-US" sz="2206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5308176" y="1447802"/>
            <a:ext cx="1718889" cy="462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6" b="1" dirty="0"/>
              <a:t>考点清单</a:t>
            </a:r>
          </a:p>
        </p:txBody>
      </p:sp>
      <p:pic>
        <p:nvPicPr>
          <p:cNvPr id="4" name="Picture 1" descr="E:\静\2018\图书出版\53A\PPT课件\未标题-2-0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63593" y="922288"/>
            <a:ext cx="2777259" cy="415395"/>
          </a:xfrm>
          <a:prstGeom prst="rect">
            <a:avLst/>
          </a:prstGeom>
          <a:noFill/>
        </p:spPr>
      </p:pic>
      <p:sp>
        <p:nvSpPr>
          <p:cNvPr id="5" name="TextBox 2"/>
          <p:cNvSpPr txBox="1"/>
          <p:nvPr/>
        </p:nvSpPr>
        <p:spPr>
          <a:xfrm>
            <a:off x="2013639" y="2097534"/>
            <a:ext cx="8147747" cy="881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考向基础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1.函数的单调性</a:t>
            </a:r>
            <a:endParaRPr lang="zh-CN" altLang="en-US" sz="1805" b="1" dirty="0"/>
          </a:p>
        </p:txBody>
      </p:sp>
      <p:graphicFrame>
        <p:nvGraphicFramePr>
          <p:cNvPr id="7" name="表格 4"/>
          <p:cNvGraphicFramePr>
            <a:graphicFrameLocks noGrp="1"/>
          </p:cNvGraphicFramePr>
          <p:nvPr/>
        </p:nvGraphicFramePr>
        <p:xfrm>
          <a:off x="2013639" y="3030293"/>
          <a:ext cx="7759758" cy="3105146"/>
        </p:xfrm>
        <a:graphic>
          <a:graphicData uri="http://schemas.openxmlformats.org/drawingml/2006/table">
            <a:tbl>
              <a:tblPr/>
              <a:tblGrid>
                <a:gridCol w="2586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8658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8658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4273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增函数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减函数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4273">
                <a:tc rowSpan="3"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定义</a:t>
                      </a:r>
                    </a:p>
                  </a:txBody>
                  <a:tcPr marL="45837" marR="45837" marT="45837" marB="45837"/>
                </a:tc>
                <a:tc gridSpan="2"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一般地,设函数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)的定义域为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I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.区间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D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NEU-BZ" pitchFamily="65" charset="-122"/>
                          <a:ea typeface="NEU-BZ" pitchFamily="65" charset="-122"/>
                        </a:rPr>
                        <a:t>⊆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I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,如果对于任意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baseline="-1500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1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baseline="-1500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2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∈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D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,且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baseline="-1500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1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&lt;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baseline="-1500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2</a:t>
                      </a:r>
                    </a:p>
                  </a:txBody>
                  <a:tcPr marL="45837" marR="45837" marT="45837" marB="45837"/>
                </a:tc>
                <a:tc h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4273"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都有①</a:t>
                      </a:r>
                      <a:r>
                        <a:rPr lang="zh-CN" altLang="en-US" sz="12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</a:t>
                      </a:r>
                      <a:r>
                        <a:rPr lang="zh-CN" altLang="en-US" sz="12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2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u="sng" kern="0" baseline="-1500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1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)&lt;</a:t>
                      </a:r>
                      <a:r>
                        <a:rPr lang="zh-CN" altLang="en-US" sz="12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2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u="sng" kern="0" baseline="-1500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2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  </a:t>
                      </a:r>
                      <a:r>
                        <a:rPr lang="zh-CN" altLang="en-US" sz="12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都有②</a:t>
                      </a:r>
                      <a:r>
                        <a:rPr lang="zh-CN" altLang="en-US" sz="12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</a:t>
                      </a:r>
                      <a:r>
                        <a:rPr lang="zh-CN" altLang="en-US" sz="12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2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u="sng" kern="0" baseline="-1500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1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)&gt;</a:t>
                      </a:r>
                      <a:r>
                        <a:rPr lang="zh-CN" altLang="en-US" sz="12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2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u="sng" kern="0" baseline="-1500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2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    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4273"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函数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)在区间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D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上是③</a:t>
                      </a:r>
                      <a:r>
                        <a:rPr lang="zh-CN" altLang="en-US" sz="12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增函数  </a:t>
                      </a:r>
                      <a:r>
                        <a:rPr lang="zh-CN" altLang="en-US" sz="12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函数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)在区间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D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上是④</a:t>
                      </a:r>
                      <a:r>
                        <a:rPr lang="zh-CN" altLang="en-US" sz="12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减函数    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77102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图象描述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1050"/>
                        </a:spcBef>
                      </a:pPr>
                      <a:r>
                        <a:rPr lang="zh-CN" altLang="en-US" sz="1200" kern="0" spc="3877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endParaRPr lang="en-US" altLang="zh-CN" sz="1200" kern="0" spc="3877" dirty="0">
                        <a:solidFill>
                          <a:srgbClr val="000000"/>
                        </a:solidFill>
                        <a:latin typeface="Times New Roman" pitchFamily="65" charset="-122"/>
                        <a:ea typeface="宋体" pitchFamily="65" charset="-122"/>
                      </a:endParaRP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1050"/>
                        </a:spcBef>
                      </a:pPr>
                      <a:endParaRPr lang="en-US" altLang="zh-CN" sz="1200" kern="0" spc="3877" dirty="0">
                        <a:solidFill>
                          <a:srgbClr val="000000"/>
                        </a:solidFill>
                        <a:latin typeface="Times New Roman" pitchFamily="65" charset="-122"/>
                        <a:ea typeface="宋体" pitchFamily="65" charset="-122"/>
                      </a:endParaRP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1050"/>
                        </a:spcBef>
                      </a:pPr>
                      <a:endParaRPr lang="zh-CN" altLang="en-US" sz="1200" kern="0" spc="3877" dirty="0">
                        <a:solidFill>
                          <a:srgbClr val="000000"/>
                        </a:solidFill>
                        <a:latin typeface="Times New Roman" pitchFamily="65" charset="-122"/>
                        <a:ea typeface="宋体" pitchFamily="65" charset="-122"/>
                      </a:endParaRP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1050"/>
                        </a:spcBef>
                      </a:pP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自左向右看图象是上升的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1075"/>
                        </a:spcBef>
                      </a:pPr>
                      <a:r>
                        <a:rPr lang="zh-CN" altLang="en-US" sz="1200" kern="0" spc="6886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endParaRPr lang="en-US" altLang="zh-CN" sz="1200" kern="0" spc="6886" dirty="0">
                        <a:solidFill>
                          <a:srgbClr val="000000"/>
                        </a:solidFill>
                        <a:latin typeface="Times New Roman" pitchFamily="65" charset="-122"/>
                        <a:ea typeface="宋体" pitchFamily="65" charset="-122"/>
                      </a:endParaRP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1075"/>
                        </a:spcBef>
                      </a:pPr>
                      <a:endParaRPr lang="en-US" altLang="zh-CN" sz="1200" kern="0" spc="6886" dirty="0">
                        <a:solidFill>
                          <a:srgbClr val="000000"/>
                        </a:solidFill>
                        <a:latin typeface="Times New Roman" pitchFamily="65" charset="-122"/>
                        <a:ea typeface="宋体" pitchFamily="65" charset="-122"/>
                      </a:endParaRP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1075"/>
                        </a:spcBef>
                      </a:pPr>
                      <a:endParaRPr lang="zh-CN" altLang="en-US" sz="1200" kern="0" spc="6886" dirty="0">
                        <a:solidFill>
                          <a:srgbClr val="000000"/>
                        </a:solidFill>
                        <a:latin typeface="Times New Roman" pitchFamily="65" charset="-122"/>
                        <a:ea typeface="宋体" pitchFamily="65" charset="-122"/>
                      </a:endParaRP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1075"/>
                        </a:spcBef>
                      </a:pP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自左向右看图象是下降的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pic>
        <p:nvPicPr>
          <p:cNvPr id="8" name="图片 5" descr="textimage0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03427" y="4696124"/>
            <a:ext cx="935761" cy="963284"/>
          </a:xfrm>
          <a:prstGeom prst="rect">
            <a:avLst/>
          </a:prstGeom>
        </p:spPr>
      </p:pic>
      <p:pic>
        <p:nvPicPr>
          <p:cNvPr id="9" name="图片 6" descr="textimage1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00082" y="4699609"/>
            <a:ext cx="1307146" cy="978074"/>
          </a:xfrm>
          <a:prstGeom prst="rect">
            <a:avLst/>
          </a:prstGeom>
        </p:spPr>
      </p:pic>
      <p:grpSp>
        <p:nvGrpSpPr>
          <p:cNvPr id="10" name="组合 16"/>
          <p:cNvGrpSpPr/>
          <p:nvPr/>
        </p:nvGrpSpPr>
        <p:grpSpPr bwMode="auto">
          <a:xfrm>
            <a:off x="5611357" y="3873508"/>
            <a:ext cx="1025730" cy="202383"/>
            <a:chOff x="4881562" y="3017875"/>
            <a:chExt cx="829074" cy="171043"/>
          </a:xfrm>
        </p:grpSpPr>
        <p:sp>
          <p:nvSpPr>
            <p:cNvPr id="11" name="矩形 13"/>
            <p:cNvSpPr>
              <a:spLocks noChangeArrowheads="1"/>
            </p:cNvSpPr>
            <p:nvPr/>
          </p:nvSpPr>
          <p:spPr bwMode="auto">
            <a:xfrm>
              <a:off x="4927203" y="3017875"/>
              <a:ext cx="783433" cy="171043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2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4" name="组合 16"/>
          <p:cNvGrpSpPr/>
          <p:nvPr/>
        </p:nvGrpSpPr>
        <p:grpSpPr bwMode="auto">
          <a:xfrm>
            <a:off x="8168500" y="3854721"/>
            <a:ext cx="1129236" cy="214307"/>
            <a:chOff x="4797901" y="3017875"/>
            <a:chExt cx="912735" cy="181120"/>
          </a:xfrm>
        </p:grpSpPr>
        <p:sp>
          <p:nvSpPr>
            <p:cNvPr id="15" name="矩形 13"/>
            <p:cNvSpPr>
              <a:spLocks noChangeArrowheads="1"/>
            </p:cNvSpPr>
            <p:nvPr/>
          </p:nvSpPr>
          <p:spPr bwMode="auto">
            <a:xfrm>
              <a:off x="4927203" y="3017875"/>
              <a:ext cx="783433" cy="171043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6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797901" y="3197407"/>
              <a:ext cx="783430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7" name="组合 16"/>
          <p:cNvGrpSpPr/>
          <p:nvPr/>
        </p:nvGrpSpPr>
        <p:grpSpPr bwMode="auto">
          <a:xfrm>
            <a:off x="6226366" y="4187253"/>
            <a:ext cx="929154" cy="261526"/>
            <a:chOff x="4881562" y="3017875"/>
            <a:chExt cx="829074" cy="171043"/>
          </a:xfrm>
        </p:grpSpPr>
        <p:sp>
          <p:nvSpPr>
            <p:cNvPr id="18" name="矩形 13"/>
            <p:cNvSpPr>
              <a:spLocks noChangeArrowheads="1"/>
            </p:cNvSpPr>
            <p:nvPr/>
          </p:nvSpPr>
          <p:spPr bwMode="auto">
            <a:xfrm>
              <a:off x="4927203" y="3017875"/>
              <a:ext cx="783433" cy="171043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9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20" name="组合 19"/>
          <p:cNvGrpSpPr/>
          <p:nvPr/>
        </p:nvGrpSpPr>
        <p:grpSpPr bwMode="auto">
          <a:xfrm>
            <a:off x="8830052" y="4187253"/>
            <a:ext cx="929154" cy="261526"/>
            <a:chOff x="4881562" y="3017875"/>
            <a:chExt cx="829074" cy="171043"/>
          </a:xfrm>
        </p:grpSpPr>
        <p:sp>
          <p:nvSpPr>
            <p:cNvPr id="21" name="矩形 13"/>
            <p:cNvSpPr>
              <a:spLocks noChangeArrowheads="1"/>
            </p:cNvSpPr>
            <p:nvPr/>
          </p:nvSpPr>
          <p:spPr bwMode="auto">
            <a:xfrm>
              <a:off x="4927203" y="3017875"/>
              <a:ext cx="783433" cy="171043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22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  <p:extLst>
      <p:ext uri="{BB962C8B-B14F-4D97-AF65-F5344CB8AC3E}">
        <p14:creationId xmlns:p14="http://schemas.microsoft.com/office/powerpoint/2010/main" xmlns="" val="2979426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053707" y="1160147"/>
            <a:ext cx="8147747" cy="2125612"/>
            <a:chOff x="540000" y="1157193"/>
            <a:chExt cx="8127000" cy="2120200"/>
          </a:xfrm>
        </p:grpSpPr>
        <p:grpSp>
          <p:nvGrpSpPr>
            <p:cNvPr id="8" name="组合 7"/>
            <p:cNvGrpSpPr/>
            <p:nvPr/>
          </p:nvGrpSpPr>
          <p:grpSpPr>
            <a:xfrm>
              <a:off x="540000" y="1512557"/>
              <a:ext cx="8127000" cy="1764836"/>
              <a:chOff x="540000" y="1080000"/>
              <a:chExt cx="8127000" cy="1764836"/>
            </a:xfrm>
          </p:grpSpPr>
          <p:sp>
            <p:nvSpPr>
              <p:cNvPr id="2" name="TextBox 2"/>
              <p:cNvSpPr txBox="1"/>
              <p:nvPr/>
            </p:nvSpPr>
            <p:spPr>
              <a:xfrm>
                <a:off x="540000" y="1080000"/>
                <a:ext cx="8127000" cy="16580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7" b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例2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    (2018安徽合肥第二次教学质量检测,6)已知函数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f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(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x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)=</a:t>
                </a:r>
                <a:r>
                  <a:rPr lang="zh-CN" altLang="en-US" sz="2729" kern="0" spc="2158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是奇</a:t>
                </a:r>
                <a:endParaRPr lang="zh-CN" altLang="en-US" sz="1805" dirty="0"/>
              </a:p>
              <a:p>
                <a:pPr eaLnBrk="0" latinLnBrk="1" hangingPunct="0">
                  <a:lnSpc>
                    <a:spcPct val="150000"/>
                  </a:lnSpc>
                  <a:spcBef>
                    <a:spcPts val="269"/>
                  </a:spcBef>
                </a:pP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函数,则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f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(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a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)的值等于</a:t>
                </a:r>
                <a:r>
                  <a:rPr lang="zh-CN" altLang="en-US" sz="1578" kern="0" spc="439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(　　)</a:t>
                </a:r>
                <a:endParaRPr lang="zh-CN" altLang="en-US" sz="1805" dirty="0"/>
              </a:p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A.-</a:t>
                </a:r>
                <a:r>
                  <a:rPr lang="zh-CN" altLang="en-US" sz="2599" kern="0" spc="-1245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　    B.3　    C.-</a:t>
                </a:r>
                <a:r>
                  <a:rPr lang="zh-CN" altLang="en-US" sz="2599" kern="0" spc="-1245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或3　    D.</a:t>
                </a:r>
                <a:r>
                  <a:rPr lang="zh-CN" altLang="en-US" sz="2599" kern="0" spc="-1245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或3</a:t>
                </a:r>
                <a:endParaRPr lang="zh-CN" altLang="en-US" sz="1805" dirty="0"/>
              </a:p>
            </p:txBody>
          </p:sp>
          <p:graphicFrame>
            <p:nvGraphicFramePr>
              <p:cNvPr id="4" name="对象 3"/>
              <p:cNvGraphicFramePr>
                <a:graphicFrameLocks noChangeAspect="1"/>
              </p:cNvGraphicFramePr>
              <p:nvPr/>
            </p:nvGraphicFramePr>
            <p:xfrm>
              <a:off x="6899083" y="1145823"/>
              <a:ext cx="619124" cy="590549"/>
            </p:xfrm>
            <a:graphic>
              <a:graphicData uri="http://schemas.openxmlformats.org/presentationml/2006/ole">
                <p:oleObj spid="_x0000_s6150" name="Equation" r:id="rId5" imgW="16459200" imgH="15544800" progId="Equation.DSMT4">
                  <p:embed/>
                </p:oleObj>
              </a:graphicData>
            </a:graphic>
          </p:graphicFrame>
          <p:graphicFrame>
            <p:nvGraphicFramePr>
              <p:cNvPr id="5" name="对象 4"/>
              <p:cNvGraphicFramePr>
                <a:graphicFrameLocks noChangeAspect="1"/>
              </p:cNvGraphicFramePr>
              <p:nvPr/>
            </p:nvGraphicFramePr>
            <p:xfrm>
              <a:off x="873602" y="2292386"/>
              <a:ext cx="171449" cy="552450"/>
            </p:xfrm>
            <a:graphic>
              <a:graphicData uri="http://schemas.openxmlformats.org/presentationml/2006/ole">
                <p:oleObj spid="_x0000_s6151" name="Equation" r:id="rId6" imgW="4572000" imgH="14630400" progId="Equation.DSMT4">
                  <p:embed/>
                </p:oleObj>
              </a:graphicData>
            </a:graphic>
          </p:graphicFrame>
          <p:graphicFrame>
            <p:nvGraphicFramePr>
              <p:cNvPr id="6" name="对象 5"/>
              <p:cNvGraphicFramePr>
                <a:graphicFrameLocks noChangeAspect="1"/>
              </p:cNvGraphicFramePr>
              <p:nvPr/>
            </p:nvGraphicFramePr>
            <p:xfrm>
              <a:off x="2749136" y="2292386"/>
              <a:ext cx="171450" cy="552450"/>
            </p:xfrm>
            <a:graphic>
              <a:graphicData uri="http://schemas.openxmlformats.org/presentationml/2006/ole">
                <p:oleObj spid="_x0000_s6152" name="Equation" r:id="rId7" imgW="4572000" imgH="14630400" progId="Equation.DSMT4">
                  <p:embed/>
                </p:oleObj>
              </a:graphicData>
            </a:graphic>
          </p:graphicFrame>
          <p:graphicFrame>
            <p:nvGraphicFramePr>
              <p:cNvPr id="7" name="对象 6"/>
              <p:cNvGraphicFramePr>
                <a:graphicFrameLocks noChangeAspect="1"/>
              </p:cNvGraphicFramePr>
              <p:nvPr/>
            </p:nvGraphicFramePr>
            <p:xfrm>
              <a:off x="4063672" y="2292386"/>
              <a:ext cx="171450" cy="552450"/>
            </p:xfrm>
            <a:graphic>
              <a:graphicData uri="http://schemas.openxmlformats.org/presentationml/2006/ole">
                <p:oleObj spid="_x0000_s6153" name="Equation" r:id="rId8" imgW="4572000" imgH="14630400" progId="Equation.DSMT4">
                  <p:embed/>
                </p:oleObj>
              </a:graphicData>
            </a:graphic>
          </p:graphicFrame>
        </p:grpSp>
        <p:sp>
          <p:nvSpPr>
            <p:cNvPr id="9" name="TextBox 2"/>
            <p:cNvSpPr txBox="1"/>
            <p:nvPr/>
          </p:nvSpPr>
          <p:spPr>
            <a:xfrm>
              <a:off x="540000" y="1157193"/>
              <a:ext cx="8127000" cy="41312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考向二    函数的奇偶性及其应用</a:t>
              </a:r>
              <a:endParaRPr lang="zh-CN" altLang="en-US" sz="1805" b="1" dirty="0"/>
            </a:p>
          </p:txBody>
        </p:sp>
      </p:grpSp>
    </p:spTree>
    <p:custDataLst>
      <p:custData r:id="rId2"/>
    </p:custDataLst>
    <p:extLst>
      <p:ext uri="{BB962C8B-B14F-4D97-AF65-F5344CB8AC3E}">
        <p14:creationId xmlns:p14="http://schemas.microsoft.com/office/powerpoint/2010/main" xmlns="" val="33855867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053707" y="1082757"/>
            <a:ext cx="8147747" cy="4732688"/>
            <a:chOff x="540000" y="1080000"/>
            <a:chExt cx="8127000" cy="4720637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45975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因为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)为奇函数,所以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即</a:t>
              </a:r>
              <a:r>
                <a:rPr lang="zh-CN" altLang="en-US" sz="2729" kern="0" spc="2834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=-</a:t>
              </a:r>
              <a:r>
                <a:rPr lang="zh-CN" altLang="en-US" sz="2729" kern="0" spc="2158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,整理可得</a:t>
              </a:r>
              <a:r>
                <a:rPr lang="zh-CN" altLang="en-US" sz="2729" kern="0" spc="3661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729" kern="0" spc="321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11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即(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-1)·2</a:t>
              </a:r>
              <a:r>
                <a:rPr lang="zh-CN" altLang="en-US" sz="1519" i="1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=0,则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=1,∴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7" kern="0" dirty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±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=1时,函数的解析式为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729" kern="0" spc="1706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11"/>
                </a:spcBef>
              </a:pP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(1)=</a:t>
              </a:r>
              <a:r>
                <a:rPr lang="zh-CN" altLang="en-US" sz="2729" kern="0" spc="1556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=-</a:t>
              </a:r>
              <a:r>
                <a:rPr lang="zh-CN" altLang="en-US" sz="2554" kern="0" spc="-12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;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11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=-1时,函数的解析式为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729" kern="0" spc="291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11"/>
                </a:spcBef>
              </a:pP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(-1)=</a:t>
              </a:r>
              <a:r>
                <a:rPr lang="zh-CN" altLang="en-US" sz="2729" kern="0" spc="3361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=3.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11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综上可得,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)的值等于-</a:t>
              </a:r>
              <a:r>
                <a:rPr lang="zh-CN" altLang="en-US" sz="2599" kern="0" spc="-1245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或3.</a:t>
              </a:r>
              <a:endParaRPr lang="zh-CN" altLang="en-US" sz="1805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795600" y="1611015"/>
            <a:ext cx="704850" cy="590550"/>
          </p:xfrm>
          <a:graphic>
            <a:graphicData uri="http://schemas.openxmlformats.org/presentationml/2006/ole">
              <p:oleObj spid="_x0000_s7180" name="Equation" r:id="rId5" imgW="18592800" imgH="155448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1729716" y="1611015"/>
            <a:ext cx="619125" cy="590550"/>
          </p:xfrm>
          <a:graphic>
            <a:graphicData uri="http://schemas.openxmlformats.org/presentationml/2006/ole">
              <p:oleObj spid="_x0000_s7181" name="Equation" r:id="rId6" imgW="16459200" imgH="155448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3435141" y="1611015"/>
            <a:ext cx="809625" cy="590550"/>
          </p:xfrm>
          <a:graphic>
            <a:graphicData uri="http://schemas.openxmlformats.org/presentationml/2006/ole">
              <p:oleObj spid="_x0000_s7182" name="Equation" r:id="rId7" imgW="21336000" imgH="155448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4388915" y="1611015"/>
            <a:ext cx="752475" cy="590550"/>
          </p:xfrm>
          <a:graphic>
            <a:graphicData uri="http://schemas.openxmlformats.org/presentationml/2006/ole">
              <p:oleObj spid="_x0000_s7183" name="Equation" r:id="rId8" imgW="19812000" imgH="155448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3805060" y="2707011"/>
            <a:ext cx="561975" cy="590550"/>
          </p:xfrm>
          <a:graphic>
            <a:graphicData uri="http://schemas.openxmlformats.org/presentationml/2006/ole">
              <p:oleObj spid="_x0000_s7184" name="Equation" r:id="rId9" imgW="14935200" imgH="155448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1573432" y="3337816"/>
            <a:ext cx="542924" cy="590550"/>
          </p:xfrm>
          <a:graphic>
            <a:graphicData uri="http://schemas.openxmlformats.org/presentationml/2006/ole">
              <p:oleObj spid="_x0000_s7185" name="Equation" r:id="rId10" imgW="14325600" imgH="155448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2345623" y="3377479"/>
            <a:ext cx="171450" cy="552450"/>
          </p:xfrm>
          <a:graphic>
            <a:graphicData uri="http://schemas.openxmlformats.org/presentationml/2006/ole">
              <p:oleObj spid="_x0000_s7186" name="Equation" r:id="rId11" imgW="4572000" imgH="146304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3890177" y="3968620"/>
            <a:ext cx="714375" cy="590550"/>
          </p:xfrm>
          <a:graphic>
            <a:graphicData uri="http://schemas.openxmlformats.org/presentationml/2006/ole">
              <p:oleObj spid="_x0000_s7187" name="Equation" r:id="rId12" imgW="18897600" imgH="155448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1658549" y="4599425"/>
            <a:ext cx="771525" cy="590550"/>
          </p:xfrm>
          <a:graphic>
            <a:graphicData uri="http://schemas.openxmlformats.org/presentationml/2006/ole">
              <p:oleObj spid="_x0000_s7188" name="Equation" r:id="rId13" imgW="20421600" imgH="155448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3169914" y="5248188"/>
            <a:ext cx="171450" cy="552449"/>
          </p:xfrm>
          <a:graphic>
            <a:graphicData uri="http://schemas.openxmlformats.org/presentationml/2006/ole">
              <p:oleObj spid="_x0000_s7189" name="Equation" r:id="rId14" imgW="4572000" imgH="14630400" progId="Equation.DSMT4">
                <p:embed/>
              </p:oleObj>
            </a:graphicData>
          </a:graphic>
        </p:graphicFrame>
      </p:grpSp>
      <p:sp>
        <p:nvSpPr>
          <p:cNvPr id="15" name="TextBox 2"/>
          <p:cNvSpPr txBox="1"/>
          <p:nvPr/>
        </p:nvSpPr>
        <p:spPr>
          <a:xfrm>
            <a:off x="2022127" y="5864092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C</a:t>
            </a:r>
            <a:endParaRPr lang="zh-CN" altLang="en-US" sz="1805" dirty="0"/>
          </a:p>
        </p:txBody>
      </p:sp>
    </p:spTree>
    <p:custDataLst>
      <p:custData r:id="rId2"/>
    </p:custDataLst>
    <p:extLst>
      <p:ext uri="{BB962C8B-B14F-4D97-AF65-F5344CB8AC3E}">
        <p14:creationId xmlns:p14="http://schemas.microsoft.com/office/powerpoint/2010/main" xmlns="" val="2066497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214390"/>
            <a:ext cx="8147747" cy="48286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考向基础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1.周期函数的概念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对于函数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),如果存在一个非零常数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,使得当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取定义域内的任何值时,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都有①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 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,那么函数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)叫做周期函数,非零常数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叫做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的周期.如果所有的周期中存在一个最小的正数,那么这个最小正数就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叫做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)的最小正周期.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2.关于函数周期性的几个常用结论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),则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)的周期是②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=|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   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),则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)的周期是③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=2|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  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762" kern="0" spc="129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或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)=-</a:t>
            </a:r>
            <a:r>
              <a:rPr lang="zh-CN" altLang="en-US" sz="2762" kern="0" spc="129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,其中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0,则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)的周期是④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=2|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   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383687" y="5521732"/>
          <a:ext cx="515663" cy="601607"/>
        </p:xfrm>
        <a:graphic>
          <a:graphicData uri="http://schemas.openxmlformats.org/presentationml/2006/ole">
            <p:oleObj spid="_x0000_s8196" name="Equation" r:id="rId5" imgW="13716000" imgH="158496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015871" y="5521732"/>
          <a:ext cx="515662" cy="601606"/>
        </p:xfrm>
        <a:graphic>
          <a:graphicData uri="http://schemas.openxmlformats.org/presentationml/2006/ole">
            <p:oleObj spid="_x0000_s8197" name="Equation" r:id="rId6" imgW="13716000" imgH="15849600" progId="Equation.DSMT4">
              <p:embed/>
            </p:oleObj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2053707" y="910680"/>
            <a:ext cx="8147747" cy="452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考点三    函数的周期性</a:t>
            </a:r>
            <a:endParaRPr lang="zh-CN" altLang="en-US" sz="2206" b="1" dirty="0"/>
          </a:p>
        </p:txBody>
      </p:sp>
      <p:grpSp>
        <p:nvGrpSpPr>
          <p:cNvPr id="7" name="组合 16"/>
          <p:cNvGrpSpPr/>
          <p:nvPr/>
        </p:nvGrpSpPr>
        <p:grpSpPr bwMode="auto">
          <a:xfrm>
            <a:off x="2831034" y="2641176"/>
            <a:ext cx="1575648" cy="362875"/>
            <a:chOff x="4881562" y="2969419"/>
            <a:chExt cx="783432" cy="219075"/>
          </a:xfrm>
        </p:grpSpPr>
        <p:sp>
          <p:nvSpPr>
            <p:cNvPr id="8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9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0" name="组合 16"/>
          <p:cNvGrpSpPr/>
          <p:nvPr/>
        </p:nvGrpSpPr>
        <p:grpSpPr bwMode="auto">
          <a:xfrm>
            <a:off x="6696227" y="4483747"/>
            <a:ext cx="969263" cy="362875"/>
            <a:chOff x="4881562" y="2969419"/>
            <a:chExt cx="783432" cy="219075"/>
          </a:xfrm>
        </p:grpSpPr>
        <p:sp>
          <p:nvSpPr>
            <p:cNvPr id="11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2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3" name="组合 16"/>
          <p:cNvGrpSpPr/>
          <p:nvPr/>
        </p:nvGrpSpPr>
        <p:grpSpPr bwMode="auto">
          <a:xfrm>
            <a:off x="5868662" y="4947814"/>
            <a:ext cx="969263" cy="362875"/>
            <a:chOff x="4881562" y="2969419"/>
            <a:chExt cx="783432" cy="219075"/>
          </a:xfrm>
        </p:grpSpPr>
        <p:sp>
          <p:nvSpPr>
            <p:cNvPr id="1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6" name="组合 16"/>
          <p:cNvGrpSpPr/>
          <p:nvPr/>
        </p:nvGrpSpPr>
        <p:grpSpPr bwMode="auto">
          <a:xfrm>
            <a:off x="8874409" y="5535562"/>
            <a:ext cx="969263" cy="362875"/>
            <a:chOff x="4881562" y="2969419"/>
            <a:chExt cx="783432" cy="219075"/>
          </a:xfrm>
        </p:grpSpPr>
        <p:sp>
          <p:nvSpPr>
            <p:cNvPr id="17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8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2"/>
    </p:custDataLst>
    <p:extLst>
      <p:ext uri="{BB962C8B-B14F-4D97-AF65-F5344CB8AC3E}">
        <p14:creationId xmlns:p14="http://schemas.microsoft.com/office/powerpoint/2010/main" xmlns="" val="1202843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136590"/>
            <a:ext cx="8147747" cy="1862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(4)设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)是R上的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偶函数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,且图象关于直线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0)对称,则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)是周期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函数,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2|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是它的一个周期.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(5)设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)是R上的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奇函数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,且图象关于直线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0)对称,则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)是周期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函数,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4|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是它的一个周期.</a:t>
            </a:r>
            <a:endParaRPr lang="zh-CN" altLang="en-US" sz="1805" dirty="0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xmlns="" val="9504312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013639" y="850667"/>
            <a:ext cx="8187815" cy="2649954"/>
            <a:chOff x="500034" y="848501"/>
            <a:chExt cx="8166966" cy="2643206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692560"/>
              <a:ext cx="8127000" cy="179914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例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    (2018山东济宁一模,10)已知函数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)是(-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,+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)上的奇函数,且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的图象关于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=1对称,当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∈[0,1]时,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)=2</a:t>
              </a:r>
              <a:r>
                <a:rPr lang="zh-CN" altLang="en-US" sz="1519" i="1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-1.则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(2 017)+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(2 018)的值为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1578" kern="0" spc="43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A.-2　    B.-1　    C.0　    D.1</a:t>
              </a:r>
              <a:endParaRPr lang="zh-CN" altLang="en-US" sz="1805" dirty="0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500034" y="848501"/>
              <a:ext cx="8127000" cy="793256"/>
              <a:chOff x="540000" y="1062815"/>
              <a:chExt cx="8127000" cy="793256"/>
            </a:xfrm>
          </p:grpSpPr>
          <p:sp>
            <p:nvSpPr>
              <p:cNvPr id="4" name="TextBox 2"/>
              <p:cNvSpPr txBox="1"/>
              <p:nvPr/>
            </p:nvSpPr>
            <p:spPr>
              <a:xfrm>
                <a:off x="540000" y="1442945"/>
                <a:ext cx="8127000" cy="41312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7" b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考向    函数的周期性及其应用</a:t>
                </a:r>
                <a:endParaRPr lang="zh-CN" altLang="en-US" sz="1805" b="1" dirty="0"/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540000" y="1062815"/>
                <a:ext cx="8127000" cy="41312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7" b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考向突破</a:t>
                </a:r>
                <a:endParaRPr lang="zh-CN" altLang="en-US" sz="1805" b="1" dirty="0"/>
              </a:p>
            </p:txBody>
          </p:sp>
        </p:grpSp>
      </p:grpSp>
      <p:sp>
        <p:nvSpPr>
          <p:cNvPr id="7" name="TextBox 2"/>
          <p:cNvSpPr txBox="1"/>
          <p:nvPr/>
        </p:nvSpPr>
        <p:spPr>
          <a:xfrm>
            <a:off x="2022127" y="3500621"/>
            <a:ext cx="8147747" cy="1862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∵函数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)是(-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,+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)上的奇函数,∴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),由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)的图象关于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直线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=1对称,得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),∴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),∴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endParaRPr lang="en-US" altLang="zh-CN" sz="2017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)的周期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=4.∵当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∈[0,1]时,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)=2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-1.∴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(2 017)+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(2 018)=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(2)=</a:t>
            </a:r>
            <a:endParaRPr lang="en-US" altLang="zh-CN" sz="2017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(0)=2-1+1-1=1.故选D.</a:t>
            </a:r>
            <a:endParaRPr lang="zh-CN" altLang="en-US" sz="1805" dirty="0"/>
          </a:p>
        </p:txBody>
      </p:sp>
      <p:sp>
        <p:nvSpPr>
          <p:cNvPr id="8" name="TextBox 2"/>
          <p:cNvSpPr txBox="1"/>
          <p:nvPr/>
        </p:nvSpPr>
        <p:spPr>
          <a:xfrm>
            <a:off x="2022127" y="5242508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D</a:t>
            </a:r>
            <a:endParaRPr lang="zh-CN" altLang="en-US" sz="1805" dirty="0"/>
          </a:p>
        </p:txBody>
      </p:sp>
      <p:sp>
        <p:nvSpPr>
          <p:cNvPr id="9" name="TextBox 2"/>
          <p:cNvSpPr txBox="1"/>
          <p:nvPr/>
        </p:nvSpPr>
        <p:spPr>
          <a:xfrm>
            <a:off x="1992555" y="5562826"/>
            <a:ext cx="8147747" cy="881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方法点拨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利用函数性质求值的关键是利用函数的奇偶性、对称性以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及函数的周期性将自变量转化到指定区间内,然后代入函数解析式求值.</a:t>
            </a:r>
            <a:endParaRPr lang="zh-CN" altLang="en-US" sz="1805" dirty="0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xmlns="" val="179860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916071"/>
            <a:ext cx="8147747" cy="3768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方法1    判断函数单调性的方法</a:t>
            </a:r>
            <a:endParaRPr lang="zh-CN" altLang="en-US" sz="2206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1.定义法:设元→作差→变形→判断符号→给出结论.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2.利用函数的性质:若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)都为增(减)函数,则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)为增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(减)函数;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)为增函数,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)为减函数,则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)为增函数,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)为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减函数.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3.图象法:如果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)是以图象形式给出的,或者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)的图象易作出,则可由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图象直观地判断函数的单调性.</a:t>
            </a:r>
            <a:endParaRPr lang="zh-CN" altLang="en-US" sz="1805" dirty="0"/>
          </a:p>
        </p:txBody>
      </p:sp>
      <p:sp>
        <p:nvSpPr>
          <p:cNvPr id="3" name="文本框 2"/>
          <p:cNvSpPr txBox="1"/>
          <p:nvPr/>
        </p:nvSpPr>
        <p:spPr>
          <a:xfrm>
            <a:off x="5324110" y="1483148"/>
            <a:ext cx="1718889" cy="462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6" b="1" dirty="0"/>
              <a:t>方法技巧</a:t>
            </a:r>
          </a:p>
        </p:txBody>
      </p:sp>
      <p:pic>
        <p:nvPicPr>
          <p:cNvPr id="4" name="Picture 2" descr="E:\静\2018\图书出版\53A\PPT课件\未标题-2-04-0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07371" y="993908"/>
            <a:ext cx="2777259" cy="415395"/>
          </a:xfrm>
          <a:prstGeom prst="rect">
            <a:avLst/>
          </a:prstGeom>
          <a:noFill/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8997380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315502"/>
            <a:ext cx="8147747" cy="2328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4.利用复合函数关系判断单调性</a:t>
            </a:r>
            <a:endParaRPr lang="zh-CN" altLang="en-US" sz="2406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法则是“同增异减”,即若两个简单函数的单调性相同,则这两个函数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的复合函数为增函数,若两个简单函数的单调性相反,则这两个函数的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复合函数为减函数.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5.导数法:利用导数取值的正负确定函数的单调区间.</a:t>
            </a:r>
            <a:endParaRPr lang="zh-CN" altLang="en-US" sz="1805" dirty="0"/>
          </a:p>
        </p:txBody>
      </p:sp>
      <p:sp>
        <p:nvSpPr>
          <p:cNvPr id="3" name="TextBox 2"/>
          <p:cNvSpPr txBox="1"/>
          <p:nvPr/>
        </p:nvSpPr>
        <p:spPr>
          <a:xfrm>
            <a:off x="2022127" y="3750594"/>
            <a:ext cx="8147747" cy="2328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例1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(2017河南商丘二模,3)已知函数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)=ln(e+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)+ln(e-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),则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)是</a:t>
            </a:r>
            <a:r>
              <a:rPr lang="zh-CN" altLang="en-US" sz="1578" kern="0" spc="43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    　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A.奇函数,且在(0,e)上是增函数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B.奇函数,且在(0,e)上是减函数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C.偶函数,且在(0,e)上是增函数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D.偶函数,且在(0,e)上是减函数</a:t>
            </a:r>
            <a:endParaRPr lang="zh-CN" altLang="en-US" sz="1805" dirty="0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xmlns="" val="41383178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053707" y="1082757"/>
            <a:ext cx="8147747" cy="3800652"/>
            <a:chOff x="540000" y="1080000"/>
            <a:chExt cx="8127000" cy="3790974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37909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解析　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解法一: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)的定义域为(-e,e),关于原点对称.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)=ln(e-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)+ln(e+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),∴函数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)是偶函数,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函数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)=ln(e+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)+ln(e-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)=ln(e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),在(0,e)上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=e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是减函数,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=ln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是增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函数,由复合函数的单调性可知函数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)=ln(e+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)+ln(e-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)在(0,e)上是减函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数,故选D.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解法二:同解法一知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)是偶函数.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在(0,e)上,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'(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599" kern="0" spc="131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599" kern="0" spc="131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599" kern="0" spc="288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则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'(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)&lt;0,则函数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)在(0,e)上单调递减,故选D.</a:t>
              </a:r>
              <a:endParaRPr lang="zh-CN" altLang="en-US" sz="1805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2266083" y="3954933"/>
            <a:ext cx="495300" cy="552450"/>
          </p:xfrm>
          <a:graphic>
            <a:graphicData uri="http://schemas.openxmlformats.org/presentationml/2006/ole">
              <p:oleObj spid="_x0000_s9221" name="Equation" r:id="rId5" imgW="13106400" imgH="146304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2846500" y="3954933"/>
            <a:ext cx="495300" cy="552450"/>
          </p:xfrm>
          <a:graphic>
            <a:graphicData uri="http://schemas.openxmlformats.org/presentationml/2006/ole">
              <p:oleObj spid="_x0000_s9222" name="Equation" r:id="rId6" imgW="13106400" imgH="146304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3485949" y="3954933"/>
            <a:ext cx="695324" cy="552449"/>
          </p:xfrm>
          <a:graphic>
            <a:graphicData uri="http://schemas.openxmlformats.org/presentationml/2006/ole">
              <p:oleObj spid="_x0000_s9223" name="Equation" r:id="rId7" imgW="18288000" imgH="14630400" progId="Equation.DSMT4">
                <p:embed/>
              </p:oleObj>
            </a:graphicData>
          </a:graphic>
        </p:graphicFrame>
      </p:grpSp>
      <p:sp>
        <p:nvSpPr>
          <p:cNvPr id="8" name="TextBox 2"/>
          <p:cNvSpPr txBox="1"/>
          <p:nvPr/>
        </p:nvSpPr>
        <p:spPr>
          <a:xfrm>
            <a:off x="2102234" y="5004648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D</a:t>
            </a:r>
            <a:endParaRPr lang="zh-CN" altLang="en-US" sz="1805" dirty="0"/>
          </a:p>
        </p:txBody>
      </p:sp>
    </p:spTree>
    <p:custDataLst>
      <p:custData r:id="rId2"/>
    </p:custDataLst>
    <p:extLst>
      <p:ext uri="{BB962C8B-B14F-4D97-AF65-F5344CB8AC3E}">
        <p14:creationId xmlns:p14="http://schemas.microsoft.com/office/powerpoint/2010/main" xmlns="" val="3422959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053707" y="1082757"/>
            <a:ext cx="8147747" cy="4952468"/>
            <a:chOff x="540000" y="1080000"/>
            <a:chExt cx="8127000" cy="4939858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34322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206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方法2    判断函数奇偶性的一般方法</a:t>
              </a:r>
              <a:endParaRPr lang="zh-CN" altLang="en-US" sz="2206" b="1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1.定义法</a:t>
              </a:r>
              <a:endParaRPr lang="zh-CN" altLang="en-US" sz="1805" b="1" dirty="0"/>
            </a:p>
            <a:p>
              <a:pPr eaLnBrk="0" latinLnBrk="1" hangingPunct="0">
                <a:lnSpc>
                  <a:spcPct val="150000"/>
                </a:lnSpc>
              </a:pPr>
              <a:endParaRPr lang="en-US" altLang="zh-CN" sz="1805" dirty="0"/>
            </a:p>
            <a:p>
              <a:pPr eaLnBrk="0" latinLnBrk="1" hangingPunct="0">
                <a:lnSpc>
                  <a:spcPct val="150000"/>
                </a:lnSpc>
              </a:pPr>
              <a:endParaRPr lang="en-US" altLang="zh-CN" sz="1805" dirty="0"/>
            </a:p>
            <a:p>
              <a:pPr eaLnBrk="0" latinLnBrk="1" hangingPunct="0">
                <a:lnSpc>
                  <a:spcPct val="150000"/>
                </a:lnSpc>
              </a:pPr>
              <a:endParaRPr lang="en-US" altLang="zh-CN" sz="1805" dirty="0"/>
            </a:p>
            <a:p>
              <a:pPr eaLnBrk="0" latinLnBrk="1" hangingPunct="0">
                <a:lnSpc>
                  <a:spcPct val="150000"/>
                </a:lnSpc>
              </a:pP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2560"/>
                </a:spcBef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2.图象法</a:t>
              </a:r>
              <a:endParaRPr lang="zh-CN" altLang="en-US" sz="1805" b="1" dirty="0"/>
            </a:p>
          </p:txBody>
        </p:sp>
        <p:pic>
          <p:nvPicPr>
            <p:cNvPr id="3" name="图片 3" descr="textimage2.jpe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85293" y="1991509"/>
              <a:ext cx="5173413" cy="1896682"/>
            </a:xfrm>
            <a:prstGeom prst="rect">
              <a:avLst/>
            </a:prstGeom>
          </p:spPr>
        </p:pic>
        <p:pic>
          <p:nvPicPr>
            <p:cNvPr id="4" name="图片 3" descr="textimage3.jpe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14414" y="4420401"/>
              <a:ext cx="5363318" cy="1599457"/>
            </a:xfrm>
            <a:prstGeom prst="rect">
              <a:avLst/>
            </a:prstGeom>
          </p:spPr>
        </p:pic>
      </p:grpSp>
    </p:spTree>
    <p:custDataLst>
      <p:custData r:id="rId1"/>
    </p:custDataLst>
    <p:extLst>
      <p:ext uri="{BB962C8B-B14F-4D97-AF65-F5344CB8AC3E}">
        <p14:creationId xmlns:p14="http://schemas.microsoft.com/office/powerpoint/2010/main" xmlns="" val="30105196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13970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  <a:spcBef>
                <a:spcPts val="1538"/>
              </a:spcBef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3.性质法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)在其公共定义域上具有奇偶性,则奇+奇=奇;奇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奇=偶,偶+偶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=偶,偶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偶=偶,奇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偶=奇.</a:t>
            </a:r>
            <a:endParaRPr lang="zh-CN" altLang="en-US" sz="1805" dirty="0"/>
          </a:p>
        </p:txBody>
      </p:sp>
      <p:grpSp>
        <p:nvGrpSpPr>
          <p:cNvPr id="4" name="组合 3"/>
          <p:cNvGrpSpPr/>
          <p:nvPr/>
        </p:nvGrpSpPr>
        <p:grpSpPr>
          <a:xfrm>
            <a:off x="2102234" y="2424787"/>
            <a:ext cx="8147747" cy="2937963"/>
            <a:chOff x="540000" y="1080000"/>
            <a:chExt cx="8127000" cy="2930482"/>
          </a:xfrm>
        </p:grpSpPr>
        <p:sp>
          <p:nvSpPr>
            <p:cNvPr id="5" name="TextBox 2"/>
            <p:cNvSpPr txBox="1"/>
            <p:nvPr/>
          </p:nvSpPr>
          <p:spPr>
            <a:xfrm>
              <a:off x="540000" y="1080000"/>
              <a:ext cx="8127000" cy="29304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例2  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  (2018江西赣州5月适应性考试,5)已知函数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729" kern="0" spc="1706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,则下列判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269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断正确的是</a:t>
              </a:r>
              <a:r>
                <a:rPr lang="zh-CN" altLang="en-US" sz="1578" kern="0" spc="43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)是偶函数不是奇函数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B.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)是奇函数不是偶函数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)既是偶函数又是奇函数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D.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)既不是偶函数也不是奇函数</a:t>
              </a:r>
              <a:endParaRPr lang="zh-CN" altLang="en-US" sz="1805" dirty="0"/>
            </a:p>
          </p:txBody>
        </p:sp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6521564" y="1145823"/>
            <a:ext cx="561975" cy="590550"/>
          </p:xfrm>
          <a:graphic>
            <a:graphicData uri="http://schemas.openxmlformats.org/presentationml/2006/ole">
              <p:oleObj spid="_x0000_s10243" name="Equation" r:id="rId5" imgW="14935200" imgH="15544800" progId="Equation.DSMT4">
                <p:embed/>
              </p:oleObj>
            </a:graphicData>
          </a:graphic>
        </p:graphicFrame>
      </p:grpSp>
    </p:spTree>
    <p:custDataLst>
      <p:custData r:id="rId2"/>
    </p:custDataLst>
    <p:extLst>
      <p:ext uri="{BB962C8B-B14F-4D97-AF65-F5344CB8AC3E}">
        <p14:creationId xmlns:p14="http://schemas.microsoft.com/office/powerpoint/2010/main" xmlns="" val="36723403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35809" y="2218094"/>
            <a:ext cx="7621588" cy="2400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053707" y="1082757"/>
            <a:ext cx="8147747" cy="2647336"/>
            <a:chOff x="540000" y="1080000"/>
            <a:chExt cx="8127000" cy="2640595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26405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该函数的定义域为R,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)=(-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729" kern="0" spc="2834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729" kern="0" spc="306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269"/>
                </a:spcBef>
              </a:pPr>
              <a:r>
                <a:rPr lang="zh-CN" altLang="en-US" sz="2729" kern="0" spc="11557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729" kern="0" spc="5466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729" kern="0" spc="8474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729" kern="0" spc="1706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),所以函数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269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是奇函数.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(1)=1-</a:t>
              </a:r>
              <a:r>
                <a:rPr lang="zh-CN" altLang="en-US" sz="2360" kern="0" spc="-931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360" kern="0" spc="-1007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(-1)=1-</a:t>
              </a:r>
              <a:r>
                <a:rPr lang="zh-CN" altLang="en-US" sz="3580" kern="0" spc="-1851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=-</a:t>
              </a:r>
              <a:r>
                <a:rPr lang="zh-CN" altLang="en-US" sz="2360" kern="0" spc="-1007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,则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(1)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≠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(1),所以函数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)不是偶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591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函数,故选B.</a:t>
              </a:r>
              <a:endParaRPr lang="zh-CN" altLang="en-US" sz="1805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4753580" y="1145823"/>
            <a:ext cx="704849" cy="590549"/>
          </p:xfrm>
          <a:graphic>
            <a:graphicData uri="http://schemas.openxmlformats.org/presentationml/2006/ole">
              <p:oleObj spid="_x0000_s11276" name="Equation" r:id="rId5" imgW="18592800" imgH="155448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5864061" y="1145823"/>
            <a:ext cx="733425" cy="590550"/>
          </p:xfrm>
          <a:graphic>
            <a:graphicData uri="http://schemas.openxmlformats.org/presentationml/2006/ole">
              <p:oleObj spid="_x0000_s11277" name="Equation" r:id="rId6" imgW="19507200" imgH="155448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540000" y="1843056"/>
            <a:ext cx="1809750" cy="590550"/>
          </p:xfrm>
          <a:graphic>
            <a:graphicData uri="http://schemas.openxmlformats.org/presentationml/2006/ole">
              <p:oleObj spid="_x0000_s11278" name="Equation" r:id="rId7" imgW="47853600" imgH="155448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2493899" y="1843056"/>
            <a:ext cx="1038225" cy="590550"/>
          </p:xfrm>
          <a:graphic>
            <a:graphicData uri="http://schemas.openxmlformats.org/presentationml/2006/ole">
              <p:oleObj spid="_x0000_s11279" name="Equation" r:id="rId8" imgW="27432000" imgH="155448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3676273" y="1843056"/>
            <a:ext cx="1419225" cy="590550"/>
          </p:xfrm>
          <a:graphic>
            <a:graphicData uri="http://schemas.openxmlformats.org/presentationml/2006/ole">
              <p:oleObj spid="_x0000_s11280" name="Equation" r:id="rId9" imgW="37490400" imgH="155448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5645278" y="1843056"/>
            <a:ext cx="561974" cy="590549"/>
          </p:xfrm>
          <a:graphic>
            <a:graphicData uri="http://schemas.openxmlformats.org/presentationml/2006/ole">
              <p:oleObj spid="_x0000_s11281" name="Equation" r:id="rId10" imgW="14935200" imgH="155448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2420202" y="2653387"/>
            <a:ext cx="180975" cy="552450"/>
          </p:xfrm>
          <a:graphic>
            <a:graphicData uri="http://schemas.openxmlformats.org/presentationml/2006/ole">
              <p:oleObj spid="_x0000_s11282" name="Equation" r:id="rId11" imgW="4876800" imgH="146304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2745326" y="2653387"/>
            <a:ext cx="171450" cy="552450"/>
          </p:xfrm>
          <a:graphic>
            <a:graphicData uri="http://schemas.openxmlformats.org/presentationml/2006/ole">
              <p:oleObj spid="_x0000_s11283" name="Equation" r:id="rId12" imgW="4572000" imgH="146304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3859696" y="2653833"/>
            <a:ext cx="198159" cy="758174"/>
          </p:xfrm>
          <a:graphic>
            <a:graphicData uri="http://schemas.openxmlformats.org/presentationml/2006/ole">
              <p:oleObj spid="_x0000_s11284" name="Equation" r:id="rId13" imgW="5791200" imgH="222504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4308037" y="2653387"/>
            <a:ext cx="171450" cy="552450"/>
          </p:xfrm>
          <a:graphic>
            <a:graphicData uri="http://schemas.openxmlformats.org/presentationml/2006/ole">
              <p:oleObj spid="_x0000_s11285" name="Equation" r:id="rId14" imgW="4572000" imgH="14630400" progId="Equation.DSMT4">
                <p:embed/>
              </p:oleObj>
            </a:graphicData>
          </a:graphic>
        </p:graphicFrame>
      </p:grpSp>
      <p:sp>
        <p:nvSpPr>
          <p:cNvPr id="15" name="TextBox 2"/>
          <p:cNvSpPr txBox="1"/>
          <p:nvPr/>
        </p:nvSpPr>
        <p:spPr>
          <a:xfrm>
            <a:off x="2102234" y="4001963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B</a:t>
            </a:r>
            <a:endParaRPr lang="zh-CN" altLang="en-US" sz="1805" dirty="0"/>
          </a:p>
        </p:txBody>
      </p:sp>
    </p:spTree>
    <p:custDataLst>
      <p:custData r:id="rId2"/>
    </p:custDataLst>
    <p:extLst>
      <p:ext uri="{BB962C8B-B14F-4D97-AF65-F5344CB8AC3E}">
        <p14:creationId xmlns:p14="http://schemas.microsoft.com/office/powerpoint/2010/main" xmlns="" val="200462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53707" y="1082757"/>
            <a:ext cx="8147747" cy="4828613"/>
            <a:chOff x="540000" y="1080000"/>
            <a:chExt cx="8127000" cy="4816318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48163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206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方法3    函数值域的求解方法</a:t>
              </a:r>
              <a:endParaRPr lang="zh-CN" altLang="en-US" sz="2206" b="1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1.基本函数法</a:t>
              </a:r>
              <a:endParaRPr lang="zh-CN" altLang="en-US" sz="1805" b="1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对于基本函数的值域问题,可通过基本函数的图象、性质直接求解.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2.配方法</a:t>
              </a:r>
              <a:endParaRPr lang="zh-CN" altLang="en-US" sz="1805" b="1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对于形如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ax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≠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0)或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[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)+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)+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](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≠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0)类的函数的值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域问题,可用配方法求解.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3.换元法</a:t>
              </a:r>
              <a:endParaRPr lang="zh-CN" altLang="en-US" sz="1805" b="1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利用代数或三角换元,将所给函数转化成易求值域的函数,形如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762" kern="0" spc="1297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23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的函数,令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;形如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7" kern="0" dirty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±</a:t>
              </a:r>
              <a:r>
                <a:rPr lang="zh-CN" altLang="en-US" sz="1714" kern="0" spc="43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均为常数,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ac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≠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0)的函数,令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1634" kern="0" spc="438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;含</a:t>
              </a:r>
              <a:r>
                <a:rPr lang="zh-CN" altLang="en-US" sz="1846" kern="0" spc="4846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结构的函数,可利用三角代换,令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cos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∈[0,π]或</a:t>
              </a:r>
              <a:endParaRPr lang="zh-CN" altLang="en-US" sz="1805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7570013" y="4445990"/>
            <a:ext cx="514349" cy="600075"/>
          </p:xfrm>
          <a:graphic>
            <a:graphicData uri="http://schemas.openxmlformats.org/presentationml/2006/ole">
              <p:oleObj spid="_x0000_s12295" name="Equation" r:id="rId5" imgW="13716000" imgH="158496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3689645" y="5057877"/>
            <a:ext cx="762000" cy="295275"/>
          </p:xfrm>
          <a:graphic>
            <a:graphicData uri="http://schemas.openxmlformats.org/presentationml/2006/ole">
              <p:oleObj spid="_x0000_s12296" name="Equation" r:id="rId6" imgW="20116800" imgH="79248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540000" y="5504881"/>
            <a:ext cx="762000" cy="295275"/>
          </p:xfrm>
          <a:graphic>
            <a:graphicData uri="http://schemas.openxmlformats.org/presentationml/2006/ole">
              <p:oleObj spid="_x0000_s12297" name="Equation" r:id="rId7" imgW="20116800" imgH="79248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1843777" y="5466520"/>
            <a:ext cx="847724" cy="333374"/>
          </p:xfrm>
          <a:graphic>
            <a:graphicData uri="http://schemas.openxmlformats.org/presentationml/2006/ole">
              <p:oleObj spid="_x0000_s12298" name="Equation" r:id="rId8" imgW="22555200" imgH="8839200" progId="Equation.DSMT4">
                <p:embed/>
              </p:oleObj>
            </a:graphicData>
          </a:graphic>
        </p:graphicFrame>
      </p:grpSp>
      <p:sp>
        <p:nvSpPr>
          <p:cNvPr id="9" name="矩形 8"/>
          <p:cNvSpPr/>
          <p:nvPr/>
        </p:nvSpPr>
        <p:spPr>
          <a:xfrm>
            <a:off x="2013639" y="5938148"/>
            <a:ext cx="2620079" cy="5062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令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θ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015" kern="0" spc="401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2015" dirty="0"/>
          </a:p>
        </p:txBody>
      </p:sp>
      <p:graphicFrame>
        <p:nvGraphicFramePr>
          <p:cNvPr id="13318" name="Object 6"/>
          <p:cNvGraphicFramePr>
            <a:graphicFrameLocks noChangeAspect="1"/>
          </p:cNvGraphicFramePr>
          <p:nvPr/>
        </p:nvGraphicFramePr>
        <p:xfrm>
          <a:off x="3604073" y="5959591"/>
          <a:ext cx="868988" cy="620706"/>
        </p:xfrm>
        <a:graphic>
          <a:graphicData uri="http://schemas.openxmlformats.org/presentationml/2006/ole">
            <p:oleObj spid="_x0000_s12299" name="Equation" r:id="rId9" imgW="22860000" imgH="16459200" progId="Equation.DSMT4">
              <p:embed/>
            </p:oleObj>
          </a:graphicData>
        </a:graphic>
      </p:graphicFrame>
    </p:spTree>
    <p:custDataLst>
      <p:custData r:id="rId2"/>
    </p:custDataLst>
    <p:extLst>
      <p:ext uri="{BB962C8B-B14F-4D97-AF65-F5344CB8AC3E}">
        <p14:creationId xmlns:p14="http://schemas.microsoft.com/office/powerpoint/2010/main" xmlns="" val="819255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022127" y="1082757"/>
            <a:ext cx="8179327" cy="5167222"/>
            <a:chOff x="508500" y="1080000"/>
            <a:chExt cx="8158500" cy="5154065"/>
          </a:xfrm>
        </p:grpSpPr>
        <p:grpSp>
          <p:nvGrpSpPr>
            <p:cNvPr id="7" name="组合 6"/>
            <p:cNvGrpSpPr/>
            <p:nvPr/>
          </p:nvGrpSpPr>
          <p:grpSpPr>
            <a:xfrm>
              <a:off x="540000" y="1080000"/>
              <a:ext cx="8127000" cy="4314258"/>
              <a:chOff x="540000" y="1080000"/>
              <a:chExt cx="8127000" cy="4314258"/>
            </a:xfrm>
          </p:grpSpPr>
          <p:sp>
            <p:nvSpPr>
              <p:cNvPr id="2" name="TextBox 2"/>
              <p:cNvSpPr txBox="1"/>
              <p:nvPr/>
            </p:nvSpPr>
            <p:spPr>
              <a:xfrm>
                <a:off x="540000" y="1080000"/>
                <a:ext cx="8127000" cy="431425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eaLnBrk="0" latinLnBrk="1" hangingPunct="0">
                  <a:lnSpc>
                    <a:spcPct val="150000"/>
                  </a:lnSpc>
                  <a:spcBef>
                    <a:spcPts val="48"/>
                  </a:spcBef>
                </a:pPr>
                <a:r>
                  <a:rPr lang="zh-CN" altLang="en-US" sz="2017" b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4.分离常数法</a:t>
                </a:r>
                <a:endParaRPr lang="zh-CN" altLang="en-US" sz="1805" b="1" dirty="0"/>
              </a:p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对于形如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y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=</a:t>
                </a:r>
                <a:r>
                  <a:rPr lang="zh-CN" altLang="en-US" sz="2599" kern="0" spc="2288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(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ac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黑体" pitchFamily="65" charset="-122"/>
                    <a:ea typeface="宋体" pitchFamily="65" charset="-122"/>
                  </a:rPr>
                  <a:t>≠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0)的函数的值域问题,均可采用此法,将其转化为</a:t>
                </a:r>
                <a:endParaRPr lang="zh-CN" altLang="en-US" sz="1805" dirty="0"/>
              </a:p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基本初等函数,进而求解.</a:t>
                </a:r>
                <a:endParaRPr lang="zh-CN" altLang="en-US" sz="1805" dirty="0"/>
              </a:p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7" b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5.基本不等式法</a:t>
                </a:r>
                <a:endParaRPr lang="zh-CN" altLang="en-US" sz="1805" b="1" dirty="0"/>
              </a:p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利用基本不等式法求函数值域时,要注意条件“一正、二定、三相</a:t>
                </a:r>
                <a:r>
                  <a:rPr sz="1805" dirty="0"/>
                  <a:t/>
                </a:r>
                <a:br>
                  <a:rPr sz="1805" dirty="0"/>
                </a:b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等”.如利用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a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+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b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黑体" pitchFamily="65" charset="-122"/>
                    <a:ea typeface="宋体" pitchFamily="65" charset="-122"/>
                  </a:rPr>
                  <a:t>≥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2</a:t>
                </a:r>
                <a:r>
                  <a:rPr lang="zh-CN" altLang="en-US" sz="1714" kern="0" spc="1744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求某些函数值域(或最值)时应满足三个条件:①</a:t>
                </a:r>
                <a:endParaRPr lang="zh-CN" altLang="en-US" sz="1805" dirty="0"/>
              </a:p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a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&gt;0,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b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&gt;0;②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a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+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b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(或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ab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)为定值;③取等号的条件为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a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=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b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.三个条件缺一不可.</a:t>
                </a:r>
                <a:endParaRPr lang="zh-CN" altLang="en-US" sz="1805" dirty="0"/>
              </a:p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7" b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6.函数的单调性法</a:t>
                </a:r>
                <a:endParaRPr lang="zh-CN" altLang="en-US" sz="1805" b="1" dirty="0"/>
              </a:p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确定函数在定义域(或定义域的子集)上的单调性,从而求出函数的值域,</a:t>
                </a:r>
                <a:endParaRPr lang="zh-CN" altLang="en-US" sz="1805" dirty="0"/>
              </a:p>
            </p:txBody>
          </p:sp>
          <p:graphicFrame>
            <p:nvGraphicFramePr>
              <p:cNvPr id="5" name="对象 4"/>
              <p:cNvGraphicFramePr>
                <a:graphicFrameLocks noChangeAspect="1"/>
              </p:cNvGraphicFramePr>
              <p:nvPr/>
            </p:nvGraphicFramePr>
            <p:xfrm>
              <a:off x="1804265" y="1632017"/>
              <a:ext cx="619125" cy="552450"/>
            </p:xfrm>
            <a:graphic>
              <a:graphicData uri="http://schemas.openxmlformats.org/presentationml/2006/ole">
                <p:oleObj spid="_x0000_s13317" name="Equation" r:id="rId5" imgW="16459200" imgH="14630400" progId="Equation.DSMT4">
                  <p:embed/>
                </p:oleObj>
              </a:graphicData>
            </a:graphic>
          </p:graphicFrame>
          <p:graphicFrame>
            <p:nvGraphicFramePr>
              <p:cNvPr id="6" name="对象 5"/>
              <p:cNvGraphicFramePr>
                <a:graphicFrameLocks noChangeAspect="1"/>
              </p:cNvGraphicFramePr>
              <p:nvPr/>
            </p:nvGraphicFramePr>
            <p:xfrm>
              <a:off x="2664310" y="4274877"/>
              <a:ext cx="438150" cy="295275"/>
            </p:xfrm>
            <a:graphic>
              <a:graphicData uri="http://schemas.openxmlformats.org/presentationml/2006/ole">
                <p:oleObj spid="_x0000_s13318" name="Equation" r:id="rId6" imgW="11582400" imgH="7924800" progId="Equation.DSMT4">
                  <p:embed/>
                </p:oleObj>
              </a:graphicData>
            </a:graphic>
          </p:graphicFrame>
        </p:grpSp>
        <p:grpSp>
          <p:nvGrpSpPr>
            <p:cNvPr id="8" name="组合 7"/>
            <p:cNvGrpSpPr/>
            <p:nvPr/>
          </p:nvGrpSpPr>
          <p:grpSpPr>
            <a:xfrm>
              <a:off x="508500" y="5220967"/>
              <a:ext cx="8127000" cy="1013098"/>
              <a:chOff x="540000" y="1080000"/>
              <a:chExt cx="8127000" cy="1013098"/>
            </a:xfrm>
          </p:grpSpPr>
          <p:sp>
            <p:nvSpPr>
              <p:cNvPr id="9" name="TextBox 2"/>
              <p:cNvSpPr txBox="1"/>
              <p:nvPr/>
            </p:nvSpPr>
            <p:spPr>
              <a:xfrm>
                <a:off x="540000" y="1080000"/>
                <a:ext cx="8127000" cy="10130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例如 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f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(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x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)=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ax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+</a:t>
                </a:r>
                <a:r>
                  <a:rPr lang="zh-CN" altLang="en-US" sz="2599" kern="0" spc="-102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(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a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&gt;0,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b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&gt;0),当利用基本不等式法等号不能成立时,可考虑</a:t>
                </a:r>
                <a:endParaRPr lang="zh-CN" altLang="en-US" sz="1805" dirty="0"/>
              </a:p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用函数的单调性求解.</a:t>
                </a:r>
                <a:endParaRPr lang="zh-CN" altLang="en-US" sz="1805" dirty="0"/>
              </a:p>
            </p:txBody>
          </p:sp>
          <p:graphicFrame>
            <p:nvGraphicFramePr>
              <p:cNvPr id="10" name="对象 9"/>
              <p:cNvGraphicFramePr>
                <a:graphicFrameLocks noChangeAspect="1"/>
              </p:cNvGraphicFramePr>
              <p:nvPr/>
            </p:nvGraphicFramePr>
            <p:xfrm>
              <a:off x="2000524" y="1163781"/>
              <a:ext cx="200024" cy="552449"/>
            </p:xfrm>
            <a:graphic>
              <a:graphicData uri="http://schemas.openxmlformats.org/presentationml/2006/ole">
                <p:oleObj spid="_x0000_s13319" name="Equation" r:id="rId7" imgW="5181600" imgH="14630400" progId="Equation.DSMT4">
                  <p:embed/>
                </p:oleObj>
              </a:graphicData>
            </a:graphic>
          </p:graphicFrame>
        </p:grpSp>
      </p:grpSp>
    </p:spTree>
    <p:custDataLst>
      <p:custData r:id="rId2"/>
    </p:custDataLst>
    <p:extLst>
      <p:ext uri="{BB962C8B-B14F-4D97-AF65-F5344CB8AC3E}">
        <p14:creationId xmlns:p14="http://schemas.microsoft.com/office/powerpoint/2010/main" xmlns="" val="15022446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053707" y="1082757"/>
            <a:ext cx="8147747" cy="1124428"/>
            <a:chOff x="540000" y="1080000"/>
            <a:chExt cx="8127000" cy="1121565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10175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例3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求下列函数的值域: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(1)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729" kern="0" spc="1706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;(2)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=2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-1-</a:t>
              </a:r>
              <a:r>
                <a:rPr lang="zh-CN" altLang="en-US" sz="1365" kern="0" spc="5327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sz="1805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1094647" y="1611015"/>
            <a:ext cx="561975" cy="590550"/>
          </p:xfrm>
          <a:graphic>
            <a:graphicData uri="http://schemas.openxmlformats.org/presentationml/2006/ole">
              <p:oleObj spid="_x0000_s14340" name="Equation" r:id="rId5" imgW="14935200" imgH="155448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2820580" y="1744811"/>
            <a:ext cx="847725" cy="295275"/>
          </p:xfrm>
          <a:graphic>
            <a:graphicData uri="http://schemas.openxmlformats.org/presentationml/2006/ole">
              <p:oleObj spid="_x0000_s14341" name="Equation" r:id="rId6" imgW="22555200" imgH="7924800" progId="Equation.DSMT4">
                <p:embed/>
              </p:oleObj>
            </a:graphicData>
          </a:graphic>
        </p:graphicFrame>
      </p:grpSp>
    </p:spTree>
    <p:custDataLst>
      <p:custData r:id="rId2"/>
    </p:custDataLst>
    <p:extLst>
      <p:ext uri="{BB962C8B-B14F-4D97-AF65-F5344CB8AC3E}">
        <p14:creationId xmlns:p14="http://schemas.microsoft.com/office/powerpoint/2010/main" xmlns="" val="24829233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2053707" y="1082757"/>
            <a:ext cx="8147747" cy="5233326"/>
            <a:chOff x="540000" y="1080000"/>
            <a:chExt cx="8127000" cy="5220000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52200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(1)分离常数法: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729" kern="0" spc="1706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729" kern="0" spc="5241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=-1+</a:t>
              </a:r>
              <a:r>
                <a:rPr lang="zh-CN" altLang="en-US" sz="2554" kern="0" spc="1882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11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∵1+2</a:t>
              </a:r>
              <a:r>
                <a:rPr lang="zh-CN" altLang="en-US" sz="1519" i="1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&gt;1,∴0&lt;</a:t>
              </a:r>
              <a:r>
                <a:rPr lang="zh-CN" altLang="en-US" sz="2599" kern="0" spc="1837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&lt;2,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∴-1&lt;-1+</a:t>
              </a:r>
              <a:r>
                <a:rPr lang="zh-CN" altLang="en-US" sz="2554" kern="0" spc="1882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&lt;1,即-1&lt;</a:t>
              </a:r>
              <a:r>
                <a:rPr lang="zh-CN" altLang="en-US" sz="2729" kern="0" spc="1706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&lt;1,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11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∴函数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729" kern="0" spc="1706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的值域为(-1,1).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11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(2)解法一:换元法.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令</a:t>
              </a:r>
              <a:r>
                <a:rPr lang="zh-CN" altLang="en-US" sz="1365" kern="0" spc="5327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,则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0,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729" kern="0" spc="2383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11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于是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)=2·</a:t>
              </a:r>
              <a:r>
                <a:rPr lang="zh-CN" altLang="en-US" sz="2729" kern="0" spc="2383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-1-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=-</a:t>
              </a:r>
              <a:r>
                <a:rPr lang="zh-CN" altLang="en-US" sz="2554" kern="0" spc="-1125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554" kern="0" spc="-448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=-</a:t>
              </a:r>
              <a:r>
                <a:rPr lang="zh-CN" altLang="en-US" sz="2554" kern="0" spc="-1125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+1)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+6,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11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显然函数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)在[0,+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)上是单调减函数,</a:t>
              </a:r>
              <a:endParaRPr lang="zh-CN" altLang="en-US" sz="1805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796613" y="1611015"/>
            <a:ext cx="561974" cy="590550"/>
          </p:xfrm>
          <a:graphic>
            <a:graphicData uri="http://schemas.openxmlformats.org/presentationml/2006/ole">
              <p:oleObj spid="_x0000_s15375" name="Equation" r:id="rId5" imgW="14935200" imgH="155448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1502737" y="1611015"/>
            <a:ext cx="1009650" cy="590550"/>
          </p:xfrm>
          <a:graphic>
            <a:graphicData uri="http://schemas.openxmlformats.org/presentationml/2006/ole">
              <p:oleObj spid="_x0000_s15376" name="Equation" r:id="rId6" imgW="26822400" imgH="155448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3013603" y="1650677"/>
            <a:ext cx="561975" cy="552449"/>
          </p:xfrm>
          <a:graphic>
            <a:graphicData uri="http://schemas.openxmlformats.org/presentationml/2006/ole">
              <p:oleObj spid="_x0000_s15377" name="Equation" r:id="rId7" imgW="14935200" imgH="146304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2114980" y="2259778"/>
            <a:ext cx="561975" cy="552450"/>
          </p:xfrm>
          <a:graphic>
            <a:graphicData uri="http://schemas.openxmlformats.org/presentationml/2006/ole">
              <p:oleObj spid="_x0000_s15378" name="Equation" r:id="rId8" imgW="14935200" imgH="146304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509732" y="2875829"/>
            <a:ext cx="561975" cy="552449"/>
          </p:xfrm>
          <a:graphic>
            <a:graphicData uri="http://schemas.openxmlformats.org/presentationml/2006/ole">
              <p:oleObj spid="_x0000_s15379" name="Equation" r:id="rId9" imgW="14935200" imgH="146304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3020223" y="2836166"/>
            <a:ext cx="561975" cy="590550"/>
          </p:xfrm>
          <a:graphic>
            <a:graphicData uri="http://schemas.openxmlformats.org/presentationml/2006/ole">
              <p:oleObj spid="_x0000_s15380" name="Equation" r:id="rId10" imgW="14935200" imgH="155448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1563413" y="3466971"/>
            <a:ext cx="561975" cy="590550"/>
          </p:xfrm>
          <a:graphic>
            <a:graphicData uri="http://schemas.openxmlformats.org/presentationml/2006/ole">
              <p:oleObj spid="_x0000_s15381" name="Equation" r:id="rId11" imgW="14935200" imgH="155448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795600" y="4696764"/>
            <a:ext cx="847725" cy="295275"/>
          </p:xfrm>
          <a:graphic>
            <a:graphicData uri="http://schemas.openxmlformats.org/presentationml/2006/ole">
              <p:oleObj spid="_x0000_s15382" name="Equation" r:id="rId12" imgW="22555200" imgH="79248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2952915" y="4562967"/>
            <a:ext cx="647699" cy="590550"/>
          </p:xfrm>
          <a:graphic>
            <a:graphicData uri="http://schemas.openxmlformats.org/presentationml/2006/ole">
              <p:oleObj spid="_x0000_s15383" name="Equation" r:id="rId13" imgW="17068800" imgH="155448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2012710" y="5193772"/>
            <a:ext cx="647699" cy="590550"/>
          </p:xfrm>
          <a:graphic>
            <a:graphicData uri="http://schemas.openxmlformats.org/presentationml/2006/ole">
              <p:oleObj spid="_x0000_s15384" name="Equation" r:id="rId14" imgW="17068800" imgH="155448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3258723" y="5233435"/>
            <a:ext cx="180975" cy="552449"/>
          </p:xfrm>
          <a:graphic>
            <a:graphicData uri="http://schemas.openxmlformats.org/presentationml/2006/ole">
              <p:oleObj spid="_x0000_s15385" name="Equation" r:id="rId15" imgW="4876800" imgH="14630400" progId="Equation.DSMT4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3874892" y="5233435"/>
            <a:ext cx="266699" cy="552449"/>
          </p:xfrm>
          <a:graphic>
            <a:graphicData uri="http://schemas.openxmlformats.org/presentationml/2006/ole">
              <p:oleObj spid="_x0000_s15386" name="Equation" r:id="rId16" imgW="7010400" imgH="14630400" progId="Equation.DSMT4">
                <p:embed/>
              </p:oleObj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4370859" y="5233435"/>
            <a:ext cx="180975" cy="552449"/>
          </p:xfrm>
          <a:graphic>
            <a:graphicData uri="http://schemas.openxmlformats.org/presentationml/2006/ole">
              <p:oleObj spid="_x0000_s15387" name="Equation" r:id="rId17" imgW="4876800" imgH="14630400" progId="Equation.DSMT4">
                <p:embed/>
              </p:oleObj>
            </a:graphicData>
          </a:graphic>
        </p:graphicFrame>
      </p:grpSp>
    </p:spTree>
    <p:custDataLst>
      <p:custData r:id="rId2"/>
    </p:custDataLst>
    <p:extLst>
      <p:ext uri="{BB962C8B-B14F-4D97-AF65-F5344CB8AC3E}">
        <p14:creationId xmlns:p14="http://schemas.microsoft.com/office/powerpoint/2010/main" xmlns="" val="27641114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053707" y="1082757"/>
            <a:ext cx="8147747" cy="3728522"/>
            <a:chOff x="540000" y="1080000"/>
            <a:chExt cx="8127000" cy="3719028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364952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所以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g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(0)=</a:t>
              </a:r>
              <a:r>
                <a:rPr lang="zh-CN" altLang="en-US" sz="2523" kern="0" spc="-417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,因此原函数的值域是</a:t>
              </a:r>
              <a:r>
                <a:rPr lang="zh-CN" altLang="en-US" sz="2827" kern="0" spc="3864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48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解法二:单调性法.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易知函数的定义域是</a:t>
              </a:r>
              <a:r>
                <a:rPr lang="zh-CN" altLang="en-US" sz="2926" kern="0" spc="5194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85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易证函数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=2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-1-</a:t>
              </a:r>
              <a:r>
                <a:rPr lang="zh-CN" altLang="en-US" sz="1389" kern="0" spc="5303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在其定义域上是一个单调增函数,所以当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599" kern="0" spc="-493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时,函数取得最大值</a:t>
              </a:r>
              <a:r>
                <a:rPr lang="zh-CN" altLang="en-US" sz="2599" kern="0" spc="-493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故原函数的值域是</a:t>
              </a:r>
              <a:r>
                <a:rPr lang="zh-CN" altLang="en-US" sz="2827" kern="0" spc="3864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sz="1805" dirty="0"/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2245830" y="1201763"/>
            <a:ext cx="266700" cy="552450"/>
          </p:xfrm>
          <a:graphic>
            <a:graphicData uri="http://schemas.openxmlformats.org/presentationml/2006/ole">
              <p:oleObj spid="_x0000_s16393" name="Equation" r:id="rId5" imgW="7010400" imgH="146304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4876830" y="1182378"/>
            <a:ext cx="847724" cy="619124"/>
          </p:xfrm>
          <a:graphic>
            <a:graphicData uri="http://schemas.openxmlformats.org/presentationml/2006/ole">
              <p:oleObj spid="_x0000_s16394" name="Equation" r:id="rId6" imgW="22555200" imgH="164592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2840400" y="2302835"/>
            <a:ext cx="1028700" cy="647700"/>
          </p:xfrm>
          <a:graphic>
            <a:graphicData uri="http://schemas.openxmlformats.org/presentationml/2006/ole">
              <p:oleObj spid="_x0000_s16395" name="Equation" r:id="rId7" imgW="27127200" imgH="170688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2357311" y="3066746"/>
            <a:ext cx="847725" cy="295275"/>
          </p:xfrm>
          <a:graphic>
            <a:graphicData uri="http://schemas.openxmlformats.org/presentationml/2006/ole">
              <p:oleObj spid="_x0000_s16396" name="Equation" r:id="rId8" imgW="22555200" imgH="79248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7870749" y="2972612"/>
            <a:ext cx="266699" cy="552449"/>
          </p:xfrm>
          <a:graphic>
            <a:graphicData uri="http://schemas.openxmlformats.org/presentationml/2006/ole">
              <p:oleObj spid="_x0000_s16397" name="Equation" r:id="rId9" imgW="7010400" imgH="146304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2648700" y="3566959"/>
            <a:ext cx="266699" cy="552449"/>
          </p:xfrm>
          <a:graphic>
            <a:graphicData uri="http://schemas.openxmlformats.org/presentationml/2006/ole">
              <p:oleObj spid="_x0000_s16398" name="Equation" r:id="rId10" imgW="7010400" imgH="146304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2584800" y="4179903"/>
            <a:ext cx="847725" cy="619125"/>
          </p:xfrm>
          <a:graphic>
            <a:graphicData uri="http://schemas.openxmlformats.org/presentationml/2006/ole">
              <p:oleObj spid="_x0000_s16399" name="Equation" r:id="rId11" imgW="22555200" imgH="16459200" progId="Equation.DSMT4">
                <p:embed/>
              </p:oleObj>
            </a:graphicData>
          </a:graphic>
        </p:graphicFrame>
      </p:grpSp>
    </p:spTree>
    <p:custDataLst>
      <p:custData r:id="rId2"/>
    </p:custDataLst>
    <p:extLst>
      <p:ext uri="{BB962C8B-B14F-4D97-AF65-F5344CB8AC3E}">
        <p14:creationId xmlns:p14="http://schemas.microsoft.com/office/powerpoint/2010/main" xmlns="" val="24957014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2118161"/>
            <a:ext cx="8147747" cy="31142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(i)</a:t>
            </a:r>
            <a:r>
              <a:rPr lang="zh-CN" altLang="en-US" sz="4812" u="sng" kern="0" spc="548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</a:t>
            </a:r>
            <a:r>
              <a:rPr lang="zh-CN" altLang="en-US" sz="2017" u="sng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)在[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]上是增函数;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4812" u="sng" kern="0" spc="548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&lt;0</a:t>
            </a:r>
            <a:r>
              <a:rPr lang="zh-CN" altLang="en-US" sz="2017" u="sng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)在[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]上是减函数.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(ii)(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)[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)]&gt;0</a:t>
            </a:r>
            <a:r>
              <a:rPr lang="zh-CN" altLang="en-US" sz="2017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)在[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]上是增函数;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)[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)]&lt;0</a:t>
            </a:r>
            <a:r>
              <a:rPr lang="zh-CN" altLang="en-US" sz="2017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)在[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]上是减函数.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328276" y="2384014"/>
          <a:ext cx="1242843" cy="580598"/>
        </p:xfrm>
        <a:graphic>
          <a:graphicData uri="http://schemas.openxmlformats.org/presentationml/2006/ole">
            <p:oleObj spid="_x0000_s1028" name="Equation" r:id="rId5" imgW="34442400" imgH="16154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086413" y="3496319"/>
          <a:ext cx="1242843" cy="580597"/>
        </p:xfrm>
        <a:graphic>
          <a:graphicData uri="http://schemas.openxmlformats.org/presentationml/2006/ole">
            <p:oleObj spid="_x0000_s1029" name="Equation" r:id="rId6" imgW="34442400" imgH="16154400" progId="Equation.DSMT4">
              <p:embed/>
            </p:oleObj>
          </a:graphicData>
        </a:graphic>
      </p:graphicFrame>
      <p:sp>
        <p:nvSpPr>
          <p:cNvPr id="7" name="TextBox 3"/>
          <p:cNvSpPr txBox="1"/>
          <p:nvPr/>
        </p:nvSpPr>
        <p:spPr>
          <a:xfrm>
            <a:off x="2013639" y="1137149"/>
            <a:ext cx="8147747" cy="881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注意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(1)单调函数的定义有以下两种等价形式: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∀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∈[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],且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1805" dirty="0"/>
          </a:p>
        </p:txBody>
      </p:sp>
    </p:spTree>
    <p:custDataLst>
      <p:custData r:id="rId2"/>
    </p:custDataLst>
    <p:extLst>
      <p:ext uri="{BB962C8B-B14F-4D97-AF65-F5344CB8AC3E}">
        <p14:creationId xmlns:p14="http://schemas.microsoft.com/office/powerpoint/2010/main" xmlns="" val="39517498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2053707" y="3143662"/>
          <a:ext cx="7759759" cy="1388860"/>
        </p:xfrm>
        <a:graphic>
          <a:graphicData uri="http://schemas.openxmlformats.org/drawingml/2006/table">
            <a:tbl>
              <a:tblPr/>
              <a:tblGrid>
                <a:gridCol w="167882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15129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92964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4273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前提</a:t>
                      </a:r>
                    </a:p>
                  </a:txBody>
                  <a:tcPr marL="45837" marR="45837" marT="45837" marB="45837"/>
                </a:tc>
                <a:tc gridSpan="2"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一般地,设函数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y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=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)的定义域为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I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,如果存在实数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M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满足</a:t>
                      </a:r>
                    </a:p>
                  </a:txBody>
                  <a:tcPr marL="45837" marR="45837" marT="45837" marB="45837"/>
                </a:tc>
                <a:tc h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06891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条件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(1)对于任意的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∈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I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,都有⑤</a:t>
                      </a:r>
                      <a:r>
                        <a:rPr lang="zh-CN" altLang="en-US" sz="12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</a:t>
                      </a:r>
                      <a:r>
                        <a:rPr lang="zh-CN" altLang="en-US" sz="12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2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黑体" pitchFamily="65" charset="-122"/>
                          <a:ea typeface="宋体" pitchFamily="65" charset="-122"/>
                        </a:rPr>
                        <a:t>≤</a:t>
                      </a:r>
                      <a:r>
                        <a:rPr lang="zh-CN" altLang="en-US" sz="12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M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(2)存在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baseline="-1500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∈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I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,使得⑥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  <a:r>
                        <a:rPr lang="zh-CN" altLang="en-US" sz="12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2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u="sng" kern="0" baseline="-1500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)=</a:t>
                      </a:r>
                      <a:r>
                        <a:rPr lang="zh-CN" altLang="en-US" sz="12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M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(1)对于任意的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∈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I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,都有⑦</a:t>
                      </a:r>
                      <a:r>
                        <a:rPr lang="zh-CN" altLang="en-US" sz="12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</a:t>
                      </a:r>
                      <a:r>
                        <a:rPr lang="zh-CN" altLang="en-US" sz="12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2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黑体" pitchFamily="65" charset="-122"/>
                          <a:ea typeface="宋体" pitchFamily="65" charset="-122"/>
                        </a:rPr>
                        <a:t>≥</a:t>
                      </a:r>
                      <a:r>
                        <a:rPr lang="zh-CN" altLang="en-US" sz="12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M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②存在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baseline="-1500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∈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I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,使得⑧</a:t>
                      </a:r>
                      <a:r>
                        <a:rPr lang="zh-CN" altLang="en-US" sz="12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</a:t>
                      </a:r>
                      <a:r>
                        <a:rPr lang="zh-CN" altLang="en-US" sz="12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2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u="sng" kern="0" baseline="-1500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)=</a:t>
                      </a:r>
                      <a:r>
                        <a:rPr lang="zh-CN" altLang="en-US" sz="12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M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 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4273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结论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M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是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)的⑨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最大 </a:t>
                      </a:r>
                      <a:r>
                        <a:rPr lang="zh-CN" altLang="en-US" sz="12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值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M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是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)的⑩</a:t>
                      </a:r>
                      <a:r>
                        <a:rPr lang="zh-CN" altLang="en-US" sz="12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最小   </a:t>
                      </a:r>
                      <a:r>
                        <a:rPr lang="zh-CN" altLang="en-US" sz="12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值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36865" name="Object 1"/>
          <p:cNvGraphicFramePr>
            <a:graphicFrameLocks noChangeAspect="1"/>
          </p:cNvGraphicFramePr>
          <p:nvPr/>
        </p:nvGraphicFramePr>
        <p:xfrm>
          <a:off x="8313924" y="1514353"/>
          <a:ext cx="200536" cy="553860"/>
        </p:xfrm>
        <a:graphic>
          <a:graphicData uri="http://schemas.openxmlformats.org/presentationml/2006/ole">
            <p:oleObj spid="_x0000_s2051" name="Equation" r:id="rId5" imgW="5181600" imgH="14630400" progId="Equation.DSMT4">
              <p:embed/>
            </p:oleObj>
          </a:graphicData>
        </a:graphic>
      </p:graphicFrame>
      <p:sp>
        <p:nvSpPr>
          <p:cNvPr id="4" name="TextBox 2"/>
          <p:cNvSpPr txBox="1"/>
          <p:nvPr/>
        </p:nvSpPr>
        <p:spPr>
          <a:xfrm>
            <a:off x="2053707" y="993908"/>
            <a:ext cx="8147747" cy="19969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单调区间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只能用区间表示</a:t>
            </a:r>
            <a:r>
              <a:rPr lang="en-US" altLang="zh-CN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当一个函数的增区间</a:t>
            </a:r>
            <a:r>
              <a:rPr lang="en-US" altLang="zh-CN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或减区间</a:t>
            </a:r>
            <a:r>
              <a:rPr lang="en-US" altLang="zh-CN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有多个</a:t>
            </a:r>
            <a:r>
              <a:rPr lang="zh-CN" altLang="en-US" sz="2406" dirty="0"/>
              <a:t/>
            </a:r>
            <a:br>
              <a:rPr lang="zh-CN" altLang="en-US" sz="2406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</a:t>
            </a:r>
            <a:r>
              <a:rPr lang="en-US" altLang="zh-CN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不能用“</a:t>
            </a:r>
            <a:r>
              <a:rPr lang="zh-CN" altLang="en-US" sz="2017" u="sng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”连接</a:t>
            </a:r>
            <a:r>
              <a:rPr lang="en-US" altLang="zh-CN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而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应该用“和”或“</a:t>
            </a:r>
            <a:r>
              <a:rPr lang="en-US" altLang="zh-CN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,”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连接</a:t>
            </a:r>
            <a:r>
              <a:rPr lang="en-US" altLang="zh-CN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例如</a:t>
            </a:r>
            <a:r>
              <a:rPr lang="en-US" altLang="zh-CN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en-US" altLang="zh-CN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en-US" altLang="zh-CN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9" kern="0" spc="-102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的单调减</a:t>
            </a:r>
            <a:endParaRPr lang="zh-CN" altLang="en-US" sz="2406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区间为</a:t>
            </a:r>
            <a:r>
              <a:rPr lang="en-US" altLang="zh-CN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(-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en-US" altLang="zh-CN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,0)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</a:t>
            </a:r>
            <a:r>
              <a:rPr lang="en-US" altLang="zh-CN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(0,+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en-US" altLang="zh-CN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但不能写成</a:t>
            </a:r>
            <a:r>
              <a:rPr lang="en-US" altLang="zh-CN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(-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en-US" altLang="zh-CN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,0)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en-US" altLang="zh-CN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(0,+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en-US" altLang="zh-CN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sz="2406" dirty="0"/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函数的最值</a:t>
            </a:r>
            <a:endParaRPr lang="zh-CN" altLang="en-US" sz="2406" dirty="0"/>
          </a:p>
        </p:txBody>
      </p:sp>
      <p:grpSp>
        <p:nvGrpSpPr>
          <p:cNvPr id="5" name="组合 16"/>
          <p:cNvGrpSpPr/>
          <p:nvPr/>
        </p:nvGrpSpPr>
        <p:grpSpPr bwMode="auto">
          <a:xfrm>
            <a:off x="5736683" y="3643861"/>
            <a:ext cx="994214" cy="143241"/>
            <a:chOff x="4741883" y="2681392"/>
            <a:chExt cx="803598" cy="507101"/>
          </a:xfrm>
        </p:grpSpPr>
        <p:sp>
          <p:nvSpPr>
            <p:cNvPr id="6" name="矩形 13"/>
            <p:cNvSpPr>
              <a:spLocks noChangeArrowheads="1"/>
            </p:cNvSpPr>
            <p:nvPr/>
          </p:nvSpPr>
          <p:spPr bwMode="auto">
            <a:xfrm>
              <a:off x="4762050" y="2681392"/>
              <a:ext cx="783431" cy="507101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7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741883" y="3177772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8" name="组合 16"/>
          <p:cNvGrpSpPr/>
          <p:nvPr/>
        </p:nvGrpSpPr>
        <p:grpSpPr bwMode="auto">
          <a:xfrm>
            <a:off x="8752739" y="3643861"/>
            <a:ext cx="994214" cy="143241"/>
            <a:chOff x="4741883" y="2681392"/>
            <a:chExt cx="803598" cy="507101"/>
          </a:xfrm>
        </p:grpSpPr>
        <p:sp>
          <p:nvSpPr>
            <p:cNvPr id="9" name="矩形 13"/>
            <p:cNvSpPr>
              <a:spLocks noChangeArrowheads="1"/>
            </p:cNvSpPr>
            <p:nvPr/>
          </p:nvSpPr>
          <p:spPr bwMode="auto">
            <a:xfrm>
              <a:off x="4762050" y="2681392"/>
              <a:ext cx="783431" cy="507101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0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741883" y="3177772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1" name="组合 16"/>
          <p:cNvGrpSpPr/>
          <p:nvPr/>
        </p:nvGrpSpPr>
        <p:grpSpPr bwMode="auto">
          <a:xfrm>
            <a:off x="5539750" y="3930342"/>
            <a:ext cx="994214" cy="143241"/>
            <a:chOff x="4741883" y="2681392"/>
            <a:chExt cx="803598" cy="507101"/>
          </a:xfrm>
        </p:grpSpPr>
        <p:sp>
          <p:nvSpPr>
            <p:cNvPr id="12" name="矩形 13"/>
            <p:cNvSpPr>
              <a:spLocks noChangeArrowheads="1"/>
            </p:cNvSpPr>
            <p:nvPr/>
          </p:nvSpPr>
          <p:spPr bwMode="auto">
            <a:xfrm>
              <a:off x="4762050" y="2681392"/>
              <a:ext cx="783431" cy="507101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3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741883" y="3177772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4" name="组合 16"/>
          <p:cNvGrpSpPr/>
          <p:nvPr/>
        </p:nvGrpSpPr>
        <p:grpSpPr bwMode="auto">
          <a:xfrm>
            <a:off x="8558356" y="3930342"/>
            <a:ext cx="994214" cy="143241"/>
            <a:chOff x="4741883" y="2681392"/>
            <a:chExt cx="803598" cy="507101"/>
          </a:xfrm>
        </p:grpSpPr>
        <p:sp>
          <p:nvSpPr>
            <p:cNvPr id="15" name="矩形 13"/>
            <p:cNvSpPr>
              <a:spLocks noChangeArrowheads="1"/>
            </p:cNvSpPr>
            <p:nvPr/>
          </p:nvSpPr>
          <p:spPr bwMode="auto">
            <a:xfrm>
              <a:off x="4762050" y="2681392"/>
              <a:ext cx="783431" cy="507101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6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741883" y="3177772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7" name="组合 16"/>
          <p:cNvGrpSpPr/>
          <p:nvPr/>
        </p:nvGrpSpPr>
        <p:grpSpPr bwMode="auto">
          <a:xfrm>
            <a:off x="5291698" y="4199131"/>
            <a:ext cx="516128" cy="229647"/>
            <a:chOff x="4741883" y="2681392"/>
            <a:chExt cx="803598" cy="507101"/>
          </a:xfrm>
        </p:grpSpPr>
        <p:sp>
          <p:nvSpPr>
            <p:cNvPr id="18" name="矩形 13"/>
            <p:cNvSpPr>
              <a:spLocks noChangeArrowheads="1"/>
            </p:cNvSpPr>
            <p:nvPr/>
          </p:nvSpPr>
          <p:spPr bwMode="auto">
            <a:xfrm>
              <a:off x="4762050" y="2681392"/>
              <a:ext cx="783431" cy="507101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9" name="直接连接符 18"/>
            <p:cNvCxnSpPr>
              <a:cxnSpLocks noChangeShapeType="1"/>
            </p:cNvCxnSpPr>
            <p:nvPr/>
          </p:nvCxnSpPr>
          <p:spPr bwMode="auto">
            <a:xfrm rot="10800000" flipH="1">
              <a:off x="4741883" y="3177772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20" name="组合 19"/>
          <p:cNvGrpSpPr/>
          <p:nvPr/>
        </p:nvGrpSpPr>
        <p:grpSpPr bwMode="auto">
          <a:xfrm>
            <a:off x="8370758" y="4192346"/>
            <a:ext cx="516128" cy="229647"/>
            <a:chOff x="4741883" y="2681392"/>
            <a:chExt cx="803598" cy="507101"/>
          </a:xfrm>
        </p:grpSpPr>
        <p:sp>
          <p:nvSpPr>
            <p:cNvPr id="21" name="矩形 13"/>
            <p:cNvSpPr>
              <a:spLocks noChangeArrowheads="1"/>
            </p:cNvSpPr>
            <p:nvPr/>
          </p:nvSpPr>
          <p:spPr bwMode="auto">
            <a:xfrm>
              <a:off x="4762050" y="2681392"/>
              <a:ext cx="783431" cy="507101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22" name="直接连接符 21"/>
            <p:cNvCxnSpPr>
              <a:cxnSpLocks noChangeShapeType="1"/>
            </p:cNvCxnSpPr>
            <p:nvPr/>
          </p:nvCxnSpPr>
          <p:spPr bwMode="auto">
            <a:xfrm rot="10800000" flipH="1">
              <a:off x="4741883" y="3177772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2"/>
    </p:custDataLst>
    <p:extLst>
      <p:ext uri="{BB962C8B-B14F-4D97-AF65-F5344CB8AC3E}">
        <p14:creationId xmlns:p14="http://schemas.microsoft.com/office/powerpoint/2010/main" xmlns="" val="1277366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922288"/>
            <a:ext cx="8147747" cy="881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考向突破</a:t>
            </a:r>
            <a:endParaRPr lang="zh-CN" altLang="en-US" sz="2406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考向一    函数单调性的判断</a:t>
            </a:r>
            <a:endParaRPr lang="zh-CN" altLang="en-US" sz="1805" b="1" dirty="0"/>
          </a:p>
        </p:txBody>
      </p:sp>
      <p:grpSp>
        <p:nvGrpSpPr>
          <p:cNvPr id="3" name="组合 2"/>
          <p:cNvGrpSpPr/>
          <p:nvPr/>
        </p:nvGrpSpPr>
        <p:grpSpPr>
          <a:xfrm>
            <a:off x="2102234" y="1875963"/>
            <a:ext cx="8147747" cy="3183077"/>
            <a:chOff x="540000" y="1080000"/>
            <a:chExt cx="8127000" cy="3174972"/>
          </a:xfrm>
        </p:grpSpPr>
        <p:sp>
          <p:nvSpPr>
            <p:cNvPr id="4" name="TextBox 2"/>
            <p:cNvSpPr txBox="1"/>
            <p:nvPr/>
          </p:nvSpPr>
          <p:spPr>
            <a:xfrm>
              <a:off x="540000" y="1080000"/>
              <a:ext cx="8127000" cy="31749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例1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下列说法中正确的个数是</a:t>
              </a:r>
              <a:r>
                <a:rPr lang="zh-CN" altLang="en-US" sz="1578" kern="0" spc="43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①若对任意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∈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I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时,</a:t>
              </a:r>
              <a:r>
                <a:rPr lang="zh-CN" altLang="en-US" sz="2795" kern="0" spc="7505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&gt;0,则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)在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I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上是增函数;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36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②函数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在R上是增函数;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③函数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=-</a:t>
              </a:r>
              <a:r>
                <a:rPr lang="zh-CN" altLang="en-US" sz="2599" kern="0" spc="-102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在定义域上是增函数;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④函数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599" kern="0" spc="-102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的单调区间是(-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,0)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∪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(0,+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A.0　    B.1　    C.2　    D.3</a:t>
              </a:r>
              <a:endParaRPr lang="zh-CN" altLang="en-US" sz="1805" dirty="0"/>
            </a:p>
          </p:txBody>
        </p:sp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3711222" y="1659595"/>
            <a:ext cx="1304925" cy="609600"/>
          </p:xfrm>
          <a:graphic>
            <a:graphicData uri="http://schemas.openxmlformats.org/presentationml/2006/ole">
              <p:oleObj spid="_x0000_s3078" name="Equation" r:id="rId5" imgW="34442400" imgH="161544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1648530" y="2743199"/>
            <a:ext cx="200024" cy="552449"/>
          </p:xfrm>
          <a:graphic>
            <a:graphicData uri="http://schemas.openxmlformats.org/presentationml/2006/ole">
              <p:oleObj spid="_x0000_s3079" name="Equation" r:id="rId6" imgW="5181600" imgH="146304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1563413" y="3337546"/>
            <a:ext cx="200024" cy="552449"/>
          </p:xfrm>
          <a:graphic>
            <a:graphicData uri="http://schemas.openxmlformats.org/presentationml/2006/ole">
              <p:oleObj spid="_x0000_s3080" name="Equation" r:id="rId7" imgW="5181600" imgH="14630400" progId="Equation.DSMT4">
                <p:embed/>
              </p:oleObj>
            </a:graphicData>
          </a:graphic>
        </p:graphicFrame>
      </p:grpSp>
      <p:grpSp>
        <p:nvGrpSpPr>
          <p:cNvPr id="8" name="组合 7"/>
          <p:cNvGrpSpPr/>
          <p:nvPr/>
        </p:nvGrpSpPr>
        <p:grpSpPr>
          <a:xfrm>
            <a:off x="2066483" y="4829393"/>
            <a:ext cx="8147747" cy="1090511"/>
            <a:chOff x="540000" y="1080000"/>
            <a:chExt cx="8127000" cy="1087734"/>
          </a:xfrm>
        </p:grpSpPr>
        <p:sp>
          <p:nvSpPr>
            <p:cNvPr id="9" name="TextBox 2"/>
            <p:cNvSpPr txBox="1"/>
            <p:nvPr/>
          </p:nvSpPr>
          <p:spPr>
            <a:xfrm>
              <a:off x="540000" y="1080000"/>
              <a:ext cx="8127000" cy="10877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时,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&lt;0,由</a:t>
              </a:r>
              <a:r>
                <a:rPr lang="zh-CN" altLang="en-US" sz="2795" kern="0" spc="7505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&gt;0知,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)&lt;0,∴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)&lt;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),故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294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①正确.②③④均不正确,故选B.</a:t>
              </a:r>
              <a:endParaRPr lang="zh-CN" altLang="en-US" sz="1805" dirty="0"/>
            </a:p>
          </p:txBody>
        </p:sp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3408071" y="1194403"/>
            <a:ext cx="1304925" cy="609600"/>
          </p:xfrm>
          <a:graphic>
            <a:graphicData uri="http://schemas.openxmlformats.org/presentationml/2006/ole">
              <p:oleObj spid="_x0000_s3081" name="Equation" r:id="rId8" imgW="34442400" imgH="16154400" progId="Equation.DSMT4">
                <p:embed/>
              </p:oleObj>
            </a:graphicData>
          </a:graphic>
        </p:graphicFrame>
      </p:grpSp>
      <p:sp>
        <p:nvSpPr>
          <p:cNvPr id="11" name="TextBox 2"/>
          <p:cNvSpPr txBox="1"/>
          <p:nvPr/>
        </p:nvSpPr>
        <p:spPr>
          <a:xfrm>
            <a:off x="2115011" y="6029710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B</a:t>
            </a:r>
            <a:endParaRPr lang="zh-CN" altLang="en-US" sz="1805" dirty="0"/>
          </a:p>
        </p:txBody>
      </p:sp>
    </p:spTree>
    <p:custDataLst>
      <p:custData r:id="rId2"/>
    </p:custDataLst>
    <p:extLst>
      <p:ext uri="{BB962C8B-B14F-4D97-AF65-F5344CB8AC3E}">
        <p14:creationId xmlns:p14="http://schemas.microsoft.com/office/powerpoint/2010/main" xmlns="" val="3512041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53707" y="1160147"/>
            <a:ext cx="8147747" cy="2555335"/>
            <a:chOff x="540000" y="1157193"/>
            <a:chExt cx="8127000" cy="2548828"/>
          </a:xfrm>
        </p:grpSpPr>
        <p:grpSp>
          <p:nvGrpSpPr>
            <p:cNvPr id="6" name="组合 5"/>
            <p:cNvGrpSpPr/>
            <p:nvPr/>
          </p:nvGrpSpPr>
          <p:grpSpPr>
            <a:xfrm>
              <a:off x="540000" y="1681941"/>
              <a:ext cx="8127000" cy="2024080"/>
              <a:chOff x="540000" y="1080000"/>
              <a:chExt cx="8127000" cy="2024080"/>
            </a:xfrm>
          </p:grpSpPr>
          <p:sp>
            <p:nvSpPr>
              <p:cNvPr id="2" name="TextBox 2"/>
              <p:cNvSpPr txBox="1"/>
              <p:nvPr/>
            </p:nvSpPr>
            <p:spPr>
              <a:xfrm>
                <a:off x="540000" y="1080000"/>
                <a:ext cx="8127000" cy="202408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7" b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例2 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   (2017江西新余月考,10)已知函数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f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(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x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)满足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f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(1+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x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)=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f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(1-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x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),且对任意</a:t>
                </a:r>
                <a:r>
                  <a:rPr sz="1805" dirty="0"/>
                  <a:t/>
                </a:r>
                <a:br>
                  <a:rPr sz="1805" dirty="0"/>
                </a:b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的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x</a:t>
                </a:r>
                <a:r>
                  <a:rPr lang="zh-CN" altLang="en-US" sz="1519" kern="0" baseline="-1500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1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,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x</a:t>
                </a:r>
                <a:r>
                  <a:rPr lang="zh-CN" altLang="en-US" sz="1519" kern="0" baseline="-1500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2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&gt;1(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x</a:t>
                </a:r>
                <a:r>
                  <a:rPr lang="zh-CN" altLang="en-US" sz="1519" kern="0" baseline="-1500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1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黑体" pitchFamily="65" charset="-122"/>
                    <a:ea typeface="宋体" pitchFamily="65" charset="-122"/>
                  </a:rPr>
                  <a:t>≠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x</a:t>
                </a:r>
                <a:r>
                  <a:rPr lang="zh-CN" altLang="en-US" sz="1519" kern="0" baseline="-1500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2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),</a:t>
                </a:r>
                <a:r>
                  <a:rPr lang="zh-CN" altLang="en-US" sz="2784" kern="0" spc="7516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&gt;0.设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a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=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f</a:t>
                </a:r>
                <a:r>
                  <a:rPr lang="zh-CN" altLang="en-US" sz="2827" kern="0" spc="1608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,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b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=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f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(2),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c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=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f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(3),则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a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,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b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,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c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的大小</a:t>
                </a:r>
                <a:endParaRPr lang="zh-CN" altLang="en-US" sz="1805" dirty="0"/>
              </a:p>
              <a:p>
                <a:pPr eaLnBrk="0" latinLnBrk="1" hangingPunct="0">
                  <a:lnSpc>
                    <a:spcPct val="150000"/>
                  </a:lnSpc>
                  <a:spcBef>
                    <a:spcPts val="306"/>
                  </a:spcBef>
                </a:pP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关系为</a:t>
                </a:r>
                <a:r>
                  <a:rPr lang="zh-CN" altLang="en-US" sz="1578" kern="0" spc="439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(　　)</a:t>
                </a:r>
                <a:endParaRPr lang="zh-CN" altLang="en-US" sz="1805" dirty="0"/>
              </a:p>
              <a:p>
                <a:pPr eaLnBrk="0" latinLnBrk="1" hangingPunct="0">
                  <a:lnSpc>
                    <a:spcPct val="150000"/>
                  </a:lnSpc>
                </a:pP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A.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c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&lt;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b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&lt;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a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　    B.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a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&lt;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b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&lt;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c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　    C.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b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&lt;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c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&lt;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a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　    D.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b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&lt;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a</a:t>
                </a:r>
                <a:r>
                  <a:rPr lang="zh-CN" altLang="en-US" sz="2017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&lt;</a:t>
                </a:r>
                <a:r>
                  <a:rPr lang="zh-CN" altLang="en-US" sz="2017" i="1" kern="0" dirty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c</a:t>
                </a:r>
                <a:endParaRPr lang="zh-CN" altLang="en-US" sz="1805" dirty="0"/>
              </a:p>
            </p:txBody>
          </p:sp>
          <p:graphicFrame>
            <p:nvGraphicFramePr>
              <p:cNvPr id="4" name="对象 3"/>
              <p:cNvGraphicFramePr>
                <a:graphicFrameLocks noChangeAspect="1"/>
              </p:cNvGraphicFramePr>
              <p:nvPr/>
            </p:nvGraphicFramePr>
            <p:xfrm>
              <a:off x="2326639" y="1665021"/>
              <a:ext cx="1304925" cy="609600"/>
            </p:xfrm>
            <a:graphic>
              <a:graphicData uri="http://schemas.openxmlformats.org/presentationml/2006/ole">
                <p:oleObj spid="_x0000_s4106" name="Equation" r:id="rId5" imgW="34442400" imgH="16154400" progId="Equation.DSMT4">
                  <p:embed/>
                </p:oleObj>
              </a:graphicData>
            </a:graphic>
          </p:graphicFrame>
          <p:graphicFrame>
            <p:nvGraphicFramePr>
              <p:cNvPr id="5" name="对象 4"/>
              <p:cNvGraphicFramePr>
                <a:graphicFrameLocks noChangeAspect="1"/>
              </p:cNvGraphicFramePr>
              <p:nvPr/>
            </p:nvGraphicFramePr>
            <p:xfrm>
              <a:off x="4569126" y="1647570"/>
              <a:ext cx="561974" cy="619124"/>
            </p:xfrm>
            <a:graphic>
              <a:graphicData uri="http://schemas.openxmlformats.org/presentationml/2006/ole">
                <p:oleObj spid="_x0000_s4107" name="Equation" r:id="rId6" imgW="14935200" imgH="16459200" progId="Equation.DSMT4">
                  <p:embed/>
                </p:oleObj>
              </a:graphicData>
            </a:graphic>
          </p:graphicFrame>
        </p:grpSp>
        <p:sp>
          <p:nvSpPr>
            <p:cNvPr id="7" name="TextBox 2"/>
            <p:cNvSpPr txBox="1"/>
            <p:nvPr/>
          </p:nvSpPr>
          <p:spPr>
            <a:xfrm>
              <a:off x="540000" y="1157193"/>
              <a:ext cx="8127000" cy="41312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考向二    函数单调性的应用</a:t>
              </a:r>
              <a:endParaRPr lang="zh-CN" altLang="en-US" sz="1805" b="1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022127" y="3787102"/>
            <a:ext cx="8147747" cy="1920827"/>
            <a:chOff x="540000" y="1080000"/>
            <a:chExt cx="8127000" cy="1915936"/>
          </a:xfrm>
        </p:grpSpPr>
        <p:sp>
          <p:nvSpPr>
            <p:cNvPr id="10" name="TextBox 2"/>
            <p:cNvSpPr txBox="1"/>
            <p:nvPr/>
          </p:nvSpPr>
          <p:spPr>
            <a:xfrm>
              <a:off x="540000" y="1080000"/>
              <a:ext cx="8127000" cy="17268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∵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(1+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(1-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),∴函数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)的图象关于直线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=1对称.∵对任意的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&gt;1(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≠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),有</a:t>
              </a:r>
              <a:r>
                <a:rPr lang="zh-CN" altLang="en-US" sz="2784" kern="0" spc="7516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&gt;0,∴函数在(1,+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)上单调递增.∵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27" kern="0" spc="1608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306"/>
                </a:spcBef>
              </a:pPr>
              <a:r>
                <a:rPr lang="zh-CN" altLang="en-US" sz="2827" kern="0" spc="2661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27" kern="0" spc="2661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27" kern="0" spc="48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,又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(2)&lt;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827" kern="0" spc="48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(3),∴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,故选D.</a:t>
              </a:r>
              <a:endParaRPr lang="zh-CN" altLang="en-US" sz="1805" dirty="0"/>
            </a:p>
          </p:txBody>
        </p:sp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2214175" y="1665021"/>
            <a:ext cx="1304925" cy="609600"/>
          </p:xfrm>
          <a:graphic>
            <a:graphicData uri="http://schemas.openxmlformats.org/presentationml/2006/ole">
              <p:oleObj spid="_x0000_s4108" name="Equation" r:id="rId7" imgW="34442400" imgH="161544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7311435" y="1647570"/>
            <a:ext cx="561975" cy="619125"/>
          </p:xfrm>
          <a:graphic>
            <a:graphicData uri="http://schemas.openxmlformats.org/presentationml/2006/ole">
              <p:oleObj spid="_x0000_s4109" name="Equation" r:id="rId8" imgW="14935200" imgH="164592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540000" y="2376812"/>
            <a:ext cx="695324" cy="619124"/>
          </p:xfrm>
          <a:graphic>
            <a:graphicData uri="http://schemas.openxmlformats.org/presentationml/2006/ole">
              <p:oleObj spid="_x0000_s4110" name="Equation" r:id="rId9" imgW="18288000" imgH="164592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1454377" y="2376812"/>
            <a:ext cx="695324" cy="619124"/>
          </p:xfrm>
          <a:graphic>
            <a:graphicData uri="http://schemas.openxmlformats.org/presentationml/2006/ole">
              <p:oleObj spid="_x0000_s4111" name="Equation" r:id="rId10" imgW="18288000" imgH="16459200" progId="Equation.DSMT4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2368754" y="2376812"/>
            <a:ext cx="419099" cy="619124"/>
          </p:xfrm>
          <a:graphic>
            <a:graphicData uri="http://schemas.openxmlformats.org/presentationml/2006/ole">
              <p:oleObj spid="_x0000_s4112" name="Equation" r:id="rId11" imgW="10972800" imgH="16459200" progId="Equation.DSMT4">
                <p:embed/>
              </p:oleObj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3699342" y="2376812"/>
            <a:ext cx="419099" cy="619124"/>
          </p:xfrm>
          <a:graphic>
            <a:graphicData uri="http://schemas.openxmlformats.org/presentationml/2006/ole">
              <p:oleObj spid="_x0000_s4113" name="Equation" r:id="rId12" imgW="10972800" imgH="16459200" progId="Equation.DSMT4">
                <p:embed/>
              </p:oleObj>
            </a:graphicData>
          </a:graphic>
        </p:graphicFrame>
      </p:grpSp>
      <p:sp>
        <p:nvSpPr>
          <p:cNvPr id="17" name="TextBox 2"/>
          <p:cNvSpPr txBox="1"/>
          <p:nvPr/>
        </p:nvSpPr>
        <p:spPr>
          <a:xfrm>
            <a:off x="2022127" y="5935713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D</a:t>
            </a:r>
            <a:endParaRPr lang="zh-CN" altLang="en-US" sz="1805" dirty="0"/>
          </a:p>
        </p:txBody>
      </p:sp>
    </p:spTree>
    <p:custDataLst>
      <p:custData r:id="rId2"/>
    </p:custDataLst>
    <p:extLst>
      <p:ext uri="{BB962C8B-B14F-4D97-AF65-F5344CB8AC3E}">
        <p14:creationId xmlns:p14="http://schemas.microsoft.com/office/powerpoint/2010/main" xmlns="" val="2716516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528106"/>
            <a:ext cx="8147747" cy="881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考向基础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1.函数的奇偶性</a:t>
            </a:r>
            <a:endParaRPr lang="zh-CN" altLang="en-US" sz="1805" b="1" dirty="0"/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2053707" y="2460865"/>
          <a:ext cx="7759758" cy="2042441"/>
        </p:xfrm>
        <a:graphic>
          <a:graphicData uri="http://schemas.openxmlformats.org/drawingml/2006/table">
            <a:tbl>
              <a:tblPr/>
              <a:tblGrid>
                <a:gridCol w="117747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36615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21612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4273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奇偶性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定义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图象特点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34084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偶函数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一般地,如果对于函数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)的定义域内任意一个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,都有①</a:t>
                      </a:r>
                      <a:r>
                        <a:rPr lang="zh-CN" altLang="en-US" sz="12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</a:t>
                      </a:r>
                      <a:r>
                        <a:rPr lang="zh-CN" altLang="en-US" sz="12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(-</a:t>
                      </a:r>
                      <a:r>
                        <a:rPr lang="zh-CN" altLang="en-US" sz="12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)=</a:t>
                      </a:r>
                      <a:r>
                        <a:rPr lang="zh-CN" altLang="en-US" sz="12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2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   </a:t>
                      </a:r>
                      <a:r>
                        <a:rPr lang="zh-CN" altLang="en-US" sz="12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,那么函数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)就叫做偶函数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关于②</a:t>
                      </a:r>
                      <a:r>
                        <a:rPr lang="zh-CN" altLang="en-US" sz="12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</a:t>
                      </a:r>
                      <a:r>
                        <a:rPr lang="zh-CN" altLang="en-US" sz="12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y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轴    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对称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34084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奇函数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一般地,如果对于函数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)的定义域内任意一个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,都有③</a:t>
                      </a:r>
                      <a:r>
                        <a:rPr lang="zh-CN" altLang="en-US" sz="12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</a:t>
                      </a:r>
                      <a:r>
                        <a:rPr lang="zh-CN" altLang="en-US" sz="12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(-</a:t>
                      </a:r>
                      <a:r>
                        <a:rPr lang="zh-CN" altLang="en-US" sz="12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)=-</a:t>
                      </a:r>
                      <a:r>
                        <a:rPr lang="zh-CN" altLang="en-US" sz="12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200" i="1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   </a:t>
                      </a:r>
                      <a:r>
                        <a:rPr lang="zh-CN" altLang="en-US" sz="12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,那么函数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f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1200" i="1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)就叫做奇函数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关于④</a:t>
                      </a:r>
                      <a:r>
                        <a:rPr lang="zh-CN" altLang="en-US" sz="12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</a:t>
                      </a:r>
                      <a:r>
                        <a:rPr lang="zh-CN" altLang="en-US" sz="1200" u="sng" kern="0" dirty="0">
                          <a:solidFill>
                            <a:srgbClr val="FF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原点 </a:t>
                      </a:r>
                      <a:r>
                        <a:rPr lang="zh-CN" altLang="en-US" sz="1200" u="sng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   </a:t>
                      </a:r>
                      <a:r>
                        <a:rPr lang="zh-CN" altLang="en-US" sz="1200" kern="0" dirty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对称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2013639" y="1102036"/>
            <a:ext cx="8147747" cy="452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考点二    函数的奇偶性</a:t>
            </a:r>
            <a:endParaRPr lang="zh-CN" altLang="en-US" sz="2206" b="1" dirty="0"/>
          </a:p>
        </p:txBody>
      </p:sp>
      <p:grpSp>
        <p:nvGrpSpPr>
          <p:cNvPr id="6" name="组合 16"/>
          <p:cNvGrpSpPr/>
          <p:nvPr/>
        </p:nvGrpSpPr>
        <p:grpSpPr bwMode="auto">
          <a:xfrm>
            <a:off x="3774577" y="3136978"/>
            <a:ext cx="787823" cy="291255"/>
            <a:chOff x="4881562" y="2969419"/>
            <a:chExt cx="783432" cy="219075"/>
          </a:xfrm>
        </p:grpSpPr>
        <p:sp>
          <p:nvSpPr>
            <p:cNvPr id="7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8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9" name="组合 16"/>
          <p:cNvGrpSpPr/>
          <p:nvPr/>
        </p:nvGrpSpPr>
        <p:grpSpPr bwMode="auto">
          <a:xfrm>
            <a:off x="8032059" y="2862974"/>
            <a:ext cx="444507" cy="278777"/>
            <a:chOff x="4881562" y="2969419"/>
            <a:chExt cx="783432" cy="219075"/>
          </a:xfrm>
        </p:grpSpPr>
        <p:sp>
          <p:nvSpPr>
            <p:cNvPr id="10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1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2" name="组合 16"/>
          <p:cNvGrpSpPr/>
          <p:nvPr/>
        </p:nvGrpSpPr>
        <p:grpSpPr bwMode="auto">
          <a:xfrm>
            <a:off x="3774577" y="3954373"/>
            <a:ext cx="787823" cy="291255"/>
            <a:chOff x="4881562" y="2969419"/>
            <a:chExt cx="783432" cy="219075"/>
          </a:xfrm>
        </p:grpSpPr>
        <p:sp>
          <p:nvSpPr>
            <p:cNvPr id="13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4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5" name="组合 16"/>
          <p:cNvGrpSpPr/>
          <p:nvPr/>
        </p:nvGrpSpPr>
        <p:grpSpPr bwMode="auto">
          <a:xfrm>
            <a:off x="8014965" y="3745958"/>
            <a:ext cx="444507" cy="191322"/>
            <a:chOff x="4881562" y="2969419"/>
            <a:chExt cx="783432" cy="219075"/>
          </a:xfrm>
        </p:grpSpPr>
        <p:sp>
          <p:nvSpPr>
            <p:cNvPr id="16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7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  <p:extLst>
      <p:ext uri="{BB962C8B-B14F-4D97-AF65-F5344CB8AC3E}">
        <p14:creationId xmlns:p14="http://schemas.microsoft.com/office/powerpoint/2010/main" xmlns="" val="3305820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196144" y="1065528"/>
            <a:ext cx="8236342" cy="3229697"/>
            <a:chOff x="714348" y="1062815"/>
            <a:chExt cx="8215370" cy="3221473"/>
          </a:xfrm>
        </p:grpSpPr>
        <p:sp>
          <p:nvSpPr>
            <p:cNvPr id="3" name="TextBox 2"/>
            <p:cNvSpPr txBox="1"/>
            <p:nvPr/>
          </p:nvSpPr>
          <p:spPr>
            <a:xfrm>
              <a:off x="802718" y="3405521"/>
              <a:ext cx="8127000" cy="87876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(ii)</a:t>
              </a:r>
              <a:r>
                <a:rPr lang="zh-CN" altLang="en-US" sz="20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两个偶函数的和、积都是偶函数;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(iii)</a:t>
              </a:r>
              <a:r>
                <a:rPr lang="zh-CN" altLang="en-US" sz="2017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一个奇函数、一个偶函数的积是奇函数.</a:t>
              </a:r>
              <a:endParaRPr lang="zh-CN" altLang="en-US" sz="1805" dirty="0"/>
            </a:p>
          </p:txBody>
        </p:sp>
        <p:sp>
          <p:nvSpPr>
            <p:cNvPr id="4" name="矩形 3"/>
            <p:cNvSpPr/>
            <p:nvPr/>
          </p:nvSpPr>
          <p:spPr>
            <a:xfrm>
              <a:off x="714348" y="1062815"/>
              <a:ext cx="7929618" cy="24121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en-US" altLang="zh-CN" sz="2015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2.</a:t>
              </a:r>
              <a:r>
                <a:rPr lang="zh-CN" altLang="en-US" sz="2015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奇、偶函数的性质</a:t>
              </a:r>
              <a:endParaRPr lang="zh-CN" altLang="en-US" sz="2015" b="1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en-US" altLang="zh-CN" sz="2015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(1)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奇函数在关于原点对称的区间上的单调性⑤</a:t>
              </a:r>
              <a:r>
                <a:rPr lang="zh-CN" altLang="en-US" sz="2015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</a:t>
              </a:r>
              <a:r>
                <a:rPr lang="zh-CN" altLang="en-US" sz="2015" u="sng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相同</a:t>
              </a:r>
              <a:r>
                <a:rPr lang="zh-CN" altLang="en-US" sz="2015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    </a:t>
              </a:r>
              <a:r>
                <a:rPr lang="en-US" altLang="zh-CN" sz="2015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偶函数在关</a:t>
              </a:r>
              <a:r>
                <a:rPr lang="zh-CN" altLang="en-US" sz="2015" dirty="0"/>
                <a:t/>
              </a:r>
              <a:br>
                <a:rPr lang="zh-CN" altLang="en-US" sz="2015" dirty="0"/>
              </a:br>
              <a:r>
                <a:rPr lang="zh-CN" altLang="en-US" sz="2015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于原点对称的区间上的单调性⑥</a:t>
              </a:r>
              <a:r>
                <a:rPr lang="zh-CN" altLang="en-US" sz="2015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</a:t>
              </a:r>
              <a:r>
                <a:rPr lang="zh-CN" altLang="en-US" sz="2015" u="sng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相反</a:t>
              </a:r>
              <a:r>
                <a:rPr lang="zh-CN" altLang="en-US" sz="2015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    </a:t>
              </a:r>
              <a:r>
                <a:rPr lang="en-US" altLang="zh-CN" sz="2015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sz="201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en-US" altLang="zh-CN" sz="2015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(2)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在公共定义域内</a:t>
              </a:r>
              <a:r>
                <a:rPr lang="en-US" altLang="zh-CN" sz="2015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sz="201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en-US" altLang="zh-CN" sz="2015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en-US" altLang="zh-CN" sz="2015" kern="0" dirty="0" err="1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i</a:t>
              </a:r>
              <a:r>
                <a:rPr lang="en-US" altLang="zh-CN" sz="2015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2015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两个奇函数的和是奇函数</a:t>
              </a:r>
              <a:r>
                <a:rPr lang="en-US" altLang="zh-CN" sz="2015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5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两个奇函数的积是偶函数</a:t>
              </a:r>
              <a:r>
                <a:rPr lang="en-US" altLang="zh-CN" sz="2015" u="sng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;</a:t>
              </a:r>
              <a:endParaRPr lang="zh-CN" altLang="en-US" sz="2015" dirty="0"/>
            </a:p>
          </p:txBody>
        </p:sp>
        <p:grpSp>
          <p:nvGrpSpPr>
            <p:cNvPr id="5" name="组合 16"/>
            <p:cNvGrpSpPr/>
            <p:nvPr/>
          </p:nvGrpSpPr>
          <p:grpSpPr bwMode="auto">
            <a:xfrm>
              <a:off x="5889682" y="1420005"/>
              <a:ext cx="1072046" cy="576265"/>
              <a:chOff x="4881562" y="2969419"/>
              <a:chExt cx="783780" cy="219075"/>
            </a:xfrm>
          </p:grpSpPr>
          <p:sp>
            <p:nvSpPr>
              <p:cNvPr id="6" name="矩形 13"/>
              <p:cNvSpPr>
                <a:spLocks noChangeArrowheads="1"/>
              </p:cNvSpPr>
              <p:nvPr/>
            </p:nvSpPr>
            <p:spPr bwMode="auto">
              <a:xfrm>
                <a:off x="4928754" y="2969419"/>
                <a:ext cx="736588" cy="21907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noFill/>
                <a:round/>
              </a:ln>
            </p:spPr>
            <p:txBody>
              <a:bodyPr/>
              <a:lstStyle/>
              <a:p>
                <a:endParaRPr lang="zh-CN" altLang="en-US" sz="1805"/>
              </a:p>
            </p:txBody>
          </p:sp>
          <p:cxnSp>
            <p:nvCxnSpPr>
              <p:cNvPr id="7" name="直接连接符 15"/>
              <p:cNvCxnSpPr>
                <a:cxnSpLocks noChangeShapeType="1"/>
              </p:cNvCxnSpPr>
              <p:nvPr/>
            </p:nvCxnSpPr>
            <p:spPr bwMode="auto">
              <a:xfrm rot="10800000" flipH="1">
                <a:off x="4881562" y="3159919"/>
                <a:ext cx="783431" cy="1588"/>
              </a:xfrm>
              <a:prstGeom prst="line">
                <a:avLst/>
              </a:prstGeom>
              <a:noFill/>
              <a:ln w="9525" algn="ctr">
                <a:solidFill>
                  <a:srgbClr val="CF000E"/>
                </a:solidFill>
                <a:round/>
              </a:ln>
            </p:spPr>
          </p:cxnSp>
        </p:grpSp>
        <p:grpSp>
          <p:nvGrpSpPr>
            <p:cNvPr id="8" name="组合 16"/>
            <p:cNvGrpSpPr/>
            <p:nvPr/>
          </p:nvGrpSpPr>
          <p:grpSpPr bwMode="auto">
            <a:xfrm>
              <a:off x="4332796" y="1996270"/>
              <a:ext cx="1071569" cy="448137"/>
              <a:chOff x="4881562" y="2969419"/>
              <a:chExt cx="783431" cy="219075"/>
            </a:xfrm>
          </p:grpSpPr>
          <p:sp>
            <p:nvSpPr>
              <p:cNvPr id="9" name="矩形 13"/>
              <p:cNvSpPr>
                <a:spLocks noChangeArrowheads="1"/>
              </p:cNvSpPr>
              <p:nvPr/>
            </p:nvSpPr>
            <p:spPr bwMode="auto">
              <a:xfrm>
                <a:off x="4913024" y="2969419"/>
                <a:ext cx="689307" cy="219075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noFill/>
                <a:round/>
              </a:ln>
            </p:spPr>
            <p:txBody>
              <a:bodyPr/>
              <a:lstStyle/>
              <a:p>
                <a:endParaRPr lang="zh-CN" altLang="en-US" sz="1805"/>
              </a:p>
            </p:txBody>
          </p:sp>
          <p:cxnSp>
            <p:nvCxnSpPr>
              <p:cNvPr id="10" name="直接连接符 15"/>
              <p:cNvCxnSpPr>
                <a:cxnSpLocks noChangeShapeType="1"/>
              </p:cNvCxnSpPr>
              <p:nvPr/>
            </p:nvCxnSpPr>
            <p:spPr bwMode="auto">
              <a:xfrm rot="10800000" flipH="1">
                <a:off x="4881562" y="3159919"/>
                <a:ext cx="783431" cy="1588"/>
              </a:xfrm>
              <a:prstGeom prst="line">
                <a:avLst/>
              </a:prstGeom>
              <a:noFill/>
              <a:ln w="9525" algn="ctr">
                <a:solidFill>
                  <a:srgbClr val="CF000E"/>
                </a:solidFill>
                <a:round/>
              </a:ln>
            </p:spPr>
          </p:cxnSp>
        </p:grpSp>
      </p:grpSp>
    </p:spTree>
    <p:custDataLst>
      <p:custData r:id="rId1"/>
    </p:custDataLst>
    <p:extLst>
      <p:ext uri="{BB962C8B-B14F-4D97-AF65-F5344CB8AC3E}">
        <p14:creationId xmlns:p14="http://schemas.microsoft.com/office/powerpoint/2010/main" xmlns="" val="6687630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053707" y="1233118"/>
            <a:ext cx="8196274" cy="842552"/>
            <a:chOff x="540000" y="1229978"/>
            <a:chExt cx="8175404" cy="840407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657259"/>
              <a:ext cx="8127000" cy="41312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考向一    奇偶性的判断</a:t>
              </a:r>
              <a:endParaRPr lang="zh-CN" altLang="en-US" sz="1805" b="1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588404" y="1229978"/>
              <a:ext cx="8127000" cy="41312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考向突破</a:t>
              </a:r>
              <a:endParaRPr lang="zh-CN" altLang="en-US" sz="1805" b="1" dirty="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102234" y="2211454"/>
            <a:ext cx="8147747" cy="1397015"/>
            <a:chOff x="540000" y="1080000"/>
            <a:chExt cx="8127000" cy="1393458"/>
          </a:xfrm>
        </p:grpSpPr>
        <p:sp>
          <p:nvSpPr>
            <p:cNvPr id="6" name="TextBox 2"/>
            <p:cNvSpPr txBox="1"/>
            <p:nvPr/>
          </p:nvSpPr>
          <p:spPr>
            <a:xfrm>
              <a:off x="540000" y="1080000"/>
              <a:ext cx="8127000" cy="139345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例1   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 (2018山东青岛第二次模拟,4)下列函数是偶函数的是</a:t>
              </a:r>
              <a:r>
                <a:rPr lang="zh-CN" altLang="en-US" sz="1578" kern="0" spc="43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sin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              B.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+4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+4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=sin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+cos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     D. 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)=log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3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1846" kern="0" spc="3718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endParaRPr lang="zh-CN" altLang="en-US" sz="1805" dirty="0"/>
            </a:p>
          </p:txBody>
        </p:sp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3967840" y="2053638"/>
            <a:ext cx="704850" cy="333374"/>
          </p:xfrm>
          <a:graphic>
            <a:graphicData uri="http://schemas.openxmlformats.org/presentationml/2006/ole">
              <p:oleObj spid="_x0000_s5123" name="Equation" r:id="rId5" imgW="18592800" imgH="8839200" progId="Equation.DSMT4">
                <p:embed/>
              </p:oleObj>
            </a:graphicData>
          </a:graphic>
        </p:graphicFrame>
      </p:grpSp>
      <p:sp>
        <p:nvSpPr>
          <p:cNvPr id="11" name="TextBox 2"/>
          <p:cNvSpPr txBox="1"/>
          <p:nvPr/>
        </p:nvSpPr>
        <p:spPr>
          <a:xfrm>
            <a:off x="2173855" y="3715482"/>
            <a:ext cx="8147747" cy="881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对于选项A,令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)=(-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)sin(-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)=(-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)·(-sin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sin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所以函数是偶函数;选项B、C、D均为非奇非偶函数.</a:t>
            </a:r>
            <a:endParaRPr lang="zh-CN" altLang="en-US" sz="1805" dirty="0"/>
          </a:p>
        </p:txBody>
      </p:sp>
      <p:sp>
        <p:nvSpPr>
          <p:cNvPr id="12" name="TextBox 2"/>
          <p:cNvSpPr txBox="1"/>
          <p:nvPr/>
        </p:nvSpPr>
        <p:spPr>
          <a:xfrm>
            <a:off x="2156880" y="4741165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A</a:t>
            </a:r>
            <a:endParaRPr lang="zh-CN" altLang="en-US" sz="1805" dirty="0"/>
          </a:p>
        </p:txBody>
      </p:sp>
    </p:spTree>
    <p:custDataLst>
      <p:custData r:id="rId2"/>
    </p:custDataLst>
    <p:extLst>
      <p:ext uri="{BB962C8B-B14F-4D97-AF65-F5344CB8AC3E}">
        <p14:creationId xmlns:p14="http://schemas.microsoft.com/office/powerpoint/2010/main" xmlns="" val="3675669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DC2E68CC-2D46-462D-9935-27E5AB2B6C87}">
  <ds:schemaRefs/>
</ds:datastoreItem>
</file>

<file path=customXml/itemProps10.xml><?xml version="1.0" encoding="utf-8"?>
<ds:datastoreItem xmlns:ds="http://schemas.openxmlformats.org/officeDocument/2006/customXml" ds:itemID="{DADAFB09-30D5-4EE1-87DF-01F94A31EC32}">
  <ds:schemaRefs/>
</ds:datastoreItem>
</file>

<file path=customXml/itemProps11.xml><?xml version="1.0" encoding="utf-8"?>
<ds:datastoreItem xmlns:ds="http://schemas.openxmlformats.org/officeDocument/2006/customXml" ds:itemID="{F9E9F4E5-9375-436C-BCE4-0DD695431043}">
  <ds:schemaRefs/>
</ds:datastoreItem>
</file>

<file path=customXml/itemProps12.xml><?xml version="1.0" encoding="utf-8"?>
<ds:datastoreItem xmlns:ds="http://schemas.openxmlformats.org/officeDocument/2006/customXml" ds:itemID="{8BBA9608-8C92-4BCD-AE25-E20BA5124A51}">
  <ds:schemaRefs/>
</ds:datastoreItem>
</file>

<file path=customXml/itemProps13.xml><?xml version="1.0" encoding="utf-8"?>
<ds:datastoreItem xmlns:ds="http://schemas.openxmlformats.org/officeDocument/2006/customXml" ds:itemID="{4EF4D741-B07D-4DA1-A22B-84713140FFB8}">
  <ds:schemaRefs/>
</ds:datastoreItem>
</file>

<file path=customXml/itemProps14.xml><?xml version="1.0" encoding="utf-8"?>
<ds:datastoreItem xmlns:ds="http://schemas.openxmlformats.org/officeDocument/2006/customXml" ds:itemID="{B1629963-3396-4067-9CC1-D78CDCE19DF0}">
  <ds:schemaRefs/>
</ds:datastoreItem>
</file>

<file path=customXml/itemProps15.xml><?xml version="1.0" encoding="utf-8"?>
<ds:datastoreItem xmlns:ds="http://schemas.openxmlformats.org/officeDocument/2006/customXml" ds:itemID="{BA57EC3A-C868-4BBF-B5A5-3EA3304436D4}">
  <ds:schemaRefs/>
</ds:datastoreItem>
</file>

<file path=customXml/itemProps16.xml><?xml version="1.0" encoding="utf-8"?>
<ds:datastoreItem xmlns:ds="http://schemas.openxmlformats.org/officeDocument/2006/customXml" ds:itemID="{4EAAC6B5-5016-470B-AE9E-DAF4D113C217}">
  <ds:schemaRefs/>
</ds:datastoreItem>
</file>

<file path=customXml/itemProps17.xml><?xml version="1.0" encoding="utf-8"?>
<ds:datastoreItem xmlns:ds="http://schemas.openxmlformats.org/officeDocument/2006/customXml" ds:itemID="{21B766E6-77F4-43C4-B2F7-C621B93801CC}">
  <ds:schemaRefs/>
</ds:datastoreItem>
</file>

<file path=customXml/itemProps18.xml><?xml version="1.0" encoding="utf-8"?>
<ds:datastoreItem xmlns:ds="http://schemas.openxmlformats.org/officeDocument/2006/customXml" ds:itemID="{43E73329-A65D-4C86-B719-CDCD789CAA1C}">
  <ds:schemaRefs/>
</ds:datastoreItem>
</file>

<file path=customXml/itemProps19.xml><?xml version="1.0" encoding="utf-8"?>
<ds:datastoreItem xmlns:ds="http://schemas.openxmlformats.org/officeDocument/2006/customXml" ds:itemID="{187CA742-51FC-4AEE-9BAB-1025348533F2}">
  <ds:schemaRefs/>
</ds:datastoreItem>
</file>

<file path=customXml/itemProps2.xml><?xml version="1.0" encoding="utf-8"?>
<ds:datastoreItem xmlns:ds="http://schemas.openxmlformats.org/officeDocument/2006/customXml" ds:itemID="{C88A1588-9BB1-4E40-AD91-1BCEC42EB11A}">
  <ds:schemaRefs/>
</ds:datastoreItem>
</file>

<file path=customXml/itemProps20.xml><?xml version="1.0" encoding="utf-8"?>
<ds:datastoreItem xmlns:ds="http://schemas.openxmlformats.org/officeDocument/2006/customXml" ds:itemID="{F019A582-0DAA-467B-B391-41CB3304D979}">
  <ds:schemaRefs/>
</ds:datastoreItem>
</file>

<file path=customXml/itemProps21.xml><?xml version="1.0" encoding="utf-8"?>
<ds:datastoreItem xmlns:ds="http://schemas.openxmlformats.org/officeDocument/2006/customXml" ds:itemID="{294345DD-1B70-4EEE-9BDE-DB2F5DF00D52}">
  <ds:schemaRefs/>
</ds:datastoreItem>
</file>

<file path=customXml/itemProps22.xml><?xml version="1.0" encoding="utf-8"?>
<ds:datastoreItem xmlns:ds="http://schemas.openxmlformats.org/officeDocument/2006/customXml" ds:itemID="{7A6B52FE-279B-4E6D-96AC-A2BACD43FDFC}">
  <ds:schemaRefs/>
</ds:datastoreItem>
</file>

<file path=customXml/itemProps23.xml><?xml version="1.0" encoding="utf-8"?>
<ds:datastoreItem xmlns:ds="http://schemas.openxmlformats.org/officeDocument/2006/customXml" ds:itemID="{F731B5BC-1F95-4716-B31A-300827846CB0}">
  <ds:schemaRefs/>
</ds:datastoreItem>
</file>

<file path=customXml/itemProps24.xml><?xml version="1.0" encoding="utf-8"?>
<ds:datastoreItem xmlns:ds="http://schemas.openxmlformats.org/officeDocument/2006/customXml" ds:itemID="{FFD8383A-9273-4DEA-A0BE-84A431941D3B}">
  <ds:schemaRefs/>
</ds:datastoreItem>
</file>

<file path=customXml/itemProps3.xml><?xml version="1.0" encoding="utf-8"?>
<ds:datastoreItem xmlns:ds="http://schemas.openxmlformats.org/officeDocument/2006/customXml" ds:itemID="{40508DE7-FB83-4B8F-AB0C-898F28677DFD}">
  <ds:schemaRefs/>
</ds:datastoreItem>
</file>

<file path=customXml/itemProps4.xml><?xml version="1.0" encoding="utf-8"?>
<ds:datastoreItem xmlns:ds="http://schemas.openxmlformats.org/officeDocument/2006/customXml" ds:itemID="{2BB8C4FF-E374-4558-9978-0F3F899A79E9}">
  <ds:schemaRefs/>
</ds:datastoreItem>
</file>

<file path=customXml/itemProps5.xml><?xml version="1.0" encoding="utf-8"?>
<ds:datastoreItem xmlns:ds="http://schemas.openxmlformats.org/officeDocument/2006/customXml" ds:itemID="{87E7DE3E-DFB6-4968-9635-609AB4A9CC80}">
  <ds:schemaRefs/>
</ds:datastoreItem>
</file>

<file path=customXml/itemProps6.xml><?xml version="1.0" encoding="utf-8"?>
<ds:datastoreItem xmlns:ds="http://schemas.openxmlformats.org/officeDocument/2006/customXml" ds:itemID="{150F56D5-CDCA-423E-9194-9B88C3F4C5C2}">
  <ds:schemaRefs/>
</ds:datastoreItem>
</file>

<file path=customXml/itemProps7.xml><?xml version="1.0" encoding="utf-8"?>
<ds:datastoreItem xmlns:ds="http://schemas.openxmlformats.org/officeDocument/2006/customXml" ds:itemID="{9E5FB9CC-2DFA-4DDC-B151-397E58E5CF65}">
  <ds:schemaRefs/>
</ds:datastoreItem>
</file>

<file path=customXml/itemProps8.xml><?xml version="1.0" encoding="utf-8"?>
<ds:datastoreItem xmlns:ds="http://schemas.openxmlformats.org/officeDocument/2006/customXml" ds:itemID="{6198C4EA-A2D5-4CA6-9B82-EE7F80074D6F}">
  <ds:schemaRefs/>
</ds:datastoreItem>
</file>

<file path=customXml/itemProps9.xml><?xml version="1.0" encoding="utf-8"?>
<ds:datastoreItem xmlns:ds="http://schemas.openxmlformats.org/officeDocument/2006/customXml" ds:itemID="{52DC71DC-531F-4562-814D-7F34859C4166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522</Words>
  <Application>Microsoft Office PowerPoint</Application>
  <PresentationFormat>自定义</PresentationFormat>
  <Paragraphs>194</Paragraphs>
  <Slides>25</Slides>
  <Notes>24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Office 主题​​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4</cp:revision>
  <dcterms:created xsi:type="dcterms:W3CDTF">2018-12-18T11:00:13Z</dcterms:created>
  <dcterms:modified xsi:type="dcterms:W3CDTF">2019-12-18T10:17:42Z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