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1" r:id="rId2"/>
    <p:sldId id="279" r:id="rId3"/>
    <p:sldId id="263" r:id="rId4"/>
    <p:sldId id="264" r:id="rId5"/>
    <p:sldId id="266" r:id="rId6"/>
    <p:sldId id="267" r:id="rId7"/>
    <p:sldId id="268" r:id="rId8"/>
    <p:sldId id="269" r:id="rId9"/>
    <p:sldId id="271" r:id="rId10"/>
    <p:sldId id="272" r:id="rId11"/>
    <p:sldId id="273" r:id="rId12"/>
    <p:sldId id="275" r:id="rId13"/>
    <p:sldId id="276" r:id="rId14"/>
    <p:sldId id="27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image" Target="../media/image79.wmf"/><Relationship Id="rId7" Type="http://schemas.openxmlformats.org/officeDocument/2006/relationships/image" Target="../media/image83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Relationship Id="rId9" Type="http://schemas.openxmlformats.org/officeDocument/2006/relationships/image" Target="../media/image8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5" Type="http://schemas.openxmlformats.org/officeDocument/2006/relationships/image" Target="../media/image92.wmf"/><Relationship Id="rId4" Type="http://schemas.openxmlformats.org/officeDocument/2006/relationships/image" Target="../media/image9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image" Target="../media/image59.wmf"/><Relationship Id="rId18" Type="http://schemas.openxmlformats.org/officeDocument/2006/relationships/image" Target="../media/image64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12" Type="http://schemas.openxmlformats.org/officeDocument/2006/relationships/image" Target="../media/image58.wmf"/><Relationship Id="rId17" Type="http://schemas.openxmlformats.org/officeDocument/2006/relationships/image" Target="../media/image63.wmf"/><Relationship Id="rId2" Type="http://schemas.openxmlformats.org/officeDocument/2006/relationships/image" Target="../media/image48.wmf"/><Relationship Id="rId16" Type="http://schemas.openxmlformats.org/officeDocument/2006/relationships/image" Target="../media/image62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11" Type="http://schemas.openxmlformats.org/officeDocument/2006/relationships/image" Target="../media/image57.wmf"/><Relationship Id="rId5" Type="http://schemas.openxmlformats.org/officeDocument/2006/relationships/image" Target="../media/image51.wmf"/><Relationship Id="rId15" Type="http://schemas.openxmlformats.org/officeDocument/2006/relationships/image" Target="../media/image61.wmf"/><Relationship Id="rId10" Type="http://schemas.openxmlformats.org/officeDocument/2006/relationships/image" Target="../media/image56.wmf"/><Relationship Id="rId19" Type="http://schemas.openxmlformats.org/officeDocument/2006/relationships/image" Target="../media/image65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Relationship Id="rId14" Type="http://schemas.openxmlformats.org/officeDocument/2006/relationships/image" Target="../media/image6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image" Target="../media/image68.wmf"/><Relationship Id="rId7" Type="http://schemas.openxmlformats.org/officeDocument/2006/relationships/image" Target="../media/image72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5" Type="http://schemas.openxmlformats.org/officeDocument/2006/relationships/image" Target="../media/image70.wmf"/><Relationship Id="rId10" Type="http://schemas.openxmlformats.org/officeDocument/2006/relationships/image" Target="../media/image75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0049D-B14A-4754-B4B1-485791D71226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F5AFA-B020-4080-828C-D3A99EC7C5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7671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51153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9401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081357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44371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0198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50204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67112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15223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82259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77660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5825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29634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10869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oleObject" Target="../embeddings/oleObject47.bin"/><Relationship Id="rId18" Type="http://schemas.openxmlformats.org/officeDocument/2006/relationships/oleObject" Target="../embeddings/oleObject52.bin"/><Relationship Id="rId3" Type="http://schemas.openxmlformats.org/officeDocument/2006/relationships/notesSlide" Target="../notesSlides/notesSlide9.xml"/><Relationship Id="rId21" Type="http://schemas.openxmlformats.org/officeDocument/2006/relationships/oleObject" Target="../embeddings/oleObject55.bin"/><Relationship Id="rId7" Type="http://schemas.openxmlformats.org/officeDocument/2006/relationships/oleObject" Target="../embeddings/oleObject41.bin"/><Relationship Id="rId12" Type="http://schemas.openxmlformats.org/officeDocument/2006/relationships/oleObject" Target="../embeddings/oleObject46.bin"/><Relationship Id="rId17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0.bin"/><Relationship Id="rId20" Type="http://schemas.openxmlformats.org/officeDocument/2006/relationships/oleObject" Target="../embeddings/oleObject54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0.bin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9.bin"/><Relationship Id="rId10" Type="http://schemas.openxmlformats.org/officeDocument/2006/relationships/oleObject" Target="../embeddings/oleObject44.bin"/><Relationship Id="rId19" Type="http://schemas.openxmlformats.org/officeDocument/2006/relationships/oleObject" Target="../embeddings/oleObject53.bin"/><Relationship Id="rId4" Type="http://schemas.openxmlformats.org/officeDocument/2006/relationships/oleObject" Target="../embeddings/oleObject38.bin"/><Relationship Id="rId9" Type="http://schemas.openxmlformats.org/officeDocument/2006/relationships/oleObject" Target="../embeddings/oleObject43.bin"/><Relationship Id="rId14" Type="http://schemas.openxmlformats.org/officeDocument/2006/relationships/oleObject" Target="../embeddings/oleObject48.bin"/><Relationship Id="rId22" Type="http://schemas.openxmlformats.org/officeDocument/2006/relationships/oleObject" Target="../embeddings/oleObject5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oleObject" Target="../embeddings/oleObject66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60.bin"/><Relationship Id="rId12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9.bin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58.bin"/><Relationship Id="rId10" Type="http://schemas.openxmlformats.org/officeDocument/2006/relationships/oleObject" Target="../embeddings/oleObject63.bin"/><Relationship Id="rId4" Type="http://schemas.openxmlformats.org/officeDocument/2006/relationships/oleObject" Target="../embeddings/oleObject57.bin"/><Relationship Id="rId9" Type="http://schemas.openxmlformats.org/officeDocument/2006/relationships/oleObject" Target="../embeddings/oleObject62.bin"/><Relationship Id="rId14" Type="http://schemas.openxmlformats.org/officeDocument/2006/relationships/oleObject" Target="../embeddings/oleObject6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oleObject" Target="../embeddings/oleObject75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69.bin"/><Relationship Id="rId12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8.bin"/><Relationship Id="rId11" Type="http://schemas.openxmlformats.org/officeDocument/2006/relationships/oleObject" Target="../embeddings/oleObject73.bin"/><Relationship Id="rId5" Type="http://schemas.openxmlformats.org/officeDocument/2006/relationships/image" Target="../media/image87.jpeg"/><Relationship Id="rId10" Type="http://schemas.openxmlformats.org/officeDocument/2006/relationships/oleObject" Target="../embeddings/oleObject72.bin"/><Relationship Id="rId4" Type="http://schemas.openxmlformats.org/officeDocument/2006/relationships/image" Target="../media/image86.jpeg"/><Relationship Id="rId9" Type="http://schemas.openxmlformats.org/officeDocument/2006/relationships/oleObject" Target="../embeddings/oleObject71.bin"/><Relationship Id="rId14" Type="http://schemas.openxmlformats.org/officeDocument/2006/relationships/oleObject" Target="../embeddings/oleObject7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79.bin"/><Relationship Id="rId5" Type="http://schemas.openxmlformats.org/officeDocument/2006/relationships/oleObject" Target="../embeddings/oleObject78.bin"/><Relationship Id="rId4" Type="http://schemas.openxmlformats.org/officeDocument/2006/relationships/oleObject" Target="../embeddings/oleObject7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84.bin"/><Relationship Id="rId5" Type="http://schemas.openxmlformats.org/officeDocument/2006/relationships/oleObject" Target="../embeddings/oleObject83.bin"/><Relationship Id="rId4" Type="http://schemas.openxmlformats.org/officeDocument/2006/relationships/oleObject" Target="../embeddings/oleObject8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oleObject" Target="../embeddings/oleObject26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oleObject" Target="../embeddings/oleObject36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28.bin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32.bin"/><Relationship Id="rId14" Type="http://schemas.openxmlformats.org/officeDocument/2006/relationships/oleObject" Target="../embeddings/oleObject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177702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双曲线的定义及其标准方程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643125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3593" y="1117611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2461149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1.双曲线的定义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平面内到两个定点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距离之差的绝对值等于常数2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|)的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点的轨迹叫做双曲线,这两个定点叫做双曲线的焦点,两定点之间的距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离叫做双曲线的焦距.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注意:(1)当2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|时,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的轨迹是两条射线;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|时,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点不存在.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752056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9607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(1)不妨设点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在第一象限,由题意可知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的坐标为(1,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552" kern="0" spc="-97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364" kern="0" spc="111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=3,故所求双曲线的方程为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=1,故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选D.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(2)解法一:椭圆</a:t>
            </a:r>
            <a:r>
              <a:rPr lang="zh-CN" altLang="en-US" sz="2727" kern="0" spc="-24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=1的焦点坐标是(0,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3),设双曲线方程为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&gt;0),根据双曲线的定义知2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2040" kern="0" spc="1404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40" kern="0" spc="1404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|=4,故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=5,故所求双曲线的标准方程为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解法二:椭圆</a:t>
            </a:r>
            <a:r>
              <a:rPr lang="zh-CN" altLang="en-US" sz="2727" kern="0" spc="-24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=1的焦点坐标是(0,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3).设双曲线方程为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=9①,又点(</a:t>
            </a:r>
            <a:r>
              <a:rPr lang="zh-CN" altLang="en-US" sz="1389" kern="0" spc="191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,4)在双曲线上,所以</a:t>
            </a:r>
            <a:r>
              <a:rPr lang="zh-CN" altLang="en-US" sz="2597" kern="0" spc="-34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97" kern="0" spc="-41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=1②,联立①②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107787" y="1164579"/>
          <a:ext cx="315126" cy="296028"/>
        </p:xfrm>
        <a:graphic>
          <a:graphicData uri="http://schemas.openxmlformats.org/presentationml/2006/ole">
            <p:oleObj spid="_x0000_s8213" name="Equation" r:id="rId4" imgW="8229600" imgH="792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66212" y="1654891"/>
          <a:ext cx="200536" cy="553860"/>
        </p:xfrm>
        <a:graphic>
          <a:graphicData uri="http://schemas.openxmlformats.org/presentationml/2006/ole">
            <p:oleObj spid="_x0000_s8214" name="Equation" r:id="rId5" imgW="51816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11265" y="1749265"/>
          <a:ext cx="315126" cy="296028"/>
        </p:xfrm>
        <a:graphic>
          <a:graphicData uri="http://schemas.openxmlformats.org/presentationml/2006/ole">
            <p:oleObj spid="_x0000_s8215" name="Equation" r:id="rId6" imgW="8229600" imgH="792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855473" y="1615128"/>
          <a:ext cx="296028" cy="592057"/>
        </p:xfrm>
        <a:graphic>
          <a:graphicData uri="http://schemas.openxmlformats.org/presentationml/2006/ole">
            <p:oleObj spid="_x0000_s8216" name="Equation" r:id="rId7" imgW="79248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704959" y="2746613"/>
          <a:ext cx="315126" cy="592057"/>
        </p:xfrm>
        <a:graphic>
          <a:graphicData uri="http://schemas.openxmlformats.org/presentationml/2006/ole">
            <p:oleObj spid="_x0000_s8217" name="Equation" r:id="rId8" imgW="82296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164603" y="2746612"/>
          <a:ext cx="296029" cy="592058"/>
        </p:xfrm>
        <a:graphic>
          <a:graphicData uri="http://schemas.openxmlformats.org/presentationml/2006/ole">
            <p:oleObj spid="_x0000_s8218" name="Equation" r:id="rId9" imgW="7924800" imgH="1554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760244" y="2746612"/>
          <a:ext cx="296029" cy="592058"/>
        </p:xfrm>
        <a:graphic>
          <a:graphicData uri="http://schemas.openxmlformats.org/presentationml/2006/ole">
            <p:oleObj spid="_x0000_s8219" name="Equation" r:id="rId10" imgW="79248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9141607" y="2746612"/>
          <a:ext cx="286479" cy="592058"/>
        </p:xfrm>
        <a:graphic>
          <a:graphicData uri="http://schemas.openxmlformats.org/presentationml/2006/ole">
            <p:oleObj spid="_x0000_s8220" name="Equation" r:id="rId11" imgW="76200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910903" y="3351219"/>
          <a:ext cx="2043552" cy="391521"/>
        </p:xfrm>
        <a:graphic>
          <a:graphicData uri="http://schemas.openxmlformats.org/presentationml/2006/ole">
            <p:oleObj spid="_x0000_s8221" name="Equation" r:id="rId12" imgW="53949600" imgH="103632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053707" y="3792909"/>
          <a:ext cx="2043553" cy="391521"/>
        </p:xfrm>
        <a:graphic>
          <a:graphicData uri="http://schemas.openxmlformats.org/presentationml/2006/ole">
            <p:oleObj spid="_x0000_s8222" name="Equation" r:id="rId13" imgW="53949600" imgH="103632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053708" y="4293981"/>
          <a:ext cx="296029" cy="592058"/>
        </p:xfrm>
        <a:graphic>
          <a:graphicData uri="http://schemas.openxmlformats.org/presentationml/2006/ole">
            <p:oleObj spid="_x0000_s8223" name="Equation" r:id="rId14" imgW="7924800" imgH="15544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435069" y="4293981"/>
          <a:ext cx="286479" cy="592058"/>
        </p:xfrm>
        <a:graphic>
          <a:graphicData uri="http://schemas.openxmlformats.org/presentationml/2006/ole">
            <p:oleObj spid="_x0000_s8224" name="Equation" r:id="rId15" imgW="7620000" imgH="155448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406165" y="4892489"/>
          <a:ext cx="315127" cy="592058"/>
        </p:xfrm>
        <a:graphic>
          <a:graphicData uri="http://schemas.openxmlformats.org/presentationml/2006/ole">
            <p:oleObj spid="_x0000_s8225" name="Equation" r:id="rId16" imgW="8229600" imgH="155448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865810" y="4892489"/>
          <a:ext cx="296029" cy="592058"/>
        </p:xfrm>
        <a:graphic>
          <a:graphicData uri="http://schemas.openxmlformats.org/presentationml/2006/ole">
            <p:oleObj spid="_x0000_s8226" name="Equation" r:id="rId17" imgW="7924800" imgH="155448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8461449" y="4892490"/>
          <a:ext cx="296028" cy="592057"/>
        </p:xfrm>
        <a:graphic>
          <a:graphicData uri="http://schemas.openxmlformats.org/presentationml/2006/ole">
            <p:oleObj spid="_x0000_s8227" name="Equation" r:id="rId18" imgW="7924800" imgH="155448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8842812" y="4892489"/>
          <a:ext cx="286479" cy="592058"/>
        </p:xfrm>
        <a:graphic>
          <a:graphicData uri="http://schemas.openxmlformats.org/presentationml/2006/ole">
            <p:oleObj spid="_x0000_s8228" name="Equation" r:id="rId19" imgW="7620000" imgH="155448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771269" y="5637283"/>
          <a:ext cx="420169" cy="296028"/>
        </p:xfrm>
        <a:graphic>
          <a:graphicData uri="http://schemas.openxmlformats.org/presentationml/2006/ole">
            <p:oleObj spid="_x0000_s8229" name="Equation" r:id="rId20" imgW="10972800" imgH="79248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7326793" y="5542909"/>
          <a:ext cx="286479" cy="553859"/>
        </p:xfrm>
        <a:graphic>
          <a:graphicData uri="http://schemas.openxmlformats.org/presentationml/2006/ole">
            <p:oleObj spid="_x0000_s8230" name="Equation" r:id="rId21" imgW="7620000" imgH="146304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7698607" y="5542909"/>
          <a:ext cx="276930" cy="553860"/>
        </p:xfrm>
        <a:graphic>
          <a:graphicData uri="http://schemas.openxmlformats.org/presentationml/2006/ole">
            <p:oleObj spid="_x0000_s8231" name="Equation" r:id="rId22" imgW="73152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91412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8868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=5.故所求双曲线的标准方程为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解法三:设双曲线的方程为</a:t>
            </a:r>
            <a:r>
              <a:rPr lang="zh-CN" altLang="en-US" sz="2727" kern="0" spc="215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208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=1(27&lt;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&lt;36),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由于双曲线过点(</a:t>
            </a:r>
            <a:r>
              <a:rPr lang="zh-CN" altLang="en-US" sz="1389" kern="0" spc="191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,4),故</a:t>
            </a:r>
            <a:r>
              <a:rPr lang="zh-CN" altLang="en-US" sz="2597" kern="0" spc="228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7" kern="0" spc="221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=32,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经检验,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=32,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=0都是分式方程的根,但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=0不符合题意,应舍去,所以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32.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故所求双曲线的标准方程为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698293" y="1148748"/>
          <a:ext cx="296028" cy="592057"/>
        </p:xfrm>
        <a:graphic>
          <a:graphicData uri="http://schemas.openxmlformats.org/presentationml/2006/ole">
            <p:oleObj spid="_x0000_s9229" name="Equation" r:id="rId4" imgW="79248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079656" y="1148748"/>
          <a:ext cx="286479" cy="592058"/>
        </p:xfrm>
        <a:graphic>
          <a:graphicData uri="http://schemas.openxmlformats.org/presentationml/2006/ole">
            <p:oleObj spid="_x0000_s9230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43679" y="1781162"/>
          <a:ext cx="620706" cy="592058"/>
        </p:xfrm>
        <a:graphic>
          <a:graphicData uri="http://schemas.openxmlformats.org/presentationml/2006/ole">
            <p:oleObj spid="_x0000_s9231" name="Equation" r:id="rId6" imgW="164592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708902" y="1781162"/>
          <a:ext cx="611156" cy="592058"/>
        </p:xfrm>
        <a:graphic>
          <a:graphicData uri="http://schemas.openxmlformats.org/presentationml/2006/ole">
            <p:oleObj spid="_x0000_s9232" name="Equation" r:id="rId7" imgW="161544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32808" y="2525956"/>
          <a:ext cx="420169" cy="296029"/>
        </p:xfrm>
        <a:graphic>
          <a:graphicData uri="http://schemas.openxmlformats.org/presentationml/2006/ole">
            <p:oleObj spid="_x0000_s9233" name="Equation" r:id="rId8" imgW="10972800" imgH="792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950817" y="2431582"/>
          <a:ext cx="620706" cy="553859"/>
        </p:xfrm>
        <a:graphic>
          <a:graphicData uri="http://schemas.openxmlformats.org/presentationml/2006/ole">
            <p:oleObj spid="_x0000_s9234" name="Equation" r:id="rId9" imgW="164592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716041" y="2431582"/>
          <a:ext cx="611155" cy="553859"/>
        </p:xfrm>
        <a:graphic>
          <a:graphicData uri="http://schemas.openxmlformats.org/presentationml/2006/ole">
            <p:oleObj spid="_x0000_s9235" name="Equation" r:id="rId10" imgW="161544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28736" y="4408580"/>
          <a:ext cx="296029" cy="592058"/>
        </p:xfrm>
        <a:graphic>
          <a:graphicData uri="http://schemas.openxmlformats.org/presentationml/2006/ole">
            <p:oleObj spid="_x0000_s9236" name="Equation" r:id="rId11" imgW="79248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510099" y="4408580"/>
          <a:ext cx="286479" cy="592058"/>
        </p:xfrm>
        <a:graphic>
          <a:graphicData uri="http://schemas.openxmlformats.org/presentationml/2006/ole">
            <p:oleObj spid="_x0000_s9237" name="Equation" r:id="rId12" imgW="7620000" imgH="15544800" progId="Equation.DSMT4">
              <p:embed/>
            </p:oleObj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2102234" y="5219509"/>
            <a:ext cx="8147747" cy="658049"/>
            <a:chOff x="540000" y="1080000"/>
            <a:chExt cx="8127000" cy="656373"/>
          </a:xfrm>
        </p:grpSpPr>
        <p:sp>
          <p:nvSpPr>
            <p:cNvPr id="14" name="TextBox 2"/>
            <p:cNvSpPr txBox="1"/>
            <p:nvPr/>
          </p:nvSpPr>
          <p:spPr>
            <a:xfrm>
              <a:off x="540000" y="1080000"/>
              <a:ext cx="8127000" cy="553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(1)D　(2)</a:t>
              </a:r>
              <a:r>
                <a:rPr lang="zh-CN" altLang="en-US" sz="2727" kern="0" spc="-39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727" kern="0" spc="-47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</a:t>
              </a:r>
              <a:endParaRPr lang="zh-CN" altLang="en-US" sz="1805" dirty="0"/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343053" y="1145823"/>
            <a:ext cx="295275" cy="590550"/>
          </p:xfrm>
          <a:graphic>
            <a:graphicData uri="http://schemas.openxmlformats.org/presentationml/2006/ole">
              <p:oleObj spid="_x0000_s9238" name="Equation" r:id="rId13" imgW="7924800" imgH="15544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723445" y="1145823"/>
            <a:ext cx="285750" cy="590550"/>
          </p:xfrm>
          <a:graphic>
            <a:graphicData uri="http://schemas.openxmlformats.org/presentationml/2006/ole">
              <p:oleObj spid="_x0000_s9239" name="Equation" r:id="rId14" imgW="7620000" imgH="155448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64182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99244"/>
            <a:ext cx="8147747" cy="4444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双曲线的渐近线与离心率的求法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1.双曲线的渐近线的求法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(1)定义法:首先确定焦点所在的坐标轴,然后利用定义直接求解</a:t>
            </a:r>
            <a:r>
              <a:rPr lang="zh-CN" altLang="en-US" sz="4737" u="sng" kern="0" spc="-308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焦点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轴上,渐近线方程为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u="sng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4361" u="sng" kern="0" spc="-278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,焦点在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轴上,渐近线方程为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u="sng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4361" u="sng" kern="0" spc="-278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4737" u="sng" kern="0" spc="-308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(2)方程法:求双曲线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&gt;0)的渐近线方程的方法是令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=0,即得两渐近线方程为</a:t>
            </a:r>
            <a:r>
              <a:rPr lang="zh-CN" altLang="en-US" sz="2522" kern="0" spc="-94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2522" kern="0" spc="-86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</a:t>
            </a:r>
            <a:r>
              <a:rPr lang="zh-CN" altLang="en-US" sz="2827" kern="0" spc="724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99324" y="2444239"/>
            <a:ext cx="199580" cy="571526"/>
          </a:xfrm>
          <a:prstGeom prst="rect">
            <a:avLst/>
          </a:prstGeom>
        </p:spPr>
      </p:pic>
      <p:pic>
        <p:nvPicPr>
          <p:cNvPr id="4" name="图片 4" descr="textimage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416824" y="3501192"/>
            <a:ext cx="199580" cy="571526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11652" y="3564540"/>
          <a:ext cx="190508" cy="526167"/>
        </p:xfrm>
        <a:graphic>
          <a:graphicData uri="http://schemas.openxmlformats.org/presentationml/2006/ole">
            <p:oleObj spid="_x0000_s10251" name="Equation" r:id="rId6" imgW="51816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767098" y="3501192"/>
          <a:ext cx="190508" cy="526167"/>
        </p:xfrm>
        <a:graphic>
          <a:graphicData uri="http://schemas.openxmlformats.org/presentationml/2006/ole">
            <p:oleObj spid="_x0000_s10252" name="Equation" r:id="rId7" imgW="51816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217464" y="4287843"/>
          <a:ext cx="286479" cy="592058"/>
        </p:xfrm>
        <a:graphic>
          <a:graphicData uri="http://schemas.openxmlformats.org/presentationml/2006/ole">
            <p:oleObj spid="_x0000_s10253" name="Equation" r:id="rId8" imgW="76200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589278" y="4287843"/>
          <a:ext cx="296029" cy="592058"/>
        </p:xfrm>
        <a:graphic>
          <a:graphicData uri="http://schemas.openxmlformats.org/presentationml/2006/ole">
            <p:oleObj spid="_x0000_s10254" name="Equation" r:id="rId9" imgW="7924800" imgH="1554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012258" y="4287843"/>
          <a:ext cx="286479" cy="592058"/>
        </p:xfrm>
        <a:graphic>
          <a:graphicData uri="http://schemas.openxmlformats.org/presentationml/2006/ole">
            <p:oleObj spid="_x0000_s10255" name="Equation" r:id="rId10" imgW="76200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9384072" y="4287843"/>
          <a:ext cx="296029" cy="592058"/>
        </p:xfrm>
        <a:graphic>
          <a:graphicData uri="http://schemas.openxmlformats.org/presentationml/2006/ole">
            <p:oleObj spid="_x0000_s10256" name="Equation" r:id="rId11" imgW="79248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696686" y="4976341"/>
          <a:ext cx="200536" cy="553860"/>
        </p:xfrm>
        <a:graphic>
          <a:graphicData uri="http://schemas.openxmlformats.org/presentationml/2006/ole">
            <p:oleObj spid="_x0000_s10257" name="Equation" r:id="rId12" imgW="51816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037860" y="4976341"/>
          <a:ext cx="210085" cy="553860"/>
        </p:xfrm>
        <a:graphic>
          <a:graphicData uri="http://schemas.openxmlformats.org/presentationml/2006/ole">
            <p:oleObj spid="_x0000_s10258" name="Equation" r:id="rId13" imgW="54864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675836" y="4956907"/>
          <a:ext cx="1279608" cy="620704"/>
        </p:xfrm>
        <a:graphic>
          <a:graphicData uri="http://schemas.openxmlformats.org/presentationml/2006/ole">
            <p:oleObj spid="_x0000_s10259" name="Equation" r:id="rId14" imgW="33832800" imgH="16459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1212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81103"/>
            <a:ext cx="8147747" cy="11111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双曲线的离心率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86" kern="0" spc="-90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8" kern="0" spc="298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,求双曲线的离心率只需根据一个条件得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9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的齐次方程,结合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即可求出.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05728" y="2124936"/>
          <a:ext cx="200536" cy="553860"/>
        </p:xfrm>
        <a:graphic>
          <a:graphicData uri="http://schemas.openxmlformats.org/presentationml/2006/ole">
            <p:oleObj spid="_x0000_s11271" name="Equation" r:id="rId4" imgW="51816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50782" y="2039514"/>
          <a:ext cx="754396" cy="658903"/>
        </p:xfrm>
        <a:graphic>
          <a:graphicData uri="http://schemas.openxmlformats.org/presentationml/2006/ole">
            <p:oleObj spid="_x0000_s11272" name="Equation" r:id="rId5" imgW="19812000" imgH="17373600" progId="Equation.DSMT4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013640" y="1352009"/>
            <a:ext cx="2983091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2.双曲线的离心率的求法</a:t>
            </a:r>
            <a:endParaRPr lang="zh-CN" altLang="en-US" sz="2015" b="1" dirty="0"/>
          </a:p>
        </p:txBody>
      </p:sp>
      <p:grpSp>
        <p:nvGrpSpPr>
          <p:cNvPr id="7" name="组合 6"/>
          <p:cNvGrpSpPr/>
          <p:nvPr/>
        </p:nvGrpSpPr>
        <p:grpSpPr>
          <a:xfrm>
            <a:off x="2022127" y="3214139"/>
            <a:ext cx="8147747" cy="1751413"/>
            <a:chOff x="540000" y="1080000"/>
            <a:chExt cx="8127000" cy="1746953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1080000"/>
              <a:ext cx="8127000" cy="17469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(2018江苏,8,5分)在平面直角坐标系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xOy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中,若双曲线</a:t>
              </a:r>
              <a:r>
                <a:rPr lang="zh-CN" altLang="en-US" sz="2727" kern="0" spc="-47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727" kern="0" spc="-39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&gt;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7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&gt;0)的右焦点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,0)到一条渐近线的距离为</a:t>
              </a:r>
              <a:r>
                <a:rPr lang="zh-CN" altLang="en-US" sz="2762" kern="0" spc="-5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,则其离心率的值是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81"/>
                </a:spcBef>
              </a:pPr>
              <a:r>
                <a:rPr lang="zh-CN" altLang="en-US" sz="2015" u="sng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　  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806847" y="1145823"/>
            <a:ext cx="285750" cy="590550"/>
          </p:xfrm>
          <a:graphic>
            <a:graphicData uri="http://schemas.openxmlformats.org/presentationml/2006/ole">
              <p:oleObj spid="_x0000_s11273" name="Equation" r:id="rId6" imgW="7620000" imgH="1554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177714" y="1145823"/>
            <a:ext cx="295275" cy="590550"/>
          </p:xfrm>
          <a:graphic>
            <a:graphicData uri="http://schemas.openxmlformats.org/presentationml/2006/ole">
              <p:oleObj spid="_x0000_s11274" name="Equation" r:id="rId7" imgW="7924800" imgH="15544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426715" y="1806178"/>
            <a:ext cx="342900" cy="600075"/>
          </p:xfrm>
          <a:graphic>
            <a:graphicData uri="http://schemas.openxmlformats.org/presentationml/2006/ole">
              <p:oleObj spid="_x0000_s11275" name="Equation" r:id="rId8" imgW="9144000" imgH="158496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265737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53707" y="1082757"/>
            <a:ext cx="8147747" cy="3384062"/>
            <a:chOff x="540000" y="1080000"/>
            <a:chExt cx="8127000" cy="337544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2574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本题考查双曲线的性质.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双曲线的一条渐近线方程为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,0)到这条渐近线的距离为</a:t>
              </a:r>
              <a:r>
                <a:rPr lang="zh-CN" altLang="en-US" sz="2993" kern="0" spc="625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692" kern="0" spc="1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762" kern="0" spc="-5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42" kern="0" spc="-111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5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又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=4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e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02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983348" y="2159054"/>
            <a:ext cx="1171575" cy="666750"/>
          </p:xfrm>
          <a:graphic>
            <a:graphicData uri="http://schemas.openxmlformats.org/presentationml/2006/ole">
              <p:oleObj spid="_x0000_s12295" name="Equation" r:id="rId4" imgW="31089600" imgH="1767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299073" y="2111131"/>
            <a:ext cx="342900" cy="600075"/>
          </p:xfrm>
          <a:graphic>
            <a:graphicData uri="http://schemas.openxmlformats.org/presentationml/2006/ole">
              <p:oleObj spid="_x0000_s12296" name="Equation" r:id="rId5" imgW="9144000" imgH="158496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067549" y="2776869"/>
            <a:ext cx="342899" cy="600075"/>
          </p:xfrm>
          <a:graphic>
            <a:graphicData uri="http://schemas.openxmlformats.org/presentationml/2006/ole">
              <p:oleObj spid="_x0000_s12297" name="Equation" r:id="rId6" imgW="9144000" imgH="158496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179246" y="2825015"/>
            <a:ext cx="180974" cy="552449"/>
          </p:xfrm>
          <a:graphic>
            <a:graphicData uri="http://schemas.openxmlformats.org/presentationml/2006/ole">
              <p:oleObj spid="_x0000_s12298" name="Equation" r:id="rId7" imgW="48768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012954" y="3902996"/>
            <a:ext cx="200024" cy="552449"/>
          </p:xfrm>
          <a:graphic>
            <a:graphicData uri="http://schemas.openxmlformats.org/presentationml/2006/ole">
              <p:oleObj spid="_x0000_s12299" name="Equation" r:id="rId8" imgW="5181600" imgH="14630400" progId="Equation.DSMT4">
                <p:embed/>
              </p:oleObj>
            </a:graphicData>
          </a:graphic>
        </p:graphicFrame>
      </p:grpSp>
      <p:sp>
        <p:nvSpPr>
          <p:cNvPr id="10" name="TextBox 2"/>
          <p:cNvSpPr txBox="1"/>
          <p:nvPr/>
        </p:nvSpPr>
        <p:spPr>
          <a:xfrm>
            <a:off x="2102234" y="4718167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2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50614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22127" y="2983121"/>
            <a:ext cx="8147747" cy="9472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双曲线的焦点在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上,则双曲线方程为②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4662" u="sng" kern="0" spc="-2331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4662" u="sng" kern="0" spc="-2406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18886" y="3240666"/>
          <a:ext cx="281227" cy="562454"/>
        </p:xfrm>
        <a:graphic>
          <a:graphicData uri="http://schemas.openxmlformats.org/presentationml/2006/ole">
            <p:oleObj spid="_x0000_s1030" name="Equation" r:id="rId4" imgW="79248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200010" y="3240666"/>
          <a:ext cx="272155" cy="562454"/>
        </p:xfrm>
        <a:graphic>
          <a:graphicData uri="http://schemas.openxmlformats.org/presentationml/2006/ole">
            <p:oleObj spid="_x0000_s1031" name="Equation" r:id="rId5" imgW="7620000" imgH="15544800" progId="Equation.DSMT4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942019" y="1550714"/>
            <a:ext cx="8737653" cy="1400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2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2.双曲线的标准方程</a:t>
            </a:r>
            <a:endParaRPr lang="zh-CN" altLang="en-US" sz="2015" b="1" dirty="0"/>
          </a:p>
          <a:p>
            <a:pPr eaLnBrk="0" latinLnBrk="1" hangingPunct="0">
              <a:lnSpc>
                <a:spcPct val="20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若双曲线的焦点在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上,则双曲线方程为①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u="sng" kern="0" spc="-2406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     </a:t>
            </a:r>
            <a:r>
              <a:rPr lang="zh-CN" altLang="en-US" sz="2015" u="sng" kern="0" spc="-2331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 </a:t>
            </a:r>
            <a:r>
              <a:rPr lang="en-US" altLang="zh-CN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;若</a:t>
            </a:r>
            <a:endParaRPr lang="zh-CN" altLang="en-US" sz="2015" dirty="0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6826530" y="2266917"/>
          <a:ext cx="272155" cy="561818"/>
        </p:xfrm>
        <a:graphic>
          <a:graphicData uri="http://schemas.openxmlformats.org/presentationml/2006/ole">
            <p:oleObj spid="_x0000_s1032" name="Equation" r:id="rId6" imgW="7620000" imgH="15544800" progId="Equation.DSMT4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7170306" y="2278063"/>
          <a:ext cx="280113" cy="561818"/>
        </p:xfrm>
        <a:graphic>
          <a:graphicData uri="http://schemas.openxmlformats.org/presentationml/2006/ole">
            <p:oleObj spid="_x0000_s1033" name="Equation" r:id="rId7" imgW="7924800" imgH="15544800" progId="Equation.DSMT4">
              <p:embed/>
            </p:oleObj>
          </a:graphicData>
        </a:graphic>
      </p:graphicFrame>
      <p:grpSp>
        <p:nvGrpSpPr>
          <p:cNvPr id="8" name="组合 16"/>
          <p:cNvGrpSpPr/>
          <p:nvPr/>
        </p:nvGrpSpPr>
        <p:grpSpPr bwMode="auto">
          <a:xfrm>
            <a:off x="6870408" y="2123676"/>
            <a:ext cx="2148611" cy="787824"/>
            <a:chOff x="4881563" y="2969419"/>
            <a:chExt cx="783431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6610759" y="3110675"/>
            <a:ext cx="2421676" cy="787824"/>
            <a:chOff x="4881563" y="2969419"/>
            <a:chExt cx="783431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362930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42053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双曲线的几何性质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924973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2053707" y="2511662"/>
          <a:ext cx="7759758" cy="2533301"/>
        </p:xfrm>
        <a:graphic>
          <a:graphicData uri="http://schemas.openxmlformats.org/drawingml/2006/table">
            <a:tbl>
              <a:tblPr/>
              <a:tblGrid>
                <a:gridCol w="2586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865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865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426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焦点在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轴上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焦点在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轴上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68905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图形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7276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2382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9822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标准方程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60"/>
                        </a:spcBef>
                      </a:pPr>
                      <a:r>
                        <a:rPr lang="zh-CN" altLang="en-US" sz="15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5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=1(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&gt;0,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60"/>
                        </a:spcBef>
                      </a:pPr>
                      <a:r>
                        <a:rPr lang="zh-CN" altLang="en-US" sz="15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5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=1(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&gt;0,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5" name="图片 5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0074" y="3095443"/>
            <a:ext cx="1441947" cy="1184115"/>
          </a:xfrm>
          <a:prstGeom prst="rect">
            <a:avLst/>
          </a:prstGeom>
        </p:spPr>
      </p:pic>
      <p:pic>
        <p:nvPicPr>
          <p:cNvPr id="6" name="图片 6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43269" y="3224358"/>
            <a:ext cx="706649" cy="926284"/>
          </a:xfrm>
          <a:prstGeom prst="rect">
            <a:avLst/>
          </a:prstGeom>
        </p:spPr>
      </p:pic>
      <p:graphicFrame>
        <p:nvGraphicFramePr>
          <p:cNvPr id="7" name="对象 7"/>
          <p:cNvGraphicFramePr>
            <a:graphicFrameLocks noChangeAspect="1"/>
          </p:cNvGraphicFramePr>
          <p:nvPr/>
        </p:nvGraphicFramePr>
        <p:xfrm>
          <a:off x="4712477" y="4382019"/>
          <a:ext cx="171888" cy="315127"/>
        </p:xfrm>
        <a:graphic>
          <a:graphicData uri="http://schemas.openxmlformats.org/presentationml/2006/ole">
            <p:oleObj spid="_x0000_s2054" name="Equation" r:id="rId6" imgW="4572000" imgH="8229600" progId="Equation.DSMT4">
              <p:embed/>
            </p:oleObj>
          </a:graphicData>
        </a:graphic>
      </p:graphicFrame>
      <p:graphicFrame>
        <p:nvGraphicFramePr>
          <p:cNvPr id="8" name="对象 8"/>
          <p:cNvGraphicFramePr>
            <a:graphicFrameLocks noChangeAspect="1"/>
          </p:cNvGraphicFramePr>
          <p:nvPr/>
        </p:nvGraphicFramePr>
        <p:xfrm>
          <a:off x="4926430" y="4382019"/>
          <a:ext cx="171888" cy="315127"/>
        </p:xfrm>
        <a:graphic>
          <a:graphicData uri="http://schemas.openxmlformats.org/presentationml/2006/ole">
            <p:oleObj spid="_x0000_s2055" name="Equation" r:id="rId7" imgW="4572000" imgH="8229600" progId="Equation.DSMT4">
              <p:embed/>
            </p:oleObj>
          </a:graphicData>
        </a:graphic>
      </p:graphicFrame>
      <p:graphicFrame>
        <p:nvGraphicFramePr>
          <p:cNvPr id="9" name="对象 9"/>
          <p:cNvGraphicFramePr>
            <a:graphicFrameLocks noChangeAspect="1"/>
          </p:cNvGraphicFramePr>
          <p:nvPr/>
        </p:nvGraphicFramePr>
        <p:xfrm>
          <a:off x="7299064" y="4382019"/>
          <a:ext cx="171887" cy="315126"/>
        </p:xfrm>
        <a:graphic>
          <a:graphicData uri="http://schemas.openxmlformats.org/presentationml/2006/ole">
            <p:oleObj spid="_x0000_s2056" name="Equation" r:id="rId8" imgW="4572000" imgH="8229600" progId="Equation.DSMT4">
              <p:embed/>
            </p:oleObj>
          </a:graphicData>
        </a:graphic>
      </p:graphicFrame>
      <p:graphicFrame>
        <p:nvGraphicFramePr>
          <p:cNvPr id="10" name="对象 10"/>
          <p:cNvGraphicFramePr>
            <a:graphicFrameLocks noChangeAspect="1"/>
          </p:cNvGraphicFramePr>
          <p:nvPr/>
        </p:nvGraphicFramePr>
        <p:xfrm>
          <a:off x="7513016" y="4382019"/>
          <a:ext cx="171887" cy="315126"/>
        </p:xfrm>
        <a:graphic>
          <a:graphicData uri="http://schemas.openxmlformats.org/presentationml/2006/ole">
            <p:oleObj spid="_x0000_s2057" name="Equation" r:id="rId9" imgW="4572000" imgH="8229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5773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2053707" y="1263216"/>
          <a:ext cx="7759759" cy="4200425"/>
        </p:xfrm>
        <a:graphic>
          <a:graphicData uri="http://schemas.openxmlformats.org/drawingml/2006/table">
            <a:tbl>
              <a:tblPr/>
              <a:tblGrid>
                <a:gridCol w="9626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905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666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399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94260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焦点在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轴上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焦点在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轴上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6942">
                <a:tc rowSpan="7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-67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范围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≥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≥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19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焦点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(-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,0)、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,0)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(0,-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(0,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19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顶点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(-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,0)、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,0)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(0,-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(0,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19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对称性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关于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轴对称,关于原点对称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19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实、虚轴长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实轴长为2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,虚轴长为2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831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离心率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双曲线的焦距与实轴长的比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e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=①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  <a:r>
                        <a:rPr lang="zh-CN" altLang="en-US" sz="1500" u="sng" kern="0" spc="-1425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3574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渐近线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方程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±</a:t>
                      </a:r>
                      <a:r>
                        <a:rPr lang="zh-CN" altLang="en-US" sz="1500" kern="0" spc="-456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20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zh-CN" altLang="en-US" sz="15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±     </a:t>
                      </a:r>
                      <a:r>
                        <a:rPr lang="zh-CN" altLang="en-US" sz="1500" u="sng" kern="0" spc="-1425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     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</a:t>
                      </a:r>
                      <a:r>
                        <a:rPr lang="zh-CN" altLang="en-US" sz="15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43362" y="2426315"/>
            <a:ext cx="195328" cy="71620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600028" y="4073584"/>
          <a:ext cx="108862" cy="281227"/>
        </p:xfrm>
        <a:graphic>
          <a:graphicData uri="http://schemas.openxmlformats.org/presentationml/2006/ole">
            <p:oleObj spid="_x0000_s3077" name="Equation" r:id="rId5" imgW="3048000" imgH="792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64935" y="4789787"/>
          <a:ext cx="114592" cy="296029"/>
        </p:xfrm>
        <a:graphic>
          <a:graphicData uri="http://schemas.openxmlformats.org/presentationml/2006/ole">
            <p:oleObj spid="_x0000_s3078" name="Equation" r:id="rId6" imgW="3048000" imgH="792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637092" y="4789788"/>
          <a:ext cx="108862" cy="281227"/>
        </p:xfrm>
        <a:graphic>
          <a:graphicData uri="http://schemas.openxmlformats.org/presentationml/2006/ole">
            <p:oleObj spid="_x0000_s3079" name="Equation" r:id="rId7" imgW="3048000" imgH="7924800" progId="Equation.DSMT4">
              <p:embed/>
            </p:oleObj>
          </a:graphicData>
        </a:graphic>
      </p:graphicFrame>
      <p:grpSp>
        <p:nvGrpSpPr>
          <p:cNvPr id="8" name="组合 16"/>
          <p:cNvGrpSpPr/>
          <p:nvPr/>
        </p:nvGrpSpPr>
        <p:grpSpPr bwMode="auto">
          <a:xfrm>
            <a:off x="7523633" y="4078357"/>
            <a:ext cx="409032" cy="320701"/>
            <a:chOff x="4881563" y="2969419"/>
            <a:chExt cx="783431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8109328" y="4848675"/>
            <a:ext cx="1074306" cy="358898"/>
            <a:chOff x="4881563" y="2969419"/>
            <a:chExt cx="783431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97836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0168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知识拓展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(1)实轴和虚轴等长的双曲线叫做等轴双曲线,双曲线为等轴双曲线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双曲线的离心率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14" kern="0" spc="84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两条渐近线互相垂直.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(2)过焦点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的弦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与双曲线交在同支上,则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与另一个焦点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构成的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的周长为4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8131" kern="0" spc="139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0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(3)过双曲线的一个焦点且与实轴垂直的弦的长为</a:t>
            </a:r>
            <a:r>
              <a:rPr lang="zh-CN" altLang="en-US" sz="2727" kern="0" spc="42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8454" y="3500620"/>
            <a:ext cx="2495987" cy="193375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05728" y="2097339"/>
          <a:ext cx="324677" cy="296029"/>
        </p:xfrm>
        <a:graphic>
          <a:graphicData uri="http://schemas.openxmlformats.org/presentationml/2006/ole">
            <p:oleObj spid="_x0000_s4100" name="Equation" r:id="rId5" imgW="8534400" imgH="792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477551" y="5620778"/>
          <a:ext cx="401071" cy="592058"/>
        </p:xfrm>
        <a:graphic>
          <a:graphicData uri="http://schemas.openxmlformats.org/presentationml/2006/ole">
            <p:oleObj spid="_x0000_s4101" name="Equation" r:id="rId6" imgW="106680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32252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为双曲线上的点,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为双曲线的两个焦点,且∠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的面积为</a:t>
            </a:r>
            <a:r>
              <a:rPr lang="zh-CN" altLang="en-US" sz="3710" kern="0" spc="64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81"/>
              </a:spcBef>
            </a:pPr>
            <a:r>
              <a:rPr lang="zh-CN" altLang="en-US" sz="8096" kern="0" spc="1498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204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(5)焦点到渐近线的距离为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(6)设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分别为双曲线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&gt;0)的左、右顶点,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为双曲线上不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的任意一点,则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35214" y="2426315"/>
            <a:ext cx="2821399" cy="2076991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78717" y="1778995"/>
          <a:ext cx="553860" cy="878537"/>
        </p:xfrm>
        <a:graphic>
          <a:graphicData uri="http://schemas.openxmlformats.org/presentationml/2006/ole">
            <p:oleObj spid="_x0000_s5126" name="Equation" r:id="rId5" imgW="14630400" imgH="2316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27009" y="5119047"/>
          <a:ext cx="286479" cy="592058"/>
        </p:xfrm>
        <a:graphic>
          <a:graphicData uri="http://schemas.openxmlformats.org/presentationml/2006/ole">
            <p:oleObj spid="_x0000_s5127" name="Equation" r:id="rId6" imgW="7620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898823" y="5119047"/>
          <a:ext cx="296029" cy="592058"/>
        </p:xfrm>
        <a:graphic>
          <a:graphicData uri="http://schemas.openxmlformats.org/presentationml/2006/ole">
            <p:oleObj spid="_x0000_s5128" name="Equation" r:id="rId7" imgW="79248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97719" y="5827605"/>
          <a:ext cx="286479" cy="592058"/>
        </p:xfrm>
        <a:graphic>
          <a:graphicData uri="http://schemas.openxmlformats.org/presentationml/2006/ole">
            <p:oleObj spid="_x0000_s5129" name="Equation" r:id="rId8" imgW="76200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03825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586823"/>
            <a:ext cx="8147747" cy="34674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求双曲线的标准方程的方法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.定义法:根据题目的条件,若满足定义,求出相应的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的值即可求得方程.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待定系数法: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(1)利用待定系数法求双曲线标准方程的步骤:①定位:确定焦点位置;②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定型:由焦点位置设方程;③定值:根据条件确定相关参数的值.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(2)利用待定系数法求双曲线方程的常用方法: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①与双曲线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=1共渐近线的方程可设为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0);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34970" y="4434408"/>
          <a:ext cx="286479" cy="592058"/>
        </p:xfrm>
        <a:graphic>
          <a:graphicData uri="http://schemas.openxmlformats.org/presentationml/2006/ole">
            <p:oleObj spid="_x0000_s6155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06782" y="4434408"/>
          <a:ext cx="296028" cy="592057"/>
        </p:xfrm>
        <a:graphic>
          <a:graphicData uri="http://schemas.openxmlformats.org/presentationml/2006/ole">
            <p:oleObj spid="_x0000_s6156" name="Equation" r:id="rId5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37981" y="4434408"/>
          <a:ext cx="286479" cy="592058"/>
        </p:xfrm>
        <a:graphic>
          <a:graphicData uri="http://schemas.openxmlformats.org/presentationml/2006/ole">
            <p:oleObj spid="_x0000_s6157" name="Equation" r:id="rId6" imgW="7620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209794" y="4434408"/>
          <a:ext cx="296028" cy="592057"/>
        </p:xfrm>
        <a:graphic>
          <a:graphicData uri="http://schemas.openxmlformats.org/presentationml/2006/ole">
            <p:oleObj spid="_x0000_s6158" name="Equation" r:id="rId7" imgW="7924800" imgH="15544800" progId="Equation.DSMT4">
              <p:embed/>
            </p:oleObj>
          </a:graphicData>
        </a:graphic>
      </p:graphicFrame>
      <p:sp>
        <p:nvSpPr>
          <p:cNvPr id="8" name="文本框 2"/>
          <p:cNvSpPr txBox="1"/>
          <p:nvPr/>
        </p:nvSpPr>
        <p:spPr>
          <a:xfrm>
            <a:off x="5313074" y="1269085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9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07371" y="850667"/>
            <a:ext cx="2777259" cy="415395"/>
          </a:xfrm>
          <a:prstGeom prst="rect">
            <a:avLst/>
          </a:prstGeom>
          <a:noFill/>
        </p:spPr>
      </p:pic>
      <p:sp>
        <p:nvSpPr>
          <p:cNvPr id="10" name="TextBox 2"/>
          <p:cNvSpPr txBox="1"/>
          <p:nvPr/>
        </p:nvSpPr>
        <p:spPr>
          <a:xfrm>
            <a:off x="2085259" y="4824426"/>
            <a:ext cx="8147747" cy="1723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②若双曲线的渐近线方程为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2552" kern="0" spc="-97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,则双曲线的方程可设为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0;③若双曲线过两个已知点,则双曲线的方程可设为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&lt;0)或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&lt;0).</a:t>
            </a:r>
            <a:endParaRPr lang="zh-CN" altLang="en-US" sz="1805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558196" y="4930180"/>
          <a:ext cx="200536" cy="553860"/>
        </p:xfrm>
        <a:graphic>
          <a:graphicData uri="http://schemas.openxmlformats.org/presentationml/2006/ole">
            <p:oleObj spid="_x0000_s6159" name="Equation" r:id="rId9" imgW="51816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498071" y="4890416"/>
          <a:ext cx="286479" cy="592058"/>
        </p:xfrm>
        <a:graphic>
          <a:graphicData uri="http://schemas.openxmlformats.org/presentationml/2006/ole">
            <p:oleObj spid="_x0000_s6160" name="Equation" r:id="rId10" imgW="7620000" imgH="1554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8869884" y="4890416"/>
          <a:ext cx="296028" cy="592057"/>
        </p:xfrm>
        <a:graphic>
          <a:graphicData uri="http://schemas.openxmlformats.org/presentationml/2006/ole">
            <p:oleObj spid="_x0000_s6161" name="Equation" r:id="rId11" imgW="7924800" imgH="15544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7530624" y="5451779"/>
          <a:ext cx="286479" cy="592058"/>
        </p:xfrm>
        <a:graphic>
          <a:graphicData uri="http://schemas.openxmlformats.org/presentationml/2006/ole">
            <p:oleObj spid="_x0000_s6162" name="Equation" r:id="rId12" imgW="7620000" imgH="15544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961622" y="5451779"/>
          <a:ext cx="296029" cy="592058"/>
        </p:xfrm>
        <a:graphic>
          <a:graphicData uri="http://schemas.openxmlformats.org/presentationml/2006/ole">
            <p:oleObj spid="_x0000_s6163" name="Equation" r:id="rId13" imgW="79248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93145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179706"/>
            <a:ext cx="8147747" cy="38965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(1)(2017天津文,5,5分)已知双曲线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&gt;0)的右焦点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在双曲线的渐近线上,△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是边长为2的等边三角形(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为原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点),则双曲线的方程为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　    B.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　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　    D.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(2)设双曲线与椭圆</a:t>
            </a:r>
            <a:r>
              <a:rPr lang="zh-CN" altLang="en-US" sz="2727" kern="0" spc="-24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=1有共同的焦点,且与椭圆相交,其中一个交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点的坐标为(</a:t>
            </a:r>
            <a:r>
              <a:rPr lang="zh-CN" altLang="en-US" sz="1714" kern="0" spc="159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,4),则此双曲线的标准方程是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366957" y="1245696"/>
          <a:ext cx="286479" cy="592058"/>
        </p:xfrm>
        <a:graphic>
          <a:graphicData uri="http://schemas.openxmlformats.org/presentationml/2006/ole">
            <p:oleObj spid="_x0000_s7181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738770" y="1245696"/>
          <a:ext cx="296029" cy="592058"/>
        </p:xfrm>
        <a:graphic>
          <a:graphicData uri="http://schemas.openxmlformats.org/presentationml/2006/ole">
            <p:oleObj spid="_x0000_s7182" name="Equation" r:id="rId5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02828" y="2843561"/>
          <a:ext cx="286479" cy="592058"/>
        </p:xfrm>
        <a:graphic>
          <a:graphicData uri="http://schemas.openxmlformats.org/presentationml/2006/ole">
            <p:oleObj spid="_x0000_s7183" name="Equation" r:id="rId6" imgW="7620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74641" y="2843561"/>
          <a:ext cx="296029" cy="592058"/>
        </p:xfrm>
        <a:graphic>
          <a:graphicData uri="http://schemas.openxmlformats.org/presentationml/2006/ole">
            <p:oleObj spid="_x0000_s7184" name="Equation" r:id="rId7" imgW="79248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90800" y="2843561"/>
          <a:ext cx="286479" cy="592058"/>
        </p:xfrm>
        <a:graphic>
          <a:graphicData uri="http://schemas.openxmlformats.org/presentationml/2006/ole">
            <p:oleObj spid="_x0000_s7185" name="Equation" r:id="rId8" imgW="76200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362614" y="2843561"/>
          <a:ext cx="296029" cy="592058"/>
        </p:xfrm>
        <a:graphic>
          <a:graphicData uri="http://schemas.openxmlformats.org/presentationml/2006/ole">
            <p:oleObj spid="_x0000_s7186" name="Equation" r:id="rId9" imgW="7924800" imgH="1554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288689" y="3475976"/>
          <a:ext cx="286479" cy="592058"/>
        </p:xfrm>
        <a:graphic>
          <a:graphicData uri="http://schemas.openxmlformats.org/presentationml/2006/ole">
            <p:oleObj spid="_x0000_s7187" name="Equation" r:id="rId10" imgW="76200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133734" y="3475976"/>
          <a:ext cx="296029" cy="592058"/>
        </p:xfrm>
        <a:graphic>
          <a:graphicData uri="http://schemas.openxmlformats.org/presentationml/2006/ole">
            <p:oleObj spid="_x0000_s7188" name="Equation" r:id="rId11" imgW="79248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146269" y="4108391"/>
          <a:ext cx="315127" cy="592058"/>
        </p:xfrm>
        <a:graphic>
          <a:graphicData uri="http://schemas.openxmlformats.org/presentationml/2006/ole">
            <p:oleObj spid="_x0000_s7189" name="Equation" r:id="rId12" imgW="8229600" imgH="1554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605914" y="4108391"/>
          <a:ext cx="296029" cy="592058"/>
        </p:xfrm>
        <a:graphic>
          <a:graphicData uri="http://schemas.openxmlformats.org/presentationml/2006/ole">
            <p:oleObj spid="_x0000_s7190" name="Equation" r:id="rId13" imgW="7924800" imgH="15544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420303" y="4756639"/>
          <a:ext cx="420170" cy="296029"/>
        </p:xfrm>
        <a:graphic>
          <a:graphicData uri="http://schemas.openxmlformats.org/presentationml/2006/ole">
            <p:oleObj spid="_x0000_s7191" name="Equation" r:id="rId14" imgW="10972800" imgH="792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44297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339</Words>
  <Application>Microsoft Office PowerPoint</Application>
  <PresentationFormat>自定义</PresentationFormat>
  <Paragraphs>103</Paragraphs>
  <Slides>14</Slides>
  <Notes>13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2019-12-06T14:46:26Z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