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7"/>
  </p:sldMasterIdLst>
  <p:notesMasterIdLst>
    <p:notesMasterId r:id="rId35"/>
  </p:notesMasterIdLst>
  <p:sldIdLst>
    <p:sldId id="261" r:id="rId18"/>
    <p:sldId id="293" r:id="rId19"/>
    <p:sldId id="264" r:id="rId20"/>
    <p:sldId id="265" r:id="rId21"/>
    <p:sldId id="266" r:id="rId22"/>
    <p:sldId id="267" r:id="rId23"/>
    <p:sldId id="268" r:id="rId24"/>
    <p:sldId id="273" r:id="rId25"/>
    <p:sldId id="276" r:id="rId26"/>
    <p:sldId id="281" r:id="rId27"/>
    <p:sldId id="284" r:id="rId28"/>
    <p:sldId id="285" r:id="rId29"/>
    <p:sldId id="286" r:id="rId30"/>
    <p:sldId id="287" r:id="rId31"/>
    <p:sldId id="288" r:id="rId32"/>
    <p:sldId id="290" r:id="rId33"/>
    <p:sldId id="292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1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43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12" Type="http://schemas.openxmlformats.org/officeDocument/2006/relationships/image" Target="../media/image42.wmf"/><Relationship Id="rId17" Type="http://schemas.openxmlformats.org/officeDocument/2006/relationships/image" Target="../media/image47.wmf"/><Relationship Id="rId2" Type="http://schemas.openxmlformats.org/officeDocument/2006/relationships/image" Target="../media/image32.wmf"/><Relationship Id="rId16" Type="http://schemas.openxmlformats.org/officeDocument/2006/relationships/image" Target="../media/image46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5" Type="http://schemas.openxmlformats.org/officeDocument/2006/relationships/image" Target="../media/image4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Relationship Id="rId14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5BB7B-EA15-41A6-8AA1-BB8AFB020E9B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5EFD6-EF1D-49E8-A8AB-400EB71FB7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131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9697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36386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55135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65468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49169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545367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37651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2501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68750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627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9729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17151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8827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2971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48870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74096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2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8.png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oleObject" Target="../embeddings/oleObject34.bin"/><Relationship Id="rId18" Type="http://schemas.openxmlformats.org/officeDocument/2006/relationships/oleObject" Target="../embeddings/oleObject39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28.bin"/><Relationship Id="rId12" Type="http://schemas.openxmlformats.org/officeDocument/2006/relationships/oleObject" Target="../embeddings/oleObject33.bin"/><Relationship Id="rId17" Type="http://schemas.openxmlformats.org/officeDocument/2006/relationships/oleObject" Target="../embeddings/oleObject38.bin"/><Relationship Id="rId2" Type="http://schemas.openxmlformats.org/officeDocument/2006/relationships/customXml" Target="../../customXml/item8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41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6.bin"/><Relationship Id="rId10" Type="http://schemas.openxmlformats.org/officeDocument/2006/relationships/oleObject" Target="../embeddings/oleObject31.bin"/><Relationship Id="rId19" Type="http://schemas.openxmlformats.org/officeDocument/2006/relationships/oleObject" Target="../embeddings/oleObject40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30.bin"/><Relationship Id="rId14" Type="http://schemas.openxmlformats.org/officeDocument/2006/relationships/oleObject" Target="../embeddings/oleObject3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43.bin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6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9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8.bin"/><Relationship Id="rId5" Type="http://schemas.openxmlformats.org/officeDocument/2006/relationships/image" Target="../media/image59.jpeg"/><Relationship Id="rId10" Type="http://schemas.openxmlformats.org/officeDocument/2006/relationships/oleObject" Target="../embeddings/oleObject52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5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4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65.jpeg"/><Relationship Id="rId10" Type="http://schemas.openxmlformats.org/officeDocument/2006/relationships/oleObject" Target="../embeddings/oleObject57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5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8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4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24972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  直线、圆的位置关系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53374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1008235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211454"/>
            <a:ext cx="8339515" cy="1862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1.直线与圆的位置关系的判断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为圆心(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)到直线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的距离,联立直线和圆的方程,消元后得到的一元二次方程根的判别式为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6" name="表格 2"/>
          <p:cNvGraphicFramePr>
            <a:graphicFrameLocks noGrp="1"/>
          </p:cNvGraphicFramePr>
          <p:nvPr/>
        </p:nvGraphicFramePr>
        <p:xfrm>
          <a:off x="2060500" y="4145204"/>
          <a:ext cx="7759760" cy="2172870"/>
        </p:xfrm>
        <a:graphic>
          <a:graphicData uri="http://schemas.openxmlformats.org/drawingml/2006/table">
            <a:tbl>
              <a:tblPr/>
              <a:tblGrid>
                <a:gridCol w="1939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399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91968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位置关系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判断方法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公共点个数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1968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代数法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几何法</a:t>
                      </a:r>
                    </a:p>
                  </a:txBody>
                  <a:tcPr marL="45837" marR="45837" marT="45837" marB="45837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相交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相切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1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相离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Δ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</a:t>
                      </a:r>
                      <a:r>
                        <a:rPr lang="zh-CN" altLang="en-US" sz="15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pSp>
        <p:nvGrpSpPr>
          <p:cNvPr id="7" name="组合 16"/>
          <p:cNvGrpSpPr/>
          <p:nvPr/>
        </p:nvGrpSpPr>
        <p:grpSpPr bwMode="auto">
          <a:xfrm>
            <a:off x="4227803" y="5060731"/>
            <a:ext cx="787824" cy="358102"/>
            <a:chOff x="4881563" y="2969419"/>
            <a:chExt cx="78343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8126378" y="5512058"/>
            <a:ext cx="787824" cy="358102"/>
            <a:chOff x="4881563" y="2969419"/>
            <a:chExt cx="783431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6186561" y="5935713"/>
            <a:ext cx="787824" cy="358102"/>
            <a:chOff x="4881563" y="2969419"/>
            <a:chExt cx="783431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131651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2195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过点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=4的切线方程是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689432" y="1903782"/>
          <a:ext cx="315127" cy="296029"/>
        </p:xfrm>
        <a:graphic>
          <a:graphicData uri="http://schemas.openxmlformats.org/presentationml/2006/ole">
            <p:oleObj spid="_x0000_s6153" name="Equation" r:id="rId5" imgW="8229600" imgH="79248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053707" y="2471325"/>
            <a:ext cx="8147747" cy="1338776"/>
            <a:chOff x="540000" y="1080000"/>
            <a:chExt cx="8127000" cy="1335367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23424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由题意知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359" kern="0" spc="112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,且点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在圆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上,∴切线的斜率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762" kern="0" spc="-5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,∴过点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8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的圆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O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的切线方程为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359" kern="0" spc="112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762" kern="0" spc="-5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359" kern="0" spc="112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-4=0.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780377" y="1285045"/>
            <a:ext cx="314325" cy="295275"/>
          </p:xfrm>
          <a:graphic>
            <a:graphicData uri="http://schemas.openxmlformats.org/presentationml/2006/ole">
              <p:oleObj spid="_x0000_s6154" name="Equation" r:id="rId6" imgW="8229600" imgH="792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764961" y="1142765"/>
            <a:ext cx="342900" cy="600075"/>
          </p:xfrm>
          <a:graphic>
            <a:graphicData uri="http://schemas.openxmlformats.org/presentationml/2006/ole">
              <p:oleObj spid="_x0000_s6155" name="Equation" r:id="rId7" imgW="9144000" imgH="15849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966966" y="1957572"/>
            <a:ext cx="314325" cy="295275"/>
          </p:xfrm>
          <a:graphic>
            <a:graphicData uri="http://schemas.openxmlformats.org/presentationml/2006/ole">
              <p:oleObj spid="_x0000_s6156" name="Equation" r:id="rId8" imgW="8229600" imgH="792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510558" y="1815292"/>
            <a:ext cx="342900" cy="600075"/>
          </p:xfrm>
          <a:graphic>
            <a:graphicData uri="http://schemas.openxmlformats.org/presentationml/2006/ole">
              <p:oleObj spid="_x0000_s6157" name="Equation" r:id="rId9" imgW="9144000" imgH="15849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925185" y="1957572"/>
            <a:ext cx="314324" cy="295274"/>
          </p:xfrm>
          <a:graphic>
            <a:graphicData uri="http://schemas.openxmlformats.org/presentationml/2006/ole">
              <p:oleObj spid="_x0000_s6158" name="Equation" r:id="rId10" imgW="8229600" imgH="7924800" progId="Equation.DSMT4">
                <p:embed/>
              </p:oleObj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2022127" y="3953341"/>
            <a:ext cx="8147747" cy="414181"/>
            <a:chOff x="540000" y="1080000"/>
            <a:chExt cx="8127000" cy="413126"/>
          </a:xfrm>
        </p:grpSpPr>
        <p:sp>
          <p:nvSpPr>
            <p:cNvPr id="13" name="TextBox 2"/>
            <p:cNvSpPr txBox="1"/>
            <p:nvPr/>
          </p:nvSpPr>
          <p:spPr>
            <a:xfrm>
              <a:off x="540000" y="1080000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714" kern="0" spc="76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-4=0</a:t>
              </a:r>
              <a:endParaRPr lang="zh-CN" altLang="en-US" sz="1805" dirty="0"/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563413" y="1161614"/>
            <a:ext cx="314325" cy="295275"/>
          </p:xfrm>
          <a:graphic>
            <a:graphicData uri="http://schemas.openxmlformats.org/presentationml/2006/ole">
              <p:oleObj spid="_x0000_s6159" name="Equation" r:id="rId11" imgW="8229600" imgH="7924800" progId="Equation.DSMT4">
                <p:embed/>
              </p:oleObj>
            </a:graphicData>
          </a:graphic>
        </p:graphicFrame>
      </p:grpSp>
      <p:sp>
        <p:nvSpPr>
          <p:cNvPr id="15" name="TextBox 2"/>
          <p:cNvSpPr txBox="1"/>
          <p:nvPr/>
        </p:nvSpPr>
        <p:spPr>
          <a:xfrm>
            <a:off x="2053707" y="128038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考向三    切线问题</a:t>
            </a:r>
            <a:endParaRPr lang="zh-CN" altLang="en-US" sz="1805" b="1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375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39834"/>
            <a:ext cx="8147747" cy="2971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与圆有关的最值问题的求解方法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1.研究与圆有关的最值问题时,可借助圆的性质,利用数形结合方法求解.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2.与圆有关的最值问题,常见的有以下几种类型:①形如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146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形式的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最值问题,可转化为动直线斜率的最值问题;②形如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形式的最值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问题,可转化为动直线截距的最值问题;③形如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形式的最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值问题,可转化为动点到定点的距离的平方的最值问题.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244612" y="3125290"/>
          <a:ext cx="515662" cy="553859"/>
        </p:xfrm>
        <a:graphic>
          <a:graphicData uri="http://schemas.openxmlformats.org/presentationml/2006/ole">
            <p:oleObj spid="_x0000_s7171" name="Equation" r:id="rId5" imgW="13716000" imgH="14630400" progId="Equation.DSMT4">
              <p:embed/>
            </p:oleObj>
          </a:graphicData>
        </a:graphic>
      </p:graphicFrame>
      <p:sp>
        <p:nvSpPr>
          <p:cNvPr id="5" name="文本框 2"/>
          <p:cNvSpPr txBox="1"/>
          <p:nvPr/>
        </p:nvSpPr>
        <p:spPr>
          <a:xfrm>
            <a:off x="5313074" y="1585804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7371" y="1065528"/>
            <a:ext cx="2777259" cy="415395"/>
          </a:xfrm>
          <a:prstGeom prst="rect">
            <a:avLst/>
          </a:prstGeom>
          <a:noFill/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131464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445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满足方程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599" kern="0" spc="-9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的最大值和最小值;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的最大值和最小值;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的最大值和最小值.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9702" kern="0" spc="452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83429" y="3643861"/>
            <a:ext cx="5761182" cy="216734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08753" y="1633131"/>
          <a:ext cx="210085" cy="553860"/>
        </p:xfrm>
        <a:graphic>
          <a:graphicData uri="http://schemas.openxmlformats.org/presentationml/2006/ole">
            <p:oleObj spid="_x0000_s8195" name="Equation" r:id="rId6" imgW="54864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758927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175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原方程化为(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=3,表示以点(2,0)为圆心,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为半径的圆.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(1)设</a:t>
            </a:r>
            <a:r>
              <a:rPr lang="zh-CN" altLang="en-US" sz="2523" kern="0" spc="-86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与圆相切时,斜率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取最值,此时有</a:t>
            </a:r>
            <a:r>
              <a:rPr lang="zh-CN" altLang="en-US" sz="2827" kern="0" spc="333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1389" kern="0" spc="10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389" kern="0" spc="10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r>
              <a:rPr lang="zh-CN" altLang="en-US" sz="2599" kern="0" spc="-9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1389" kern="0" spc="10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,最小值为-</a:t>
            </a:r>
            <a:r>
              <a:rPr lang="zh-CN" altLang="en-US" sz="1389" kern="0" spc="10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与圆相切时,纵截距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取得最值,此时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729" kern="0" spc="49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65" kern="0" spc="111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365" kern="0" spc="11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的最大值为-2+</a:t>
            </a:r>
            <a:r>
              <a:rPr lang="zh-CN" altLang="en-US" sz="1365" kern="0" spc="11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,最小值为-2-</a:t>
            </a:r>
            <a:r>
              <a:rPr lang="zh-CN" altLang="en-US" sz="1365" kern="0" spc="11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表示圆上一点与原点距离的平方,由平面几何知识知,在过原点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与圆心的直线和圆的两个交点处取得最值.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又圆心到原点的距离为2,所以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的最大值是(2+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=7+4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最小值是(2-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=7-4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671522" y="1164579"/>
          <a:ext cx="315126" cy="296028"/>
        </p:xfrm>
        <a:graphic>
          <a:graphicData uri="http://schemas.openxmlformats.org/presentationml/2006/ole">
            <p:oleObj spid="_x0000_s9235" name="Equation" r:id="rId5" imgW="8229600" imgH="7924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08753" y="1671210"/>
          <a:ext cx="210085" cy="553860"/>
        </p:xfrm>
        <a:graphic>
          <a:graphicData uri="http://schemas.openxmlformats.org/presentationml/2006/ole">
            <p:oleObj spid="_x0000_s9236" name="Equation" r:id="rId6" imgW="54864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766944" y="1671173"/>
          <a:ext cx="783043" cy="620704"/>
        </p:xfrm>
        <a:graphic>
          <a:graphicData uri="http://schemas.openxmlformats.org/presentationml/2006/ole">
            <p:oleObj spid="_x0000_s9237" name="Equation" r:id="rId7" imgW="207264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53708" y="2357390"/>
          <a:ext cx="315127" cy="296029"/>
        </p:xfrm>
        <a:graphic>
          <a:graphicData uri="http://schemas.openxmlformats.org/presentationml/2006/ole">
            <p:oleObj spid="_x0000_s9238" name="Equation" r:id="rId8" imgW="8229600" imgH="792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43309" y="2357390"/>
          <a:ext cx="315126" cy="296029"/>
        </p:xfrm>
        <a:graphic>
          <a:graphicData uri="http://schemas.openxmlformats.org/presentationml/2006/ole">
            <p:oleObj spid="_x0000_s9239" name="Equation" r:id="rId9" imgW="8229600" imgH="79248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978752" y="2263015"/>
          <a:ext cx="210085" cy="553860"/>
        </p:xfrm>
        <a:graphic>
          <a:graphicData uri="http://schemas.openxmlformats.org/presentationml/2006/ole">
            <p:oleObj spid="_x0000_s9240" name="Equation" r:id="rId10" imgW="54864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70100" y="2357390"/>
          <a:ext cx="315127" cy="296029"/>
        </p:xfrm>
        <a:graphic>
          <a:graphicData uri="http://schemas.openxmlformats.org/presentationml/2006/ole">
            <p:oleObj spid="_x0000_s9241" name="Equation" r:id="rId11" imgW="8229600" imgH="7924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959634" y="2357389"/>
          <a:ext cx="315126" cy="296028"/>
        </p:xfrm>
        <a:graphic>
          <a:graphicData uri="http://schemas.openxmlformats.org/presentationml/2006/ole">
            <p:oleObj spid="_x0000_s9242" name="Equation" r:id="rId12" imgW="8229600" imgH="7924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53708" y="3367264"/>
          <a:ext cx="974029" cy="592058"/>
        </p:xfrm>
        <a:graphic>
          <a:graphicData uri="http://schemas.openxmlformats.org/presentationml/2006/ole">
            <p:oleObj spid="_x0000_s9243" name="Equation" r:id="rId13" imgW="25603200" imgH="15544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172255" y="3471337"/>
          <a:ext cx="315127" cy="296029"/>
        </p:xfrm>
        <a:graphic>
          <a:graphicData uri="http://schemas.openxmlformats.org/presentationml/2006/ole">
            <p:oleObj spid="_x0000_s9244" name="Equation" r:id="rId14" imgW="8229600" imgH="79248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690693" y="3471337"/>
          <a:ext cx="324677" cy="296029"/>
        </p:xfrm>
        <a:graphic>
          <a:graphicData uri="http://schemas.openxmlformats.org/presentationml/2006/ole">
            <p:oleObj spid="_x0000_s9245" name="Equation" r:id="rId15" imgW="8534400" imgH="792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542014" y="3471337"/>
          <a:ext cx="324677" cy="296029"/>
        </p:xfrm>
        <a:graphic>
          <a:graphicData uri="http://schemas.openxmlformats.org/presentationml/2006/ole">
            <p:oleObj spid="_x0000_s9246" name="Equation" r:id="rId16" imgW="8534400" imgH="792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254557" y="3471337"/>
          <a:ext cx="324677" cy="296029"/>
        </p:xfrm>
        <a:graphic>
          <a:graphicData uri="http://schemas.openxmlformats.org/presentationml/2006/ole">
            <p:oleObj spid="_x0000_s9247" name="Equation" r:id="rId17" imgW="8534400" imgH="79248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458312" y="4918204"/>
          <a:ext cx="315126" cy="296028"/>
        </p:xfrm>
        <a:graphic>
          <a:graphicData uri="http://schemas.openxmlformats.org/presentationml/2006/ole">
            <p:oleObj spid="_x0000_s9248" name="Equation" r:id="rId18" imgW="8229600" imgH="7924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8468124" y="4918204"/>
          <a:ext cx="315126" cy="296028"/>
        </p:xfrm>
        <a:graphic>
          <a:graphicData uri="http://schemas.openxmlformats.org/presentationml/2006/ole">
            <p:oleObj spid="_x0000_s9249" name="Equation" r:id="rId19" imgW="8229600" imgH="7924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3377511" y="5384583"/>
          <a:ext cx="315126" cy="296028"/>
        </p:xfrm>
        <a:graphic>
          <a:graphicData uri="http://schemas.openxmlformats.org/presentationml/2006/ole">
            <p:oleObj spid="_x0000_s9250" name="Equation" r:id="rId20" imgW="8229600" imgH="79248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328140" y="5384584"/>
          <a:ext cx="315127" cy="296029"/>
        </p:xfrm>
        <a:graphic>
          <a:graphicData uri="http://schemas.openxmlformats.org/presentationml/2006/ole">
            <p:oleObj spid="_x0000_s9251" name="Equation" r:id="rId21" imgW="8229600" imgH="79248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874607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48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求解与圆有关的切线和弦长问题的方法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求过圆上一点(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)的切线方程的方法:先求切点和圆心连线的斜率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(假设斜率存在,且不为零),由垂直关系知切线斜率为-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,由点斜式方程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可求切线方程;若切线斜率不存在(此时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=0),则切线的方程为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;若切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点和圆心连线的斜率不存在,则切线方程为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求过圆外一点(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)的圆的切线方程的方法:①几何法:当斜率存在时,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设斜率为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,切线方程为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=0,由圆心到直线的距离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等于半径,即可得到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的值,从而可得切线方程,当切线斜率不存在时,切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;②代数法:当斜率存在时,设斜率为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,切线方程为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,代入圆的方程,得到一个关于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的一元二次方程,由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=0,求得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值,从而得到切线方程,当切线斜率不存在时,切线的方程为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80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8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819138" y="2099511"/>
          <a:ext cx="200536" cy="553860"/>
        </p:xfrm>
        <a:graphic>
          <a:graphicData uri="http://schemas.openxmlformats.org/presentationml/2006/ole">
            <p:oleObj spid="_x0000_s10243" name="Equation" r:id="rId5" imgW="51816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33753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2809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圆的弦长的求法:①几何法:设圆的半径为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,弦心距为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,弦长为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991" kern="0" spc="9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;②代数法:设直线与圆相交于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)两点,将方程组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991" kern="0" spc="143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消去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后得到一个关于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的一元二次方程,从而求得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,则弦长|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743" kern="0" spc="38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42" kern="0" spc="117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为直线的斜率).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53707" y="1936206"/>
          <a:ext cx="506114" cy="668452"/>
        </p:xfrm>
        <a:graphic>
          <a:graphicData uri="http://schemas.openxmlformats.org/presentationml/2006/ole">
            <p:oleObj spid="_x0000_s11270" name="Equation" r:id="rId5" imgW="134112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3707" y="2708991"/>
          <a:ext cx="2205891" cy="668451"/>
        </p:xfrm>
        <a:graphic>
          <a:graphicData uri="http://schemas.openxmlformats.org/presentationml/2006/ole">
            <p:oleObj spid="_x0000_s11271" name="Equation" r:id="rId6" imgW="582168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253410" y="3313512"/>
          <a:ext cx="716199" cy="334226"/>
        </p:xfrm>
        <a:graphic>
          <a:graphicData uri="http://schemas.openxmlformats.org/presentationml/2006/ole">
            <p:oleObj spid="_x0000_s11272" name="Equation" r:id="rId7" imgW="18897600" imgH="883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69608" y="3313438"/>
          <a:ext cx="1747524" cy="391521"/>
        </p:xfrm>
        <a:graphic>
          <a:graphicData uri="http://schemas.openxmlformats.org/presentationml/2006/ole">
            <p:oleObj spid="_x0000_s11273" name="Equation" r:id="rId8" imgW="46024800" imgH="10363200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2022127" y="3830627"/>
            <a:ext cx="8147747" cy="2136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(2015重庆文,12,5分)若点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(1,2)在以坐标原点为圆心的圆上,则该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圆在点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处的切线方程为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613" kern="0" spc="513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9" name="图片 3" descr="textimage1.jpe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98263" y="5245806"/>
            <a:ext cx="5904422" cy="718869"/>
          </a:xfrm>
          <a:prstGeom prst="rect">
            <a:avLst/>
          </a:prstGeom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1472793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959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设圆的方程为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的坐标代入圆的方程,得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=5,故圆的方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8164" kern="0" spc="965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064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设该圆在点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处的切线上的任意一点为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1875" kern="0" spc="14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-2).由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875" kern="0" spc="14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为坐标原点),得</a:t>
            </a:r>
            <a:r>
              <a:rPr lang="zh-CN" altLang="en-US" sz="1976" kern="0" spc="73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875" kern="0" spc="14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=0,即1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-1)+2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-2)=0,即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-5=0.</a:t>
            </a:r>
            <a:endParaRPr lang="zh-CN" altLang="en-US" sz="1805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56713" y="1924972"/>
            <a:ext cx="2078575" cy="1999642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296127" y="4160069"/>
          <a:ext cx="420170" cy="353325"/>
        </p:xfrm>
        <a:graphic>
          <a:graphicData uri="http://schemas.openxmlformats.org/presentationml/2006/ole">
            <p:oleObj spid="_x0000_s12295" name="Equation" r:id="rId6" imgW="10972800" imgH="9448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068284" y="4160927"/>
          <a:ext cx="343775" cy="372423"/>
        </p:xfrm>
        <a:graphic>
          <a:graphicData uri="http://schemas.openxmlformats.org/presentationml/2006/ole">
            <p:oleObj spid="_x0000_s12296" name="Equation" r:id="rId7" imgW="9144000" imgH="9753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53708" y="4594484"/>
          <a:ext cx="420169" cy="353324"/>
        </p:xfrm>
        <a:graphic>
          <a:graphicData uri="http://schemas.openxmlformats.org/presentationml/2006/ole">
            <p:oleObj spid="_x0000_s12297" name="Equation" r:id="rId8" imgW="10972800" imgH="9448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431180" y="4595342"/>
          <a:ext cx="343775" cy="372423"/>
        </p:xfrm>
        <a:graphic>
          <a:graphicData uri="http://schemas.openxmlformats.org/presentationml/2006/ole">
            <p:oleObj spid="_x0000_s12298" name="Equation" r:id="rId9" imgW="9144000" imgH="9753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39019" y="4594484"/>
          <a:ext cx="420169" cy="353324"/>
        </p:xfrm>
        <a:graphic>
          <a:graphicData uri="http://schemas.openxmlformats.org/presentationml/2006/ole">
            <p:oleObj spid="_x0000_s12299" name="Equation" r:id="rId10" imgW="10972800" imgH="94488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2022127" y="521950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-5=0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50437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0431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(2016课标Ⅰ文,15,5分)设直线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-2=0相交于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两点,若|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3155" kern="0" spc="518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71741" y="2569556"/>
            <a:ext cx="6692246" cy="686619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59190" y="1630959"/>
          <a:ext cx="315127" cy="296029"/>
        </p:xfrm>
        <a:graphic>
          <a:graphicData uri="http://schemas.openxmlformats.org/presentationml/2006/ole">
            <p:oleObj spid="_x0000_s13319" name="Equation" r:id="rId6" imgW="8229600" imgH="79248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022127" y="3462102"/>
            <a:ext cx="8147747" cy="1614166"/>
            <a:chOff x="540000" y="1080000"/>
            <a:chExt cx="8127000" cy="1610056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1610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把圆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的方程化为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,则圆心为(0,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),半径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846" kern="0" spc="4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.圆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心到直线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=0的距离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49" kern="0" spc="13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.由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991" kern="0" spc="355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+2=</a:t>
              </a:r>
              <a:r>
                <a:rPr lang="zh-CN" altLang="en-US" sz="2649" kern="0" spc="-39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+3,解得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6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=4,所以圆的面积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=π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=4π.</a:t>
              </a:r>
              <a:endParaRPr lang="zh-CN" altLang="en-US" sz="1805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142707" y="1123254"/>
            <a:ext cx="752475" cy="333374"/>
          </p:xfrm>
          <a:graphic>
            <a:graphicData uri="http://schemas.openxmlformats.org/presentationml/2006/ole">
              <p:oleObj spid="_x0000_s13320" name="Equation" r:id="rId7" imgW="19812000" imgH="8839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582154" y="1684412"/>
            <a:ext cx="352425" cy="590550"/>
          </p:xfrm>
          <a:graphic>
            <a:graphicData uri="http://schemas.openxmlformats.org/presentationml/2006/ole">
              <p:oleObj spid="_x0000_s13321" name="Equation" r:id="rId8" imgW="94488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893308" y="1626145"/>
            <a:ext cx="828675" cy="666750"/>
          </p:xfrm>
          <a:graphic>
            <a:graphicData uri="http://schemas.openxmlformats.org/presentationml/2006/ole">
              <p:oleObj spid="_x0000_s13322" name="Equation" r:id="rId9" imgW="21945600" imgH="1767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648543" y="1654423"/>
            <a:ext cx="285750" cy="590550"/>
          </p:xfrm>
          <a:graphic>
            <a:graphicData uri="http://schemas.openxmlformats.org/presentationml/2006/ole">
              <p:oleObj spid="_x0000_s13323" name="Equation" r:id="rId10" imgW="7620000" imgH="15544800" progId="Equation.DSMT4">
                <p:embed/>
              </p:oleObj>
            </a:graphicData>
          </a:graphic>
        </p:graphicFrame>
      </p:grpSp>
      <p:sp>
        <p:nvSpPr>
          <p:cNvPr id="12" name="TextBox 2"/>
          <p:cNvSpPr txBox="1"/>
          <p:nvPr/>
        </p:nvSpPr>
        <p:spPr>
          <a:xfrm>
            <a:off x="2102234" y="529112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4π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4762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450189"/>
            <a:ext cx="8147747" cy="39841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2.计算直线被圆截得的弦长的常用方法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(1)几何方法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运用弦心距(即圆心到直线的距离)、弦长的一半及半径构成的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直角三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角形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计算.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(2)代数方法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运用根与系数的关系及弦长公式计算: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494" kern="0" spc="41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|=④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083" u="sng" kern="0" spc="18122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44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说明:圆的弦长、弦心距的计算常用几何方法.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7502" y="4466574"/>
          <a:ext cx="716199" cy="334226"/>
        </p:xfrm>
        <a:graphic>
          <a:graphicData uri="http://schemas.openxmlformats.org/presentationml/2006/ole">
            <p:oleObj spid="_x0000_s1028" name="Equation" r:id="rId5" imgW="188976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629822" y="4418777"/>
          <a:ext cx="2558261" cy="371945"/>
        </p:xfrm>
        <a:graphic>
          <a:graphicData uri="http://schemas.openxmlformats.org/presentationml/2006/ole">
            <p:oleObj spid="_x0000_s1029" name="Equation" r:id="rId6" imgW="71018400" imgH="10363200" progId="Equation.DSMT4">
              <p:embed/>
            </p:oleObj>
          </a:graphicData>
        </a:graphic>
      </p:graphicFrame>
      <p:grpSp>
        <p:nvGrpSpPr>
          <p:cNvPr id="6" name="组合 16"/>
          <p:cNvGrpSpPr/>
          <p:nvPr/>
        </p:nvGrpSpPr>
        <p:grpSpPr bwMode="auto">
          <a:xfrm>
            <a:off x="4291204" y="4303982"/>
            <a:ext cx="3206128" cy="501343"/>
            <a:chOff x="4881563" y="2969419"/>
            <a:chExt cx="783431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298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1970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0),其中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2053707" y="2410886"/>
          <a:ext cx="7759758" cy="3518703"/>
        </p:xfrm>
        <a:graphic>
          <a:graphicData uri="http://schemas.openxmlformats.org/drawingml/2006/table">
            <a:tbl>
              <a:tblPr/>
              <a:tblGrid>
                <a:gridCol w="10342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696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26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24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075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68359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位置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关系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判断方法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公共点个数</a:t>
                      </a:r>
                    </a:p>
                  </a:txBody>
                  <a:tcPr marL="45837" marR="45837" marT="45837" marB="45837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公切线条数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35743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几何法(判断圆心距|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|与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的关系)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代数法(联立两圆方程,判断解的个数)</a:t>
                      </a:r>
                    </a:p>
                  </a:txBody>
                  <a:tcPr marL="45837" marR="45837" marT="45837" marB="45837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外离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|&gt;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无解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4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外切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一解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3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相交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|&lt;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两解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内切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|=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一解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426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内含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≤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O</a:t>
                      </a:r>
                      <a:r>
                        <a:rPr lang="zh-CN" altLang="en-US" sz="15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|&lt;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15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无解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013639" y="850667"/>
            <a:ext cx="8236342" cy="97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3.两圆的位置关系的判定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endParaRPr lang="zh-CN" altLang="en-US" sz="201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090427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拓展延伸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1.常见直线系方程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(1)过定点(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)的直线系方程为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0),还可以表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)和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(2)平行于直线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=0的直线系方程为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(3)垂直于直线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=0的直线系方程为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(4)过两条已知直线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=0交点的直线系方程为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λ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)=0(其中不包括直线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2.与圆的切线有关的结论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(1)过圆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上一点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)的切线方程为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(2)过圆(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上一点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)的切线方程为(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509739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214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(3)过圆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外一点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)作圆的两条切线,切点为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,则过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点的直线方程为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(4)过圆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&gt;0)外一点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)引圆的切线,切点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,则切线长为|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42" kern="0" spc="1660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3.求两圆公共弦所在直线的方程的方法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(1)联立两圆方程,通过解方程组求出两交点坐标,再利用两点式求出直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线方程;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(2)将两圆的方程相减得到的方程就是所求的直线的方程.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注意应用上述两种方法的前提是两圆必须相交.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40923" y="2995633"/>
          <a:ext cx="2368230" cy="391521"/>
        </p:xfrm>
        <a:graphic>
          <a:graphicData uri="http://schemas.openxmlformats.org/presentationml/2006/ole">
            <p:oleObj spid="_x0000_s2051" name="Equation" r:id="rId5" imgW="62484000" imgH="10363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893674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6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直线与圆、圆与圆位置关系的判断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126882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=0与曲线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|-1的公共点的个数为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A.4　    B.3　    C.2　    D.0</a:t>
            </a:r>
            <a:endParaRPr lang="zh-CN" altLang="en-US" sz="1805" dirty="0"/>
          </a:p>
        </p:txBody>
      </p:sp>
      <p:grpSp>
        <p:nvGrpSpPr>
          <p:cNvPr id="5" name="组合 4"/>
          <p:cNvGrpSpPr/>
          <p:nvPr/>
        </p:nvGrpSpPr>
        <p:grpSpPr>
          <a:xfrm>
            <a:off x="2022127" y="3142519"/>
            <a:ext cx="8147747" cy="1614166"/>
            <a:chOff x="540000" y="1080000"/>
            <a:chExt cx="8127000" cy="1610056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6100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圆的标准方程为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=1,圆心为(0,1),半径为1.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=|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|-1=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991" kern="0" spc="700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圆心(0,1)到直线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-1(或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-1)的距离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324" kern="0" spc="12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&gt;1,故公共点的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6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个数为0.故选D.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1646981"/>
            <a:ext cx="1266825" cy="666749"/>
          </p:xfrm>
          <a:graphic>
            <a:graphicData uri="http://schemas.openxmlformats.org/presentationml/2006/ole">
              <p:oleObj spid="_x0000_s3076" name="Equation" r:id="rId5" imgW="33528000" imgH="17678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288246" y="1788219"/>
            <a:ext cx="323850" cy="295275"/>
          </p:xfrm>
          <a:graphic>
            <a:graphicData uri="http://schemas.openxmlformats.org/presentationml/2006/ole">
              <p:oleObj spid="_x0000_s3077" name="Equation" r:id="rId6" imgW="8534400" imgH="7924800" progId="Equation.DSMT4">
                <p:embed/>
              </p:oleObj>
            </a:graphicData>
          </a:graphic>
        </p:graphicFrame>
      </p:grpSp>
      <p:sp>
        <p:nvSpPr>
          <p:cNvPr id="9" name="TextBox 2"/>
          <p:cNvSpPr txBox="1"/>
          <p:nvPr/>
        </p:nvSpPr>
        <p:spPr>
          <a:xfrm>
            <a:off x="2022127" y="493302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25353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(2016山东文,7,5分)已知圆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&gt;0)截直线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=0所得线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段的长度是2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.则圆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=1的位置关系是</a:t>
            </a:r>
            <a:r>
              <a:rPr lang="zh-CN" altLang="en-US" sz="1484" kern="0" spc="5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A.内切　    B.相交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C.外切　    D.相离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63096" y="1630959"/>
          <a:ext cx="324677" cy="296029"/>
        </p:xfrm>
        <a:graphic>
          <a:graphicData uri="http://schemas.openxmlformats.org/presentationml/2006/ole">
            <p:oleObj spid="_x0000_s4104" name="Equation" r:id="rId5" imgW="8534400" imgH="79248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053707" y="2998029"/>
            <a:ext cx="8147747" cy="2006619"/>
            <a:chOff x="540000" y="1080000"/>
            <a:chExt cx="8127000" cy="2001510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20015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由题意知圆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的圆心为(0,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),半径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,因为圆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截直线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=0所得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线段的长度为2</a:t>
              </a:r>
              <a:r>
                <a:rPr lang="zh-CN" altLang="en-US" sz="1365" kern="0" spc="119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,所以圆心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到直线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=0的距离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5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541" kern="0" spc="439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6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=2,又知圆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的圆心为(1,1),半径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=1,所以|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|=</a:t>
              </a:r>
              <a:r>
                <a:rPr lang="zh-CN" altLang="en-US" sz="1714" kern="0" spc="8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1714" kern="0" spc="8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所以两圆的位置关系为相交,故选B.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201400" y="1744811"/>
            <a:ext cx="323849" cy="295275"/>
          </p:xfrm>
          <a:graphic>
            <a:graphicData uri="http://schemas.openxmlformats.org/presentationml/2006/ole">
              <p:oleObj spid="_x0000_s4105" name="Equation" r:id="rId6" imgW="8534400" imgH="792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262668" y="1641003"/>
            <a:ext cx="352424" cy="590549"/>
          </p:xfrm>
          <a:graphic>
            <a:graphicData uri="http://schemas.openxmlformats.org/presentationml/2006/ole">
              <p:oleObj spid="_x0000_s4106" name="Equation" r:id="rId7" imgW="9448800" imgH="1554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759243" y="1706451"/>
            <a:ext cx="752475" cy="333374"/>
          </p:xfrm>
          <a:graphic>
            <a:graphicData uri="http://schemas.openxmlformats.org/presentationml/2006/ole">
              <p:oleObj spid="_x0000_s4107" name="Equation" r:id="rId8" imgW="19812000" imgH="883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093811" y="2290219"/>
            <a:ext cx="323850" cy="295275"/>
          </p:xfrm>
          <a:graphic>
            <a:graphicData uri="http://schemas.openxmlformats.org/presentationml/2006/ole">
              <p:oleObj spid="_x0000_s4108" name="Equation" r:id="rId9" imgW="8534400" imgH="792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7215192" y="2290219"/>
            <a:ext cx="323850" cy="295275"/>
          </p:xfrm>
          <a:graphic>
            <a:graphicData uri="http://schemas.openxmlformats.org/presentationml/2006/ole">
              <p:oleObj spid="_x0000_s4109" name="Equation" r:id="rId10" imgW="8534400" imgH="7924800" progId="Equation.DSMT4">
                <p:embed/>
              </p:oleObj>
            </a:graphicData>
          </a:graphic>
        </p:graphicFrame>
      </p:grpSp>
      <p:sp>
        <p:nvSpPr>
          <p:cNvPr id="12" name="TextBox 2"/>
          <p:cNvSpPr txBox="1"/>
          <p:nvPr/>
        </p:nvSpPr>
        <p:spPr>
          <a:xfrm>
            <a:off x="2022127" y="514788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04082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弦长问题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625540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已知圆(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=4截直线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-4=0所得的弦的长度为2</a:t>
            </a:r>
            <a:r>
              <a:rPr lang="zh-CN" altLang="en-US" sz="1714" kern="0" spc="8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361117" y="1707362"/>
          <a:ext cx="324677" cy="296029"/>
        </p:xfrm>
        <a:graphic>
          <a:graphicData uri="http://schemas.openxmlformats.org/presentationml/2006/ole">
            <p:oleObj spid="_x0000_s5127" name="Equation" r:id="rId5" imgW="8534400" imgH="79248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053707" y="2704230"/>
            <a:ext cx="8147747" cy="1154492"/>
            <a:chOff x="540000" y="1080000"/>
            <a:chExt cx="8127000" cy="1151552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017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由题意知,圆心为(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,0),半径为2,圆心到直线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-4=0的距离为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729" kern="0" spc="25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.因为弦长为2</a:t>
              </a:r>
              <a:r>
                <a:rPr lang="zh-CN" altLang="en-US" sz="1365" kern="0" spc="119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729" kern="0" spc="25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805" kern="0" spc="74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,解得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=6.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1641003"/>
            <a:ext cx="666749" cy="590549"/>
          </p:xfrm>
          <a:graphic>
            <a:graphicData uri="http://schemas.openxmlformats.org/presentationml/2006/ole">
              <p:oleObj spid="_x0000_s5128" name="Equation" r:id="rId6" imgW="176784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676450" y="1744811"/>
            <a:ext cx="323850" cy="295275"/>
          </p:xfrm>
          <a:graphic>
            <a:graphicData uri="http://schemas.openxmlformats.org/presentationml/2006/ole">
              <p:oleObj spid="_x0000_s5129" name="Equation" r:id="rId7" imgW="8534400" imgH="792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575400" y="1641003"/>
            <a:ext cx="666749" cy="590549"/>
          </p:xfrm>
          <a:graphic>
            <a:graphicData uri="http://schemas.openxmlformats.org/presentationml/2006/ole">
              <p:oleObj spid="_x0000_s5130" name="Equation" r:id="rId8" imgW="176784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86299" y="1697223"/>
            <a:ext cx="1171575" cy="390525"/>
          </p:xfrm>
          <a:graphic>
            <a:graphicData uri="http://schemas.openxmlformats.org/presentationml/2006/ole">
              <p:oleObj spid="_x0000_s5131" name="Equation" r:id="rId9" imgW="31089600" imgH="10363200" progId="Equation.DSMT4">
                <p:embed/>
              </p:oleObj>
            </a:graphicData>
          </a:graphic>
        </p:graphicFrame>
      </p:grpSp>
      <p:sp>
        <p:nvSpPr>
          <p:cNvPr id="12" name="TextBox 2"/>
          <p:cNvSpPr txBox="1"/>
          <p:nvPr/>
        </p:nvSpPr>
        <p:spPr>
          <a:xfrm>
            <a:off x="2102234" y="407358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2或6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80531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50A4F833-4C19-4550-A692-EC02328C028E}">
  <ds:schemaRefs/>
</ds:datastoreItem>
</file>

<file path=customXml/itemProps10.xml><?xml version="1.0" encoding="utf-8"?>
<ds:datastoreItem xmlns:ds="http://schemas.openxmlformats.org/officeDocument/2006/customXml" ds:itemID="{CCD3DA94-2755-4351-8DB0-A4FC2CCEB8EB}">
  <ds:schemaRefs/>
</ds:datastoreItem>
</file>

<file path=customXml/itemProps11.xml><?xml version="1.0" encoding="utf-8"?>
<ds:datastoreItem xmlns:ds="http://schemas.openxmlformats.org/officeDocument/2006/customXml" ds:itemID="{472B01C8-6879-456C-8C66-83E1F5ECABE6}">
  <ds:schemaRefs/>
</ds:datastoreItem>
</file>

<file path=customXml/itemProps12.xml><?xml version="1.0" encoding="utf-8"?>
<ds:datastoreItem xmlns:ds="http://schemas.openxmlformats.org/officeDocument/2006/customXml" ds:itemID="{355E451A-D5A9-4360-857A-5106C9B404EB}">
  <ds:schemaRefs/>
</ds:datastoreItem>
</file>

<file path=customXml/itemProps13.xml><?xml version="1.0" encoding="utf-8"?>
<ds:datastoreItem xmlns:ds="http://schemas.openxmlformats.org/officeDocument/2006/customXml" ds:itemID="{7A4A9ABF-3B67-4DE2-B8C3-64EFF1BCCB13}">
  <ds:schemaRefs/>
</ds:datastoreItem>
</file>

<file path=customXml/itemProps14.xml><?xml version="1.0" encoding="utf-8"?>
<ds:datastoreItem xmlns:ds="http://schemas.openxmlformats.org/officeDocument/2006/customXml" ds:itemID="{C7D47CB2-47CF-4EF0-BF5D-4514FD5D1935}">
  <ds:schemaRefs/>
</ds:datastoreItem>
</file>

<file path=customXml/itemProps15.xml><?xml version="1.0" encoding="utf-8"?>
<ds:datastoreItem xmlns:ds="http://schemas.openxmlformats.org/officeDocument/2006/customXml" ds:itemID="{6D3DC4BD-E254-481C-9ADB-7479E9144EE1}">
  <ds:schemaRefs/>
</ds:datastoreItem>
</file>

<file path=customXml/itemProps16.xml><?xml version="1.0" encoding="utf-8"?>
<ds:datastoreItem xmlns:ds="http://schemas.openxmlformats.org/officeDocument/2006/customXml" ds:itemID="{C846FF54-655A-42F8-8675-DA6103E49150}">
  <ds:schemaRefs/>
</ds:datastoreItem>
</file>

<file path=customXml/itemProps2.xml><?xml version="1.0" encoding="utf-8"?>
<ds:datastoreItem xmlns:ds="http://schemas.openxmlformats.org/officeDocument/2006/customXml" ds:itemID="{8C590E88-C921-4E15-BE4F-C36FEEFC9D3F}">
  <ds:schemaRefs/>
</ds:datastoreItem>
</file>

<file path=customXml/itemProps3.xml><?xml version="1.0" encoding="utf-8"?>
<ds:datastoreItem xmlns:ds="http://schemas.openxmlformats.org/officeDocument/2006/customXml" ds:itemID="{C4A528D7-A869-499E-A14E-1C091C602D05}">
  <ds:schemaRefs/>
</ds:datastoreItem>
</file>

<file path=customXml/itemProps4.xml><?xml version="1.0" encoding="utf-8"?>
<ds:datastoreItem xmlns:ds="http://schemas.openxmlformats.org/officeDocument/2006/customXml" ds:itemID="{249E04D8-0A39-408B-92D6-B3857298F69B}">
  <ds:schemaRefs/>
</ds:datastoreItem>
</file>

<file path=customXml/itemProps5.xml><?xml version="1.0" encoding="utf-8"?>
<ds:datastoreItem xmlns:ds="http://schemas.openxmlformats.org/officeDocument/2006/customXml" ds:itemID="{317C058A-E989-4C4B-9F65-8818A9F25F58}">
  <ds:schemaRefs/>
</ds:datastoreItem>
</file>

<file path=customXml/itemProps6.xml><?xml version="1.0" encoding="utf-8"?>
<ds:datastoreItem xmlns:ds="http://schemas.openxmlformats.org/officeDocument/2006/customXml" ds:itemID="{A6135875-DA4C-4714-BC3B-C206E49210D9}">
  <ds:schemaRefs/>
</ds:datastoreItem>
</file>

<file path=customXml/itemProps7.xml><?xml version="1.0" encoding="utf-8"?>
<ds:datastoreItem xmlns:ds="http://schemas.openxmlformats.org/officeDocument/2006/customXml" ds:itemID="{D27315B7-6929-4704-9ADF-DC7F1B359851}">
  <ds:schemaRefs/>
</ds:datastoreItem>
</file>

<file path=customXml/itemProps8.xml><?xml version="1.0" encoding="utf-8"?>
<ds:datastoreItem xmlns:ds="http://schemas.openxmlformats.org/officeDocument/2006/customXml" ds:itemID="{DA8786D7-1AD9-475A-AE85-7F5638E982E6}">
  <ds:schemaRefs/>
</ds:datastoreItem>
</file>

<file path=customXml/itemProps9.xml><?xml version="1.0" encoding="utf-8"?>
<ds:datastoreItem xmlns:ds="http://schemas.openxmlformats.org/officeDocument/2006/customXml" ds:itemID="{8FCAF547-0BE4-46F6-8CC0-9404108E0FF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528</Words>
  <Application>Microsoft Office PowerPoint</Application>
  <PresentationFormat>自定义</PresentationFormat>
  <Paragraphs>145</Paragraphs>
  <Slides>17</Slides>
  <Notes>16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2019-12-06T14:46:54Z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