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61" r:id="rId2"/>
    <p:sldId id="308" r:id="rId3"/>
    <p:sldId id="262" r:id="rId4"/>
    <p:sldId id="264" r:id="rId5"/>
    <p:sldId id="267" r:id="rId6"/>
    <p:sldId id="268" r:id="rId7"/>
    <p:sldId id="269" r:id="rId8"/>
    <p:sldId id="271" r:id="rId9"/>
    <p:sldId id="272" r:id="rId10"/>
    <p:sldId id="275" r:id="rId11"/>
    <p:sldId id="277" r:id="rId12"/>
    <p:sldId id="279" r:id="rId13"/>
    <p:sldId id="280" r:id="rId14"/>
    <p:sldId id="284" r:id="rId15"/>
    <p:sldId id="286" r:id="rId16"/>
    <p:sldId id="287" r:id="rId17"/>
    <p:sldId id="288" r:id="rId18"/>
    <p:sldId id="289" r:id="rId19"/>
    <p:sldId id="290" r:id="rId20"/>
    <p:sldId id="291" r:id="rId21"/>
    <p:sldId id="293" r:id="rId22"/>
    <p:sldId id="294" r:id="rId23"/>
    <p:sldId id="295" r:id="rId24"/>
    <p:sldId id="297" r:id="rId25"/>
    <p:sldId id="298" r:id="rId26"/>
    <p:sldId id="300" r:id="rId27"/>
    <p:sldId id="303" r:id="rId28"/>
    <p:sldId id="304" r:id="rId29"/>
    <p:sldId id="306" r:id="rId30"/>
    <p:sldId id="307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4" Type="http://schemas.openxmlformats.org/officeDocument/2006/relationships/image" Target="../media/image39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7" Type="http://schemas.openxmlformats.org/officeDocument/2006/relationships/image" Target="../media/image48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4" Type="http://schemas.openxmlformats.org/officeDocument/2006/relationships/image" Target="../media/image52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image" Target="../media/image55.wmf"/><Relationship Id="rId7" Type="http://schemas.openxmlformats.org/officeDocument/2006/relationships/image" Target="../media/image59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10" Type="http://schemas.openxmlformats.org/officeDocument/2006/relationships/image" Target="../media/image62.wmf"/><Relationship Id="rId4" Type="http://schemas.openxmlformats.org/officeDocument/2006/relationships/image" Target="../media/image56.wmf"/><Relationship Id="rId9" Type="http://schemas.openxmlformats.org/officeDocument/2006/relationships/image" Target="../media/image61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3" Type="http://schemas.openxmlformats.org/officeDocument/2006/relationships/image" Target="../media/image66.wmf"/><Relationship Id="rId7" Type="http://schemas.openxmlformats.org/officeDocument/2006/relationships/image" Target="../media/image70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Relationship Id="rId9" Type="http://schemas.openxmlformats.org/officeDocument/2006/relationships/image" Target="../media/image72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Relationship Id="rId4" Type="http://schemas.openxmlformats.org/officeDocument/2006/relationships/image" Target="../media/image78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Relationship Id="rId6" Type="http://schemas.openxmlformats.org/officeDocument/2006/relationships/image" Target="../media/image85.wmf"/><Relationship Id="rId5" Type="http://schemas.openxmlformats.org/officeDocument/2006/relationships/image" Target="../media/image84.wmf"/><Relationship Id="rId4" Type="http://schemas.openxmlformats.org/officeDocument/2006/relationships/image" Target="../media/image8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93.wmf"/><Relationship Id="rId3" Type="http://schemas.openxmlformats.org/officeDocument/2006/relationships/image" Target="../media/image88.wmf"/><Relationship Id="rId7" Type="http://schemas.openxmlformats.org/officeDocument/2006/relationships/image" Target="../media/image92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Relationship Id="rId6" Type="http://schemas.openxmlformats.org/officeDocument/2006/relationships/image" Target="../media/image91.wmf"/><Relationship Id="rId11" Type="http://schemas.openxmlformats.org/officeDocument/2006/relationships/image" Target="../media/image96.wmf"/><Relationship Id="rId5" Type="http://schemas.openxmlformats.org/officeDocument/2006/relationships/image" Target="../media/image90.wmf"/><Relationship Id="rId10" Type="http://schemas.openxmlformats.org/officeDocument/2006/relationships/image" Target="../media/image95.wmf"/><Relationship Id="rId4" Type="http://schemas.openxmlformats.org/officeDocument/2006/relationships/image" Target="../media/image89.wmf"/><Relationship Id="rId9" Type="http://schemas.openxmlformats.org/officeDocument/2006/relationships/image" Target="../media/image9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2B870E-BB4E-4509-972F-C447C395F15F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8199EB-F314-4C84-A30C-9DF5935A74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6912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960657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18702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210803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79045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477076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332906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907884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721080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156712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261537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99518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20383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844982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406381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30428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534540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963566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958166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692216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084944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766076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62374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63314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88466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052350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02334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88454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35440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7680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5.bin"/><Relationship Id="rId5" Type="http://schemas.openxmlformats.org/officeDocument/2006/relationships/oleObject" Target="../embeddings/oleObject34.bin"/><Relationship Id="rId4" Type="http://schemas.openxmlformats.org/officeDocument/2006/relationships/oleObject" Target="../embeddings/oleObject3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9.bin"/><Relationship Id="rId5" Type="http://schemas.openxmlformats.org/officeDocument/2006/relationships/oleObject" Target="../embeddings/oleObject38.bin"/><Relationship Id="rId10" Type="http://schemas.openxmlformats.org/officeDocument/2006/relationships/oleObject" Target="../embeddings/oleObject43.bin"/><Relationship Id="rId4" Type="http://schemas.openxmlformats.org/officeDocument/2006/relationships/oleObject" Target="../embeddings/oleObject37.bin"/><Relationship Id="rId9" Type="http://schemas.openxmlformats.org/officeDocument/2006/relationships/oleObject" Target="../embeddings/oleObject4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6.bin"/><Relationship Id="rId5" Type="http://schemas.openxmlformats.org/officeDocument/2006/relationships/oleObject" Target="../embeddings/oleObject45.bin"/><Relationship Id="rId4" Type="http://schemas.openxmlformats.org/officeDocument/2006/relationships/oleObject" Target="../embeddings/oleObject44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oleObject" Target="../embeddings/oleObject57.bin"/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51.bin"/><Relationship Id="rId12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50.bin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49.bin"/><Relationship Id="rId10" Type="http://schemas.openxmlformats.org/officeDocument/2006/relationships/oleObject" Target="../embeddings/oleObject54.bin"/><Relationship Id="rId4" Type="http://schemas.openxmlformats.org/officeDocument/2006/relationships/oleObject" Target="../embeddings/oleObject48.bin"/><Relationship Id="rId9" Type="http://schemas.openxmlformats.org/officeDocument/2006/relationships/oleObject" Target="../embeddings/oleObject53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3" Type="http://schemas.openxmlformats.org/officeDocument/2006/relationships/notesSlide" Target="../notesSlides/notesSlide21.xml"/><Relationship Id="rId7" Type="http://schemas.openxmlformats.org/officeDocument/2006/relationships/oleObject" Target="../embeddings/oleObject61.bin"/><Relationship Id="rId12" Type="http://schemas.openxmlformats.org/officeDocument/2006/relationships/oleObject" Target="../embeddings/oleObject6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60.bin"/><Relationship Id="rId11" Type="http://schemas.openxmlformats.org/officeDocument/2006/relationships/oleObject" Target="../embeddings/oleObject65.bin"/><Relationship Id="rId5" Type="http://schemas.openxmlformats.org/officeDocument/2006/relationships/oleObject" Target="../embeddings/oleObject59.bin"/><Relationship Id="rId10" Type="http://schemas.openxmlformats.org/officeDocument/2006/relationships/oleObject" Target="../embeddings/oleObject64.bin"/><Relationship Id="rId4" Type="http://schemas.openxmlformats.org/officeDocument/2006/relationships/oleObject" Target="../embeddings/oleObject58.bin"/><Relationship Id="rId9" Type="http://schemas.openxmlformats.org/officeDocument/2006/relationships/oleObject" Target="../embeddings/oleObject63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67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68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oleObject" Target="../embeddings/oleObject7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71.bin"/><Relationship Id="rId5" Type="http://schemas.openxmlformats.org/officeDocument/2006/relationships/oleObject" Target="../embeddings/oleObject70.bin"/><Relationship Id="rId4" Type="http://schemas.openxmlformats.org/officeDocument/2006/relationships/oleObject" Target="../embeddings/oleObject69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3" Type="http://schemas.openxmlformats.org/officeDocument/2006/relationships/notesSlide" Target="../notesSlides/notesSlide28.xml"/><Relationship Id="rId7" Type="http://schemas.openxmlformats.org/officeDocument/2006/relationships/oleObject" Target="../embeddings/oleObject7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75.bin"/><Relationship Id="rId5" Type="http://schemas.openxmlformats.org/officeDocument/2006/relationships/oleObject" Target="../embeddings/oleObject74.bin"/><Relationship Id="rId4" Type="http://schemas.openxmlformats.org/officeDocument/2006/relationships/oleObject" Target="../embeddings/oleObject73.bin"/><Relationship Id="rId9" Type="http://schemas.openxmlformats.org/officeDocument/2006/relationships/oleObject" Target="../embeddings/oleObject78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.bin"/><Relationship Id="rId13" Type="http://schemas.openxmlformats.org/officeDocument/2006/relationships/oleObject" Target="../embeddings/oleObject88.bin"/><Relationship Id="rId3" Type="http://schemas.openxmlformats.org/officeDocument/2006/relationships/notesSlide" Target="../notesSlides/notesSlide29.xml"/><Relationship Id="rId7" Type="http://schemas.openxmlformats.org/officeDocument/2006/relationships/oleObject" Target="../embeddings/oleObject82.bin"/><Relationship Id="rId12" Type="http://schemas.openxmlformats.org/officeDocument/2006/relationships/oleObject" Target="../embeddings/oleObject8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81.bin"/><Relationship Id="rId11" Type="http://schemas.openxmlformats.org/officeDocument/2006/relationships/oleObject" Target="../embeddings/oleObject86.bin"/><Relationship Id="rId5" Type="http://schemas.openxmlformats.org/officeDocument/2006/relationships/oleObject" Target="../embeddings/oleObject80.bin"/><Relationship Id="rId10" Type="http://schemas.openxmlformats.org/officeDocument/2006/relationships/oleObject" Target="../embeddings/oleObject85.bin"/><Relationship Id="rId4" Type="http://schemas.openxmlformats.org/officeDocument/2006/relationships/oleObject" Target="../embeddings/oleObject79.bin"/><Relationship Id="rId9" Type="http://schemas.openxmlformats.org/officeDocument/2006/relationships/oleObject" Target="../embeddings/oleObject84.bin"/><Relationship Id="rId14" Type="http://schemas.openxmlformats.org/officeDocument/2006/relationships/oleObject" Target="../embeddings/oleObject8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7.bin"/><Relationship Id="rId9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2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139833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考点一  直线的倾斜角、斜率与方程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08176" y="1605370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3593" y="1079856"/>
            <a:ext cx="2777259" cy="415395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870407" y="2551606"/>
            <a:ext cx="8451187" cy="3813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2015" b="1" dirty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直线的倾斜角</a:t>
            </a:r>
            <a:endParaRPr lang="zh-CN" altLang="en-US" sz="2015" b="1" dirty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当直线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轴相交时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轴作为基准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轴①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正向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与直线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向上方向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之间所成的角即为直线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的倾斜角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2015" dirty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当直线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轴平行或重合时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规定直线的倾斜角为③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en-US" altLang="zh-CN" sz="2015" u="sng" kern="0" dirty="0">
                <a:solidFill>
                  <a:srgbClr val="FF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2015" dirty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直线倾斜角</a:t>
            </a:r>
            <a:r>
              <a:rPr lang="en-US" altLang="zh-CN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的范围为④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[0,π)   </a:t>
            </a:r>
            <a:r>
              <a:rPr lang="en-US" altLang="zh-CN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.</a:t>
            </a:r>
            <a:endParaRPr lang="zh-CN" altLang="en-US" sz="2015" dirty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直线的斜率</a:t>
            </a:r>
            <a:endParaRPr lang="zh-CN" altLang="en-US" sz="2015" b="1" dirty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若直线的倾斜角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不是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90</a:t>
            </a:r>
            <a:r>
              <a:rPr lang="en-US" altLang="zh-CN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°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则斜率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=⑤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en-US" altLang="zh-CN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tan </a:t>
            </a:r>
            <a:r>
              <a:rPr lang="en-US" altLang="zh-CN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2015" dirty="0"/>
          </a:p>
        </p:txBody>
      </p:sp>
      <p:grpSp>
        <p:nvGrpSpPr>
          <p:cNvPr id="6" name="组合 16"/>
          <p:cNvGrpSpPr/>
          <p:nvPr/>
        </p:nvGrpSpPr>
        <p:grpSpPr bwMode="auto">
          <a:xfrm>
            <a:off x="6971617" y="3555907"/>
            <a:ext cx="1074306" cy="358898"/>
            <a:chOff x="4881563" y="2969419"/>
            <a:chExt cx="783431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2231903" y="4017500"/>
            <a:ext cx="1360787" cy="358102"/>
            <a:chOff x="4881563" y="2969419"/>
            <a:chExt cx="783431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2" name="组合 16"/>
          <p:cNvGrpSpPr/>
          <p:nvPr/>
        </p:nvGrpSpPr>
        <p:grpSpPr bwMode="auto">
          <a:xfrm>
            <a:off x="7972987" y="4503305"/>
            <a:ext cx="645263" cy="358102"/>
            <a:chOff x="4881563" y="2969419"/>
            <a:chExt cx="783431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5" name="组合 16"/>
          <p:cNvGrpSpPr/>
          <p:nvPr/>
        </p:nvGrpSpPr>
        <p:grpSpPr bwMode="auto">
          <a:xfrm>
            <a:off x="4940931" y="4907711"/>
            <a:ext cx="1030928" cy="453274"/>
            <a:chOff x="4881563" y="2969419"/>
            <a:chExt cx="783431" cy="219075"/>
          </a:xfrm>
        </p:grpSpPr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8" name="组合 16"/>
          <p:cNvGrpSpPr/>
          <p:nvPr/>
        </p:nvGrpSpPr>
        <p:grpSpPr bwMode="auto">
          <a:xfrm>
            <a:off x="6529151" y="5864092"/>
            <a:ext cx="1016065" cy="358102"/>
            <a:chOff x="4881563" y="2969419"/>
            <a:chExt cx="783431" cy="219075"/>
          </a:xfrm>
        </p:grpSpPr>
        <p:sp>
          <p:nvSpPr>
            <p:cNvPr id="1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137092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8263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(1)当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=0时,两条直线方程分别化为-2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-1=0,3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=0,此时两条直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线不平行;当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0时,由于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597" kern="0" spc="183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71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=-1或3,经验证满足条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2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件.综上,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=-1或3.故选D.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(2)∵直线(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+(1-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-3=0与直线(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+3)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+2=0互相垂直,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-1)+(1-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+3)=0,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-1)·(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-3)=0,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+1)=0,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=1或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=-1,故选C.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645851" y="1633132"/>
          <a:ext cx="563409" cy="553859"/>
        </p:xfrm>
        <a:graphic>
          <a:graphicData uri="http://schemas.openxmlformats.org/presentationml/2006/ole">
            <p:oleObj spid="_x0000_s8196" name="Equation" r:id="rId4" imgW="149352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353779" y="1633131"/>
          <a:ext cx="238733" cy="553860"/>
        </p:xfrm>
        <a:graphic>
          <a:graphicData uri="http://schemas.openxmlformats.org/presentationml/2006/ole">
            <p:oleObj spid="_x0000_s8197" name="Equation" r:id="rId5" imgW="6400800" imgH="14630400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2022127" y="5076269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(1)D　(2)C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119158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80457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考点三  圆的方程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3707" y="1186501"/>
            <a:ext cx="8147747" cy="5309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1.圆的标准方程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圆心为(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),半径为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的圆的方程为①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2.圆的一般方程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已知二元二次方程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=0.(*)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(1)当②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时,(*)表示圆的方程,圆心为</a:t>
            </a:r>
            <a:r>
              <a:rPr lang="zh-CN" altLang="en-US" sz="2827" kern="0" spc="574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,半径为</a:t>
            </a:r>
            <a:r>
              <a:rPr lang="zh-CN" altLang="en-US" sz="2522" kern="0" spc="-109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1845" kern="0" spc="950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.此时,(*)叫圆的一般方程.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(2)当③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时,(*)表示点.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(3)当④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&lt;0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时,(*)不表示任何图形.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.圆的标准方程的优点在于它明确地指出了圆心和半径,而一般方程突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出了方程形式的特点: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624058" y="3621038"/>
          <a:ext cx="1088621" cy="620704"/>
        </p:xfrm>
        <a:graphic>
          <a:graphicData uri="http://schemas.openxmlformats.org/presentationml/2006/ole">
            <p:oleObj spid="_x0000_s9221" name="Equation" r:id="rId4" imgW="28651200" imgH="1645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545501" y="3640473"/>
          <a:ext cx="181437" cy="553860"/>
        </p:xfrm>
        <a:graphic>
          <a:graphicData uri="http://schemas.openxmlformats.org/presentationml/2006/ole">
            <p:oleObj spid="_x0000_s9222" name="Equation" r:id="rId5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53707" y="4213403"/>
          <a:ext cx="1441947" cy="334226"/>
        </p:xfrm>
        <a:graphic>
          <a:graphicData uri="http://schemas.openxmlformats.org/presentationml/2006/ole">
            <p:oleObj spid="_x0000_s9223" name="Equation" r:id="rId6" imgW="38100000" imgH="8839200" progId="Equation.DSMT4">
              <p:embed/>
            </p:oleObj>
          </a:graphicData>
        </a:graphic>
      </p:graphicFrame>
      <p:grpSp>
        <p:nvGrpSpPr>
          <p:cNvPr id="7" name="组合 16"/>
          <p:cNvGrpSpPr/>
          <p:nvPr/>
        </p:nvGrpSpPr>
        <p:grpSpPr bwMode="auto">
          <a:xfrm>
            <a:off x="6096000" y="2139833"/>
            <a:ext cx="2005370" cy="358102"/>
            <a:chOff x="4881563" y="2969419"/>
            <a:chExt cx="783431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16"/>
          <p:cNvGrpSpPr/>
          <p:nvPr/>
        </p:nvGrpSpPr>
        <p:grpSpPr bwMode="auto">
          <a:xfrm>
            <a:off x="2888621" y="3715482"/>
            <a:ext cx="1718889" cy="286481"/>
            <a:chOff x="4881563" y="2969419"/>
            <a:chExt cx="783431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3" name="组合 16"/>
          <p:cNvGrpSpPr/>
          <p:nvPr/>
        </p:nvGrpSpPr>
        <p:grpSpPr bwMode="auto">
          <a:xfrm>
            <a:off x="2898091" y="4708697"/>
            <a:ext cx="1718889" cy="286481"/>
            <a:chOff x="4881563" y="2969419"/>
            <a:chExt cx="783431" cy="219075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6" name="组合 16"/>
          <p:cNvGrpSpPr/>
          <p:nvPr/>
        </p:nvGrpSpPr>
        <p:grpSpPr bwMode="auto">
          <a:xfrm>
            <a:off x="2851478" y="5188434"/>
            <a:ext cx="1718889" cy="286481"/>
            <a:chOff x="4881563" y="2969419"/>
            <a:chExt cx="783431" cy="219075"/>
          </a:xfrm>
        </p:grpSpPr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153713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279274"/>
            <a:ext cx="8147747" cy="3725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的系数相等且不为0;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(2)没有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这样的二次项.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=0是二元二次方程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Bxy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=0表示圆的</a:t>
            </a:r>
            <a:endParaRPr lang="en-US" altLang="zh-CN" sz="2015" kern="0" dirty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⑤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必要不充分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条件.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5.过圆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=0与圆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=0的交点的圆的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方程为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u="sng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u="sng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u="sng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u="sng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)=0(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u="sng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-1),不表示圆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6.已知点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为直径的圆的方程是(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)+(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)=0.</a:t>
            </a:r>
            <a:endParaRPr lang="zh-CN" altLang="en-US" sz="1805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2300120" y="2766072"/>
            <a:ext cx="1718889" cy="286481"/>
            <a:chOff x="4881563" y="2969419"/>
            <a:chExt cx="783431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54748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85066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357780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    求圆的方程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1823172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　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经过点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(5,2),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(3,-2),且圆心在直线2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-3=0上的圆的方程为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pSp>
        <p:nvGrpSpPr>
          <p:cNvPr id="5" name="组合 4"/>
          <p:cNvGrpSpPr/>
          <p:nvPr/>
        </p:nvGrpSpPr>
        <p:grpSpPr>
          <a:xfrm>
            <a:off x="2053707" y="2251077"/>
            <a:ext cx="8147747" cy="4097129"/>
            <a:chOff x="540000" y="1080000"/>
            <a:chExt cx="8127000" cy="4086696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40866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解法一:由题意知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k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的中点为(4,0),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设圆心为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),则2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-3=0,①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∵圆过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(5,2),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(3,-2)两点,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∴圆心一定在线段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的垂直平分线上,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则</a:t>
              </a:r>
              <a:r>
                <a:rPr lang="zh-CN" altLang="en-US" sz="2597" kern="0" spc="146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=-</a:t>
              </a:r>
              <a:r>
                <a:rPr lang="zh-CN" altLang="en-US" sz="2597" kern="0" spc="-117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,②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联立①②解得</a:t>
              </a:r>
              <a:r>
                <a:rPr lang="zh-CN" altLang="en-US" sz="2993" kern="0" spc="234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(2,1),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r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=|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|=</a:t>
              </a:r>
              <a:r>
                <a:rPr lang="zh-CN" altLang="en-US" sz="2010" kern="0" spc="1175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559" kern="0" spc="175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∴所求圆的方程为(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-2)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-1)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=10.</a:t>
              </a:r>
              <a:endParaRPr lang="zh-CN" altLang="en-US" sz="1805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795600" y="3024549"/>
            <a:ext cx="514350" cy="552449"/>
          </p:xfrm>
          <a:graphic>
            <a:graphicData uri="http://schemas.openxmlformats.org/presentationml/2006/ole">
              <p:oleObj spid="_x0000_s10247" name="Equation" r:id="rId4" imgW="13716000" imgH="14630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539216" y="3024549"/>
            <a:ext cx="180975" cy="552450"/>
          </p:xfrm>
          <a:graphic>
            <a:graphicData uri="http://schemas.openxmlformats.org/presentationml/2006/ole">
              <p:oleObj spid="_x0000_s10248" name="Equation" r:id="rId5" imgW="48768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073600" y="3636904"/>
            <a:ext cx="676275" cy="666750"/>
          </p:xfrm>
          <a:graphic>
            <a:graphicData uri="http://schemas.openxmlformats.org/presentationml/2006/ole">
              <p:oleObj spid="_x0000_s10249" name="Equation" r:id="rId6" imgW="17983200" imgH="17678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614488" y="4281530"/>
            <a:ext cx="1743075" cy="381000"/>
          </p:xfrm>
          <a:graphic>
            <a:graphicData uri="http://schemas.openxmlformats.org/presentationml/2006/ole">
              <p:oleObj spid="_x0000_s10250" name="Equation" r:id="rId7" imgW="46024800" imgH="10058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501712" y="4320449"/>
            <a:ext cx="419099" cy="295275"/>
          </p:xfrm>
          <a:graphic>
            <a:graphicData uri="http://schemas.openxmlformats.org/presentationml/2006/ole">
              <p:oleObj spid="_x0000_s10251" name="Equation" r:id="rId8" imgW="10972800" imgH="79248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92947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561832"/>
            <a:ext cx="8147747" cy="4137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</a:t>
            </a:r>
            <a:r>
              <a:rPr lang="zh-CN" altLang="en-US" sz="4111" kern="0" spc="1438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</a:t>
            </a:r>
            <a:r>
              <a:rPr lang="zh-CN" altLang="en-US" sz="4497" kern="0" spc="279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677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故所求圆的方程为(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解法三:设圆的方程为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</a:t>
            </a:r>
            <a:r>
              <a:rPr lang="zh-CN" altLang="en-US" sz="6397" kern="0" spc="1300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</a:t>
            </a:r>
            <a:r>
              <a:rPr lang="zh-CN" altLang="en-US" sz="3895" kern="0" spc="294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1399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∴所求圆的方程为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-5=0.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09959" y="1616223"/>
          <a:ext cx="2349132" cy="1012227"/>
        </p:xfrm>
        <a:graphic>
          <a:graphicData uri="http://schemas.openxmlformats.org/presentationml/2006/ole">
            <p:oleObj spid="_x0000_s11270" name="Equation" r:id="rId4" imgW="61874400" imgH="26822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71595" y="1693063"/>
          <a:ext cx="919561" cy="1099681"/>
        </p:xfrm>
        <a:graphic>
          <a:graphicData uri="http://schemas.openxmlformats.org/presentationml/2006/ole">
            <p:oleObj spid="_x0000_s11271" name="Equation" r:id="rId5" imgW="24384000" imgH="29260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09960" y="3794581"/>
          <a:ext cx="2352780" cy="1586758"/>
        </p:xfrm>
        <a:graphic>
          <a:graphicData uri="http://schemas.openxmlformats.org/presentationml/2006/ole">
            <p:oleObj spid="_x0000_s11272" name="Equation" r:id="rId6" imgW="64922400" imgH="43891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286187" y="4115826"/>
          <a:ext cx="868988" cy="1012227"/>
        </p:xfrm>
        <a:graphic>
          <a:graphicData uri="http://schemas.openxmlformats.org/presentationml/2006/ole">
            <p:oleObj spid="_x0000_s11273" name="Equation" r:id="rId7" imgW="22860000" imgH="26822400" progId="Equation.DSMT4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013639" y="993908"/>
            <a:ext cx="4868212" cy="506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解法二:设圆的方程为(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2015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&gt;0),</a:t>
            </a:r>
            <a:endParaRPr lang="zh-CN" altLang="en-US" sz="2015" dirty="0"/>
          </a:p>
        </p:txBody>
      </p:sp>
      <p:sp>
        <p:nvSpPr>
          <p:cNvPr id="9" name="TextBox 2"/>
          <p:cNvSpPr txBox="1"/>
          <p:nvPr/>
        </p:nvSpPr>
        <p:spPr>
          <a:xfrm>
            <a:off x="2085259" y="5864093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=10(或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-5=0)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1514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095262"/>
            <a:ext cx="8147747" cy="3768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  直线方程的求法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求直线方程的一般方法: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(1)直接法:根据已知条件,选择恰当形式的直线方程,直接求出方程中的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系数,写出直线方程.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(2)待定系数法:先设出直线方程,再根据已知条件求出待定系数,最后代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入求出直线方程.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另外,从所求的结论来看,若求直线与坐标轴围成的三角形面积或周长,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则应选用截距式.</a:t>
            </a:r>
            <a:endParaRPr lang="zh-CN" altLang="en-US" sz="1805" dirty="0"/>
          </a:p>
        </p:txBody>
      </p:sp>
      <p:sp>
        <p:nvSpPr>
          <p:cNvPr id="3" name="文本框 2"/>
          <p:cNvSpPr txBox="1"/>
          <p:nvPr/>
        </p:nvSpPr>
        <p:spPr>
          <a:xfrm>
            <a:off x="5313074" y="1626641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4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7371" y="1106365"/>
            <a:ext cx="2777259" cy="4153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892270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241760"/>
            <a:ext cx="8147747" cy="2662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过点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(0,1)作直线,使它被两直线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+10=0,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-8=0所截得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的线段恰好被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平分,求此直线方程.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6201" kern="0" spc="4876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429" y="2766878"/>
            <a:ext cx="6620626" cy="152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36073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7567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解法一:过点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轴垂直的直线是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轴,它和两已知直线的交点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分别是</a:t>
            </a:r>
            <a:r>
              <a:rPr lang="zh-CN" altLang="en-US" sz="2827" kern="0" spc="266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和(0,8),显然不满足中点是点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(0,1)的条件.故可设所求直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06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+1,它与两已知直线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分别交于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两点.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993" kern="0" spc="90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148" kern="0" spc="8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993" kern="0" spc="828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148" kern="0" spc="8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由①解得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191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由②解得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146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平分线段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597" kern="0" spc="191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7" kern="0" spc="146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22465" y="1651776"/>
          <a:ext cx="697099" cy="620704"/>
        </p:xfrm>
        <a:graphic>
          <a:graphicData uri="http://schemas.openxmlformats.org/presentationml/2006/ole">
            <p:oleObj spid="_x0000_s12297" name="Equation" r:id="rId4" imgW="18288000" imgH="1645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53707" y="2856464"/>
          <a:ext cx="1527890" cy="668451"/>
        </p:xfrm>
        <a:graphic>
          <a:graphicData uri="http://schemas.openxmlformats.org/presentationml/2006/ole">
            <p:oleObj spid="_x0000_s12298" name="Equation" r:id="rId5" imgW="40233600" imgH="1767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53707" y="3561980"/>
          <a:ext cx="1432397" cy="668451"/>
        </p:xfrm>
        <a:graphic>
          <a:graphicData uri="http://schemas.openxmlformats.org/presentationml/2006/ole">
            <p:oleObj spid="_x0000_s12299" name="Equation" r:id="rId6" imgW="37795200" imgH="1767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417410" y="4203063"/>
          <a:ext cx="572959" cy="553860"/>
        </p:xfrm>
        <a:graphic>
          <a:graphicData uri="http://schemas.openxmlformats.org/presentationml/2006/ole">
            <p:oleObj spid="_x0000_s12300" name="Equation" r:id="rId7" imgW="152400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412899" y="4798928"/>
          <a:ext cx="515662" cy="553859"/>
        </p:xfrm>
        <a:graphic>
          <a:graphicData uri="http://schemas.openxmlformats.org/presentationml/2006/ole">
            <p:oleObj spid="_x0000_s12301" name="Equation" r:id="rId8" imgW="137160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769880" y="5394792"/>
          <a:ext cx="572959" cy="553859"/>
        </p:xfrm>
        <a:graphic>
          <a:graphicData uri="http://schemas.openxmlformats.org/presentationml/2006/ole">
            <p:oleObj spid="_x0000_s12302" name="Equation" r:id="rId9" imgW="152400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487356" y="5394792"/>
          <a:ext cx="515662" cy="553859"/>
        </p:xfrm>
        <a:graphic>
          <a:graphicData uri="http://schemas.openxmlformats.org/presentationml/2006/ole">
            <p:oleObj spid="_x0000_s12303" name="Equation" r:id="rId10" imgW="137160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833699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9326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617" kern="0" spc="-119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,故所求直线方程为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617" kern="0" spc="-119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+1,即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-4=0.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解法二:设所求直线与已知直线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分别交于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两点.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-8=0上,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∴设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,8-2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).又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(0,1)是线段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的中点,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由中点坐标公式得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-6).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+10=0上,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∴(-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)-3(2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-6)+10=0,解得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=4.∴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(4,0),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(-4,2),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故所求直线方程为</a:t>
            </a:r>
            <a:r>
              <a:rPr lang="zh-CN" altLang="en-US" sz="2597" kern="0" spc="146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243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-4=0.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908814" y="1166465"/>
          <a:ext cx="181436" cy="553859"/>
        </p:xfrm>
        <a:graphic>
          <a:graphicData uri="http://schemas.openxmlformats.org/presentationml/2006/ole">
            <p:oleObj spid="_x0000_s13318" name="Equation" r:id="rId4" imgW="48768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546937" y="1166464"/>
          <a:ext cx="181437" cy="553860"/>
        </p:xfrm>
        <a:graphic>
          <a:graphicData uri="http://schemas.openxmlformats.org/presentationml/2006/ole">
            <p:oleObj spid="_x0000_s13319" name="Equation" r:id="rId5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103728" y="4566702"/>
          <a:ext cx="515662" cy="553859"/>
        </p:xfrm>
        <a:graphic>
          <a:graphicData uri="http://schemas.openxmlformats.org/presentationml/2006/ole">
            <p:oleObj spid="_x0000_s13320" name="Equation" r:id="rId6" imgW="137160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63907" y="4566702"/>
          <a:ext cx="639803" cy="553859"/>
        </p:xfrm>
        <a:graphic>
          <a:graphicData uri="http://schemas.openxmlformats.org/presentationml/2006/ole">
            <p:oleObj spid="_x0000_s13321" name="Equation" r:id="rId7" imgW="167640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098192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837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  两直线平行与垂直问题的解决策略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一般地,若直线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相交.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平行.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重合.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=-1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垂直.</a:t>
            </a:r>
            <a:endParaRPr lang="zh-CN" altLang="en-US" sz="1805" dirty="0"/>
          </a:p>
        </p:txBody>
      </p:sp>
      <p:sp>
        <p:nvSpPr>
          <p:cNvPr id="3" name="矩形 2"/>
          <p:cNvSpPr/>
          <p:nvPr/>
        </p:nvSpPr>
        <p:spPr>
          <a:xfrm>
            <a:off x="1870398" y="3858722"/>
            <a:ext cx="9095787" cy="1953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注意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斜率存在是利用斜率判断两直线平行、相交、垂直的先决条件</a:t>
            </a:r>
            <a:r>
              <a:rPr lang="en-US" altLang="zh-CN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r>
              <a:rPr lang="zh-CN" altLang="en-US" sz="2015" dirty="0"/>
              <a:t/>
            </a:r>
            <a:br>
              <a:rPr lang="zh-CN" altLang="en-US" sz="201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若两直线的斜率不存在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则两直线平行或重合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若两直线中只有一条斜</a:t>
            </a:r>
            <a:r>
              <a:rPr lang="zh-CN" altLang="en-US" sz="2015" dirty="0"/>
              <a:t/>
            </a:r>
            <a:br>
              <a:rPr lang="zh-CN" altLang="en-US" sz="201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率存在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则两直线相交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特别地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若只有一条直线斜率存在且为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则两直</a:t>
            </a:r>
            <a:r>
              <a:rPr lang="zh-CN" altLang="en-US" sz="2015" dirty="0"/>
              <a:t/>
            </a:r>
            <a:br>
              <a:rPr lang="zh-CN" altLang="en-US" sz="201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线垂直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sz="2015" dirty="0"/>
          </a:p>
        </p:txBody>
      </p:sp>
    </p:spTree>
    <p:extLst>
      <p:ext uri="{BB962C8B-B14F-4D97-AF65-F5344CB8AC3E}">
        <p14:creationId xmlns:p14="http://schemas.microsoft.com/office/powerpoint/2010/main" xmlns="" val="62966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8222" y="2250365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93908"/>
            <a:ext cx="8147747" cy="30315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一般地,若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不全为0),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不全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为0),则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相交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平行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993" kern="0" spc="964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</a:t>
            </a:r>
            <a:r>
              <a:rPr lang="zh-CN" altLang="en-US" sz="2993" kern="0" spc="971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重合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垂直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605486" y="2480707"/>
          <a:ext cx="1604284" cy="668451"/>
        </p:xfrm>
        <a:graphic>
          <a:graphicData uri="http://schemas.openxmlformats.org/presentationml/2006/ole">
            <p:oleObj spid="_x0000_s14348" name="Equation" r:id="rId4" imgW="42367200" imgH="1767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66024" y="2480707"/>
          <a:ext cx="1613834" cy="668451"/>
        </p:xfrm>
        <a:graphic>
          <a:graphicData uri="http://schemas.openxmlformats.org/presentationml/2006/ole">
            <p:oleObj spid="_x0000_s14349" name="Equation" r:id="rId5" imgW="42672000" imgH="17678400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2022127" y="3698253"/>
            <a:ext cx="8147747" cy="2687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注意: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0时,一般用</a:t>
            </a:r>
            <a:r>
              <a:rPr lang="zh-CN" altLang="en-US" sz="4812" u="sng" kern="0" spc="-248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4812" u="sng" kern="0" spc="-248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来判断相交;用</a:t>
            </a:r>
            <a:r>
              <a:rPr lang="zh-CN" altLang="en-US" sz="4812" u="sng" kern="0" spc="-248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4812" u="sng" kern="0" spc="-248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4812" u="sng" kern="0" spc="-233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来判断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平行;用</a:t>
            </a:r>
            <a:r>
              <a:rPr lang="zh-CN" altLang="en-US" sz="4812" u="sng" kern="0" spc="-248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4812" u="sng" kern="0" spc="-248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4812" u="sng" kern="0" spc="-233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来判断重合.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当然,这些比例关系不是判断两直线相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交、平行、重合的充要条件.</a:t>
            </a:r>
            <a:endParaRPr lang="zh-CN" altLang="en-US" sz="1805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22717" y="3964106"/>
          <a:ext cx="281227" cy="580597"/>
        </p:xfrm>
        <a:graphic>
          <a:graphicData uri="http://schemas.openxmlformats.org/presentationml/2006/ole">
            <p:oleObj spid="_x0000_s14350" name="Equation" r:id="rId6" imgW="7924800" imgH="16154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574998" y="3964106"/>
          <a:ext cx="281227" cy="580597"/>
        </p:xfrm>
        <a:graphic>
          <a:graphicData uri="http://schemas.openxmlformats.org/presentationml/2006/ole">
            <p:oleObj spid="_x0000_s14351" name="Equation" r:id="rId7" imgW="7924800" imgH="16154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479737" y="3964106"/>
          <a:ext cx="281227" cy="580598"/>
        </p:xfrm>
        <a:graphic>
          <a:graphicData uri="http://schemas.openxmlformats.org/presentationml/2006/ole">
            <p:oleObj spid="_x0000_s14352" name="Equation" r:id="rId8" imgW="7924800" imgH="16154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920283" y="3964106"/>
          <a:ext cx="281227" cy="580598"/>
        </p:xfrm>
        <a:graphic>
          <a:graphicData uri="http://schemas.openxmlformats.org/presentationml/2006/ole">
            <p:oleObj spid="_x0000_s14353" name="Equation" r:id="rId9" imgW="7924800" imgH="16154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8473042" y="3964106"/>
          <a:ext cx="299370" cy="580597"/>
        </p:xfrm>
        <a:graphic>
          <a:graphicData uri="http://schemas.openxmlformats.org/presentationml/2006/ole">
            <p:oleObj spid="_x0000_s14354" name="Equation" r:id="rId10" imgW="8229600" imgH="16154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869480" y="5076410"/>
          <a:ext cx="281227" cy="580597"/>
        </p:xfrm>
        <a:graphic>
          <a:graphicData uri="http://schemas.openxmlformats.org/presentationml/2006/ole">
            <p:oleObj spid="_x0000_s14355" name="Equation" r:id="rId11" imgW="7924800" imgH="16154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310027" y="5076410"/>
          <a:ext cx="281227" cy="580597"/>
        </p:xfrm>
        <a:graphic>
          <a:graphicData uri="http://schemas.openxmlformats.org/presentationml/2006/ole">
            <p:oleObj spid="_x0000_s14356" name="Equation" r:id="rId12" imgW="7924800" imgH="16154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751049" y="5076410"/>
          <a:ext cx="299370" cy="580597"/>
        </p:xfrm>
        <a:graphic>
          <a:graphicData uri="http://schemas.openxmlformats.org/presentationml/2006/ole">
            <p:oleObj spid="_x0000_s14357" name="Equation" r:id="rId13" imgW="8229600" imgH="16154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72954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4822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经过两条直线2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+1=0和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+4=0的交点,并且垂直于直线3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-7=0的直线方程为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0227" kern="0" spc="4474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40189" y="2689694"/>
            <a:ext cx="6620626" cy="263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84433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9390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解法一:由方程组</a:t>
            </a:r>
            <a:r>
              <a:rPr lang="zh-CN" altLang="en-US" sz="2682" kern="0" spc="92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</a:t>
            </a:r>
            <a:r>
              <a:rPr lang="zh-CN" altLang="en-US" sz="4823" kern="0" spc="209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63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即交点为</a:t>
            </a:r>
            <a:r>
              <a:rPr lang="zh-CN" altLang="en-US" sz="2827" kern="0" spc="356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∵所求直线与直线3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-7=0垂直,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∴所求直线的斜率为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由点斜式得所求直线方程为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522" kern="0" spc="-109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22" kern="0" spc="-109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827" kern="0" spc="288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+9=0.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解法二:由垂直关系可设所求直线方程为4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由方程组</a:t>
            </a:r>
            <a:r>
              <a:rPr lang="zh-CN" altLang="en-US" sz="2993" kern="0" spc="888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可解得交点为</a:t>
            </a:r>
            <a:r>
              <a:rPr lang="zh-CN" altLang="en-US" sz="2777" kern="0" spc="361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687427" y="1400590"/>
          <a:ext cx="1508791" cy="668451"/>
        </p:xfrm>
        <a:graphic>
          <a:graphicData uri="http://schemas.openxmlformats.org/presentationml/2006/ole">
            <p:oleObj spid="_x0000_s15371" name="Equation" r:id="rId4" imgW="39928800" imgH="1767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708723" y="1131641"/>
          <a:ext cx="878537" cy="1203214"/>
        </p:xfrm>
        <a:graphic>
          <a:graphicData uri="http://schemas.openxmlformats.org/presentationml/2006/ole">
            <p:oleObj spid="_x0000_s15372" name="Equation" r:id="rId5" imgW="23164800" imgH="3169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078718" y="2346466"/>
          <a:ext cx="811692" cy="620706"/>
        </p:xfrm>
        <a:graphic>
          <a:graphicData uri="http://schemas.openxmlformats.org/presentationml/2006/ole">
            <p:oleObj spid="_x0000_s15373" name="Equation" r:id="rId6" imgW="21336000" imgH="1645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617248" y="3454029"/>
          <a:ext cx="181437" cy="553860"/>
        </p:xfrm>
        <a:graphic>
          <a:graphicData uri="http://schemas.openxmlformats.org/presentationml/2006/ole">
            <p:oleObj spid="_x0000_s15374" name="Equation" r:id="rId7" imgW="48768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326822" y="4087972"/>
          <a:ext cx="181437" cy="553860"/>
        </p:xfrm>
        <a:graphic>
          <a:graphicData uri="http://schemas.openxmlformats.org/presentationml/2006/ole">
            <p:oleObj spid="_x0000_s15375" name="Equation" r:id="rId8" imgW="48768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652777" y="4087972"/>
          <a:ext cx="181437" cy="553860"/>
        </p:xfrm>
        <a:graphic>
          <a:graphicData uri="http://schemas.openxmlformats.org/presentationml/2006/ole">
            <p:oleObj spid="_x0000_s15376" name="Equation" r:id="rId9" imgW="48768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834213" y="4068538"/>
          <a:ext cx="725748" cy="620706"/>
        </p:xfrm>
        <a:graphic>
          <a:graphicData uri="http://schemas.openxmlformats.org/presentationml/2006/ole">
            <p:oleObj spid="_x0000_s15377" name="Equation" r:id="rId10" imgW="19202400" imgH="164592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078717" y="5714256"/>
          <a:ext cx="1508792" cy="668452"/>
        </p:xfrm>
        <a:graphic>
          <a:graphicData uri="http://schemas.openxmlformats.org/presentationml/2006/ole">
            <p:oleObj spid="_x0000_s15378" name="Equation" r:id="rId11" imgW="39928800" imgH="17678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125023" y="5714256"/>
          <a:ext cx="811691" cy="620704"/>
        </p:xfrm>
        <a:graphic>
          <a:graphicData uri="http://schemas.openxmlformats.org/presentationml/2006/ole">
            <p:oleObj spid="_x0000_s15379" name="Equation" r:id="rId12" imgW="21336000" imgH="164592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623087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7940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代入4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=9,故所求直线方程为4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+9=0.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解法三:由题意可设所求直线的方程为(2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+1)+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+4)=0,即(2+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+(3-3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+1+4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又因为所求直线与直线3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-7=0垂直,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所以3(2+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)+4(3-3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=2,代入①式得所求直线方程为4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+9=0.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22127" y="4001964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+9=0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429029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937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方法3  关于对称问题的求解策略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1.中心对称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(1)点关于点的对称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)及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)关于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)对称,则由中点坐标公式得</a:t>
            </a:r>
            <a:r>
              <a:rPr lang="zh-CN" altLang="en-US" sz="2993" kern="0" spc="625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(2)直线关于点的对称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直线关于点的对称,其主要方法是:在已知直线上取两点,利用中点坐标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公式求出它们关于已知点对称的两点坐标,再由两点式求出直线方程,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或者求出一个对称点,再利用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,由点斜式得到所求直线的方程.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2.轴对称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(1)点关于直线的对称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285029" y="2583944"/>
          <a:ext cx="1174566" cy="668452"/>
        </p:xfrm>
        <a:graphic>
          <a:graphicData uri="http://schemas.openxmlformats.org/presentationml/2006/ole">
            <p:oleObj spid="_x0000_s16387" name="Equation" r:id="rId4" imgW="31089600" imgH="17678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493349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9630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若两点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)关于直线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=0对称,则线段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的中点</a:t>
            </a:r>
            <a:r>
              <a:rPr sz="1805"/>
              <a:t/>
            </a:r>
            <a:br>
              <a:rPr sz="1805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在对称轴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上,而且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所在的直线垂直于对称轴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,由方程组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5053" kern="0" spc="1810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887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可得到点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对称的点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的坐标(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)(其中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(2)直线关于直线的对称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若已知直线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与对称轴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相交,则交点必在与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对称的直线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上,再求出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</a:t>
            </a:r>
            <a:r>
              <a:rPr sz="1805"/>
              <a:t/>
            </a:r>
            <a:br>
              <a:rPr sz="1805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除交点外任一个已知点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关于对称轴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对称的点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,那么经过交点及点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sz="1805"/>
              <a:t/>
            </a:r>
            <a:br>
              <a:rPr sz="1805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的直线就是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;若已知直线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与对称轴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平行,则与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对称的直线和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sz="1805"/>
              <a:t/>
            </a:r>
            <a:br>
              <a:rPr sz="1805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的距离相等,由平行直线系和两条平行线间的距离,即可求出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的对称直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53707" y="2139833"/>
          <a:ext cx="2552916" cy="1102395"/>
        </p:xfrm>
        <a:graphic>
          <a:graphicData uri="http://schemas.openxmlformats.org/presentationml/2006/ole">
            <p:oleObj spid="_x0000_s17411" name="Equation" r:id="rId4" imgW="77724000" imgH="335280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2022127" y="6078954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8778352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8723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若将一张坐标纸折叠一次,使得点(0,2)与点(4,0)重合,点(7,3)与点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)重合,则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pSp>
        <p:nvGrpSpPr>
          <p:cNvPr id="3" name="组合 2"/>
          <p:cNvGrpSpPr/>
          <p:nvPr/>
        </p:nvGrpSpPr>
        <p:grpSpPr>
          <a:xfrm>
            <a:off x="2053707" y="2086359"/>
            <a:ext cx="8147747" cy="2273707"/>
            <a:chOff x="540000" y="1080000"/>
            <a:chExt cx="8127000" cy="2267917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1080000"/>
              <a:ext cx="8127000" cy="19067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由题可知纸的折痕垂直平分点(0,2)与点(4,0)的连线,可得折痕所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在直线为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-3,又折痕也垂直平分点(7,3)与点(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)的连线,于是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4823" kern="0" spc="1119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解得</a:t>
              </a:r>
              <a:r>
                <a:rPr lang="zh-CN" altLang="en-US" sz="4823" kern="0" spc="164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221" kern="0" spc="10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540000" y="2147767"/>
            <a:ext cx="2028825" cy="1200150"/>
          </p:xfrm>
          <a:graphic>
            <a:graphicData uri="http://schemas.openxmlformats.org/presentationml/2006/ole">
              <p:oleObj spid="_x0000_s18438" name="Equation" r:id="rId4" imgW="53644800" imgH="316992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080025" y="2147767"/>
            <a:ext cx="819149" cy="1200150"/>
          </p:xfrm>
          <a:graphic>
            <a:graphicData uri="http://schemas.openxmlformats.org/presentationml/2006/ole">
              <p:oleObj spid="_x0000_s18439" name="Equation" r:id="rId5" imgW="21640800" imgH="316992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745830" y="2463134"/>
            <a:ext cx="295275" cy="552450"/>
          </p:xfrm>
          <a:graphic>
            <a:graphicData uri="http://schemas.openxmlformats.org/presentationml/2006/ole">
              <p:oleObj spid="_x0000_s18440" name="Equation" r:id="rId6" imgW="7924800" imgH="14630400" progId="Equation.DSMT4">
                <p:embed/>
              </p:oleObj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2022127" y="4646546"/>
            <a:ext cx="8147747" cy="637854"/>
            <a:chOff x="540000" y="1080000"/>
            <a:chExt cx="8127000" cy="636230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1080000"/>
              <a:ext cx="8127000" cy="5266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答案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  </a:t>
              </a:r>
              <a:r>
                <a:rPr lang="zh-CN" altLang="en-US" sz="2597" kern="0" spc="-26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sz="1805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306800" y="1163781"/>
            <a:ext cx="295275" cy="552449"/>
          </p:xfrm>
          <a:graphic>
            <a:graphicData uri="http://schemas.openxmlformats.org/presentationml/2006/ole">
              <p:oleObj spid="_x0000_s18441" name="Equation" r:id="rId7" imgW="7924800" imgH="146304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16775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700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方法4   圆的方程的求法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1.方程选择原则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求圆的方程时,如果由已知条件易求得圆心坐标、半径或需要用圆心坐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标列式,常选用标准方程;如果已知条件与圆心坐标、半径无直接关系,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常选用一般方程.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2.求圆的方程的方法和步骤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确定圆的方程的主要方法是待定系数法,大致步骤如下: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(1)根据题意,选择标准方程或一般方程;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(2)根据条件列出关于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的方程组;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(3)解出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,代入标准方程或一般方程.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5909842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888744"/>
            <a:ext cx="8147747" cy="13429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(1)圆心在过切点且与切线垂直的直线上;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(2)圆心在任一弦的中垂线上;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(3)两圆内切或外切时,切点与两圆圆心共线.</a:t>
            </a:r>
            <a:endParaRPr lang="zh-CN" altLang="en-US" sz="1805" dirty="0"/>
          </a:p>
        </p:txBody>
      </p:sp>
      <p:sp>
        <p:nvSpPr>
          <p:cNvPr id="3" name="矩形 2"/>
          <p:cNvSpPr/>
          <p:nvPr/>
        </p:nvSpPr>
        <p:spPr>
          <a:xfrm>
            <a:off x="2023998" y="1280389"/>
            <a:ext cx="4024488" cy="506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3.求圆的方程时常用到的圆的性质</a:t>
            </a:r>
            <a:endParaRPr lang="zh-CN" altLang="en-US" sz="201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22127" y="3429000"/>
            <a:ext cx="8147747" cy="20284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例4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求圆心在直线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+1上,且与直线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-2=0相切于点(1,1)的圆的方程.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解题导引    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5379" kern="0" spc="4958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pic>
        <p:nvPicPr>
          <p:cNvPr id="5" name="图片 3" descr="textimage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021" y="4408896"/>
            <a:ext cx="6159352" cy="1204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37070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588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解法一(几何法):因为圆心在过点(1,1)且与切线垂直的直线上,所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以圆心在直线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-1,即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=0上.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又因为圆心在直线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+1上,故联立</a:t>
            </a:r>
            <a:r>
              <a:rPr lang="zh-CN" altLang="en-US" sz="2682" kern="0" spc="604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</a:t>
            </a:r>
            <a:r>
              <a:rPr lang="zh-CN" altLang="en-US" sz="4823" kern="0" spc="88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故圆心坐标是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802"/>
              </a:spcBef>
            </a:pPr>
            <a:r>
              <a:rPr lang="zh-CN" altLang="en-US" sz="2827" kern="0" spc="236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所以半径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188" kern="0" spc="1192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42" kern="0" spc="1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85"/>
              </a:spcBef>
            </a:pPr>
            <a:r>
              <a:rPr lang="zh-CN" altLang="en-US" sz="5053" kern="0" spc="1314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920797" y="2422197"/>
          <a:ext cx="1107721" cy="668452"/>
        </p:xfrm>
        <a:graphic>
          <a:graphicData uri="http://schemas.openxmlformats.org/presentationml/2006/ole">
            <p:oleObj spid="_x0000_s19464" name="Equation" r:id="rId4" imgW="29260800" imgH="1767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541022" y="2153249"/>
          <a:ext cx="725748" cy="1203214"/>
        </p:xfrm>
        <a:graphic>
          <a:graphicData uri="http://schemas.openxmlformats.org/presentationml/2006/ole">
            <p:oleObj spid="_x0000_s19465" name="Equation" r:id="rId5" imgW="19202400" imgH="3169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53708" y="3373967"/>
          <a:ext cx="658903" cy="620706"/>
        </p:xfrm>
        <a:graphic>
          <a:graphicData uri="http://schemas.openxmlformats.org/presentationml/2006/ole">
            <p:oleObj spid="_x0000_s19466" name="Equation" r:id="rId6" imgW="17373600" imgH="1645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318809" y="3959892"/>
          <a:ext cx="1919412" cy="725748"/>
        </p:xfrm>
        <a:graphic>
          <a:graphicData uri="http://schemas.openxmlformats.org/presentationml/2006/ole">
            <p:oleObj spid="_x0000_s19467" name="Equation" r:id="rId7" imgW="50596800" imgH="19202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382738" y="4026215"/>
          <a:ext cx="353325" cy="601607"/>
        </p:xfrm>
        <a:graphic>
          <a:graphicData uri="http://schemas.openxmlformats.org/presentationml/2006/ole">
            <p:oleObj spid="_x0000_s19468" name="Equation" r:id="rId8" imgW="9448800" imgH="15849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053707" y="4936772"/>
          <a:ext cx="2310934" cy="1270059"/>
        </p:xfrm>
        <a:graphic>
          <a:graphicData uri="http://schemas.openxmlformats.org/presentationml/2006/ole">
            <p:oleObj spid="_x0000_s19469" name="Equation" r:id="rId9" imgW="60960000" imgH="335280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11321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779047"/>
            <a:ext cx="8147747" cy="1576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(2)若由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)确定的直线不垂直于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轴,则斜率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=⑥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4812" u="sng" kern="0" spc="677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直线都有倾斜角,但不一定都有斜率.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602713" y="976679"/>
          <a:ext cx="662244" cy="580597"/>
        </p:xfrm>
        <a:graphic>
          <a:graphicData uri="http://schemas.openxmlformats.org/presentationml/2006/ole">
            <p:oleObj spid="_x0000_s1031" name="Equation" r:id="rId4" imgW="18288000" imgH="16154400" progId="Equation.DSMT4">
              <p:embed/>
            </p:oleObj>
          </a:graphicData>
        </a:graphic>
      </p:graphicFrame>
      <p:grpSp>
        <p:nvGrpSpPr>
          <p:cNvPr id="5" name="组合 16"/>
          <p:cNvGrpSpPr/>
          <p:nvPr/>
        </p:nvGrpSpPr>
        <p:grpSpPr bwMode="auto">
          <a:xfrm>
            <a:off x="8403389" y="850667"/>
            <a:ext cx="1217546" cy="859444"/>
            <a:chOff x="4881563" y="2969419"/>
            <a:chExt cx="783431" cy="219075"/>
          </a:xfrm>
        </p:grpSpPr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sp>
        <p:nvSpPr>
          <p:cNvPr id="8" name="TextBox 2"/>
          <p:cNvSpPr txBox="1"/>
          <p:nvPr/>
        </p:nvSpPr>
        <p:spPr>
          <a:xfrm>
            <a:off x="2013639" y="2426316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3.直线方程的几种形式</a:t>
            </a:r>
            <a:endParaRPr lang="zh-CN" altLang="en-US" sz="1805" b="1" dirty="0"/>
          </a:p>
        </p:txBody>
      </p:sp>
      <p:graphicFrame>
        <p:nvGraphicFramePr>
          <p:cNvPr id="9" name="表格 3"/>
          <p:cNvGraphicFramePr>
            <a:graphicFrameLocks noGrp="1"/>
          </p:cNvGraphicFramePr>
          <p:nvPr/>
        </p:nvGraphicFramePr>
        <p:xfrm>
          <a:off x="2013639" y="3053164"/>
          <a:ext cx="7759758" cy="3116256"/>
        </p:xfrm>
        <a:graphic>
          <a:graphicData uri="http://schemas.openxmlformats.org/drawingml/2006/table">
            <a:tbl>
              <a:tblPr/>
              <a:tblGrid>
                <a:gridCol w="10026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905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9665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196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名称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方程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适用范围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点斜式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k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不含直线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斜截式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kx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不含垂直于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轴的直线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417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两点式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1512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500" kern="0" spc="1512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不含直线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≠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)和直线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≠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y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)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0417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截距式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-381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       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500" kern="0" spc="-381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 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=1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不含垂直于坐标轴和过原点的直线(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≠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0,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≠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0)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0417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一般式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Ax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By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平面直角坐标系内的直线都适用(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500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500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≠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0)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10" name="对象 4"/>
          <p:cNvGraphicFramePr>
            <a:graphicFrameLocks noChangeAspect="1"/>
          </p:cNvGraphicFramePr>
          <p:nvPr/>
        </p:nvGraphicFramePr>
        <p:xfrm>
          <a:off x="3087945" y="4412870"/>
          <a:ext cx="381972" cy="334225"/>
        </p:xfrm>
        <a:graphic>
          <a:graphicData uri="http://schemas.openxmlformats.org/presentationml/2006/ole">
            <p:oleObj spid="_x0000_s1032" name="Equation" r:id="rId5" imgW="10058400" imgH="8839200" progId="Equation.DSMT4">
              <p:embed/>
            </p:oleObj>
          </a:graphicData>
        </a:graphic>
      </p:graphicFrame>
      <p:graphicFrame>
        <p:nvGraphicFramePr>
          <p:cNvPr id="11" name="对象 5"/>
          <p:cNvGraphicFramePr>
            <a:graphicFrameLocks noChangeAspect="1"/>
          </p:cNvGraphicFramePr>
          <p:nvPr/>
        </p:nvGraphicFramePr>
        <p:xfrm>
          <a:off x="3589287" y="4412870"/>
          <a:ext cx="381972" cy="334225"/>
        </p:xfrm>
        <a:graphic>
          <a:graphicData uri="http://schemas.openxmlformats.org/presentationml/2006/ole">
            <p:oleObj spid="_x0000_s1033" name="Equation" r:id="rId6" imgW="10058400" imgH="8839200" progId="Equation.DSMT4">
              <p:embed/>
            </p:oleObj>
          </a:graphicData>
        </a:graphic>
      </p:graphicFrame>
      <p:graphicFrame>
        <p:nvGraphicFramePr>
          <p:cNvPr id="12" name="对象 6"/>
          <p:cNvGraphicFramePr>
            <a:graphicFrameLocks noChangeAspect="1"/>
          </p:cNvGraphicFramePr>
          <p:nvPr/>
        </p:nvGraphicFramePr>
        <p:xfrm>
          <a:off x="3087945" y="5076269"/>
          <a:ext cx="124140" cy="296029"/>
        </p:xfrm>
        <a:graphic>
          <a:graphicData uri="http://schemas.openxmlformats.org/presentationml/2006/ole">
            <p:oleObj spid="_x0000_s1034" name="Equation" r:id="rId7" imgW="3352800" imgH="7924800" progId="Equation.DSMT4">
              <p:embed/>
            </p:oleObj>
          </a:graphicData>
        </a:graphic>
      </p:graphicFrame>
      <p:graphicFrame>
        <p:nvGraphicFramePr>
          <p:cNvPr id="13" name="对象 7"/>
          <p:cNvGraphicFramePr>
            <a:graphicFrameLocks noChangeAspect="1"/>
          </p:cNvGraphicFramePr>
          <p:nvPr/>
        </p:nvGraphicFramePr>
        <p:xfrm>
          <a:off x="3321906" y="5066722"/>
          <a:ext cx="124140" cy="296029"/>
        </p:xfrm>
        <a:graphic>
          <a:graphicData uri="http://schemas.openxmlformats.org/presentationml/2006/ole">
            <p:oleObj spid="_x0000_s1035" name="Equation" r:id="rId8" imgW="3352800" imgH="79248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103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103740"/>
            <a:ext cx="8147747" cy="41036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887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故所求圆的方程为</a:t>
            </a:r>
            <a:r>
              <a:rPr lang="zh-CN" altLang="en-US" sz="2933" kern="0" spc="346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933" kern="0" spc="361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396" kern="0" spc="-96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8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解法二(待定系数法):设圆的标准方程为(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4040" kern="0" spc="2032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06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</a:t>
            </a:r>
            <a:r>
              <a:rPr lang="zh-CN" altLang="en-US" sz="4823" kern="0" spc="96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802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188" kern="0" spc="1192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42" kern="0" spc="1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                          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103727" y="1185673"/>
          <a:ext cx="811692" cy="668452"/>
        </p:xfrm>
        <a:graphic>
          <a:graphicData uri="http://schemas.openxmlformats.org/presentationml/2006/ole">
            <p:oleObj spid="_x0000_s20493" name="Equation" r:id="rId4" imgW="21336000" imgH="1767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59936" y="1185673"/>
          <a:ext cx="830789" cy="668452"/>
        </p:xfrm>
        <a:graphic>
          <a:graphicData uri="http://schemas.openxmlformats.org/presentationml/2006/ole">
            <p:oleObj spid="_x0000_s20494" name="Equation" r:id="rId5" imgW="21945600" imgH="1767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035244" y="1256292"/>
          <a:ext cx="181437" cy="553860"/>
        </p:xfrm>
        <a:graphic>
          <a:graphicData uri="http://schemas.openxmlformats.org/presentationml/2006/ole">
            <p:oleObj spid="_x0000_s20495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53707" y="2379776"/>
          <a:ext cx="3093978" cy="974029"/>
        </p:xfrm>
        <a:graphic>
          <a:graphicData uri="http://schemas.openxmlformats.org/presentationml/2006/ole">
            <p:oleObj spid="_x0000_s20496" name="Equation" r:id="rId7" imgW="81686400" imgH="25603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566213" y="3394335"/>
          <a:ext cx="735297" cy="1203214"/>
        </p:xfrm>
        <a:graphic>
          <a:graphicData uri="http://schemas.openxmlformats.org/presentationml/2006/ole">
            <p:oleObj spid="_x0000_s20497" name="Equation" r:id="rId8" imgW="19507200" imgH="31699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806304" y="4541148"/>
          <a:ext cx="1919412" cy="725748"/>
        </p:xfrm>
        <a:graphic>
          <a:graphicData uri="http://schemas.openxmlformats.org/presentationml/2006/ole">
            <p:oleObj spid="_x0000_s20498" name="Equation" r:id="rId9" imgW="50596800" imgH="19202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870233" y="4607471"/>
          <a:ext cx="353324" cy="601606"/>
        </p:xfrm>
        <a:graphic>
          <a:graphicData uri="http://schemas.openxmlformats.org/presentationml/2006/ole">
            <p:oleObj spid="_x0000_s20499" name="Equation" r:id="rId10" imgW="9448800" imgH="158496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379796" y="4274144"/>
          <a:ext cx="2310934" cy="1270059"/>
        </p:xfrm>
        <a:graphic>
          <a:graphicData uri="http://schemas.openxmlformats.org/presentationml/2006/ole">
            <p:oleObj spid="_x0000_s20500" name="Equation" r:id="rId11" imgW="60960000" imgH="33528000" progId="Equation.DSMT4">
              <p:embed/>
            </p:oleObj>
          </a:graphicData>
        </a:graphic>
      </p:graphicFrame>
      <p:sp>
        <p:nvSpPr>
          <p:cNvPr id="12" name="TextBox 2"/>
          <p:cNvSpPr txBox="1"/>
          <p:nvPr/>
        </p:nvSpPr>
        <p:spPr>
          <a:xfrm>
            <a:off x="2013639" y="5400962"/>
            <a:ext cx="8147747" cy="609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故所求圆的方程为</a:t>
            </a:r>
            <a:r>
              <a:rPr lang="zh-CN" altLang="en-US" sz="2993" kern="0" spc="34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993" kern="0" spc="355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76" kern="0" spc="-105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063659" y="5482122"/>
          <a:ext cx="811692" cy="668452"/>
        </p:xfrm>
        <a:graphic>
          <a:graphicData uri="http://schemas.openxmlformats.org/presentationml/2006/ole">
            <p:oleObj spid="_x0000_s20501" name="Equation" r:id="rId12" imgW="21336000" imgH="17678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019868" y="5482122"/>
          <a:ext cx="830789" cy="668452"/>
        </p:xfrm>
        <a:graphic>
          <a:graphicData uri="http://schemas.openxmlformats.org/presentationml/2006/ole">
            <p:oleObj spid="_x0000_s20502" name="Equation" r:id="rId13" imgW="21945600" imgH="17678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995176" y="5550235"/>
          <a:ext cx="181437" cy="553860"/>
        </p:xfrm>
        <a:graphic>
          <a:graphicData uri="http://schemas.openxmlformats.org/presentationml/2006/ole">
            <p:oleObj spid="_x0000_s20503" name="Equation" r:id="rId14" imgW="48768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38515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589870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    求直线的方程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2211454"/>
            <a:ext cx="8147747" cy="19756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　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根据所给条件求直线的方程: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(1)直线过点(-4,0),且倾斜角的正弦值为</a:t>
            </a:r>
            <a:r>
              <a:rPr lang="zh-CN" altLang="en-US" sz="2762" kern="0" spc="77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(2)直线过点(-3,4),且在两坐标轴上的截距之和为12;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(3)直线过点(5,10),且到原点的距离为5.</a:t>
            </a:r>
            <a:endParaRPr lang="zh-CN" altLang="en-US" sz="1805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324164" y="2740759"/>
          <a:ext cx="448818" cy="601607"/>
        </p:xfrm>
        <a:graphic>
          <a:graphicData uri="http://schemas.openxmlformats.org/presentationml/2006/ole">
            <p:oleObj spid="_x0000_s2051" name="Equation" r:id="rId4" imgW="11887200" imgH="158496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12012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128771"/>
            <a:ext cx="8147747" cy="48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(1)由题设知该直线的斜率存在,故可采用点斜式.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设直线的倾斜角为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&lt;π),则sin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62" kern="0" spc="77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从而cos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±</a:t>
            </a:r>
            <a:r>
              <a:rPr lang="zh-CN" altLang="en-US" sz="2762" kern="0" spc="159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=tan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±</a:t>
            </a:r>
            <a:r>
              <a:rPr lang="zh-CN" altLang="en-US" sz="2542" kern="0" spc="-118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故所求直线的方程为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±</a:t>
            </a:r>
            <a:r>
              <a:rPr lang="zh-CN" altLang="en-US" sz="2597" kern="0" spc="-124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+4=0或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+4=0.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(2)由题设知截距不为0,设直线方程为</a:t>
            </a:r>
            <a:r>
              <a:rPr lang="zh-CN" altLang="en-US" sz="2597" kern="0" spc="-102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7" kern="0" spc="213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又直线过点(-3,4),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从而</a:t>
            </a:r>
            <a:r>
              <a:rPr lang="zh-CN" altLang="en-US" sz="2597" kern="0" spc="-11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7" kern="0" spc="213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=-4或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故所求直线方程为4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+16=0或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-9=0.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163381" y="1658076"/>
          <a:ext cx="448818" cy="601607"/>
        </p:xfrm>
        <a:graphic>
          <a:graphicData uri="http://schemas.openxmlformats.org/presentationml/2006/ole">
            <p:oleObj spid="_x0000_s3082" name="Equation" r:id="rId4" imgW="11887200" imgH="15849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91275" y="2299629"/>
          <a:ext cx="553860" cy="601607"/>
        </p:xfrm>
        <a:graphic>
          <a:graphicData uri="http://schemas.openxmlformats.org/presentationml/2006/ole">
            <p:oleObj spid="_x0000_s3083" name="Equation" r:id="rId5" imgW="14630400" imgH="15849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319254" y="2347897"/>
          <a:ext cx="171888" cy="553860"/>
        </p:xfrm>
        <a:graphic>
          <a:graphicData uri="http://schemas.openxmlformats.org/presentationml/2006/ole">
            <p:oleObj spid="_x0000_s3084" name="Equation" r:id="rId6" imgW="45720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57886" y="2962251"/>
          <a:ext cx="171888" cy="553860"/>
        </p:xfrm>
        <a:graphic>
          <a:graphicData uri="http://schemas.openxmlformats.org/presentationml/2006/ole">
            <p:oleObj spid="_x0000_s3085" name="Equation" r:id="rId7" imgW="45720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132226" y="4024494"/>
          <a:ext cx="200536" cy="553860"/>
        </p:xfrm>
        <a:graphic>
          <a:graphicData uri="http://schemas.openxmlformats.org/presentationml/2006/ole">
            <p:oleObj spid="_x0000_s3086" name="Equation" r:id="rId8" imgW="51816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477279" y="4024495"/>
          <a:ext cx="601606" cy="553859"/>
        </p:xfrm>
        <a:graphic>
          <a:graphicData uri="http://schemas.openxmlformats.org/presentationml/2006/ole">
            <p:oleObj spid="_x0000_s3087" name="Equation" r:id="rId9" imgW="158496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566213" y="5086739"/>
          <a:ext cx="315127" cy="553859"/>
        </p:xfrm>
        <a:graphic>
          <a:graphicData uri="http://schemas.openxmlformats.org/presentationml/2006/ole">
            <p:oleObj spid="_x0000_s3088" name="Equation" r:id="rId10" imgW="8229600" imgH="14630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025856" y="4979043"/>
          <a:ext cx="601606" cy="553859"/>
        </p:xfrm>
        <a:graphic>
          <a:graphicData uri="http://schemas.openxmlformats.org/presentationml/2006/ole">
            <p:oleObj spid="_x0000_s3089" name="Equation" r:id="rId11" imgW="158496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83099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415046"/>
            <a:ext cx="8147747" cy="25152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(3)当斜率不存在时,所求直线方程为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-5=0.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当斜率存在时,设为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,则直线方程为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-10=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-5),即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+10-5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827" kern="0" spc="401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=5,解得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22" kern="0" spc="-109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则直线方程为3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+25=0.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∴所求直线方程为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-5=0或3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+25=0.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09960" y="2400502"/>
          <a:ext cx="868988" cy="620706"/>
        </p:xfrm>
        <a:graphic>
          <a:graphicData uri="http://schemas.openxmlformats.org/presentationml/2006/ole">
            <p:oleObj spid="_x0000_s4100" name="Equation" r:id="rId4" imgW="22860000" imgH="1645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285427" y="2469879"/>
          <a:ext cx="181437" cy="553860"/>
        </p:xfrm>
        <a:graphic>
          <a:graphicData uri="http://schemas.openxmlformats.org/presentationml/2006/ole">
            <p:oleObj spid="_x0000_s4101" name="Equation" r:id="rId5" imgW="48768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58006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850667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考点二  直线与直线的位置关系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3707" y="1380290"/>
            <a:ext cx="8147747" cy="48813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1.两条直线平行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对于两条不重合的直线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,其斜率分别为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,则有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∥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特别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地,当直线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的斜率都不存在时,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的关系为平行.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2.两条直线垂直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如果两条直线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的斜率存在,分别设为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=-1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.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当一条直线斜率不存在另一条直线斜率为0时,两条直线垂直.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3.判断两条直线是否相交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两条直线是否有交点,就要看这两条直线方程所组成的方程组: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993" kern="0" spc="1144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是否有解.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53707" y="5679754"/>
          <a:ext cx="1833469" cy="668452"/>
        </p:xfrm>
        <a:graphic>
          <a:graphicData uri="http://schemas.openxmlformats.org/presentationml/2006/ole">
            <p:oleObj spid="_x0000_s5123" name="Equation" r:id="rId4" imgW="48463200" imgH="17678400" progId="Equation.DSMT4">
              <p:embed/>
            </p:oleObj>
          </a:graphicData>
        </a:graphic>
      </p:graphicFrame>
      <p:grpSp>
        <p:nvGrpSpPr>
          <p:cNvPr id="5" name="组合 16"/>
          <p:cNvGrpSpPr/>
          <p:nvPr/>
        </p:nvGrpSpPr>
        <p:grpSpPr bwMode="auto">
          <a:xfrm>
            <a:off x="8550522" y="3756027"/>
            <a:ext cx="1238662" cy="358102"/>
            <a:chOff x="4881563" y="2969419"/>
            <a:chExt cx="783431" cy="219075"/>
          </a:xfrm>
        </p:grpSpPr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161320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4.两点间的距离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平面上的两点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)间的距离公式: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|=②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3083" u="sng" kern="0" spc="13685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特别地,原点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(0,0)与任一点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)的距离|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|=</a:t>
            </a:r>
            <a:r>
              <a:rPr lang="zh-CN" altLang="en-US" sz="2010" kern="0" spc="483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5.点到直线的距离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)到直线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=0的距离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=③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4888" u="sng" kern="0" spc="6843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6.两条平行线间的距离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两条平行线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)间的距离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4888" u="sng" kern="0" spc="263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08228" y="2185828"/>
          <a:ext cx="2023022" cy="371945"/>
        </p:xfrm>
        <a:graphic>
          <a:graphicData uri="http://schemas.openxmlformats.org/presentationml/2006/ole">
            <p:oleObj spid="_x0000_s6150" name="Equation" r:id="rId4" imgW="56083200" imgH="10363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074784" y="2770891"/>
          <a:ext cx="868987" cy="381972"/>
        </p:xfrm>
        <a:graphic>
          <a:graphicData uri="http://schemas.openxmlformats.org/presentationml/2006/ole">
            <p:oleObj spid="_x0000_s6151" name="Equation" r:id="rId5" imgW="22860000" imgH="100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896221" y="3899671"/>
          <a:ext cx="1415208" cy="589669"/>
        </p:xfrm>
        <a:graphic>
          <a:graphicData uri="http://schemas.openxmlformats.org/presentationml/2006/ole">
            <p:oleObj spid="_x0000_s6152" name="Equation" r:id="rId6" imgW="39319200" imgH="1645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487311" y="5495735"/>
          <a:ext cx="907185" cy="589669"/>
        </p:xfrm>
        <a:graphic>
          <a:graphicData uri="http://schemas.openxmlformats.org/presentationml/2006/ole">
            <p:oleObj spid="_x0000_s6153" name="Equation" r:id="rId7" imgW="25298400" imgH="16459200" progId="Equation.DSMT4">
              <p:embed/>
            </p:oleObj>
          </a:graphicData>
        </a:graphic>
      </p:graphicFrame>
      <p:grpSp>
        <p:nvGrpSpPr>
          <p:cNvPr id="8" name="组合 16"/>
          <p:cNvGrpSpPr/>
          <p:nvPr/>
        </p:nvGrpSpPr>
        <p:grpSpPr bwMode="auto">
          <a:xfrm>
            <a:off x="3000787" y="2068213"/>
            <a:ext cx="2578333" cy="532418"/>
            <a:chOff x="4881563" y="2969419"/>
            <a:chExt cx="783431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6673535" y="3789959"/>
            <a:ext cx="1857558" cy="816042"/>
            <a:chOff x="4881563" y="2969419"/>
            <a:chExt cx="783431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675685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518249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    两条直线的平行与垂直关系的应用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2069859"/>
            <a:ext cx="8147747" cy="33220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(1)若直线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-1=0与直线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=0互相平行,则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的值等于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1579" kern="0" spc="4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A.0或-1或3　    B.0或3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C.0或-1　    D.-1或3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(2)直线(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+(1-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-3=0与直线(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+3)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+2=0互相垂直,则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的值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1579" kern="0" spc="4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A.-1　    B.1　    C.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　    D.-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255111" y="4952130"/>
          <a:ext cx="181437" cy="553860"/>
        </p:xfrm>
        <a:graphic>
          <a:graphicData uri="http://schemas.openxmlformats.org/presentationml/2006/ole">
            <p:oleObj spid="_x0000_s7171" name="Equation" r:id="rId4" imgW="48768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79330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777</Words>
  <Application>Microsoft Office PowerPoint</Application>
  <PresentationFormat>自定义</PresentationFormat>
  <Paragraphs>213</Paragraphs>
  <Slides>30</Slides>
  <Notes>29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2019-12-06T14:47:07Z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