
<file path=[Content_Types].xml><?xml version="1.0" encoding="utf-8"?>
<Types xmlns="http://schemas.openxmlformats.org/package/2006/content-types">
  <Override PartName="/customXml/itemProps3.xml" ContentType="application/vnd.openxmlformats-officedocument.customXmlProperties+xml"/>
  <Override PartName="/customXml/itemProps15.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customXml/itemProps1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customXml/itemProps11.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customXml/itemProps8.xml" ContentType="application/vnd.openxmlformats-officedocument.customXml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7.xml" ContentType="application/vnd.openxmlformats-officedocument.customXmlProperti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customXml/itemProps16.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customXml/itemProps14.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customXml/itemProps12.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customXml/itemProps9.xml" ContentType="application/vnd.openxmlformats-officedocument.customXmlPropertie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9"/>
  </p:sldMasterIdLst>
  <p:notesMasterIdLst>
    <p:notesMasterId r:id="rId39"/>
  </p:notesMasterIdLst>
  <p:sldIdLst>
    <p:sldId id="261" r:id="rId20"/>
    <p:sldId id="289" r:id="rId21"/>
    <p:sldId id="263" r:id="rId22"/>
    <p:sldId id="264" r:id="rId23"/>
    <p:sldId id="265" r:id="rId24"/>
    <p:sldId id="270" r:id="rId25"/>
    <p:sldId id="273" r:id="rId26"/>
    <p:sldId id="275" r:id="rId27"/>
    <p:sldId id="277" r:id="rId28"/>
    <p:sldId id="278" r:id="rId29"/>
    <p:sldId id="280" r:id="rId30"/>
    <p:sldId id="281" r:id="rId31"/>
    <p:sldId id="282" r:id="rId32"/>
    <p:sldId id="283" r:id="rId33"/>
    <p:sldId id="284" r:id="rId34"/>
    <p:sldId id="285" r:id="rId35"/>
    <p:sldId id="286" r:id="rId36"/>
    <p:sldId id="287" r:id="rId37"/>
    <p:sldId id="288"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5" autoAdjust="0"/>
    <p:restoredTop sz="94660"/>
  </p:normalViewPr>
  <p:slideViewPr>
    <p:cSldViewPr snapToGrid="0">
      <p:cViewPr varScale="1">
        <p:scale>
          <a:sx n="89" d="100"/>
          <a:sy n="89" d="100"/>
        </p:scale>
        <p:origin x="-618"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slide" Target="slides/slide7.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2.xml"/><Relationship Id="rId34" Type="http://schemas.openxmlformats.org/officeDocument/2006/relationships/slide" Target="slides/slide15.xml"/><Relationship Id="rId42" Type="http://schemas.openxmlformats.org/officeDocument/2006/relationships/theme" Target="theme/theme1.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slide" Target="slides/slide6.xml"/><Relationship Id="rId33" Type="http://schemas.openxmlformats.org/officeDocument/2006/relationships/slide" Target="slides/slide14.xml"/><Relationship Id="rId38" Type="http://schemas.openxmlformats.org/officeDocument/2006/relationships/slide" Target="slides/slide19.xml"/><Relationship Id="rId2" Type="http://schemas.openxmlformats.org/officeDocument/2006/relationships/customXml" Target="../customXml/item2.xml"/><Relationship Id="rId16" Type="http://schemas.openxmlformats.org/officeDocument/2006/relationships/customXml" Target="../customXml/item16.xml"/><Relationship Id="rId20" Type="http://schemas.openxmlformats.org/officeDocument/2006/relationships/slide" Target="slides/slide1.xml"/><Relationship Id="rId29" Type="http://schemas.openxmlformats.org/officeDocument/2006/relationships/slide" Target="slides/slide10.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5.xml"/><Relationship Id="rId32" Type="http://schemas.openxmlformats.org/officeDocument/2006/relationships/slide" Target="slides/slide13.xml"/><Relationship Id="rId37" Type="http://schemas.openxmlformats.org/officeDocument/2006/relationships/slide" Target="slides/slide18.xml"/><Relationship Id="rId40"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slide" Target="slides/slide4.xml"/><Relationship Id="rId28" Type="http://schemas.openxmlformats.org/officeDocument/2006/relationships/slide" Target="slides/slide9.xml"/><Relationship Id="rId36" Type="http://schemas.openxmlformats.org/officeDocument/2006/relationships/slide" Target="slides/slide17.xml"/><Relationship Id="rId10" Type="http://schemas.openxmlformats.org/officeDocument/2006/relationships/customXml" Target="../customXml/item10.xml"/><Relationship Id="rId19" Type="http://schemas.openxmlformats.org/officeDocument/2006/relationships/slideMaster" Target="slideMasters/slideMaster1.xml"/><Relationship Id="rId31"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slide" Target="slides/slide3.xml"/><Relationship Id="rId27" Type="http://schemas.openxmlformats.org/officeDocument/2006/relationships/slide" Target="slides/slide8.xml"/><Relationship Id="rId30" Type="http://schemas.openxmlformats.org/officeDocument/2006/relationships/slide" Target="slides/slide11.xml"/><Relationship Id="rId35" Type="http://schemas.openxmlformats.org/officeDocument/2006/relationships/slide" Target="slides/slide16.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 Id="rId4" Type="http://schemas.openxmlformats.org/officeDocument/2006/relationships/image" Target="../media/image23.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8.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6.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45.wmf"/><Relationship Id="rId3" Type="http://schemas.openxmlformats.org/officeDocument/2006/relationships/image" Target="../media/image40.wmf"/><Relationship Id="rId7" Type="http://schemas.openxmlformats.org/officeDocument/2006/relationships/image" Target="../media/image44.wmf"/><Relationship Id="rId2" Type="http://schemas.openxmlformats.org/officeDocument/2006/relationships/image" Target="../media/image39.wmf"/><Relationship Id="rId1" Type="http://schemas.openxmlformats.org/officeDocument/2006/relationships/image" Target="../media/image38.wmf"/><Relationship Id="rId6" Type="http://schemas.openxmlformats.org/officeDocument/2006/relationships/image" Target="../media/image43.wmf"/><Relationship Id="rId5" Type="http://schemas.openxmlformats.org/officeDocument/2006/relationships/image" Target="../media/image42.wmf"/><Relationship Id="rId4" Type="http://schemas.openxmlformats.org/officeDocument/2006/relationships/image" Target="../media/image4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A4607C-86F5-4A90-A644-9F2A152787B5}" type="datetimeFigureOut">
              <a:rPr lang="zh-CN" altLang="en-US" smtClean="0"/>
              <a:pPr/>
              <a:t>2019/12/6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3CD35F-889E-49F2-92CF-4B7DB8B0525D}" type="slidenum">
              <a:rPr lang="zh-CN" altLang="en-US" smtClean="0"/>
              <a:pPr/>
              <a:t>‹#›</a:t>
            </a:fld>
            <a:endParaRPr lang="zh-CN" altLang="en-US"/>
          </a:p>
        </p:txBody>
      </p:sp>
    </p:spTree>
    <p:extLst>
      <p:ext uri="{BB962C8B-B14F-4D97-AF65-F5344CB8AC3E}">
        <p14:creationId xmlns:p14="http://schemas.microsoft.com/office/powerpoint/2010/main" xmlns="" val="333126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23126871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36456452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42868829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23270060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17891675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15158627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19146279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34336025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33190980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3420653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31085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30267560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315373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42601467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272668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23793848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29364741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xmlns="" val="10605435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E02BA7-B8F1-43FE-8D34-A095D1CCD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C5A2F70A-E6DE-4232-AD3D-725BF9F52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4D8C45E9-7CD0-4FFE-8F8D-78F2041A2E52}"/>
              </a:ext>
            </a:extLst>
          </p:cNvPr>
          <p:cNvSpPr>
            <a:spLocks noGrp="1"/>
          </p:cNvSpPr>
          <p:nvPr>
            <p:ph type="dt" sz="half" idx="10"/>
          </p:nvPr>
        </p:nvSpPr>
        <p:spPr/>
        <p:txBody>
          <a:bodyPr/>
          <a:lstStyle/>
          <a:p>
            <a:fld id="{AACB72D8-C221-4806-8D8F-7ED7F969E5BC}" type="datetimeFigureOut">
              <a:rPr lang="zh-CN" altLang="en-US" smtClean="0"/>
              <a:pPr/>
              <a:t>2019/12/6</a:t>
            </a:fld>
            <a:endParaRPr lang="zh-CN" altLang="en-US"/>
          </a:p>
        </p:txBody>
      </p:sp>
      <p:sp>
        <p:nvSpPr>
          <p:cNvPr id="5" name="页脚占位符 4">
            <a:extLst>
              <a:ext uri="{FF2B5EF4-FFF2-40B4-BE49-F238E27FC236}">
                <a16:creationId xmlns:a16="http://schemas.microsoft.com/office/drawing/2014/main" xmlns="" id="{6408CB82-E2BE-4A07-9A22-8261131D3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5511F8B-2BFD-4377-BB75-52BF252DF716}"/>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01480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9F51E2F-661F-4D3D-8E6C-84A1664A9F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4A44DDF4-BAB4-47B1-92F2-AFE7458EDC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18DEE4C-CFB3-4491-80CA-77C32E661961}"/>
              </a:ext>
            </a:extLst>
          </p:cNvPr>
          <p:cNvSpPr>
            <a:spLocks noGrp="1"/>
          </p:cNvSpPr>
          <p:nvPr>
            <p:ph type="dt" sz="half" idx="10"/>
          </p:nvPr>
        </p:nvSpPr>
        <p:spPr/>
        <p:txBody>
          <a:bodyPr/>
          <a:lstStyle/>
          <a:p>
            <a:fld id="{AACB72D8-C221-4806-8D8F-7ED7F969E5BC}" type="datetimeFigureOut">
              <a:rPr lang="zh-CN" altLang="en-US" smtClean="0"/>
              <a:pPr/>
              <a:t>2019/12/6</a:t>
            </a:fld>
            <a:endParaRPr lang="zh-CN" altLang="en-US"/>
          </a:p>
        </p:txBody>
      </p:sp>
      <p:sp>
        <p:nvSpPr>
          <p:cNvPr id="5" name="页脚占位符 4">
            <a:extLst>
              <a:ext uri="{FF2B5EF4-FFF2-40B4-BE49-F238E27FC236}">
                <a16:creationId xmlns:a16="http://schemas.microsoft.com/office/drawing/2014/main" xmlns="" id="{CA43D6E6-3423-4DCA-957B-3F7CA3F4B1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7763C9B-0350-4658-A7D2-E95715F8617E}"/>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25029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C1D81FA1-67BF-4D6F-9232-289E1B7594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1EAF4A1C-D9FE-4669-A397-634AEE0683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3E6645D-1DCF-494D-8977-7C1E42F80072}"/>
              </a:ext>
            </a:extLst>
          </p:cNvPr>
          <p:cNvSpPr>
            <a:spLocks noGrp="1"/>
          </p:cNvSpPr>
          <p:nvPr>
            <p:ph type="dt" sz="half" idx="10"/>
          </p:nvPr>
        </p:nvSpPr>
        <p:spPr/>
        <p:txBody>
          <a:bodyPr/>
          <a:lstStyle/>
          <a:p>
            <a:fld id="{AACB72D8-C221-4806-8D8F-7ED7F969E5BC}" type="datetimeFigureOut">
              <a:rPr lang="zh-CN" altLang="en-US" smtClean="0"/>
              <a:pPr/>
              <a:t>2019/12/6</a:t>
            </a:fld>
            <a:endParaRPr lang="zh-CN" altLang="en-US"/>
          </a:p>
        </p:txBody>
      </p:sp>
      <p:sp>
        <p:nvSpPr>
          <p:cNvPr id="5" name="页脚占位符 4">
            <a:extLst>
              <a:ext uri="{FF2B5EF4-FFF2-40B4-BE49-F238E27FC236}">
                <a16:creationId xmlns:a16="http://schemas.microsoft.com/office/drawing/2014/main" xmlns="" id="{BBB319C7-569A-4D70-828F-BB99739B5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4150868-C603-4514-AB9E-3334DFE8799A}"/>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4221582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28D260-2C98-460D-A135-0BB10FA29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13FF2B8-45C2-466B-B425-231500FBBB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F33DFED-F91B-42B3-83AF-745C6A16ECEF}"/>
              </a:ext>
            </a:extLst>
          </p:cNvPr>
          <p:cNvSpPr>
            <a:spLocks noGrp="1"/>
          </p:cNvSpPr>
          <p:nvPr>
            <p:ph type="dt" sz="half" idx="10"/>
          </p:nvPr>
        </p:nvSpPr>
        <p:spPr/>
        <p:txBody>
          <a:bodyPr/>
          <a:lstStyle/>
          <a:p>
            <a:fld id="{AACB72D8-C221-4806-8D8F-7ED7F969E5BC}" type="datetimeFigureOut">
              <a:rPr lang="zh-CN" altLang="en-US" smtClean="0"/>
              <a:pPr/>
              <a:t>2019/12/6</a:t>
            </a:fld>
            <a:endParaRPr lang="zh-CN" altLang="en-US"/>
          </a:p>
        </p:txBody>
      </p:sp>
      <p:sp>
        <p:nvSpPr>
          <p:cNvPr id="5" name="页脚占位符 4">
            <a:extLst>
              <a:ext uri="{FF2B5EF4-FFF2-40B4-BE49-F238E27FC236}">
                <a16:creationId xmlns:a16="http://schemas.microsoft.com/office/drawing/2014/main" xmlns="" id="{A4D89223-2A60-4A5E-9E34-39125DC9F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AB63EE3-4A2C-498C-BFF4-ED430A508D4A}"/>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39531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A7271A5-2F1E-48B8-BE1E-293B26D899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76978365-D82C-424A-BBEB-352D76934B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2F12889B-C365-4A3A-9004-05B6EDD73A23}"/>
              </a:ext>
            </a:extLst>
          </p:cNvPr>
          <p:cNvSpPr>
            <a:spLocks noGrp="1"/>
          </p:cNvSpPr>
          <p:nvPr>
            <p:ph type="dt" sz="half" idx="10"/>
          </p:nvPr>
        </p:nvSpPr>
        <p:spPr/>
        <p:txBody>
          <a:bodyPr/>
          <a:lstStyle/>
          <a:p>
            <a:fld id="{AACB72D8-C221-4806-8D8F-7ED7F969E5BC}" type="datetimeFigureOut">
              <a:rPr lang="zh-CN" altLang="en-US" smtClean="0"/>
              <a:pPr/>
              <a:t>2019/12/6</a:t>
            </a:fld>
            <a:endParaRPr lang="zh-CN" altLang="en-US"/>
          </a:p>
        </p:txBody>
      </p:sp>
      <p:sp>
        <p:nvSpPr>
          <p:cNvPr id="5" name="页脚占位符 4">
            <a:extLst>
              <a:ext uri="{FF2B5EF4-FFF2-40B4-BE49-F238E27FC236}">
                <a16:creationId xmlns:a16="http://schemas.microsoft.com/office/drawing/2014/main" xmlns="" id="{8E71CF44-66AB-4D08-BEB0-295F8C6119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DB20639-F9FB-49F7-B07C-645235CC7DB5}"/>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61153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3D19BBB-7F63-4A68-AB68-CF941FB24E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DBD0B52-F01E-464B-8548-F1334886D4B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44E845D6-0841-4D55-A7DC-4EE66FE5D6A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71E17FE7-F55B-4F1F-8E9F-DB2C10C3A9F6}"/>
              </a:ext>
            </a:extLst>
          </p:cNvPr>
          <p:cNvSpPr>
            <a:spLocks noGrp="1"/>
          </p:cNvSpPr>
          <p:nvPr>
            <p:ph type="dt" sz="half" idx="10"/>
          </p:nvPr>
        </p:nvSpPr>
        <p:spPr/>
        <p:txBody>
          <a:bodyPr/>
          <a:lstStyle/>
          <a:p>
            <a:fld id="{AACB72D8-C221-4806-8D8F-7ED7F969E5BC}" type="datetimeFigureOut">
              <a:rPr lang="zh-CN" altLang="en-US" smtClean="0"/>
              <a:pPr/>
              <a:t>2019/12/6</a:t>
            </a:fld>
            <a:endParaRPr lang="zh-CN" altLang="en-US"/>
          </a:p>
        </p:txBody>
      </p:sp>
      <p:sp>
        <p:nvSpPr>
          <p:cNvPr id="6" name="页脚占位符 5">
            <a:extLst>
              <a:ext uri="{FF2B5EF4-FFF2-40B4-BE49-F238E27FC236}">
                <a16:creationId xmlns:a16="http://schemas.microsoft.com/office/drawing/2014/main" xmlns="" id="{E11FFC4B-2CF5-407F-AAFD-FC0A4E71D9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7C3A076-29B3-49ED-9377-0BE4EB5E0411}"/>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72726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24FB45F-1A23-4E6A-A31E-84C1C6E67F4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ABE313F-E874-448A-98EE-8E5B1B16E3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C73EC04B-F867-4F9E-9D30-8D7A6D3C94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B572EE0B-E3DC-43A0-8938-3EB06314E0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2FD60B7C-4E34-4469-AF8F-8E72BA5F2B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59B03FF6-76CD-4F7A-A905-B252446E1999}"/>
              </a:ext>
            </a:extLst>
          </p:cNvPr>
          <p:cNvSpPr>
            <a:spLocks noGrp="1"/>
          </p:cNvSpPr>
          <p:nvPr>
            <p:ph type="dt" sz="half" idx="10"/>
          </p:nvPr>
        </p:nvSpPr>
        <p:spPr/>
        <p:txBody>
          <a:bodyPr/>
          <a:lstStyle/>
          <a:p>
            <a:fld id="{AACB72D8-C221-4806-8D8F-7ED7F969E5BC}" type="datetimeFigureOut">
              <a:rPr lang="zh-CN" altLang="en-US" smtClean="0"/>
              <a:pPr/>
              <a:t>2019/12/6</a:t>
            </a:fld>
            <a:endParaRPr lang="zh-CN" altLang="en-US"/>
          </a:p>
        </p:txBody>
      </p:sp>
      <p:sp>
        <p:nvSpPr>
          <p:cNvPr id="8" name="页脚占位符 7">
            <a:extLst>
              <a:ext uri="{FF2B5EF4-FFF2-40B4-BE49-F238E27FC236}">
                <a16:creationId xmlns:a16="http://schemas.microsoft.com/office/drawing/2014/main" xmlns="" id="{517D137B-C391-4D14-A847-89B0FC1CEF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D202B546-EC9E-4CB3-B1C2-5FA4E76539E2}"/>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897118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B6D4BC-F3AC-4D95-9A59-C35EFE8060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2BDD810E-A959-495A-A84E-5B9D99AB8F05}"/>
              </a:ext>
            </a:extLst>
          </p:cNvPr>
          <p:cNvSpPr>
            <a:spLocks noGrp="1"/>
          </p:cNvSpPr>
          <p:nvPr>
            <p:ph type="dt" sz="half" idx="10"/>
          </p:nvPr>
        </p:nvSpPr>
        <p:spPr/>
        <p:txBody>
          <a:bodyPr/>
          <a:lstStyle/>
          <a:p>
            <a:fld id="{AACB72D8-C221-4806-8D8F-7ED7F969E5BC}" type="datetimeFigureOut">
              <a:rPr lang="zh-CN" altLang="en-US" smtClean="0"/>
              <a:pPr/>
              <a:t>2019/12/6</a:t>
            </a:fld>
            <a:endParaRPr lang="zh-CN" altLang="en-US"/>
          </a:p>
        </p:txBody>
      </p:sp>
      <p:sp>
        <p:nvSpPr>
          <p:cNvPr id="4" name="页脚占位符 3">
            <a:extLst>
              <a:ext uri="{FF2B5EF4-FFF2-40B4-BE49-F238E27FC236}">
                <a16:creationId xmlns:a16="http://schemas.microsoft.com/office/drawing/2014/main" xmlns="" id="{675DE6D4-93E2-4442-9240-BE9BEEC03B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728761C7-8E64-4FF2-B719-BA3C5A9F8F4C}"/>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48607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18E5B87-7045-4A92-8DFF-729F7BBCEEC7}"/>
              </a:ext>
            </a:extLst>
          </p:cNvPr>
          <p:cNvSpPr>
            <a:spLocks noGrp="1"/>
          </p:cNvSpPr>
          <p:nvPr>
            <p:ph type="dt" sz="half" idx="10"/>
          </p:nvPr>
        </p:nvSpPr>
        <p:spPr/>
        <p:txBody>
          <a:bodyPr/>
          <a:lstStyle/>
          <a:p>
            <a:fld id="{AACB72D8-C221-4806-8D8F-7ED7F969E5BC}" type="datetimeFigureOut">
              <a:rPr lang="zh-CN" altLang="en-US" smtClean="0"/>
              <a:pPr/>
              <a:t>2019/12/6</a:t>
            </a:fld>
            <a:endParaRPr lang="zh-CN" altLang="en-US"/>
          </a:p>
        </p:txBody>
      </p:sp>
      <p:sp>
        <p:nvSpPr>
          <p:cNvPr id="3" name="页脚占位符 2">
            <a:extLst>
              <a:ext uri="{FF2B5EF4-FFF2-40B4-BE49-F238E27FC236}">
                <a16:creationId xmlns:a16="http://schemas.microsoft.com/office/drawing/2014/main" xmlns="" id="{1D5EA3FD-E01F-4C50-A1CC-FF8D0A2220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6C2ACCE-D742-4A39-8891-BEA96E047AD7}"/>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94417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428A6D7-1C15-4A4A-BFBE-95BB88BB9B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2D47130-E699-4591-89BB-05D5A06BE7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77A2362A-3FB8-4190-98C9-8013CBA0F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6B41B7C-F975-43D6-AFA7-FFFE1F4EF251}"/>
              </a:ext>
            </a:extLst>
          </p:cNvPr>
          <p:cNvSpPr>
            <a:spLocks noGrp="1"/>
          </p:cNvSpPr>
          <p:nvPr>
            <p:ph type="dt" sz="half" idx="10"/>
          </p:nvPr>
        </p:nvSpPr>
        <p:spPr/>
        <p:txBody>
          <a:bodyPr/>
          <a:lstStyle/>
          <a:p>
            <a:fld id="{AACB72D8-C221-4806-8D8F-7ED7F969E5BC}" type="datetimeFigureOut">
              <a:rPr lang="zh-CN" altLang="en-US" smtClean="0"/>
              <a:pPr/>
              <a:t>2019/12/6</a:t>
            </a:fld>
            <a:endParaRPr lang="zh-CN" altLang="en-US"/>
          </a:p>
        </p:txBody>
      </p:sp>
      <p:sp>
        <p:nvSpPr>
          <p:cNvPr id="6" name="页脚占位符 5">
            <a:extLst>
              <a:ext uri="{FF2B5EF4-FFF2-40B4-BE49-F238E27FC236}">
                <a16:creationId xmlns:a16="http://schemas.microsoft.com/office/drawing/2014/main" xmlns="" id="{CEE9707B-8227-4A7A-9985-A1CE5D3C0D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FB5D189-02AC-44CD-BFCD-94CA29EF5DA5}"/>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399505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F0044B1-C6AA-461C-851A-B193F537A2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9F08D20C-175E-4596-960F-4504DA05BF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4987543-4FF9-4F8E-A976-25DF50CD8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44990D6-2F93-4FA6-A6CF-D6023613BE7D}"/>
              </a:ext>
            </a:extLst>
          </p:cNvPr>
          <p:cNvSpPr>
            <a:spLocks noGrp="1"/>
          </p:cNvSpPr>
          <p:nvPr>
            <p:ph type="dt" sz="half" idx="10"/>
          </p:nvPr>
        </p:nvSpPr>
        <p:spPr/>
        <p:txBody>
          <a:bodyPr/>
          <a:lstStyle/>
          <a:p>
            <a:fld id="{AACB72D8-C221-4806-8D8F-7ED7F969E5BC}" type="datetimeFigureOut">
              <a:rPr lang="zh-CN" altLang="en-US" smtClean="0"/>
              <a:pPr/>
              <a:t>2019/12/6</a:t>
            </a:fld>
            <a:endParaRPr lang="zh-CN" altLang="en-US"/>
          </a:p>
        </p:txBody>
      </p:sp>
      <p:sp>
        <p:nvSpPr>
          <p:cNvPr id="6" name="页脚占位符 5">
            <a:extLst>
              <a:ext uri="{FF2B5EF4-FFF2-40B4-BE49-F238E27FC236}">
                <a16:creationId xmlns:a16="http://schemas.microsoft.com/office/drawing/2014/main" xmlns="" id="{4AB6B2AA-2C30-4D29-B366-4CE01A1CFE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279DD12-F4F0-466E-84C8-BFB1DBC5A142}"/>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50240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2FE055F-41C3-494A-B818-DAED1C515F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C4DFB76-597D-47A8-BBA0-66193DB58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54A6859-F888-4DFF-B7C7-44AEE0E79A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B72D8-C221-4806-8D8F-7ED7F969E5BC}" type="datetimeFigureOut">
              <a:rPr lang="zh-CN" altLang="en-US" smtClean="0"/>
              <a:pPr/>
              <a:t>2019/12/6</a:t>
            </a:fld>
            <a:endParaRPr lang="zh-CN" altLang="en-US"/>
          </a:p>
        </p:txBody>
      </p:sp>
      <p:sp>
        <p:nvSpPr>
          <p:cNvPr id="5" name="页脚占位符 4">
            <a:extLst>
              <a:ext uri="{FF2B5EF4-FFF2-40B4-BE49-F238E27FC236}">
                <a16:creationId xmlns:a16="http://schemas.microsoft.com/office/drawing/2014/main" xmlns="" id="{EA66E2A1-5B65-4BC3-8638-316BE8A35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D4C9A858-1C82-4166-BEC3-5DA0DB3938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913857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0.png"/><Relationship Id="rId3" Type="http://schemas.openxmlformats.org/officeDocument/2006/relationships/slideLayout" Target="../slideLayouts/slideLayout2.xml"/><Relationship Id="rId7" Type="http://schemas.openxmlformats.org/officeDocument/2006/relationships/image" Target="../media/image7.jpeg"/><Relationship Id="rId12" Type="http://schemas.openxmlformats.org/officeDocument/2006/relationships/oleObject" Target="../embeddings/oleObject3.bin"/><Relationship Id="rId2" Type="http://schemas.openxmlformats.org/officeDocument/2006/relationships/customXml" Target="../../customXml/item11.xml"/><Relationship Id="rId1" Type="http://schemas.openxmlformats.org/officeDocument/2006/relationships/vmlDrawing" Target="../drawings/vmlDrawing1.vml"/><Relationship Id="rId6" Type="http://schemas.openxmlformats.org/officeDocument/2006/relationships/image" Target="../media/image6.jpeg"/><Relationship Id="rId11" Type="http://schemas.openxmlformats.org/officeDocument/2006/relationships/oleObject" Target="../embeddings/oleObject2.bin"/><Relationship Id="rId5" Type="http://schemas.openxmlformats.org/officeDocument/2006/relationships/image" Target="../media/image5.png"/><Relationship Id="rId10" Type="http://schemas.openxmlformats.org/officeDocument/2006/relationships/oleObject" Target="../embeddings/oleObject1.bin"/><Relationship Id="rId4" Type="http://schemas.openxmlformats.org/officeDocument/2006/relationships/notesSlide" Target="../notesSlides/notesSlide1.xml"/><Relationship Id="rId9" Type="http://schemas.openxmlformats.org/officeDocument/2006/relationships/image" Target="../media/image9.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customXml" Target="../../customXml/item2.xml"/><Relationship Id="rId4" Type="http://schemas.openxmlformats.org/officeDocument/2006/relationships/image" Target="../media/image26.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customXml" Target="../../customXml/item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customXml" Target="../../customXml/item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customXml" Target="../../customXml/item8.xml"/><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0.jpeg"/><Relationship Id="rId2" Type="http://schemas.openxmlformats.org/officeDocument/2006/relationships/customXml" Target="../../customXml/item9.xml"/><Relationship Id="rId1" Type="http://schemas.openxmlformats.org/officeDocument/2006/relationships/vmlDrawing" Target="../drawings/vmlDrawing4.vml"/><Relationship Id="rId6" Type="http://schemas.openxmlformats.org/officeDocument/2006/relationships/oleObject" Target="../embeddings/oleObject12.bin"/><Relationship Id="rId5" Type="http://schemas.openxmlformats.org/officeDocument/2006/relationships/oleObject" Target="../embeddings/oleObject11.bin"/><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customXml" Target="../../customXml/item18.xml"/></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slideLayout" Target="../slideLayouts/slideLayout2.xml"/><Relationship Id="rId7" Type="http://schemas.openxmlformats.org/officeDocument/2006/relationships/oleObject" Target="../embeddings/oleObject14.bin"/><Relationship Id="rId2" Type="http://schemas.openxmlformats.org/officeDocument/2006/relationships/customXml" Target="../../customXml/item15.xml"/><Relationship Id="rId1" Type="http://schemas.openxmlformats.org/officeDocument/2006/relationships/vmlDrawing" Target="../drawings/vmlDrawing5.vml"/><Relationship Id="rId6" Type="http://schemas.openxmlformats.org/officeDocument/2006/relationships/oleObject" Target="../embeddings/oleObject13.bin"/><Relationship Id="rId5" Type="http://schemas.openxmlformats.org/officeDocument/2006/relationships/image" Target="../media/image34.jpeg"/><Relationship Id="rId4"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customXml" Target="../../customXml/item13.xml"/><Relationship Id="rId4" Type="http://schemas.openxmlformats.org/officeDocument/2006/relationships/image" Target="../media/image35.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ustomXml" Target="../../customXml/item4.xml"/><Relationship Id="rId1" Type="http://schemas.openxmlformats.org/officeDocument/2006/relationships/vmlDrawing" Target="../drawings/vmlDrawing6.vml"/><Relationship Id="rId6" Type="http://schemas.openxmlformats.org/officeDocument/2006/relationships/oleObject" Target="../embeddings/oleObject17.bin"/><Relationship Id="rId5" Type="http://schemas.openxmlformats.org/officeDocument/2006/relationships/oleObject" Target="../embeddings/oleObject16.bin"/><Relationship Id="rId4"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slideLayout" Target="../slideLayouts/slideLayout2.xml"/><Relationship Id="rId7" Type="http://schemas.openxmlformats.org/officeDocument/2006/relationships/oleObject" Target="../embeddings/oleObject20.bin"/><Relationship Id="rId12" Type="http://schemas.openxmlformats.org/officeDocument/2006/relationships/oleObject" Target="../embeddings/oleObject25.bin"/><Relationship Id="rId2" Type="http://schemas.openxmlformats.org/officeDocument/2006/relationships/customXml" Target="../../customXml/item7.xml"/><Relationship Id="rId1" Type="http://schemas.openxmlformats.org/officeDocument/2006/relationships/vmlDrawing" Target="../drawings/vmlDrawing7.vml"/><Relationship Id="rId6" Type="http://schemas.openxmlformats.org/officeDocument/2006/relationships/oleObject" Target="../embeddings/oleObject19.bin"/><Relationship Id="rId11" Type="http://schemas.openxmlformats.org/officeDocument/2006/relationships/oleObject" Target="../embeddings/oleObject24.bin"/><Relationship Id="rId5" Type="http://schemas.openxmlformats.org/officeDocument/2006/relationships/oleObject" Target="../embeddings/oleObject18.bin"/><Relationship Id="rId10" Type="http://schemas.openxmlformats.org/officeDocument/2006/relationships/oleObject" Target="../embeddings/oleObject23.bin"/><Relationship Id="rId4" Type="http://schemas.openxmlformats.org/officeDocument/2006/relationships/notesSlide" Target="../notesSlides/notesSlide18.xml"/><Relationship Id="rId9" Type="http://schemas.openxmlformats.org/officeDocument/2006/relationships/oleObject" Target="../embeddings/oleObject22.bin"/></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mzwhzx.cn/"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slideLayout" Target="../slideLayouts/slideLayout2.xml"/><Relationship Id="rId7" Type="http://schemas.openxmlformats.org/officeDocument/2006/relationships/image" Target="../media/image17.jpeg"/><Relationship Id="rId2" Type="http://schemas.openxmlformats.org/officeDocument/2006/relationships/customXml" Target="../../customXml/item16.xml"/><Relationship Id="rId1" Type="http://schemas.openxmlformats.org/officeDocument/2006/relationships/vmlDrawing" Target="../drawings/vmlDrawing2.vml"/><Relationship Id="rId6" Type="http://schemas.openxmlformats.org/officeDocument/2006/relationships/image" Target="../media/image16.jpeg"/><Relationship Id="rId11" Type="http://schemas.openxmlformats.org/officeDocument/2006/relationships/oleObject" Target="../embeddings/oleObject6.bin"/><Relationship Id="rId5" Type="http://schemas.openxmlformats.org/officeDocument/2006/relationships/image" Target="../media/image15.jpeg"/><Relationship Id="rId10" Type="http://schemas.openxmlformats.org/officeDocument/2006/relationships/oleObject" Target="../embeddings/oleObject5.bin"/><Relationship Id="rId4" Type="http://schemas.openxmlformats.org/officeDocument/2006/relationships/notesSlide" Target="../notesSlides/notesSlide2.xml"/><Relationship Id="rId9"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customXml" Target="../../customXml/item3.xml"/><Relationship Id="rId4" Type="http://schemas.openxmlformats.org/officeDocument/2006/relationships/image" Target="../media/image19.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customXml" Target="../../customXml/item6.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slideLayout" Target="../slideLayouts/slideLayout2.xml"/><Relationship Id="rId7" Type="http://schemas.openxmlformats.org/officeDocument/2006/relationships/oleObject" Target="../embeddings/oleObject9.bin"/><Relationship Id="rId2" Type="http://schemas.openxmlformats.org/officeDocument/2006/relationships/customXml" Target="../../customXml/item17.xml"/><Relationship Id="rId1" Type="http://schemas.openxmlformats.org/officeDocument/2006/relationships/vmlDrawing" Target="../drawings/vmlDrawing3.vml"/><Relationship Id="rId6" Type="http://schemas.openxmlformats.org/officeDocument/2006/relationships/oleObject" Target="../embeddings/oleObject8.bin"/><Relationship Id="rId5" Type="http://schemas.openxmlformats.org/officeDocument/2006/relationships/oleObject" Target="../embeddings/oleObject7.bin"/><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customXml" Target="../../customXml/item5.xml"/><Relationship Id="rId4" Type="http://schemas.openxmlformats.org/officeDocument/2006/relationships/image" Target="../media/image24.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customXml" Target="../../customXml/item1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customXml" Target="../../customXml/item14.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1767404"/>
            <a:ext cx="8147747" cy="452238"/>
          </a:xfrm>
          <a:prstGeom prst="rect">
            <a:avLst/>
          </a:prstGeom>
          <a:noFill/>
        </p:spPr>
        <p:txBody>
          <a:bodyPr wrap="square" lIns="0" tIns="0" rIns="0" bIns="0" rtlCol="0">
            <a:spAutoFit/>
          </a:bodyPr>
          <a:lstStyle/>
          <a:p>
            <a:pPr algn="ctr" eaLnBrk="0" latinLnBrk="1" hangingPunct="0">
              <a:lnSpc>
                <a:spcPct val="150000"/>
              </a:lnSpc>
            </a:pPr>
            <a:r>
              <a:rPr lang="zh-CN" altLang="en-US" sz="2206" b="1" kern="0" dirty="0">
                <a:solidFill>
                  <a:srgbClr val="000000"/>
                </a:solidFill>
                <a:latin typeface="黑体" panose="02010609060101010101" pitchFamily="49" charset="-122"/>
                <a:ea typeface="黑体" panose="02010609060101010101" pitchFamily="49" charset="-122"/>
              </a:rPr>
              <a:t>考点  直线、平面垂直的判定与性质</a:t>
            </a:r>
          </a:p>
        </p:txBody>
      </p:sp>
      <p:sp>
        <p:nvSpPr>
          <p:cNvPr id="3" name="文本框 2"/>
          <p:cNvSpPr txBox="1"/>
          <p:nvPr/>
        </p:nvSpPr>
        <p:spPr>
          <a:xfrm>
            <a:off x="5308176" y="1447802"/>
            <a:ext cx="1718889" cy="462844"/>
          </a:xfrm>
          <a:prstGeom prst="rect">
            <a:avLst/>
          </a:prstGeom>
          <a:noFill/>
        </p:spPr>
        <p:txBody>
          <a:bodyPr wrap="square" rtlCol="0">
            <a:spAutoFit/>
          </a:bodyPr>
          <a:lstStyle/>
          <a:p>
            <a:r>
              <a:rPr lang="zh-CN" altLang="en-US" sz="2406" b="1" dirty="0"/>
              <a:t>考点清单</a:t>
            </a:r>
          </a:p>
        </p:txBody>
      </p:sp>
      <p:pic>
        <p:nvPicPr>
          <p:cNvPr id="4" name="Picture 1" descr="E:\静\2018\图书出版\53A\PPT课件\未标题-2-03.png"/>
          <p:cNvPicPr>
            <a:picLocks noChangeAspect="1" noChangeArrowheads="1"/>
          </p:cNvPicPr>
          <p:nvPr/>
        </p:nvPicPr>
        <p:blipFill>
          <a:blip r:embed="rId5" cstate="print"/>
          <a:srcRect/>
          <a:stretch>
            <a:fillRect/>
          </a:stretch>
        </p:blipFill>
        <p:spPr bwMode="auto">
          <a:xfrm>
            <a:off x="4663593" y="922288"/>
            <a:ext cx="2777259" cy="415395"/>
          </a:xfrm>
          <a:prstGeom prst="rect">
            <a:avLst/>
          </a:prstGeom>
          <a:noFill/>
        </p:spPr>
      </p:pic>
      <p:sp>
        <p:nvSpPr>
          <p:cNvPr id="5" name="TextBox 2"/>
          <p:cNvSpPr txBox="1"/>
          <p:nvPr/>
        </p:nvSpPr>
        <p:spPr>
          <a:xfrm>
            <a:off x="2053707" y="2112555"/>
            <a:ext cx="8147747" cy="881010"/>
          </a:xfrm>
          <a:prstGeom prst="rect">
            <a:avLst/>
          </a:prstGeom>
          <a:noFill/>
        </p:spPr>
        <p:txBody>
          <a:bodyPr wrap="square" lIns="0" tIns="0" rIns="0" bIns="0" rtlCol="0">
            <a:spAutoFit/>
          </a:bodyPr>
          <a:lstStyle/>
          <a:p>
            <a:pPr eaLnBrk="0" latinLnBrk="1" hangingPunct="0">
              <a:lnSpc>
                <a:spcPct val="150000"/>
              </a:lnSpc>
            </a:pPr>
            <a:r>
              <a:rPr lang="zh-CN" altLang="en-US" sz="2017" b="1" kern="0" dirty="0">
                <a:solidFill>
                  <a:srgbClr val="000000"/>
                </a:solidFill>
                <a:latin typeface="Times New Roman" pitchFamily="65" charset="-122"/>
                <a:ea typeface="宋体" pitchFamily="65" charset="-122"/>
              </a:rPr>
              <a:t>考向基础</a:t>
            </a:r>
            <a:endParaRPr lang="zh-CN" altLang="en-US" sz="1805" b="1" dirty="0"/>
          </a:p>
          <a:p>
            <a:pPr eaLnBrk="0" latinLnBrk="1" hangingPunct="0">
              <a:lnSpc>
                <a:spcPct val="150000"/>
              </a:lnSpc>
            </a:pPr>
            <a:r>
              <a:rPr lang="zh-CN" altLang="en-US" sz="2017" b="1" kern="0" dirty="0">
                <a:solidFill>
                  <a:srgbClr val="000000"/>
                </a:solidFill>
                <a:latin typeface="Times New Roman" pitchFamily="65" charset="-122"/>
                <a:ea typeface="宋体" pitchFamily="65" charset="-122"/>
              </a:rPr>
              <a:t>1.线面垂直的判定及性质</a:t>
            </a:r>
            <a:endParaRPr lang="zh-CN" altLang="en-US" sz="1805" b="1" dirty="0"/>
          </a:p>
        </p:txBody>
      </p:sp>
      <p:graphicFrame>
        <p:nvGraphicFramePr>
          <p:cNvPr id="6" name="表格 3"/>
          <p:cNvGraphicFramePr>
            <a:graphicFrameLocks noGrp="1"/>
          </p:cNvGraphicFramePr>
          <p:nvPr/>
        </p:nvGraphicFramePr>
        <p:xfrm>
          <a:off x="2132121" y="3089822"/>
          <a:ext cx="7759759" cy="3275614"/>
        </p:xfrm>
        <a:graphic>
          <a:graphicData uri="http://schemas.openxmlformats.org/drawingml/2006/table">
            <a:tbl>
              <a:tblPr/>
              <a:tblGrid>
                <a:gridCol w="532895">
                  <a:extLst>
                    <a:ext uri="{9D8B030D-6E8A-4147-A177-3AD203B41FA5}">
                      <a16:colId xmlns:a16="http://schemas.microsoft.com/office/drawing/2014/main" xmlns="" val="20000"/>
                    </a:ext>
                  </a:extLst>
                </a:gridCol>
                <a:gridCol w="3509398">
                  <a:extLst>
                    <a:ext uri="{9D8B030D-6E8A-4147-A177-3AD203B41FA5}">
                      <a16:colId xmlns:a16="http://schemas.microsoft.com/office/drawing/2014/main" xmlns="" val="20001"/>
                    </a:ext>
                  </a:extLst>
                </a:gridCol>
                <a:gridCol w="1777526">
                  <a:extLst>
                    <a:ext uri="{9D8B030D-6E8A-4147-A177-3AD203B41FA5}">
                      <a16:colId xmlns:a16="http://schemas.microsoft.com/office/drawing/2014/main" xmlns="" val="20002"/>
                    </a:ext>
                  </a:extLst>
                </a:gridCol>
                <a:gridCol w="1939940">
                  <a:extLst>
                    <a:ext uri="{9D8B030D-6E8A-4147-A177-3AD203B41FA5}">
                      <a16:colId xmlns:a16="http://schemas.microsoft.com/office/drawing/2014/main" xmlns="" val="20003"/>
                    </a:ext>
                  </a:extLst>
                </a:gridCol>
              </a:tblGrid>
              <a:tr h="374273">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类别</a:t>
                      </a:r>
                    </a:p>
                  </a:txBody>
                  <a:tcPr marL="45837" marR="45837" marT="45837" marB="45837"/>
                </a:tc>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文字语言</a:t>
                      </a:r>
                    </a:p>
                  </a:txBody>
                  <a:tcPr marL="45837" marR="45837" marT="45837" marB="45837"/>
                </a:tc>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图形语言</a:t>
                      </a:r>
                    </a:p>
                  </a:txBody>
                  <a:tcPr marL="45837" marR="45837" marT="45837" marB="45837"/>
                </a:tc>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符号语言</a:t>
                      </a:r>
                    </a:p>
                  </a:txBody>
                  <a:tcPr marL="45837" marR="45837" marT="45837" marB="45837"/>
                </a:tc>
                <a:extLst>
                  <a:ext uri="{0D108BD9-81ED-4DB2-BD59-A6C34878D82A}">
                    <a16:rowId xmlns:a16="http://schemas.microsoft.com/office/drawing/2014/main" xmlns="" val="10000"/>
                  </a:ext>
                </a:extLst>
              </a:tr>
              <a:tr h="681109">
                <a:tc rowSpan="2">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判定</a:t>
                      </a:r>
                    </a:p>
                  </a:txBody>
                  <a:tcPr marL="45837" marR="45837" marT="45837" marB="45837"/>
                </a:tc>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如果一条直线与一个平面内的两条相交直线都垂直,则该直线与此平面垂直(即</a:t>
                      </a:r>
                      <a:r>
                        <a:rPr lang="zh-CN" altLang="en-US" sz="1200" u="sng" kern="0" dirty="0">
                          <a:solidFill>
                            <a:srgbClr val="000000"/>
                          </a:solidFill>
                          <a:latin typeface="Times New Roman" pitchFamily="65" charset="-122"/>
                          <a:ea typeface="宋体" pitchFamily="65" charset="-122"/>
                        </a:rPr>
                        <a:t>线线垂直</a:t>
                      </a:r>
                      <a:r>
                        <a:rPr lang="zh-CN" altLang="en-US" sz="1200" u="sng" kern="0" dirty="0">
                          <a:solidFill>
                            <a:srgbClr val="000000"/>
                          </a:solidFill>
                          <a:latin typeface="NEU-BZ" pitchFamily="65" charset="-122"/>
                          <a:ea typeface="NEU-BZ" pitchFamily="65" charset="-122"/>
                        </a:rPr>
                        <a:t>⇒</a:t>
                      </a:r>
                      <a:r>
                        <a:rPr lang="zh-CN" altLang="en-US" sz="1200" u="sng" kern="0" dirty="0">
                          <a:solidFill>
                            <a:srgbClr val="000000"/>
                          </a:solidFill>
                          <a:latin typeface="Times New Roman" pitchFamily="65" charset="-122"/>
                          <a:ea typeface="宋体" pitchFamily="65" charset="-122"/>
                        </a:rPr>
                        <a:t>线面垂直</a:t>
                      </a:r>
                      <a:r>
                        <a:rPr lang="zh-CN" altLang="en-US" sz="1200" kern="0" dirty="0">
                          <a:solidFill>
                            <a:srgbClr val="000000"/>
                          </a:solidFill>
                          <a:latin typeface="Times New Roman" pitchFamily="65" charset="-122"/>
                          <a:ea typeface="宋体" pitchFamily="65" charset="-122"/>
                        </a:rPr>
                        <a:t>)</a:t>
                      </a:r>
                    </a:p>
                  </a:txBody>
                  <a:tcPr marL="45837" marR="45837" marT="45837" marB="45837"/>
                </a:tc>
                <a:tc>
                  <a:txBody>
                    <a:bodyPr/>
                    <a:lstStyle/>
                    <a:p>
                      <a:pPr eaLnBrk="0" latinLnBrk="1" hangingPunct="0">
                        <a:lnSpc>
                          <a:spcPct val="150000"/>
                        </a:lnSpc>
                        <a:spcBef>
                          <a:spcPts val="0"/>
                        </a:spcBef>
                      </a:pPr>
                      <a:r>
                        <a:rPr lang="zh-CN" altLang="en-US" sz="1200" kern="0" spc="3674" dirty="0">
                          <a:solidFill>
                            <a:srgbClr val="000000"/>
                          </a:solidFill>
                          <a:latin typeface="Times New Roman" pitchFamily="65" charset="-122"/>
                          <a:ea typeface="宋体" pitchFamily="65" charset="-122"/>
                        </a:rPr>
                        <a:t> </a:t>
                      </a:r>
                    </a:p>
                  </a:txBody>
                  <a:tcPr marL="45837" marR="45837" marT="45837" marB="45837"/>
                </a:tc>
                <a:tc>
                  <a:txBody>
                    <a:bodyPr/>
                    <a:lstStyle/>
                    <a:p>
                      <a:pPr eaLnBrk="0" latinLnBrk="1" hangingPunct="0">
                        <a:lnSpc>
                          <a:spcPct val="150000"/>
                        </a:lnSpc>
                        <a:spcBef>
                          <a:spcPts val="0"/>
                        </a:spcBef>
                      </a:pPr>
                      <a:r>
                        <a:rPr lang="zh-CN" altLang="en-US" sz="1200" kern="0" spc="3631" dirty="0">
                          <a:solidFill>
                            <a:srgbClr val="000000"/>
                          </a:solidFill>
                          <a:latin typeface="Times New Roman" pitchFamily="65" charset="-122"/>
                          <a:ea typeface="宋体" pitchFamily="65" charset="-122"/>
                        </a:rPr>
                        <a:t>  </a:t>
                      </a:r>
                      <a:r>
                        <a:rPr lang="zh-CN" altLang="en-US" sz="1200" kern="0" dirty="0">
                          <a:solidFill>
                            <a:srgbClr val="000000"/>
                          </a:solidFill>
                          <a:latin typeface="NEU-BZ" pitchFamily="65" charset="-122"/>
                          <a:ea typeface="NEU-BZ" pitchFamily="65" charset="-122"/>
                        </a:rPr>
                        <a:t>⇒</a:t>
                      </a:r>
                      <a:r>
                        <a:rPr lang="zh-CN" altLang="en-US" sz="1200" i="1" kern="0" dirty="0">
                          <a:solidFill>
                            <a:srgbClr val="000000"/>
                          </a:solidFill>
                          <a:latin typeface="Times New Roman" pitchFamily="65" charset="-122"/>
                          <a:ea typeface="宋体" pitchFamily="65" charset="-122"/>
                        </a:rPr>
                        <a:t>l</a:t>
                      </a:r>
                      <a:r>
                        <a:rPr lang="zh-CN" altLang="en-US" sz="1200" kern="0" dirty="0">
                          <a:solidFill>
                            <a:srgbClr val="000000"/>
                          </a:solidFill>
                          <a:latin typeface="Times New Roman" pitchFamily="65" charset="-122"/>
                          <a:ea typeface="宋体" pitchFamily="65" charset="-122"/>
                        </a:rPr>
                        <a:t>⊥</a:t>
                      </a:r>
                      <a:r>
                        <a:rPr lang="zh-CN" altLang="en-US" sz="1200" i="1" kern="0" dirty="0">
                          <a:solidFill>
                            <a:srgbClr val="000000"/>
                          </a:solidFill>
                          <a:latin typeface="Times New Roman" pitchFamily="65" charset="-122"/>
                          <a:ea typeface="宋体" pitchFamily="65" charset="-122"/>
                        </a:rPr>
                        <a:t>α</a:t>
                      </a:r>
                    </a:p>
                  </a:txBody>
                  <a:tcPr marL="45837" marR="45837" marT="45837" marB="45837"/>
                </a:tc>
                <a:extLst>
                  <a:ext uri="{0D108BD9-81ED-4DB2-BD59-A6C34878D82A}">
                    <a16:rowId xmlns:a16="http://schemas.microsoft.com/office/drawing/2014/main" xmlns="" val="10001"/>
                  </a:ext>
                </a:extLst>
              </a:tr>
              <a:tr h="787824">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如果两条平行直线中的一条垂直于一个平面,那么另一条也垂直于这个平面</a:t>
                      </a:r>
                    </a:p>
                  </a:txBody>
                  <a:tcPr marL="45837" marR="45837" marT="45837" marB="45837"/>
                </a:tc>
                <a:tc>
                  <a:txBody>
                    <a:bodyPr/>
                    <a:lstStyle/>
                    <a:p>
                      <a:pPr eaLnBrk="0" latinLnBrk="1" hangingPunct="0">
                        <a:lnSpc>
                          <a:spcPct val="150000"/>
                        </a:lnSpc>
                        <a:spcBef>
                          <a:spcPts val="0"/>
                        </a:spcBef>
                      </a:pPr>
                      <a:r>
                        <a:rPr lang="zh-CN" altLang="en-US" sz="1200" kern="0" spc="5624" dirty="0">
                          <a:solidFill>
                            <a:srgbClr val="000000"/>
                          </a:solidFill>
                          <a:latin typeface="Times New Roman" pitchFamily="65" charset="-122"/>
                          <a:ea typeface="宋体" pitchFamily="65" charset="-122"/>
                        </a:rPr>
                        <a:t> </a:t>
                      </a:r>
                    </a:p>
                  </a:txBody>
                  <a:tcPr marL="45837" marR="45837" marT="45837" marB="45837"/>
                </a:tc>
                <a:tc>
                  <a:txBody>
                    <a:bodyPr/>
                    <a:lstStyle/>
                    <a:p>
                      <a:pPr eaLnBrk="0" latinLnBrk="1" hangingPunct="0">
                        <a:lnSpc>
                          <a:spcPct val="150000"/>
                        </a:lnSpc>
                        <a:spcBef>
                          <a:spcPts val="0"/>
                        </a:spcBef>
                      </a:pPr>
                      <a:r>
                        <a:rPr lang="zh-CN" altLang="en-US" sz="1200" kern="0" spc="1222" dirty="0">
                          <a:solidFill>
                            <a:srgbClr val="000000"/>
                          </a:solidFill>
                          <a:latin typeface="Times New Roman" pitchFamily="65" charset="-122"/>
                          <a:ea typeface="宋体" pitchFamily="65" charset="-122"/>
                        </a:rPr>
                        <a:t> </a:t>
                      </a:r>
                      <a:endParaRPr lang="en-US" altLang="zh-CN" sz="1200" kern="0" spc="1222" dirty="0">
                        <a:solidFill>
                          <a:srgbClr val="000000"/>
                        </a:solidFill>
                        <a:latin typeface="Times New Roman" pitchFamily="65" charset="-122"/>
                        <a:ea typeface="宋体" pitchFamily="65" charset="-122"/>
                      </a:endParaRPr>
                    </a:p>
                    <a:p>
                      <a:pPr eaLnBrk="0" latinLnBrk="1" hangingPunct="0">
                        <a:lnSpc>
                          <a:spcPct val="150000"/>
                        </a:lnSpc>
                        <a:spcBef>
                          <a:spcPts val="0"/>
                        </a:spcBef>
                      </a:pPr>
                      <a:r>
                        <a:rPr lang="en-US" altLang="zh-CN" sz="1200" kern="0" spc="1222" dirty="0">
                          <a:solidFill>
                            <a:srgbClr val="000000"/>
                          </a:solidFill>
                          <a:latin typeface="Times New Roman" pitchFamily="65" charset="-122"/>
                          <a:ea typeface="宋体" pitchFamily="65" charset="-122"/>
                        </a:rPr>
                        <a:t>    </a:t>
                      </a:r>
                      <a:r>
                        <a:rPr lang="zh-CN" altLang="en-US" sz="1200" kern="0" dirty="0">
                          <a:solidFill>
                            <a:srgbClr val="000000"/>
                          </a:solidFill>
                          <a:latin typeface="NEU-BZ" pitchFamily="65" charset="-122"/>
                          <a:ea typeface="NEU-BZ" pitchFamily="65" charset="-122"/>
                        </a:rPr>
                        <a:t>⇒</a:t>
                      </a:r>
                      <a:r>
                        <a:rPr lang="zh-CN" altLang="en-US" sz="1200" kern="0" dirty="0">
                          <a:solidFill>
                            <a:srgbClr val="000000"/>
                          </a:solidFill>
                          <a:latin typeface="Times New Roman" pitchFamily="65" charset="-122"/>
                          <a:ea typeface="宋体" pitchFamily="65" charset="-122"/>
                        </a:rPr>
                        <a:t>②</a:t>
                      </a:r>
                      <a:r>
                        <a:rPr lang="zh-CN" altLang="en-US" sz="1200" u="sng" kern="0" dirty="0">
                          <a:solidFill>
                            <a:srgbClr val="000000"/>
                          </a:solidFill>
                          <a:latin typeface="Times New Roman" pitchFamily="65" charset="-122"/>
                          <a:ea typeface="宋体" pitchFamily="65" charset="-122"/>
                        </a:rPr>
                        <a:t> </a:t>
                      </a:r>
                      <a:r>
                        <a:rPr lang="zh-CN" altLang="en-US" sz="1200" u="sng" kern="0" dirty="0">
                          <a:solidFill>
                            <a:srgbClr val="FF0000"/>
                          </a:solidFill>
                          <a:latin typeface="Times New Roman" pitchFamily="65" charset="-122"/>
                          <a:ea typeface="宋体" pitchFamily="65" charset="-122"/>
                        </a:rPr>
                        <a:t>   </a:t>
                      </a:r>
                      <a:r>
                        <a:rPr lang="zh-CN" altLang="en-US" sz="1200" i="1" u="sng" kern="0" dirty="0">
                          <a:solidFill>
                            <a:srgbClr val="FF0000"/>
                          </a:solidFill>
                          <a:latin typeface="Times New Roman" pitchFamily="65" charset="-122"/>
                          <a:ea typeface="宋体" pitchFamily="65" charset="-122"/>
                        </a:rPr>
                        <a:t>b</a:t>
                      </a:r>
                      <a:r>
                        <a:rPr lang="zh-CN" altLang="en-US" sz="1200" u="sng" kern="0" dirty="0">
                          <a:solidFill>
                            <a:srgbClr val="FF0000"/>
                          </a:solidFill>
                          <a:latin typeface="Times New Roman" pitchFamily="65" charset="-122"/>
                          <a:ea typeface="宋体" pitchFamily="65" charset="-122"/>
                        </a:rPr>
                        <a:t>⊥</a:t>
                      </a:r>
                      <a:r>
                        <a:rPr lang="zh-CN" altLang="en-US" sz="1200" i="1" u="sng" kern="0" dirty="0">
                          <a:solidFill>
                            <a:srgbClr val="FF0000"/>
                          </a:solidFill>
                          <a:latin typeface="Times New Roman" pitchFamily="65" charset="-122"/>
                          <a:ea typeface="宋体" pitchFamily="65" charset="-122"/>
                        </a:rPr>
                        <a:t>α</a:t>
                      </a:r>
                      <a:r>
                        <a:rPr lang="zh-CN" altLang="en-US" sz="1200" u="sng" kern="0" dirty="0">
                          <a:solidFill>
                            <a:srgbClr val="FF0000"/>
                          </a:solidFill>
                          <a:latin typeface="Times New Roman" pitchFamily="65" charset="-122"/>
                          <a:ea typeface="宋体" pitchFamily="65" charset="-122"/>
                        </a:rPr>
                        <a:t>    </a:t>
                      </a:r>
                    </a:p>
                  </a:txBody>
                  <a:tcPr marL="45837" marR="45837" marT="45837" marB="45837"/>
                </a:tc>
                <a:extLst>
                  <a:ext uri="{0D108BD9-81ED-4DB2-BD59-A6C34878D82A}">
                    <a16:rowId xmlns:a16="http://schemas.microsoft.com/office/drawing/2014/main" xmlns="" val="10002"/>
                  </a:ext>
                </a:extLst>
              </a:tr>
              <a:tr h="716204">
                <a:tc rowSpan="2">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性质</a:t>
                      </a:r>
                    </a:p>
                  </a:txBody>
                  <a:tcPr marL="45837" marR="45837" marT="45837" marB="45837"/>
                </a:tc>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如果一条直线和一个平面垂直,则这条直线垂直于平面内任意一条直线(即</a:t>
                      </a:r>
                      <a:r>
                        <a:rPr lang="zh-CN" altLang="en-US" sz="1200" u="sng" kern="0" dirty="0">
                          <a:solidFill>
                            <a:srgbClr val="000000"/>
                          </a:solidFill>
                          <a:latin typeface="Times New Roman" pitchFamily="65" charset="-122"/>
                          <a:ea typeface="宋体" pitchFamily="65" charset="-122"/>
                        </a:rPr>
                        <a:t>线面垂直</a:t>
                      </a:r>
                      <a:r>
                        <a:rPr lang="zh-CN" altLang="en-US" sz="1200" u="sng" kern="0" dirty="0">
                          <a:solidFill>
                            <a:srgbClr val="000000"/>
                          </a:solidFill>
                          <a:latin typeface="NEU-BZ" pitchFamily="65" charset="-122"/>
                          <a:ea typeface="NEU-BZ" pitchFamily="65" charset="-122"/>
                        </a:rPr>
                        <a:t>⇒</a:t>
                      </a:r>
                      <a:r>
                        <a:rPr lang="zh-CN" altLang="en-US" sz="1200" u="sng" kern="0" dirty="0">
                          <a:solidFill>
                            <a:srgbClr val="000000"/>
                          </a:solidFill>
                          <a:latin typeface="Times New Roman" pitchFamily="65" charset="-122"/>
                          <a:ea typeface="宋体" pitchFamily="65" charset="-122"/>
                        </a:rPr>
                        <a:t>线线垂直</a:t>
                      </a:r>
                      <a:r>
                        <a:rPr lang="zh-CN" altLang="en-US" sz="1200" kern="0" dirty="0">
                          <a:solidFill>
                            <a:srgbClr val="000000"/>
                          </a:solidFill>
                          <a:latin typeface="Times New Roman" pitchFamily="65" charset="-122"/>
                          <a:ea typeface="宋体" pitchFamily="65" charset="-122"/>
                        </a:rPr>
                        <a:t>)</a:t>
                      </a:r>
                    </a:p>
                  </a:txBody>
                  <a:tcPr marL="45837" marR="45837" marT="45837" marB="45837"/>
                </a:tc>
                <a:tc>
                  <a:txBody>
                    <a:bodyPr/>
                    <a:lstStyle/>
                    <a:p>
                      <a:pPr eaLnBrk="0" latinLnBrk="1" hangingPunct="0">
                        <a:lnSpc>
                          <a:spcPct val="150000"/>
                        </a:lnSpc>
                        <a:spcBef>
                          <a:spcPts val="0"/>
                        </a:spcBef>
                      </a:pPr>
                      <a:r>
                        <a:rPr lang="zh-CN" altLang="en-US" sz="1200" kern="0" spc="5624" dirty="0">
                          <a:solidFill>
                            <a:srgbClr val="000000"/>
                          </a:solidFill>
                          <a:latin typeface="Times New Roman" pitchFamily="65" charset="-122"/>
                          <a:ea typeface="宋体" pitchFamily="65" charset="-122"/>
                        </a:rPr>
                        <a:t> </a:t>
                      </a:r>
                    </a:p>
                  </a:txBody>
                  <a:tcPr marL="45837" marR="45837" marT="45837" marB="45837"/>
                </a:tc>
                <a:tc>
                  <a:txBody>
                    <a:bodyPr/>
                    <a:lstStyle/>
                    <a:p>
                      <a:pPr eaLnBrk="0" latinLnBrk="1" hangingPunct="0">
                        <a:lnSpc>
                          <a:spcPct val="150000"/>
                        </a:lnSpc>
                        <a:spcBef>
                          <a:spcPts val="0"/>
                        </a:spcBef>
                      </a:pPr>
                      <a:r>
                        <a:rPr lang="zh-CN" altLang="en-US" sz="1200" kern="0" spc="1372" dirty="0">
                          <a:solidFill>
                            <a:srgbClr val="000000"/>
                          </a:solidFill>
                          <a:latin typeface="Times New Roman" pitchFamily="65" charset="-122"/>
                          <a:ea typeface="宋体" pitchFamily="65" charset="-122"/>
                        </a:rPr>
                        <a:t>  </a:t>
                      </a:r>
                      <a:endParaRPr lang="en-US" altLang="zh-CN" sz="1200" kern="0" spc="1372" dirty="0">
                        <a:solidFill>
                          <a:srgbClr val="000000"/>
                        </a:solidFill>
                        <a:latin typeface="Times New Roman" pitchFamily="65" charset="-122"/>
                        <a:ea typeface="宋体" pitchFamily="65" charset="-122"/>
                      </a:endParaRPr>
                    </a:p>
                    <a:p>
                      <a:pPr eaLnBrk="0" latinLnBrk="1" hangingPunct="0">
                        <a:lnSpc>
                          <a:spcPct val="150000"/>
                        </a:lnSpc>
                        <a:spcBef>
                          <a:spcPts val="0"/>
                        </a:spcBef>
                      </a:pPr>
                      <a:r>
                        <a:rPr lang="en-US" altLang="zh-CN" sz="1200" kern="0" spc="1372" dirty="0">
                          <a:solidFill>
                            <a:srgbClr val="000000"/>
                          </a:solidFill>
                          <a:latin typeface="Times New Roman" pitchFamily="65" charset="-122"/>
                          <a:ea typeface="宋体" pitchFamily="65" charset="-122"/>
                        </a:rPr>
                        <a:t>   </a:t>
                      </a:r>
                      <a:r>
                        <a:rPr lang="zh-CN" altLang="en-US" sz="1200" kern="0" dirty="0">
                          <a:solidFill>
                            <a:srgbClr val="000000"/>
                          </a:solidFill>
                          <a:latin typeface="NEU-BZ" pitchFamily="65" charset="-122"/>
                          <a:ea typeface="NEU-BZ" pitchFamily="65" charset="-122"/>
                        </a:rPr>
                        <a:t>⇒</a:t>
                      </a:r>
                      <a:r>
                        <a:rPr lang="zh-CN" altLang="en-US" sz="1200" kern="0" dirty="0">
                          <a:solidFill>
                            <a:srgbClr val="000000"/>
                          </a:solidFill>
                          <a:latin typeface="Times New Roman" pitchFamily="65" charset="-122"/>
                          <a:ea typeface="宋体" pitchFamily="65" charset="-122"/>
                        </a:rPr>
                        <a:t>③</a:t>
                      </a:r>
                      <a:r>
                        <a:rPr lang="zh-CN" altLang="en-US" sz="1200" u="sng" kern="0" dirty="0">
                          <a:solidFill>
                            <a:srgbClr val="FF0000"/>
                          </a:solidFill>
                          <a:latin typeface="Times New Roman" pitchFamily="65" charset="-122"/>
                          <a:ea typeface="宋体" pitchFamily="65" charset="-122"/>
                        </a:rPr>
                        <a:t>    </a:t>
                      </a:r>
                      <a:r>
                        <a:rPr lang="zh-CN" altLang="en-US" sz="1200" i="1" u="sng" kern="0" dirty="0">
                          <a:solidFill>
                            <a:srgbClr val="FF0000"/>
                          </a:solidFill>
                          <a:latin typeface="Times New Roman" pitchFamily="65" charset="-122"/>
                          <a:ea typeface="宋体" pitchFamily="65" charset="-122"/>
                        </a:rPr>
                        <a:t>a</a:t>
                      </a:r>
                      <a:r>
                        <a:rPr lang="zh-CN" altLang="en-US" sz="1200" u="sng" kern="0" dirty="0">
                          <a:solidFill>
                            <a:srgbClr val="FF0000"/>
                          </a:solidFill>
                          <a:latin typeface="Times New Roman" pitchFamily="65" charset="-122"/>
                          <a:ea typeface="宋体" pitchFamily="65" charset="-122"/>
                        </a:rPr>
                        <a:t>⊥</a:t>
                      </a:r>
                      <a:r>
                        <a:rPr lang="zh-CN" altLang="en-US" sz="1200" i="1" u="sng" kern="0" dirty="0">
                          <a:solidFill>
                            <a:srgbClr val="FF0000"/>
                          </a:solidFill>
                          <a:latin typeface="Times New Roman" pitchFamily="65" charset="-122"/>
                          <a:ea typeface="宋体" pitchFamily="65" charset="-122"/>
                        </a:rPr>
                        <a:t>b</a:t>
                      </a:r>
                      <a:r>
                        <a:rPr lang="zh-CN" altLang="en-US" sz="1200" u="sng" kern="0" dirty="0">
                          <a:solidFill>
                            <a:srgbClr val="FF0000"/>
                          </a:solidFill>
                          <a:latin typeface="Times New Roman" pitchFamily="65" charset="-122"/>
                          <a:ea typeface="宋体" pitchFamily="65" charset="-122"/>
                        </a:rPr>
                        <a:t>    </a:t>
                      </a:r>
                    </a:p>
                  </a:txBody>
                  <a:tcPr marL="45837" marR="45837" marT="45837" marB="45837"/>
                </a:tc>
                <a:extLst>
                  <a:ext uri="{0D108BD9-81ED-4DB2-BD59-A6C34878D82A}">
                    <a16:rowId xmlns:a16="http://schemas.microsoft.com/office/drawing/2014/main" xmlns="" val="10003"/>
                  </a:ext>
                </a:extLst>
              </a:tr>
              <a:tr h="716204">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a:solidFill>
                            <a:srgbClr val="000000"/>
                          </a:solidFill>
                          <a:latin typeface="Times New Roman" pitchFamily="65" charset="-122"/>
                          <a:ea typeface="宋体" pitchFamily="65" charset="-122"/>
                        </a:rPr>
                        <a:t>垂直于同一个平面的两条直线平行</a:t>
                      </a:r>
                    </a:p>
                  </a:txBody>
                  <a:tcPr marL="45837" marR="45837" marT="45837" marB="45837"/>
                </a:tc>
                <a:tc>
                  <a:txBody>
                    <a:bodyPr/>
                    <a:lstStyle/>
                    <a:p>
                      <a:pPr eaLnBrk="0" latinLnBrk="1" hangingPunct="0">
                        <a:lnSpc>
                          <a:spcPct val="150000"/>
                        </a:lnSpc>
                        <a:spcBef>
                          <a:spcPts val="0"/>
                        </a:spcBef>
                      </a:pPr>
                      <a:r>
                        <a:rPr lang="zh-CN" altLang="en-US" sz="1200" kern="0" spc="5624" dirty="0">
                          <a:solidFill>
                            <a:srgbClr val="000000"/>
                          </a:solidFill>
                          <a:latin typeface="Times New Roman" pitchFamily="65" charset="-122"/>
                          <a:ea typeface="宋体" pitchFamily="65" charset="-122"/>
                        </a:rPr>
                        <a:t> </a:t>
                      </a:r>
                    </a:p>
                  </a:txBody>
                  <a:tcPr marL="45837" marR="45837" marT="45837" marB="45837"/>
                </a:tc>
                <a:tc>
                  <a:txBody>
                    <a:bodyPr/>
                    <a:lstStyle/>
                    <a:p>
                      <a:pPr eaLnBrk="0" latinLnBrk="1" hangingPunct="0">
                        <a:lnSpc>
                          <a:spcPct val="150000"/>
                        </a:lnSpc>
                        <a:spcBef>
                          <a:spcPts val="0"/>
                        </a:spcBef>
                      </a:pPr>
                      <a:r>
                        <a:rPr lang="zh-CN" altLang="en-US" sz="1200" kern="0" spc="1222" dirty="0">
                          <a:solidFill>
                            <a:srgbClr val="000000"/>
                          </a:solidFill>
                          <a:latin typeface="Times New Roman" pitchFamily="65" charset="-122"/>
                          <a:ea typeface="宋体" pitchFamily="65" charset="-122"/>
                        </a:rPr>
                        <a:t>  </a:t>
                      </a:r>
                      <a:endParaRPr lang="en-US" altLang="zh-CN" sz="1200" kern="0" spc="1222" dirty="0">
                        <a:solidFill>
                          <a:srgbClr val="000000"/>
                        </a:solidFill>
                        <a:latin typeface="Times New Roman" pitchFamily="65" charset="-122"/>
                        <a:ea typeface="宋体" pitchFamily="65" charset="-122"/>
                      </a:endParaRPr>
                    </a:p>
                    <a:p>
                      <a:pPr eaLnBrk="0" latinLnBrk="1" hangingPunct="0">
                        <a:lnSpc>
                          <a:spcPct val="150000"/>
                        </a:lnSpc>
                        <a:spcBef>
                          <a:spcPts val="0"/>
                        </a:spcBef>
                      </a:pPr>
                      <a:r>
                        <a:rPr lang="en-US" altLang="zh-CN" sz="1200" kern="0" spc="1222" dirty="0">
                          <a:solidFill>
                            <a:srgbClr val="000000"/>
                          </a:solidFill>
                          <a:latin typeface="Times New Roman" pitchFamily="65" charset="-122"/>
                          <a:ea typeface="宋体" pitchFamily="65" charset="-122"/>
                        </a:rPr>
                        <a:t>    </a:t>
                      </a:r>
                      <a:r>
                        <a:rPr lang="zh-CN" altLang="en-US" sz="1200" kern="0" dirty="0">
                          <a:solidFill>
                            <a:srgbClr val="000000"/>
                          </a:solidFill>
                          <a:latin typeface="NEU-BZ" pitchFamily="65" charset="-122"/>
                          <a:ea typeface="NEU-BZ" pitchFamily="65" charset="-122"/>
                        </a:rPr>
                        <a:t>⇒</a:t>
                      </a:r>
                      <a:r>
                        <a:rPr lang="zh-CN" altLang="en-US" sz="1200" kern="0" dirty="0">
                          <a:solidFill>
                            <a:srgbClr val="000000"/>
                          </a:solidFill>
                          <a:latin typeface="Times New Roman" pitchFamily="65" charset="-122"/>
                          <a:ea typeface="宋体" pitchFamily="65" charset="-122"/>
                        </a:rPr>
                        <a:t>④</a:t>
                      </a:r>
                      <a:r>
                        <a:rPr lang="zh-CN" altLang="en-US" sz="1200" u="sng" kern="0" dirty="0">
                          <a:solidFill>
                            <a:srgbClr val="000000"/>
                          </a:solidFill>
                          <a:latin typeface="Times New Roman" pitchFamily="65" charset="-122"/>
                          <a:ea typeface="宋体" pitchFamily="65" charset="-122"/>
                        </a:rPr>
                        <a:t> </a:t>
                      </a:r>
                      <a:r>
                        <a:rPr lang="zh-CN" altLang="en-US" sz="1200" u="sng" kern="0" dirty="0">
                          <a:solidFill>
                            <a:srgbClr val="FF0000"/>
                          </a:solidFill>
                          <a:latin typeface="Times New Roman" pitchFamily="65" charset="-122"/>
                          <a:ea typeface="宋体" pitchFamily="65" charset="-122"/>
                        </a:rPr>
                        <a:t>   </a:t>
                      </a:r>
                      <a:r>
                        <a:rPr lang="zh-CN" altLang="en-US" sz="1200" i="1" u="sng" kern="0" dirty="0">
                          <a:solidFill>
                            <a:srgbClr val="FF0000"/>
                          </a:solidFill>
                          <a:latin typeface="Times New Roman" pitchFamily="65" charset="-122"/>
                          <a:ea typeface="宋体" pitchFamily="65" charset="-122"/>
                        </a:rPr>
                        <a:t>a</a:t>
                      </a:r>
                      <a:r>
                        <a:rPr lang="zh-CN" altLang="en-US" sz="1200" u="sng" kern="0" dirty="0">
                          <a:solidFill>
                            <a:srgbClr val="FF0000"/>
                          </a:solidFill>
                          <a:latin typeface="Times New Roman" pitchFamily="65" charset="-122"/>
                          <a:ea typeface="宋体" pitchFamily="65" charset="-122"/>
                        </a:rPr>
                        <a:t>∥</a:t>
                      </a:r>
                      <a:r>
                        <a:rPr lang="zh-CN" altLang="en-US" sz="1200" i="1" u="sng" kern="0" dirty="0">
                          <a:solidFill>
                            <a:srgbClr val="FF0000"/>
                          </a:solidFill>
                          <a:latin typeface="Times New Roman" pitchFamily="65" charset="-122"/>
                          <a:ea typeface="宋体" pitchFamily="65" charset="-122"/>
                        </a:rPr>
                        <a:t>b</a:t>
                      </a:r>
                      <a:r>
                        <a:rPr lang="zh-CN" altLang="en-US" sz="1200" u="sng" kern="0" dirty="0">
                          <a:solidFill>
                            <a:srgbClr val="FF0000"/>
                          </a:solidFill>
                          <a:latin typeface="Times New Roman" pitchFamily="65" charset="-122"/>
                          <a:ea typeface="宋体" pitchFamily="65" charset="-122"/>
                        </a:rPr>
                        <a:t>    </a:t>
                      </a:r>
                    </a:p>
                  </a:txBody>
                  <a:tcPr marL="45837" marR="45837" marT="45837" marB="45837"/>
                </a:tc>
                <a:extLst>
                  <a:ext uri="{0D108BD9-81ED-4DB2-BD59-A6C34878D82A}">
                    <a16:rowId xmlns:a16="http://schemas.microsoft.com/office/drawing/2014/main" xmlns="" val="10004"/>
                  </a:ext>
                </a:extLst>
              </a:tr>
            </a:tbl>
          </a:graphicData>
        </a:graphic>
      </p:graphicFrame>
      <p:pic>
        <p:nvPicPr>
          <p:cNvPr id="7" name="图片 4" descr="textimage0.jpeg"/>
          <p:cNvPicPr>
            <a:picLocks noChangeAspect="1"/>
          </p:cNvPicPr>
          <p:nvPr/>
        </p:nvPicPr>
        <p:blipFill>
          <a:blip r:embed="rId6" cstate="print"/>
          <a:stretch>
            <a:fillRect/>
          </a:stretch>
        </p:blipFill>
        <p:spPr>
          <a:xfrm>
            <a:off x="6803459" y="3541166"/>
            <a:ext cx="572963" cy="566301"/>
          </a:xfrm>
          <a:prstGeom prst="rect">
            <a:avLst/>
          </a:prstGeom>
        </p:spPr>
      </p:pic>
      <p:pic>
        <p:nvPicPr>
          <p:cNvPr id="8" name="图片 5" descr="textimage1.jpeg"/>
          <p:cNvPicPr>
            <a:picLocks noChangeAspect="1"/>
          </p:cNvPicPr>
          <p:nvPr/>
        </p:nvPicPr>
        <p:blipFill>
          <a:blip r:embed="rId7" cstate="print"/>
          <a:stretch>
            <a:fillRect/>
          </a:stretch>
        </p:blipFill>
        <p:spPr>
          <a:xfrm>
            <a:off x="6675757" y="4216825"/>
            <a:ext cx="787824" cy="597901"/>
          </a:xfrm>
          <a:prstGeom prst="rect">
            <a:avLst/>
          </a:prstGeom>
        </p:spPr>
      </p:pic>
      <p:pic>
        <p:nvPicPr>
          <p:cNvPr id="9" name="图片 6" descr="textimage2.jpeg"/>
          <p:cNvPicPr>
            <a:picLocks noChangeAspect="1"/>
          </p:cNvPicPr>
          <p:nvPr/>
        </p:nvPicPr>
        <p:blipFill>
          <a:blip r:embed="rId8" cstate="print"/>
          <a:stretch>
            <a:fillRect/>
          </a:stretch>
        </p:blipFill>
        <p:spPr>
          <a:xfrm>
            <a:off x="6675756" y="5004648"/>
            <a:ext cx="787824" cy="597902"/>
          </a:xfrm>
          <a:prstGeom prst="rect">
            <a:avLst/>
          </a:prstGeom>
        </p:spPr>
      </p:pic>
      <p:pic>
        <p:nvPicPr>
          <p:cNvPr id="10" name="图片 7" descr="textimage3.jpeg"/>
          <p:cNvPicPr>
            <a:picLocks noChangeAspect="1"/>
          </p:cNvPicPr>
          <p:nvPr/>
        </p:nvPicPr>
        <p:blipFill>
          <a:blip r:embed="rId9" cstate="print"/>
          <a:stretch>
            <a:fillRect/>
          </a:stretch>
        </p:blipFill>
        <p:spPr>
          <a:xfrm>
            <a:off x="6675756" y="5720852"/>
            <a:ext cx="716204" cy="543548"/>
          </a:xfrm>
          <a:prstGeom prst="rect">
            <a:avLst/>
          </a:prstGeom>
        </p:spPr>
      </p:pic>
      <p:graphicFrame>
        <p:nvGraphicFramePr>
          <p:cNvPr id="11" name="对象 8"/>
          <p:cNvGraphicFramePr>
            <a:graphicFrameLocks noChangeAspect="1"/>
          </p:cNvGraphicFramePr>
          <p:nvPr/>
        </p:nvGraphicFramePr>
        <p:xfrm>
          <a:off x="8179785" y="3500621"/>
          <a:ext cx="763944" cy="592057"/>
        </p:xfrm>
        <a:graphic>
          <a:graphicData uri="http://schemas.openxmlformats.org/presentationml/2006/ole">
            <p:oleObj spid="_x0000_s1029" name="Equation" r:id="rId10" imgW="20116800" imgH="15544800" progId="Equation.DSMT4">
              <p:embed/>
            </p:oleObj>
          </a:graphicData>
        </a:graphic>
      </p:graphicFrame>
      <p:graphicFrame>
        <p:nvGraphicFramePr>
          <p:cNvPr id="13" name="对象 10"/>
          <p:cNvGraphicFramePr>
            <a:graphicFrameLocks noChangeAspect="1"/>
          </p:cNvGraphicFramePr>
          <p:nvPr/>
        </p:nvGraphicFramePr>
        <p:xfrm>
          <a:off x="8179784" y="5219510"/>
          <a:ext cx="372422" cy="353325"/>
        </p:xfrm>
        <a:graphic>
          <a:graphicData uri="http://schemas.openxmlformats.org/presentationml/2006/ole">
            <p:oleObj spid="_x0000_s1030" name="Equation" r:id="rId11" imgW="9753600" imgH="9448800" progId="Equation.DSMT4">
              <p:embed/>
            </p:oleObj>
          </a:graphicData>
        </a:graphic>
      </p:graphicFrame>
      <p:graphicFrame>
        <p:nvGraphicFramePr>
          <p:cNvPr id="14" name="对象 11"/>
          <p:cNvGraphicFramePr>
            <a:graphicFrameLocks noChangeAspect="1"/>
          </p:cNvGraphicFramePr>
          <p:nvPr/>
        </p:nvGraphicFramePr>
        <p:xfrm>
          <a:off x="8323024" y="5940491"/>
          <a:ext cx="353324" cy="353324"/>
        </p:xfrm>
        <a:graphic>
          <a:graphicData uri="http://schemas.openxmlformats.org/presentationml/2006/ole">
            <p:oleObj spid="_x0000_s1031" name="Equation" r:id="rId12" imgW="9448800" imgH="9448800" progId="Equation.DSMT4">
              <p:embed/>
            </p:oleObj>
          </a:graphicData>
        </a:graphic>
      </p:graphicFrame>
      <p:grpSp>
        <p:nvGrpSpPr>
          <p:cNvPr id="18" name="组合 16"/>
          <p:cNvGrpSpPr/>
          <p:nvPr/>
        </p:nvGrpSpPr>
        <p:grpSpPr bwMode="auto">
          <a:xfrm>
            <a:off x="8313366" y="3669326"/>
            <a:ext cx="555456" cy="253058"/>
            <a:chOff x="4881563" y="2969419"/>
            <a:chExt cx="783431" cy="219075"/>
          </a:xfrm>
        </p:grpSpPr>
        <p:sp>
          <p:nvSpPr>
            <p:cNvPr id="19"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sz="1805"/>
            </a:p>
          </p:txBody>
        </p:sp>
        <p:cxnSp>
          <p:nvCxnSpPr>
            <p:cNvPr id="20" name="直接连接符 15"/>
            <p:cNvCxnSpPr>
              <a:cxnSpLocks noChangeShapeType="1"/>
            </p:cNvCxnSpPr>
            <p:nvPr/>
          </p:nvCxnSpPr>
          <p:spPr bwMode="auto">
            <a:xfrm rot="10800000" flipH="1">
              <a:off x="4881563" y="3159539"/>
              <a:ext cx="783431" cy="1588"/>
            </a:xfrm>
            <a:prstGeom prst="line">
              <a:avLst/>
            </a:prstGeom>
            <a:noFill/>
            <a:ln w="9525" algn="ctr">
              <a:solidFill>
                <a:srgbClr val="CF000E"/>
              </a:solidFill>
              <a:round/>
            </a:ln>
          </p:spPr>
        </p:cxnSp>
      </p:grpSp>
      <p:grpSp>
        <p:nvGrpSpPr>
          <p:cNvPr id="24" name="组合 16"/>
          <p:cNvGrpSpPr/>
          <p:nvPr/>
        </p:nvGrpSpPr>
        <p:grpSpPr bwMode="auto">
          <a:xfrm>
            <a:off x="9078591" y="4431685"/>
            <a:ext cx="572963" cy="287277"/>
            <a:chOff x="4881563" y="2969419"/>
            <a:chExt cx="783431" cy="219075"/>
          </a:xfrm>
        </p:grpSpPr>
        <p:sp>
          <p:nvSpPr>
            <p:cNvPr id="2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sz="1805"/>
            </a:p>
          </p:txBody>
        </p:sp>
        <p:cxnSp>
          <p:nvCxnSpPr>
            <p:cNvPr id="26" name="直接连接符 15"/>
            <p:cNvCxnSpPr>
              <a:cxnSpLocks noChangeShapeType="1"/>
            </p:cNvCxnSpPr>
            <p:nvPr/>
          </p:nvCxnSpPr>
          <p:spPr bwMode="auto">
            <a:xfrm rot="10800000" flipH="1">
              <a:off x="4881563" y="3159539"/>
              <a:ext cx="783431" cy="1588"/>
            </a:xfrm>
            <a:prstGeom prst="line">
              <a:avLst/>
            </a:prstGeom>
            <a:noFill/>
            <a:ln w="9525" algn="ctr">
              <a:solidFill>
                <a:srgbClr val="CF000E"/>
              </a:solidFill>
              <a:round/>
            </a:ln>
          </p:spPr>
        </p:cxnSp>
      </p:grpSp>
      <p:grpSp>
        <p:nvGrpSpPr>
          <p:cNvPr id="27" name="组合 16"/>
          <p:cNvGrpSpPr/>
          <p:nvPr/>
        </p:nvGrpSpPr>
        <p:grpSpPr bwMode="auto">
          <a:xfrm>
            <a:off x="8956040" y="5219509"/>
            <a:ext cx="572963" cy="287277"/>
            <a:chOff x="4881563" y="2969419"/>
            <a:chExt cx="783431" cy="219075"/>
          </a:xfrm>
        </p:grpSpPr>
        <p:sp>
          <p:nvSpPr>
            <p:cNvPr id="28"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sz="1805"/>
            </a:p>
          </p:txBody>
        </p:sp>
        <p:cxnSp>
          <p:nvCxnSpPr>
            <p:cNvPr id="29" name="直接连接符 15"/>
            <p:cNvCxnSpPr>
              <a:cxnSpLocks noChangeShapeType="1"/>
            </p:cNvCxnSpPr>
            <p:nvPr/>
          </p:nvCxnSpPr>
          <p:spPr bwMode="auto">
            <a:xfrm rot="10800000" flipH="1">
              <a:off x="4881563" y="3159539"/>
              <a:ext cx="783431" cy="1588"/>
            </a:xfrm>
            <a:prstGeom prst="line">
              <a:avLst/>
            </a:prstGeom>
            <a:noFill/>
            <a:ln w="9525" algn="ctr">
              <a:solidFill>
                <a:srgbClr val="CF000E"/>
              </a:solidFill>
              <a:round/>
            </a:ln>
          </p:spPr>
        </p:cxnSp>
      </p:grpSp>
      <p:grpSp>
        <p:nvGrpSpPr>
          <p:cNvPr id="30" name="组合 16"/>
          <p:cNvGrpSpPr/>
          <p:nvPr/>
        </p:nvGrpSpPr>
        <p:grpSpPr bwMode="auto">
          <a:xfrm>
            <a:off x="9112014" y="5935713"/>
            <a:ext cx="572963" cy="287277"/>
            <a:chOff x="4881563" y="2969419"/>
            <a:chExt cx="783431" cy="219075"/>
          </a:xfrm>
        </p:grpSpPr>
        <p:sp>
          <p:nvSpPr>
            <p:cNvPr id="31"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sz="1805"/>
            </a:p>
          </p:txBody>
        </p:sp>
        <p:cxnSp>
          <p:nvCxnSpPr>
            <p:cNvPr id="32" name="直接连接符 15"/>
            <p:cNvCxnSpPr>
              <a:cxnSpLocks noChangeShapeType="1"/>
            </p:cNvCxnSpPr>
            <p:nvPr/>
          </p:nvCxnSpPr>
          <p:spPr bwMode="auto">
            <a:xfrm rot="10800000" flipH="1">
              <a:off x="4881563" y="3159539"/>
              <a:ext cx="783431" cy="1588"/>
            </a:xfrm>
            <a:prstGeom prst="line">
              <a:avLst/>
            </a:prstGeom>
            <a:noFill/>
            <a:ln w="9525" algn="ctr">
              <a:solidFill>
                <a:srgbClr val="CF000E"/>
              </a:solidFill>
              <a:round/>
            </a:ln>
          </p:spPr>
        </p:cxnSp>
      </p:grpSp>
      <p:pic>
        <p:nvPicPr>
          <p:cNvPr id="43013" name="Picture 5"/>
          <p:cNvPicPr>
            <a:picLocks noChangeAspect="1" noChangeArrowheads="1"/>
          </p:cNvPicPr>
          <p:nvPr/>
        </p:nvPicPr>
        <p:blipFill>
          <a:blip r:embed="rId13"/>
          <a:srcRect/>
          <a:stretch>
            <a:fillRect/>
          </a:stretch>
        </p:blipFill>
        <p:spPr bwMode="auto">
          <a:xfrm>
            <a:off x="8268480" y="4404395"/>
            <a:ext cx="477474" cy="457012"/>
          </a:xfrm>
          <a:prstGeom prst="rect">
            <a:avLst/>
          </a:prstGeom>
          <a:noFill/>
          <a:ln w="9525">
            <a:noFill/>
            <a:miter lim="800000"/>
            <a:headEnd/>
            <a:tailEnd/>
          </a:ln>
          <a:effectLst/>
        </p:spPr>
      </p:pic>
    </p:spTree>
    <p:custDataLst>
      <p:custData r:id="rId2"/>
    </p:custDataLst>
    <p:extLst>
      <p:ext uri="{BB962C8B-B14F-4D97-AF65-F5344CB8AC3E}">
        <p14:creationId xmlns:p14="http://schemas.microsoft.com/office/powerpoint/2010/main" xmlns="" val="2534397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2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1231926"/>
            <a:ext cx="8147747" cy="1338068"/>
          </a:xfrm>
          <a:prstGeom prst="rect">
            <a:avLst/>
          </a:prstGeom>
          <a:noFill/>
        </p:spPr>
        <p:txBody>
          <a:bodyPr wrap="square" lIns="0" tIns="0" rIns="0" bIns="0" rtlCol="0">
            <a:spAutoFit/>
          </a:bodyPr>
          <a:lstStyle/>
          <a:p>
            <a:pPr eaLnBrk="0" latinLnBrk="1" hangingPunct="0">
              <a:lnSpc>
                <a:spcPct val="150000"/>
              </a:lnSpc>
            </a:pPr>
            <a:r>
              <a:rPr lang="zh-CN" altLang="en-US" sz="2017" b="1" kern="0" dirty="0">
                <a:solidFill>
                  <a:srgbClr val="000000"/>
                </a:solidFill>
                <a:latin typeface="Times New Roman" pitchFamily="65" charset="-122"/>
                <a:ea typeface="宋体" pitchFamily="65" charset="-122"/>
              </a:rPr>
              <a:t>例1</a:t>
            </a:r>
            <a:r>
              <a:rPr lang="zh-CN" altLang="en-US" sz="2017" kern="0" dirty="0">
                <a:solidFill>
                  <a:srgbClr val="000000"/>
                </a:solidFill>
                <a:latin typeface="Times New Roman" pitchFamily="65" charset="-122"/>
                <a:ea typeface="宋体" pitchFamily="65" charset="-122"/>
              </a:rPr>
              <a:t>    </a:t>
            </a:r>
            <a:r>
              <a:rPr lang="zh-CN" altLang="en-US" sz="2017" i="1" kern="0" dirty="0">
                <a:solidFill>
                  <a:srgbClr val="000000"/>
                </a:solidFill>
                <a:latin typeface="Times New Roman" pitchFamily="65" charset="-122"/>
                <a:ea typeface="宋体" pitchFamily="65" charset="-122"/>
              </a:rPr>
              <a:t>S</a:t>
            </a:r>
            <a:r>
              <a:rPr lang="zh-CN" altLang="en-US" sz="2017" kern="0" dirty="0">
                <a:solidFill>
                  <a:srgbClr val="000000"/>
                </a:solidFill>
                <a:latin typeface="Times New Roman" pitchFamily="65" charset="-122"/>
                <a:ea typeface="宋体" pitchFamily="65" charset="-122"/>
              </a:rPr>
              <a:t>是Rt△</a:t>
            </a:r>
            <a:r>
              <a:rPr lang="zh-CN" altLang="en-US" sz="2017" i="1" kern="0" dirty="0">
                <a:solidFill>
                  <a:srgbClr val="000000"/>
                </a:solidFill>
                <a:latin typeface="Times New Roman" pitchFamily="65" charset="-122"/>
                <a:ea typeface="宋体" pitchFamily="65" charset="-122"/>
              </a:rPr>
              <a:t>ABC</a:t>
            </a:r>
            <a:r>
              <a:rPr lang="zh-CN" altLang="en-US" sz="2017" kern="0" dirty="0">
                <a:solidFill>
                  <a:srgbClr val="000000"/>
                </a:solidFill>
                <a:latin typeface="Times New Roman" pitchFamily="65" charset="-122"/>
                <a:ea typeface="宋体" pitchFamily="65" charset="-122"/>
              </a:rPr>
              <a:t>所在平面外的一点,且</a:t>
            </a:r>
            <a:r>
              <a:rPr lang="zh-CN" altLang="en-US" sz="2017" i="1" kern="0" dirty="0">
                <a:solidFill>
                  <a:srgbClr val="000000"/>
                </a:solidFill>
                <a:latin typeface="Times New Roman" pitchFamily="65" charset="-122"/>
                <a:ea typeface="宋体" pitchFamily="65" charset="-122"/>
              </a:rPr>
              <a:t>SA</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SB</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SC</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D</a:t>
            </a:r>
            <a:r>
              <a:rPr lang="zh-CN" altLang="en-US" sz="2017" kern="0" dirty="0">
                <a:solidFill>
                  <a:srgbClr val="000000"/>
                </a:solidFill>
                <a:latin typeface="Times New Roman" pitchFamily="65" charset="-122"/>
                <a:ea typeface="宋体" pitchFamily="65" charset="-122"/>
              </a:rPr>
              <a:t>为斜边</a:t>
            </a:r>
            <a:r>
              <a:rPr lang="zh-CN" altLang="en-US" sz="2017" i="1" kern="0" dirty="0">
                <a:solidFill>
                  <a:srgbClr val="000000"/>
                </a:solidFill>
                <a:latin typeface="Times New Roman" pitchFamily="65" charset="-122"/>
                <a:ea typeface="宋体" pitchFamily="65" charset="-122"/>
              </a:rPr>
              <a:t>AC</a:t>
            </a:r>
            <a:r>
              <a:rPr lang="zh-CN" altLang="en-US" sz="2017" kern="0" dirty="0">
                <a:solidFill>
                  <a:srgbClr val="000000"/>
                </a:solidFill>
                <a:latin typeface="Times New Roman" pitchFamily="65" charset="-122"/>
                <a:ea typeface="宋体" pitchFamily="65" charset="-122"/>
              </a:rPr>
              <a:t>的中点.</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(1)求证:</a:t>
            </a:r>
            <a:r>
              <a:rPr lang="zh-CN" altLang="en-US" sz="2017" i="1" kern="0" dirty="0">
                <a:solidFill>
                  <a:srgbClr val="000000"/>
                </a:solidFill>
                <a:latin typeface="Times New Roman" pitchFamily="65" charset="-122"/>
                <a:ea typeface="宋体" pitchFamily="65" charset="-122"/>
              </a:rPr>
              <a:t>SD</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ABC</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(2)若</a:t>
            </a:r>
            <a:r>
              <a:rPr lang="zh-CN" altLang="en-US" sz="2017" i="1" kern="0" dirty="0">
                <a:solidFill>
                  <a:srgbClr val="000000"/>
                </a:solidFill>
                <a:latin typeface="Times New Roman" pitchFamily="65" charset="-122"/>
                <a:ea typeface="宋体" pitchFamily="65" charset="-122"/>
              </a:rPr>
              <a:t>AB</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BC</a:t>
            </a:r>
            <a:r>
              <a:rPr lang="zh-CN" altLang="en-US" sz="2017" kern="0" dirty="0">
                <a:solidFill>
                  <a:srgbClr val="000000"/>
                </a:solidFill>
                <a:latin typeface="Times New Roman" pitchFamily="65" charset="-122"/>
                <a:ea typeface="宋体" pitchFamily="65" charset="-122"/>
              </a:rPr>
              <a:t>,求证:</a:t>
            </a:r>
            <a:r>
              <a:rPr lang="zh-CN" altLang="en-US" sz="2017" i="1" kern="0" dirty="0">
                <a:solidFill>
                  <a:srgbClr val="000000"/>
                </a:solidFill>
                <a:latin typeface="Times New Roman" pitchFamily="65" charset="-122"/>
                <a:ea typeface="宋体" pitchFamily="65" charset="-122"/>
              </a:rPr>
              <a:t>BD</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SAC</a:t>
            </a:r>
            <a:r>
              <a:rPr lang="zh-CN" altLang="en-US" sz="2017" kern="0" dirty="0">
                <a:solidFill>
                  <a:srgbClr val="000000"/>
                </a:solidFill>
                <a:latin typeface="Times New Roman" pitchFamily="65" charset="-122"/>
                <a:ea typeface="宋体" pitchFamily="65" charset="-122"/>
              </a:rPr>
              <a:t>.</a:t>
            </a:r>
            <a:endParaRPr lang="zh-CN" altLang="en-US" sz="1805" dirty="0"/>
          </a:p>
        </p:txBody>
      </p:sp>
      <p:grpSp>
        <p:nvGrpSpPr>
          <p:cNvPr id="3" name="组合 2"/>
          <p:cNvGrpSpPr/>
          <p:nvPr/>
        </p:nvGrpSpPr>
        <p:grpSpPr>
          <a:xfrm>
            <a:off x="2053707" y="2790345"/>
            <a:ext cx="8147747" cy="2163407"/>
            <a:chOff x="540000" y="1080000"/>
            <a:chExt cx="8127000" cy="2157898"/>
          </a:xfrm>
        </p:grpSpPr>
        <p:sp>
          <p:nvSpPr>
            <p:cNvPr id="4" name="TextBox 2"/>
            <p:cNvSpPr txBox="1"/>
            <p:nvPr/>
          </p:nvSpPr>
          <p:spPr>
            <a:xfrm>
              <a:off x="540000" y="1080000"/>
              <a:ext cx="8127000" cy="2157898"/>
            </a:xfrm>
            <a:prstGeom prst="rect">
              <a:avLst/>
            </a:prstGeom>
            <a:noFill/>
          </p:spPr>
          <p:txBody>
            <a:bodyPr wrap="square" lIns="0" tIns="0" rIns="0" bIns="0" rtlCol="0">
              <a:spAutoFit/>
            </a:bodyPr>
            <a:lstStyle/>
            <a:p>
              <a:pPr eaLnBrk="0" latinLnBrk="1" hangingPunct="0">
                <a:lnSpc>
                  <a:spcPct val="150000"/>
                </a:lnSpc>
              </a:pPr>
              <a:r>
                <a:rPr lang="zh-CN" altLang="en-US" sz="2017" b="1" kern="0" dirty="0">
                  <a:solidFill>
                    <a:srgbClr val="000000"/>
                  </a:solidFill>
                  <a:latin typeface="Times New Roman" pitchFamily="65" charset="-122"/>
                  <a:ea typeface="宋体" pitchFamily="65" charset="-122"/>
                </a:rPr>
                <a:t>证明</a:t>
              </a:r>
              <a:r>
                <a:rPr lang="zh-CN" altLang="en-US" sz="2017" kern="0" dirty="0">
                  <a:solidFill>
                    <a:srgbClr val="000000"/>
                  </a:solidFill>
                  <a:latin typeface="Times New Roman" pitchFamily="65" charset="-122"/>
                  <a:ea typeface="宋体" pitchFamily="65" charset="-122"/>
                </a:rPr>
                <a:t>　(1)如图所示,取</a:t>
              </a:r>
              <a:r>
                <a:rPr lang="zh-CN" altLang="en-US" sz="2017" i="1" kern="0" dirty="0">
                  <a:solidFill>
                    <a:srgbClr val="000000"/>
                  </a:solidFill>
                  <a:latin typeface="Times New Roman" pitchFamily="65" charset="-122"/>
                  <a:ea typeface="宋体" pitchFamily="65" charset="-122"/>
                </a:rPr>
                <a:t>AB</a:t>
              </a:r>
              <a:r>
                <a:rPr lang="zh-CN" altLang="en-US" sz="2017" kern="0" dirty="0">
                  <a:solidFill>
                    <a:srgbClr val="000000"/>
                  </a:solidFill>
                  <a:latin typeface="Times New Roman" pitchFamily="65" charset="-122"/>
                  <a:ea typeface="宋体" pitchFamily="65" charset="-122"/>
                </a:rPr>
                <a:t>的中点</a:t>
              </a:r>
              <a:r>
                <a:rPr lang="zh-CN" altLang="en-US" sz="2017" i="1" kern="0" dirty="0">
                  <a:solidFill>
                    <a:srgbClr val="000000"/>
                  </a:solidFill>
                  <a:latin typeface="Times New Roman" pitchFamily="65" charset="-122"/>
                  <a:ea typeface="宋体" pitchFamily="65" charset="-122"/>
                </a:rPr>
                <a:t>E</a:t>
              </a:r>
              <a:r>
                <a:rPr lang="zh-CN" altLang="en-US" sz="2017" kern="0" dirty="0">
                  <a:solidFill>
                    <a:srgbClr val="000000"/>
                  </a:solidFill>
                  <a:latin typeface="Times New Roman" pitchFamily="65" charset="-122"/>
                  <a:ea typeface="宋体" pitchFamily="65" charset="-122"/>
                </a:rPr>
                <a:t>,连接</a:t>
              </a:r>
              <a:r>
                <a:rPr lang="zh-CN" altLang="en-US" sz="2017" i="1" kern="0" dirty="0">
                  <a:solidFill>
                    <a:srgbClr val="000000"/>
                  </a:solidFill>
                  <a:latin typeface="Times New Roman" pitchFamily="65" charset="-122"/>
                  <a:ea typeface="宋体" pitchFamily="65" charset="-122"/>
                </a:rPr>
                <a:t>SE</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DE</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8196" kern="0" spc="12406" dirty="0">
                  <a:solidFill>
                    <a:srgbClr val="000000"/>
                  </a:solidFill>
                  <a:latin typeface="Times New Roman" pitchFamily="65" charset="-122"/>
                  <a:ea typeface="宋体" pitchFamily="65" charset="-122"/>
                </a:rPr>
                <a:t> </a:t>
              </a:r>
              <a:endParaRPr lang="zh-CN" altLang="en-US" sz="1805" dirty="0"/>
            </a:p>
          </p:txBody>
        </p:sp>
        <p:pic>
          <p:nvPicPr>
            <p:cNvPr id="5" name="图片 3" descr="textimage10.jpeg"/>
            <p:cNvPicPr>
              <a:picLocks noChangeAspect="1"/>
            </p:cNvPicPr>
            <p:nvPr/>
          </p:nvPicPr>
          <p:blipFill>
            <a:blip r:embed="rId4" cstate="print"/>
            <a:stretch>
              <a:fillRect/>
            </a:stretch>
          </p:blipFill>
          <p:spPr>
            <a:xfrm>
              <a:off x="3716921" y="1562881"/>
              <a:ext cx="1710157" cy="1429292"/>
            </a:xfrm>
            <a:prstGeom prst="rect">
              <a:avLst/>
            </a:prstGeom>
          </p:spPr>
        </p:pic>
      </p:grpSp>
    </p:spTree>
    <p:custDataLst>
      <p:custData r:id="rId1"/>
    </p:custDataLst>
    <p:extLst>
      <p:ext uri="{BB962C8B-B14F-4D97-AF65-F5344CB8AC3E}">
        <p14:creationId xmlns:p14="http://schemas.microsoft.com/office/powerpoint/2010/main" xmlns="" val="768219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3428164"/>
            <a:ext cx="8147747" cy="2794031"/>
          </a:xfrm>
          <a:prstGeom prst="rect">
            <a:avLst/>
          </a:prstGeom>
          <a:noFill/>
        </p:spPr>
        <p:txBody>
          <a:bodyPr wrap="square" lIns="0" tIns="0" rIns="0" bIns="0" rtlCol="0">
            <a:spAutoFit/>
          </a:bodyPr>
          <a:lstStyle/>
          <a:p>
            <a:pPr eaLnBrk="0" latinLnBrk="1" hangingPunct="0">
              <a:lnSpc>
                <a:spcPct val="150000"/>
              </a:lnSpc>
            </a:pP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AB</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SDE</a:t>
            </a:r>
            <a:r>
              <a:rPr lang="zh-CN" altLang="en-US" sz="2017" kern="0" dirty="0">
                <a:solidFill>
                  <a:srgbClr val="000000"/>
                </a:solidFill>
                <a:latin typeface="Times New Roman" pitchFamily="65" charset="-122"/>
                <a:ea typeface="宋体" pitchFamily="65" charset="-122"/>
              </a:rPr>
              <a:t>.又</a:t>
            </a:r>
            <a:r>
              <a:rPr lang="zh-CN" altLang="en-US" sz="2017" i="1" kern="0" dirty="0">
                <a:solidFill>
                  <a:srgbClr val="000000"/>
                </a:solidFill>
                <a:latin typeface="Times New Roman" pitchFamily="65" charset="-122"/>
                <a:ea typeface="宋体" pitchFamily="65" charset="-122"/>
              </a:rPr>
              <a:t>SD</a:t>
            </a:r>
            <a:r>
              <a:rPr lang="zh-CN" altLang="en-US" sz="2017" kern="0" dirty="0">
                <a:solidFill>
                  <a:srgbClr val="000000"/>
                </a:solidFill>
                <a:latin typeface="NEU-BZ" pitchFamily="65" charset="-122"/>
                <a:ea typeface="NEU-BZ" pitchFamily="65" charset="-122"/>
              </a:rPr>
              <a:t>⊂</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SDE</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AB</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SD</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在△</a:t>
            </a:r>
            <a:r>
              <a:rPr lang="zh-CN" altLang="en-US" sz="2017" i="1" kern="0" dirty="0">
                <a:solidFill>
                  <a:srgbClr val="000000"/>
                </a:solidFill>
                <a:latin typeface="Times New Roman" pitchFamily="65" charset="-122"/>
                <a:ea typeface="宋体" pitchFamily="65" charset="-122"/>
              </a:rPr>
              <a:t>SAC</a:t>
            </a:r>
            <a:r>
              <a:rPr lang="zh-CN" altLang="en-US" sz="2017" kern="0" dirty="0">
                <a:solidFill>
                  <a:srgbClr val="000000"/>
                </a:solidFill>
                <a:latin typeface="Times New Roman" pitchFamily="65" charset="-122"/>
                <a:ea typeface="宋体" pitchFamily="65" charset="-122"/>
              </a:rPr>
              <a:t>中,</a:t>
            </a:r>
            <a:r>
              <a:rPr lang="zh-CN" altLang="en-US" sz="2017" i="1" kern="0" dirty="0">
                <a:solidFill>
                  <a:srgbClr val="000000"/>
                </a:solidFill>
                <a:latin typeface="Times New Roman" pitchFamily="65" charset="-122"/>
                <a:ea typeface="宋体" pitchFamily="65" charset="-122"/>
              </a:rPr>
              <a:t>SA</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SC</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D</a:t>
            </a:r>
            <a:r>
              <a:rPr lang="zh-CN" altLang="en-US" sz="2017" kern="0" dirty="0">
                <a:solidFill>
                  <a:srgbClr val="000000"/>
                </a:solidFill>
                <a:latin typeface="Times New Roman" pitchFamily="65" charset="-122"/>
                <a:ea typeface="宋体" pitchFamily="65" charset="-122"/>
              </a:rPr>
              <a:t>为</a:t>
            </a:r>
            <a:r>
              <a:rPr lang="zh-CN" altLang="en-US" sz="2017" i="1" kern="0" dirty="0">
                <a:solidFill>
                  <a:srgbClr val="000000"/>
                </a:solidFill>
                <a:latin typeface="Times New Roman" pitchFamily="65" charset="-122"/>
                <a:ea typeface="宋体" pitchFamily="65" charset="-122"/>
              </a:rPr>
              <a:t>AC</a:t>
            </a:r>
            <a:r>
              <a:rPr lang="zh-CN" altLang="en-US" sz="2017" kern="0" dirty="0">
                <a:solidFill>
                  <a:srgbClr val="000000"/>
                </a:solidFill>
                <a:latin typeface="Times New Roman" pitchFamily="65" charset="-122"/>
                <a:ea typeface="宋体" pitchFamily="65" charset="-122"/>
              </a:rPr>
              <a:t>的中点,∴</a:t>
            </a:r>
            <a:r>
              <a:rPr lang="zh-CN" altLang="en-US" sz="2017" i="1" kern="0" dirty="0">
                <a:solidFill>
                  <a:srgbClr val="000000"/>
                </a:solidFill>
                <a:latin typeface="Times New Roman" pitchFamily="65" charset="-122"/>
                <a:ea typeface="宋体" pitchFamily="65" charset="-122"/>
              </a:rPr>
              <a:t>SD</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AC</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又</a:t>
            </a:r>
            <a:r>
              <a:rPr lang="zh-CN" altLang="en-US" sz="2017" i="1" kern="0" dirty="0">
                <a:solidFill>
                  <a:srgbClr val="000000"/>
                </a:solidFill>
                <a:latin typeface="Times New Roman" pitchFamily="65" charset="-122"/>
                <a:ea typeface="宋体" pitchFamily="65" charset="-122"/>
              </a:rPr>
              <a:t>AC</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AB</a:t>
            </a:r>
            <a:r>
              <a:rPr lang="zh-CN" altLang="en-US" sz="2017" kern="0" dirty="0">
                <a:solidFill>
                  <a:srgbClr val="000000"/>
                </a:solidFill>
                <a:latin typeface="NEU-BZ" pitchFamily="65" charset="-122"/>
                <a:ea typeface="NEU-BZ" pitchFamily="65" charset="-122"/>
              </a:rPr>
              <a:t>⊂</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ABC</a:t>
            </a:r>
            <a:r>
              <a:rPr lang="zh-CN" altLang="en-US" sz="2017" kern="0" dirty="0">
                <a:solidFill>
                  <a:srgbClr val="000000"/>
                </a:solidFill>
                <a:latin typeface="Times New Roman" pitchFamily="65" charset="-122"/>
                <a:ea typeface="宋体" pitchFamily="65" charset="-122"/>
              </a:rPr>
              <a:t>,且</a:t>
            </a:r>
            <a:r>
              <a:rPr lang="zh-CN" altLang="en-US" sz="2017" i="1" kern="0" dirty="0">
                <a:solidFill>
                  <a:srgbClr val="000000"/>
                </a:solidFill>
                <a:latin typeface="Times New Roman" pitchFamily="65" charset="-122"/>
                <a:ea typeface="宋体" pitchFamily="65" charset="-122"/>
              </a:rPr>
              <a:t>AC</a:t>
            </a:r>
            <a:r>
              <a:rPr lang="zh-CN" altLang="en-US" sz="2017" kern="0" dirty="0">
                <a:solidFill>
                  <a:srgbClr val="000000"/>
                </a:solidFill>
                <a:latin typeface="黑体"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AB</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SD</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ABC</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(2)由于</a:t>
            </a:r>
            <a:r>
              <a:rPr lang="zh-CN" altLang="en-US" sz="2017" i="1" kern="0" dirty="0">
                <a:solidFill>
                  <a:srgbClr val="000000"/>
                </a:solidFill>
                <a:latin typeface="Times New Roman" pitchFamily="65" charset="-122"/>
                <a:ea typeface="宋体" pitchFamily="65" charset="-122"/>
              </a:rPr>
              <a:t>AB</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BC</a:t>
            </a:r>
            <a:r>
              <a:rPr lang="zh-CN" altLang="en-US" sz="2017" kern="0" dirty="0">
                <a:solidFill>
                  <a:srgbClr val="000000"/>
                </a:solidFill>
                <a:latin typeface="Times New Roman" pitchFamily="65" charset="-122"/>
                <a:ea typeface="宋体" pitchFamily="65" charset="-122"/>
              </a:rPr>
              <a:t>,所以</a:t>
            </a:r>
            <a:r>
              <a:rPr lang="zh-CN" altLang="en-US" sz="2017" i="1" kern="0" dirty="0">
                <a:solidFill>
                  <a:srgbClr val="000000"/>
                </a:solidFill>
                <a:latin typeface="Times New Roman" pitchFamily="65" charset="-122"/>
                <a:ea typeface="宋体" pitchFamily="65" charset="-122"/>
              </a:rPr>
              <a:t>BD</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AC</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由(1)可知,</a:t>
            </a:r>
            <a:r>
              <a:rPr lang="zh-CN" altLang="en-US" sz="2017" i="1" kern="0" dirty="0">
                <a:solidFill>
                  <a:srgbClr val="000000"/>
                </a:solidFill>
                <a:latin typeface="Times New Roman" pitchFamily="65" charset="-122"/>
                <a:ea typeface="宋体" pitchFamily="65" charset="-122"/>
              </a:rPr>
              <a:t>SD</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ABC</a:t>
            </a:r>
            <a:r>
              <a:rPr lang="zh-CN" altLang="en-US" sz="2017" kern="0" dirty="0">
                <a:solidFill>
                  <a:srgbClr val="000000"/>
                </a:solidFill>
                <a:latin typeface="Times New Roman" pitchFamily="65" charset="-122"/>
                <a:ea typeface="宋体" pitchFamily="65" charset="-122"/>
              </a:rPr>
              <a:t>,且</a:t>
            </a:r>
            <a:r>
              <a:rPr lang="zh-CN" altLang="en-US" sz="2017" i="1" kern="0" dirty="0">
                <a:solidFill>
                  <a:srgbClr val="000000"/>
                </a:solidFill>
                <a:latin typeface="Times New Roman" pitchFamily="65" charset="-122"/>
                <a:ea typeface="宋体" pitchFamily="65" charset="-122"/>
              </a:rPr>
              <a:t>BD</a:t>
            </a:r>
            <a:r>
              <a:rPr lang="zh-CN" altLang="en-US" sz="2017" kern="0" dirty="0">
                <a:solidFill>
                  <a:srgbClr val="000000"/>
                </a:solidFill>
                <a:latin typeface="NEU-BZ" pitchFamily="65" charset="-122"/>
                <a:ea typeface="NEU-BZ" pitchFamily="65" charset="-122"/>
              </a:rPr>
              <a:t>⊂</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ABC</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SD</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BD</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又</a:t>
            </a:r>
            <a:r>
              <a:rPr lang="zh-CN" altLang="en-US" sz="2017" i="1" kern="0" dirty="0">
                <a:solidFill>
                  <a:srgbClr val="000000"/>
                </a:solidFill>
                <a:latin typeface="Times New Roman" pitchFamily="65" charset="-122"/>
                <a:ea typeface="宋体" pitchFamily="65" charset="-122"/>
              </a:rPr>
              <a:t>SD</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AC</a:t>
            </a:r>
            <a:r>
              <a:rPr lang="zh-CN" altLang="en-US" sz="2017" kern="0" dirty="0">
                <a:solidFill>
                  <a:srgbClr val="000000"/>
                </a:solidFill>
                <a:latin typeface="NEU-BZ" pitchFamily="65" charset="-122"/>
                <a:ea typeface="NEU-BZ" pitchFamily="65" charset="-122"/>
              </a:rPr>
              <a:t>⊂</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SAC</a:t>
            </a:r>
            <a:r>
              <a:rPr lang="zh-CN" altLang="en-US" sz="2017" kern="0" dirty="0">
                <a:solidFill>
                  <a:srgbClr val="000000"/>
                </a:solidFill>
                <a:latin typeface="Times New Roman" pitchFamily="65" charset="-122"/>
                <a:ea typeface="宋体" pitchFamily="65" charset="-122"/>
              </a:rPr>
              <a:t>,且</a:t>
            </a:r>
            <a:r>
              <a:rPr lang="zh-CN" altLang="en-US" sz="2017" i="1" kern="0" dirty="0">
                <a:solidFill>
                  <a:srgbClr val="000000"/>
                </a:solidFill>
                <a:latin typeface="Times New Roman" pitchFamily="65" charset="-122"/>
                <a:ea typeface="宋体" pitchFamily="65" charset="-122"/>
              </a:rPr>
              <a:t>SD</a:t>
            </a:r>
            <a:r>
              <a:rPr lang="zh-CN" altLang="en-US" sz="2017" kern="0" dirty="0">
                <a:solidFill>
                  <a:srgbClr val="000000"/>
                </a:solidFill>
                <a:latin typeface="黑体"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AC</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D</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BD</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SAC</a:t>
            </a:r>
            <a:r>
              <a:rPr lang="zh-CN" altLang="en-US" sz="2017" kern="0" dirty="0">
                <a:solidFill>
                  <a:srgbClr val="000000"/>
                </a:solidFill>
                <a:latin typeface="Times New Roman" pitchFamily="65" charset="-122"/>
                <a:ea typeface="宋体" pitchFamily="65" charset="-122"/>
              </a:rPr>
              <a:t>.</a:t>
            </a:r>
            <a:endParaRPr lang="zh-CN" altLang="en-US" sz="1805" dirty="0"/>
          </a:p>
        </p:txBody>
      </p:sp>
      <p:sp>
        <p:nvSpPr>
          <p:cNvPr id="3" name="矩形 2"/>
          <p:cNvSpPr/>
          <p:nvPr/>
        </p:nvSpPr>
        <p:spPr>
          <a:xfrm>
            <a:off x="2013639" y="1082264"/>
            <a:ext cx="8021481" cy="2418357"/>
          </a:xfrm>
          <a:prstGeom prst="rect">
            <a:avLst/>
          </a:prstGeom>
        </p:spPr>
        <p:txBody>
          <a:bodyPr wrap="square">
            <a:spAutoFit/>
          </a:bodyPr>
          <a:lstStyle/>
          <a:p>
            <a:pPr eaLnBrk="0" latinLnBrk="1" hangingPunct="0">
              <a:lnSpc>
                <a:spcPct val="150000"/>
              </a:lnSpc>
              <a:spcBef>
                <a:spcPts val="2077"/>
              </a:spcBef>
            </a:pPr>
            <a:r>
              <a:rPr lang="zh-CN" altLang="en-US" sz="2015" kern="0" dirty="0">
                <a:solidFill>
                  <a:srgbClr val="000000"/>
                </a:solidFill>
                <a:latin typeface="Times New Roman" pitchFamily="65" charset="-122"/>
                <a:ea typeface="宋体" pitchFamily="65" charset="-122"/>
              </a:rPr>
              <a:t> 在Rt△</a:t>
            </a:r>
            <a:r>
              <a:rPr lang="zh-CN" altLang="en-US" sz="2015" i="1" kern="0" dirty="0">
                <a:solidFill>
                  <a:srgbClr val="000000"/>
                </a:solidFill>
                <a:latin typeface="Times New Roman" pitchFamily="65" charset="-122"/>
                <a:ea typeface="宋体" pitchFamily="65" charset="-122"/>
              </a:rPr>
              <a:t>ABC</a:t>
            </a:r>
            <a:r>
              <a:rPr lang="zh-CN" altLang="en-US" sz="2015" kern="0" dirty="0">
                <a:solidFill>
                  <a:srgbClr val="000000"/>
                </a:solidFill>
                <a:latin typeface="Times New Roman" pitchFamily="65" charset="-122"/>
                <a:ea typeface="宋体" pitchFamily="65" charset="-122"/>
              </a:rPr>
              <a:t>中,</a:t>
            </a:r>
            <a:r>
              <a:rPr lang="zh-CN" altLang="en-US" sz="2015" i="1" kern="0" dirty="0">
                <a:solidFill>
                  <a:srgbClr val="000000"/>
                </a:solidFill>
                <a:latin typeface="Times New Roman" pitchFamily="65" charset="-122"/>
                <a:ea typeface="宋体" pitchFamily="65" charset="-122"/>
              </a:rPr>
              <a:t>D</a:t>
            </a:r>
            <a:r>
              <a:rPr lang="zh-CN" altLang="en-US" sz="2015" kern="0" dirty="0">
                <a:solidFill>
                  <a:srgbClr val="000000"/>
                </a:solidFill>
                <a:latin typeface="Times New Roman" pitchFamily="65" charset="-122"/>
                <a:ea typeface="宋体" pitchFamily="65" charset="-122"/>
              </a:rPr>
              <a:t>,</a:t>
            </a:r>
            <a:r>
              <a:rPr lang="zh-CN" altLang="en-US" sz="2015" i="1" kern="0" dirty="0">
                <a:solidFill>
                  <a:srgbClr val="000000"/>
                </a:solidFill>
                <a:latin typeface="Times New Roman" pitchFamily="65" charset="-122"/>
                <a:ea typeface="宋体" pitchFamily="65" charset="-122"/>
              </a:rPr>
              <a:t>E</a:t>
            </a:r>
            <a:r>
              <a:rPr lang="zh-CN" altLang="en-US" sz="2015" kern="0" dirty="0">
                <a:solidFill>
                  <a:srgbClr val="000000"/>
                </a:solidFill>
                <a:latin typeface="Times New Roman" pitchFamily="65" charset="-122"/>
                <a:ea typeface="宋体" pitchFamily="65" charset="-122"/>
              </a:rPr>
              <a:t>分别为</a:t>
            </a:r>
            <a:r>
              <a:rPr lang="zh-CN" altLang="en-US" sz="2015" i="1" kern="0" dirty="0">
                <a:solidFill>
                  <a:srgbClr val="000000"/>
                </a:solidFill>
                <a:latin typeface="Times New Roman" pitchFamily="65" charset="-122"/>
                <a:ea typeface="宋体" pitchFamily="65" charset="-122"/>
              </a:rPr>
              <a:t>AC</a:t>
            </a:r>
            <a:r>
              <a:rPr lang="zh-CN" altLang="en-US" sz="2015" kern="0" dirty="0">
                <a:solidFill>
                  <a:srgbClr val="000000"/>
                </a:solidFill>
                <a:latin typeface="Times New Roman" pitchFamily="65" charset="-122"/>
                <a:ea typeface="宋体" pitchFamily="65" charset="-122"/>
              </a:rPr>
              <a:t>,</a:t>
            </a:r>
            <a:r>
              <a:rPr lang="zh-CN" altLang="en-US" sz="2015" i="1" kern="0" dirty="0">
                <a:solidFill>
                  <a:srgbClr val="000000"/>
                </a:solidFill>
                <a:latin typeface="Times New Roman" pitchFamily="65" charset="-122"/>
                <a:ea typeface="宋体" pitchFamily="65" charset="-122"/>
              </a:rPr>
              <a:t>AB</a:t>
            </a:r>
            <a:r>
              <a:rPr lang="zh-CN" altLang="en-US" sz="2015" kern="0" dirty="0">
                <a:solidFill>
                  <a:srgbClr val="000000"/>
                </a:solidFill>
                <a:latin typeface="Times New Roman" pitchFamily="65" charset="-122"/>
                <a:ea typeface="宋体" pitchFamily="65" charset="-122"/>
              </a:rPr>
              <a:t>的中点,</a:t>
            </a:r>
            <a:endParaRPr lang="zh-CN" altLang="en-US" sz="2015" dirty="0"/>
          </a:p>
          <a:p>
            <a:pPr eaLnBrk="0" latinLnBrk="1" hangingPunct="0">
              <a:lnSpc>
                <a:spcPct val="150000"/>
              </a:lnSpc>
            </a:pPr>
            <a:r>
              <a:rPr lang="zh-CN" altLang="en-US" sz="2015" kern="0" dirty="0">
                <a:solidFill>
                  <a:srgbClr val="000000"/>
                </a:solidFill>
                <a:latin typeface="Times New Roman" pitchFamily="65" charset="-122"/>
                <a:ea typeface="宋体" pitchFamily="65" charset="-122"/>
              </a:rPr>
              <a:t>∴</a:t>
            </a:r>
            <a:r>
              <a:rPr lang="zh-CN" altLang="en-US" sz="2015" i="1" kern="0" dirty="0">
                <a:solidFill>
                  <a:srgbClr val="000000"/>
                </a:solidFill>
                <a:latin typeface="Times New Roman" pitchFamily="65" charset="-122"/>
                <a:ea typeface="宋体" pitchFamily="65" charset="-122"/>
              </a:rPr>
              <a:t>DE</a:t>
            </a:r>
            <a:r>
              <a:rPr lang="zh-CN" altLang="en-US" sz="2015" kern="0" dirty="0">
                <a:solidFill>
                  <a:srgbClr val="000000"/>
                </a:solidFill>
                <a:latin typeface="Times New Roman" pitchFamily="65" charset="-122"/>
                <a:ea typeface="宋体" pitchFamily="65" charset="-122"/>
              </a:rPr>
              <a:t>∥</a:t>
            </a:r>
            <a:r>
              <a:rPr lang="zh-CN" altLang="en-US" sz="2015" i="1" kern="0" dirty="0">
                <a:solidFill>
                  <a:srgbClr val="000000"/>
                </a:solidFill>
                <a:latin typeface="Times New Roman" pitchFamily="65" charset="-122"/>
                <a:ea typeface="宋体" pitchFamily="65" charset="-122"/>
              </a:rPr>
              <a:t>BC</a:t>
            </a:r>
            <a:r>
              <a:rPr lang="zh-CN" altLang="en-US" sz="2015" kern="0" dirty="0">
                <a:solidFill>
                  <a:srgbClr val="000000"/>
                </a:solidFill>
                <a:latin typeface="Times New Roman" pitchFamily="65" charset="-122"/>
                <a:ea typeface="宋体" pitchFamily="65" charset="-122"/>
              </a:rPr>
              <a:t>,∵</a:t>
            </a:r>
            <a:r>
              <a:rPr lang="zh-CN" altLang="en-US" sz="2015" i="1" kern="0" dirty="0">
                <a:solidFill>
                  <a:srgbClr val="000000"/>
                </a:solidFill>
                <a:latin typeface="Times New Roman" pitchFamily="65" charset="-122"/>
                <a:ea typeface="宋体" pitchFamily="65" charset="-122"/>
              </a:rPr>
              <a:t>BC</a:t>
            </a:r>
            <a:r>
              <a:rPr lang="zh-CN" altLang="en-US" sz="2015" kern="0" dirty="0">
                <a:solidFill>
                  <a:srgbClr val="000000"/>
                </a:solidFill>
                <a:latin typeface="Times New Roman" pitchFamily="65" charset="-122"/>
                <a:ea typeface="宋体" pitchFamily="65" charset="-122"/>
              </a:rPr>
              <a:t>⊥</a:t>
            </a:r>
            <a:r>
              <a:rPr lang="zh-CN" altLang="en-US" sz="2015" i="1" kern="0" dirty="0">
                <a:solidFill>
                  <a:srgbClr val="000000"/>
                </a:solidFill>
                <a:latin typeface="Times New Roman" pitchFamily="65" charset="-122"/>
                <a:ea typeface="宋体" pitchFamily="65" charset="-122"/>
              </a:rPr>
              <a:t>AB</a:t>
            </a:r>
            <a:r>
              <a:rPr lang="zh-CN" altLang="en-US" sz="2015" kern="0" dirty="0">
                <a:solidFill>
                  <a:srgbClr val="000000"/>
                </a:solidFill>
                <a:latin typeface="Times New Roman" pitchFamily="65" charset="-122"/>
                <a:ea typeface="宋体" pitchFamily="65" charset="-122"/>
              </a:rPr>
              <a:t>,∴</a:t>
            </a:r>
            <a:r>
              <a:rPr lang="zh-CN" altLang="en-US" sz="2015" i="1" kern="0" dirty="0">
                <a:solidFill>
                  <a:srgbClr val="000000"/>
                </a:solidFill>
                <a:latin typeface="Times New Roman" pitchFamily="65" charset="-122"/>
                <a:ea typeface="宋体" pitchFamily="65" charset="-122"/>
              </a:rPr>
              <a:t>DE</a:t>
            </a:r>
            <a:r>
              <a:rPr lang="zh-CN" altLang="en-US" sz="2015" kern="0" dirty="0">
                <a:solidFill>
                  <a:srgbClr val="000000"/>
                </a:solidFill>
                <a:latin typeface="Times New Roman" pitchFamily="65" charset="-122"/>
                <a:ea typeface="宋体" pitchFamily="65" charset="-122"/>
              </a:rPr>
              <a:t>⊥</a:t>
            </a:r>
            <a:r>
              <a:rPr lang="zh-CN" altLang="en-US" sz="2015" i="1" kern="0" dirty="0">
                <a:solidFill>
                  <a:srgbClr val="000000"/>
                </a:solidFill>
                <a:latin typeface="Times New Roman" pitchFamily="65" charset="-122"/>
                <a:ea typeface="宋体" pitchFamily="65" charset="-122"/>
              </a:rPr>
              <a:t>AB</a:t>
            </a:r>
            <a:r>
              <a:rPr lang="zh-CN" altLang="en-US" sz="2015" kern="0" dirty="0">
                <a:solidFill>
                  <a:srgbClr val="000000"/>
                </a:solidFill>
                <a:latin typeface="Times New Roman" pitchFamily="65" charset="-122"/>
                <a:ea typeface="宋体" pitchFamily="65" charset="-122"/>
              </a:rPr>
              <a:t>,</a:t>
            </a:r>
            <a:endParaRPr lang="zh-CN" altLang="en-US" sz="2015" dirty="0"/>
          </a:p>
          <a:p>
            <a:pPr eaLnBrk="0" latinLnBrk="1" hangingPunct="0">
              <a:lnSpc>
                <a:spcPct val="150000"/>
              </a:lnSpc>
            </a:pPr>
            <a:r>
              <a:rPr lang="zh-CN" altLang="en-US" sz="2015" kern="0" dirty="0">
                <a:solidFill>
                  <a:srgbClr val="000000"/>
                </a:solidFill>
                <a:latin typeface="Times New Roman" pitchFamily="65" charset="-122"/>
                <a:ea typeface="宋体" pitchFamily="65" charset="-122"/>
              </a:rPr>
              <a:t>∵</a:t>
            </a:r>
            <a:r>
              <a:rPr lang="zh-CN" altLang="en-US" sz="2015" i="1" kern="0" dirty="0">
                <a:solidFill>
                  <a:srgbClr val="000000"/>
                </a:solidFill>
                <a:latin typeface="Times New Roman" pitchFamily="65" charset="-122"/>
                <a:ea typeface="宋体" pitchFamily="65" charset="-122"/>
              </a:rPr>
              <a:t>SA</a:t>
            </a:r>
            <a:r>
              <a:rPr lang="zh-CN" altLang="en-US" sz="2015" kern="0" dirty="0">
                <a:solidFill>
                  <a:srgbClr val="000000"/>
                </a:solidFill>
                <a:latin typeface="Times New Roman" pitchFamily="65" charset="-122"/>
                <a:ea typeface="宋体" pitchFamily="65" charset="-122"/>
              </a:rPr>
              <a:t>=</a:t>
            </a:r>
            <a:r>
              <a:rPr lang="zh-CN" altLang="en-US" sz="2015" i="1" kern="0" dirty="0">
                <a:solidFill>
                  <a:srgbClr val="000000"/>
                </a:solidFill>
                <a:latin typeface="Times New Roman" pitchFamily="65" charset="-122"/>
                <a:ea typeface="宋体" pitchFamily="65" charset="-122"/>
              </a:rPr>
              <a:t>SB</a:t>
            </a:r>
            <a:r>
              <a:rPr lang="zh-CN" altLang="en-US" sz="2015" kern="0" dirty="0">
                <a:solidFill>
                  <a:srgbClr val="000000"/>
                </a:solidFill>
                <a:latin typeface="Times New Roman" pitchFamily="65" charset="-122"/>
                <a:ea typeface="宋体" pitchFamily="65" charset="-122"/>
              </a:rPr>
              <a:t>,</a:t>
            </a:r>
            <a:endParaRPr lang="zh-CN" altLang="en-US" sz="2015" dirty="0"/>
          </a:p>
          <a:p>
            <a:pPr eaLnBrk="0" latinLnBrk="1" hangingPunct="0">
              <a:lnSpc>
                <a:spcPct val="150000"/>
              </a:lnSpc>
            </a:pPr>
            <a:r>
              <a:rPr lang="zh-CN" altLang="en-US" sz="2015" kern="0" dirty="0">
                <a:solidFill>
                  <a:srgbClr val="000000"/>
                </a:solidFill>
                <a:latin typeface="Times New Roman" pitchFamily="65" charset="-122"/>
                <a:ea typeface="宋体" pitchFamily="65" charset="-122"/>
              </a:rPr>
              <a:t>∴</a:t>
            </a:r>
            <a:r>
              <a:rPr lang="zh-CN" altLang="en-US" sz="2015" i="1" kern="0" dirty="0">
                <a:solidFill>
                  <a:srgbClr val="000000"/>
                </a:solidFill>
                <a:latin typeface="Times New Roman" pitchFamily="65" charset="-122"/>
                <a:ea typeface="宋体" pitchFamily="65" charset="-122"/>
              </a:rPr>
              <a:t>SE</a:t>
            </a:r>
            <a:r>
              <a:rPr lang="zh-CN" altLang="en-US" sz="2015" kern="0" dirty="0">
                <a:solidFill>
                  <a:srgbClr val="000000"/>
                </a:solidFill>
                <a:latin typeface="Times New Roman" pitchFamily="65" charset="-122"/>
                <a:ea typeface="宋体" pitchFamily="65" charset="-122"/>
              </a:rPr>
              <a:t>⊥</a:t>
            </a:r>
            <a:r>
              <a:rPr lang="zh-CN" altLang="en-US" sz="2015" i="1" kern="0" dirty="0">
                <a:solidFill>
                  <a:srgbClr val="000000"/>
                </a:solidFill>
                <a:latin typeface="Times New Roman" pitchFamily="65" charset="-122"/>
                <a:ea typeface="宋体" pitchFamily="65" charset="-122"/>
              </a:rPr>
              <a:t>AB</a:t>
            </a:r>
            <a:r>
              <a:rPr lang="zh-CN" altLang="en-US" sz="2015" kern="0" dirty="0">
                <a:solidFill>
                  <a:srgbClr val="000000"/>
                </a:solidFill>
                <a:latin typeface="Times New Roman" pitchFamily="65" charset="-122"/>
                <a:ea typeface="宋体" pitchFamily="65" charset="-122"/>
              </a:rPr>
              <a:t>.</a:t>
            </a:r>
            <a:endParaRPr lang="zh-CN" altLang="en-US" sz="2015" dirty="0"/>
          </a:p>
          <a:p>
            <a:pPr eaLnBrk="0" latinLnBrk="1" hangingPunct="0">
              <a:lnSpc>
                <a:spcPct val="150000"/>
              </a:lnSpc>
            </a:pPr>
            <a:r>
              <a:rPr lang="zh-CN" altLang="en-US" sz="2015" kern="0" dirty="0">
                <a:solidFill>
                  <a:srgbClr val="000000"/>
                </a:solidFill>
                <a:latin typeface="Times New Roman" pitchFamily="65" charset="-122"/>
                <a:ea typeface="宋体" pitchFamily="65" charset="-122"/>
              </a:rPr>
              <a:t>又</a:t>
            </a:r>
            <a:r>
              <a:rPr lang="zh-CN" altLang="en-US" sz="2015" i="1" kern="0" dirty="0">
                <a:solidFill>
                  <a:srgbClr val="000000"/>
                </a:solidFill>
                <a:latin typeface="Times New Roman" pitchFamily="65" charset="-122"/>
                <a:ea typeface="宋体" pitchFamily="65" charset="-122"/>
              </a:rPr>
              <a:t>DE</a:t>
            </a:r>
            <a:r>
              <a:rPr lang="zh-CN" altLang="en-US" sz="2015" kern="0" dirty="0">
                <a:solidFill>
                  <a:srgbClr val="000000"/>
                </a:solidFill>
                <a:latin typeface="Times New Roman" pitchFamily="65" charset="-122"/>
                <a:ea typeface="宋体" pitchFamily="65" charset="-122"/>
              </a:rPr>
              <a:t>,</a:t>
            </a:r>
            <a:r>
              <a:rPr lang="zh-CN" altLang="en-US" sz="2015" i="1" kern="0" dirty="0">
                <a:solidFill>
                  <a:srgbClr val="000000"/>
                </a:solidFill>
                <a:latin typeface="Times New Roman" pitchFamily="65" charset="-122"/>
                <a:ea typeface="宋体" pitchFamily="65" charset="-122"/>
              </a:rPr>
              <a:t>SE</a:t>
            </a:r>
            <a:r>
              <a:rPr lang="zh-CN" altLang="en-US" sz="2015" kern="0" dirty="0">
                <a:solidFill>
                  <a:srgbClr val="000000"/>
                </a:solidFill>
                <a:latin typeface="NEU-BZ" pitchFamily="65" charset="-122"/>
                <a:ea typeface="NEU-BZ" pitchFamily="65" charset="-122"/>
              </a:rPr>
              <a:t>⊂</a:t>
            </a:r>
            <a:r>
              <a:rPr lang="zh-CN" altLang="en-US" sz="2015" kern="0" dirty="0">
                <a:solidFill>
                  <a:srgbClr val="000000"/>
                </a:solidFill>
                <a:latin typeface="Times New Roman" pitchFamily="65" charset="-122"/>
                <a:ea typeface="宋体" pitchFamily="65" charset="-122"/>
              </a:rPr>
              <a:t>平面</a:t>
            </a:r>
            <a:r>
              <a:rPr lang="zh-CN" altLang="en-US" sz="2015" i="1" kern="0" dirty="0">
                <a:solidFill>
                  <a:srgbClr val="000000"/>
                </a:solidFill>
                <a:latin typeface="Times New Roman" pitchFamily="65" charset="-122"/>
                <a:ea typeface="宋体" pitchFamily="65" charset="-122"/>
              </a:rPr>
              <a:t>SDE</a:t>
            </a:r>
            <a:r>
              <a:rPr lang="zh-CN" altLang="en-US" sz="2015" kern="0" dirty="0">
                <a:solidFill>
                  <a:srgbClr val="000000"/>
                </a:solidFill>
                <a:latin typeface="Times New Roman" pitchFamily="65" charset="-122"/>
                <a:ea typeface="宋体" pitchFamily="65" charset="-122"/>
              </a:rPr>
              <a:t>,且</a:t>
            </a:r>
            <a:r>
              <a:rPr lang="zh-CN" altLang="en-US" sz="2015" i="1" kern="0" dirty="0">
                <a:solidFill>
                  <a:srgbClr val="000000"/>
                </a:solidFill>
                <a:latin typeface="Times New Roman" pitchFamily="65" charset="-122"/>
                <a:ea typeface="宋体" pitchFamily="65" charset="-122"/>
              </a:rPr>
              <a:t>SE</a:t>
            </a:r>
            <a:r>
              <a:rPr lang="zh-CN" altLang="en-US" sz="2015" kern="0" dirty="0">
                <a:solidFill>
                  <a:srgbClr val="000000"/>
                </a:solidFill>
                <a:latin typeface="黑体" pitchFamily="65" charset="-122"/>
                <a:ea typeface="宋体" pitchFamily="65" charset="-122"/>
              </a:rPr>
              <a:t>∩</a:t>
            </a:r>
            <a:r>
              <a:rPr lang="zh-CN" altLang="en-US" sz="2015" i="1" kern="0" dirty="0">
                <a:solidFill>
                  <a:srgbClr val="000000"/>
                </a:solidFill>
                <a:latin typeface="Times New Roman" pitchFamily="65" charset="-122"/>
                <a:ea typeface="宋体" pitchFamily="65" charset="-122"/>
              </a:rPr>
              <a:t>DE</a:t>
            </a:r>
            <a:r>
              <a:rPr lang="zh-CN" altLang="en-US" sz="2015" kern="0" dirty="0">
                <a:solidFill>
                  <a:srgbClr val="000000"/>
                </a:solidFill>
                <a:latin typeface="Times New Roman" pitchFamily="65" charset="-122"/>
                <a:ea typeface="宋体" pitchFamily="65" charset="-122"/>
              </a:rPr>
              <a:t>=</a:t>
            </a:r>
            <a:r>
              <a:rPr lang="zh-CN" altLang="en-US" sz="2015" i="1" kern="0" dirty="0">
                <a:solidFill>
                  <a:srgbClr val="000000"/>
                </a:solidFill>
                <a:latin typeface="Times New Roman" pitchFamily="65" charset="-122"/>
                <a:ea typeface="宋体" pitchFamily="65" charset="-122"/>
              </a:rPr>
              <a:t>E</a:t>
            </a:r>
            <a:r>
              <a:rPr lang="zh-CN" altLang="en-US" sz="2015" kern="0" dirty="0">
                <a:solidFill>
                  <a:srgbClr val="000000"/>
                </a:solidFill>
                <a:latin typeface="Times New Roman" pitchFamily="65" charset="-122"/>
                <a:ea typeface="宋体" pitchFamily="65" charset="-122"/>
              </a:rPr>
              <a:t>,</a:t>
            </a:r>
            <a:endParaRPr lang="zh-CN" altLang="en-US" sz="2015" dirty="0"/>
          </a:p>
        </p:txBody>
      </p:sp>
    </p:spTree>
    <p:custDataLst>
      <p:custData r:id="rId1"/>
    </p:custDataLst>
    <p:extLst>
      <p:ext uri="{BB962C8B-B14F-4D97-AF65-F5344CB8AC3E}">
        <p14:creationId xmlns:p14="http://schemas.microsoft.com/office/powerpoint/2010/main" xmlns="" val="34841423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1082757"/>
            <a:ext cx="8147747" cy="2837487"/>
          </a:xfrm>
          <a:prstGeom prst="rect">
            <a:avLst/>
          </a:prstGeom>
          <a:noFill/>
        </p:spPr>
        <p:txBody>
          <a:bodyPr wrap="square" lIns="0" tIns="0" rIns="0" bIns="0" rtlCol="0">
            <a:spAutoFit/>
          </a:bodyPr>
          <a:lstStyle/>
          <a:p>
            <a:pPr eaLnBrk="0" latinLnBrk="1" hangingPunct="0">
              <a:lnSpc>
                <a:spcPct val="150000"/>
              </a:lnSpc>
            </a:pPr>
            <a:r>
              <a:rPr lang="zh-CN" altLang="en-US" sz="2206" b="1" kern="0" dirty="0">
                <a:solidFill>
                  <a:srgbClr val="000000"/>
                </a:solidFill>
                <a:latin typeface="黑体" panose="02010609060101010101" pitchFamily="49" charset="-122"/>
                <a:ea typeface="黑体" panose="02010609060101010101" pitchFamily="49" charset="-122"/>
              </a:rPr>
              <a:t>方法2  证明面面垂直的方法</a:t>
            </a:r>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1.利用判定定理.在审题时要注意直观判断哪条直线可能是垂线,充分利</a:t>
            </a:r>
            <a:r>
              <a:rPr sz="1805" dirty="0"/>
              <a:t/>
            </a:r>
            <a:br>
              <a:rPr sz="1805" dirty="0"/>
            </a:br>
            <a:r>
              <a:rPr lang="zh-CN" altLang="en-US" sz="2017" kern="0" dirty="0">
                <a:solidFill>
                  <a:srgbClr val="000000"/>
                </a:solidFill>
                <a:latin typeface="Times New Roman" pitchFamily="65" charset="-122"/>
                <a:ea typeface="宋体" pitchFamily="65" charset="-122"/>
              </a:rPr>
              <a:t>用等腰三角形底边上的中线垂直于底边,勾股定理的逆定理等.</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2.用定义法证明.只需判定两平面所成的二面角为直二面角.</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3.客观题中也可应用“两个平行平面中的一个垂直于第三个平面,则另</a:t>
            </a:r>
            <a:r>
              <a:rPr sz="1805" dirty="0"/>
              <a:t/>
            </a:r>
            <a:br>
              <a:rPr sz="1805" dirty="0"/>
            </a:br>
            <a:r>
              <a:rPr lang="zh-CN" altLang="en-US" sz="2017" kern="0" dirty="0">
                <a:solidFill>
                  <a:srgbClr val="000000"/>
                </a:solidFill>
                <a:latin typeface="Times New Roman" pitchFamily="65" charset="-122"/>
                <a:ea typeface="宋体" pitchFamily="65" charset="-122"/>
              </a:rPr>
              <a:t>一个也垂直于第三个平面”进行证明.</a:t>
            </a:r>
            <a:endParaRPr lang="zh-CN" altLang="en-US" sz="1805" dirty="0"/>
          </a:p>
        </p:txBody>
      </p:sp>
    </p:spTree>
    <p:custDataLst>
      <p:custData r:id="rId1"/>
    </p:custDataLst>
    <p:extLst>
      <p:ext uri="{BB962C8B-B14F-4D97-AF65-F5344CB8AC3E}">
        <p14:creationId xmlns:p14="http://schemas.microsoft.com/office/powerpoint/2010/main" xmlns="" val="37085280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53707" y="1190610"/>
            <a:ext cx="8147747" cy="4243760"/>
            <a:chOff x="540000" y="1080000"/>
            <a:chExt cx="8127000" cy="4232954"/>
          </a:xfrm>
        </p:grpSpPr>
        <p:sp>
          <p:nvSpPr>
            <p:cNvPr id="2" name="TextBox 2"/>
            <p:cNvSpPr txBox="1"/>
            <p:nvPr/>
          </p:nvSpPr>
          <p:spPr>
            <a:xfrm>
              <a:off x="540000" y="1080000"/>
              <a:ext cx="8127000" cy="4232954"/>
            </a:xfrm>
            <a:prstGeom prst="rect">
              <a:avLst/>
            </a:prstGeom>
            <a:noFill/>
          </p:spPr>
          <p:txBody>
            <a:bodyPr wrap="square" lIns="0" tIns="0" rIns="0" bIns="0" rtlCol="0">
              <a:spAutoFit/>
            </a:bodyPr>
            <a:lstStyle/>
            <a:p>
              <a:pPr eaLnBrk="0" latinLnBrk="1" hangingPunct="0">
                <a:lnSpc>
                  <a:spcPct val="150000"/>
                </a:lnSpc>
              </a:pPr>
              <a:r>
                <a:rPr lang="zh-CN" altLang="en-US" sz="2017" b="1" kern="0" dirty="0">
                  <a:solidFill>
                    <a:srgbClr val="000000"/>
                  </a:solidFill>
                  <a:latin typeface="Times New Roman" pitchFamily="65" charset="-122"/>
                  <a:ea typeface="宋体" pitchFamily="65" charset="-122"/>
                </a:rPr>
                <a:t>例2　</a:t>
              </a:r>
              <a:r>
                <a:rPr lang="zh-CN" altLang="en-US" sz="2017" kern="0" dirty="0">
                  <a:solidFill>
                    <a:srgbClr val="000000"/>
                  </a:solidFill>
                  <a:latin typeface="Times New Roman" pitchFamily="65" charset="-122"/>
                  <a:ea typeface="宋体" pitchFamily="65" charset="-122"/>
                </a:rPr>
                <a:t>如图,在三棱锥</a:t>
              </a:r>
              <a:r>
                <a:rPr lang="zh-CN" altLang="en-US" sz="2017" i="1" kern="0" dirty="0">
                  <a:solidFill>
                    <a:srgbClr val="000000"/>
                  </a:solidFill>
                  <a:latin typeface="Times New Roman" pitchFamily="65" charset="-122"/>
                  <a:ea typeface="宋体" pitchFamily="65" charset="-122"/>
                </a:rPr>
                <a:t>P</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ABC</a:t>
              </a:r>
              <a:r>
                <a:rPr lang="zh-CN" altLang="en-US" sz="2017" kern="0" dirty="0">
                  <a:solidFill>
                    <a:srgbClr val="000000"/>
                  </a:solidFill>
                  <a:latin typeface="Times New Roman" pitchFamily="65" charset="-122"/>
                  <a:ea typeface="宋体" pitchFamily="65" charset="-122"/>
                </a:rPr>
                <a:t>中,</a:t>
              </a:r>
              <a:r>
                <a:rPr lang="zh-CN" altLang="en-US" sz="2017" i="1" kern="0" dirty="0">
                  <a:solidFill>
                    <a:srgbClr val="000000"/>
                  </a:solidFill>
                  <a:latin typeface="Times New Roman" pitchFamily="65" charset="-122"/>
                  <a:ea typeface="宋体" pitchFamily="65" charset="-122"/>
                </a:rPr>
                <a:t>D</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E</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F</a:t>
              </a:r>
              <a:r>
                <a:rPr lang="zh-CN" altLang="en-US" sz="2017" kern="0" dirty="0">
                  <a:solidFill>
                    <a:srgbClr val="000000"/>
                  </a:solidFill>
                  <a:latin typeface="Times New Roman" pitchFamily="65" charset="-122"/>
                  <a:ea typeface="宋体" pitchFamily="65" charset="-122"/>
                </a:rPr>
                <a:t>分别为棱</a:t>
              </a:r>
              <a:r>
                <a:rPr lang="zh-CN" altLang="en-US" sz="2017" i="1" kern="0" dirty="0">
                  <a:solidFill>
                    <a:srgbClr val="000000"/>
                  </a:solidFill>
                  <a:latin typeface="Times New Roman" pitchFamily="65" charset="-122"/>
                  <a:ea typeface="宋体" pitchFamily="65" charset="-122"/>
                </a:rPr>
                <a:t>PC</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AC</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AB</a:t>
              </a:r>
              <a:r>
                <a:rPr lang="zh-CN" altLang="en-US" sz="2017" kern="0" dirty="0">
                  <a:solidFill>
                    <a:srgbClr val="000000"/>
                  </a:solidFill>
                  <a:latin typeface="Times New Roman" pitchFamily="65" charset="-122"/>
                  <a:ea typeface="宋体" pitchFamily="65" charset="-122"/>
                </a:rPr>
                <a:t>的中点.已知</a:t>
              </a:r>
              <a:r>
                <a:rPr lang="zh-CN" altLang="en-US" sz="2017" i="1" kern="0" dirty="0">
                  <a:solidFill>
                    <a:srgbClr val="000000"/>
                  </a:solidFill>
                  <a:latin typeface="Times New Roman" pitchFamily="65" charset="-122"/>
                  <a:ea typeface="宋体" pitchFamily="65" charset="-122"/>
                </a:rPr>
                <a:t>PA</a:t>
              </a:r>
              <a:r>
                <a:rPr sz="1805" dirty="0"/>
                <a:t/>
              </a:r>
              <a:br>
                <a:rPr sz="1805" dirty="0"/>
              </a:b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AC</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PA</a:t>
              </a:r>
              <a:r>
                <a:rPr lang="zh-CN" altLang="en-US" sz="2017" kern="0" dirty="0">
                  <a:solidFill>
                    <a:srgbClr val="000000"/>
                  </a:solidFill>
                  <a:latin typeface="Times New Roman" pitchFamily="65" charset="-122"/>
                  <a:ea typeface="宋体" pitchFamily="65" charset="-122"/>
                </a:rPr>
                <a:t>=6,</a:t>
              </a:r>
              <a:r>
                <a:rPr lang="zh-CN" altLang="en-US" sz="2017" i="1" kern="0" dirty="0">
                  <a:solidFill>
                    <a:srgbClr val="000000"/>
                  </a:solidFill>
                  <a:latin typeface="Times New Roman" pitchFamily="65" charset="-122"/>
                  <a:ea typeface="宋体" pitchFamily="65" charset="-122"/>
                </a:rPr>
                <a:t>BC</a:t>
              </a:r>
              <a:r>
                <a:rPr lang="zh-CN" altLang="en-US" sz="2017" kern="0" dirty="0">
                  <a:solidFill>
                    <a:srgbClr val="000000"/>
                  </a:solidFill>
                  <a:latin typeface="Times New Roman" pitchFamily="65" charset="-122"/>
                  <a:ea typeface="宋体" pitchFamily="65" charset="-122"/>
                </a:rPr>
                <a:t>=8,</a:t>
              </a:r>
              <a:r>
                <a:rPr lang="zh-CN" altLang="en-US" sz="2017" i="1" kern="0" dirty="0">
                  <a:solidFill>
                    <a:srgbClr val="000000"/>
                  </a:solidFill>
                  <a:latin typeface="Times New Roman" pitchFamily="65" charset="-122"/>
                  <a:ea typeface="宋体" pitchFamily="65" charset="-122"/>
                </a:rPr>
                <a:t>DF</a:t>
              </a:r>
              <a:r>
                <a:rPr lang="zh-CN" altLang="en-US" sz="2017" kern="0" dirty="0">
                  <a:solidFill>
                    <a:srgbClr val="000000"/>
                  </a:solidFill>
                  <a:latin typeface="Times New Roman" pitchFamily="65" charset="-122"/>
                  <a:ea typeface="宋体" pitchFamily="65" charset="-122"/>
                </a:rPr>
                <a:t>=5.</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求证:平面</a:t>
              </a:r>
              <a:r>
                <a:rPr lang="zh-CN" altLang="en-US" sz="2017" i="1" kern="0" dirty="0">
                  <a:solidFill>
                    <a:srgbClr val="000000"/>
                  </a:solidFill>
                  <a:latin typeface="Times New Roman" pitchFamily="65" charset="-122"/>
                  <a:ea typeface="宋体" pitchFamily="65" charset="-122"/>
                </a:rPr>
                <a:t>BDE</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ABC</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9899" kern="0" spc="10553" dirty="0">
                  <a:solidFill>
                    <a:srgbClr val="000000"/>
                  </a:solidFill>
                  <a:latin typeface="Times New Roman" pitchFamily="65" charset="-122"/>
                  <a:ea typeface="宋体" pitchFamily="65" charset="-122"/>
                </a:rPr>
                <a:t> </a:t>
              </a:r>
              <a:endParaRPr lang="zh-CN" altLang="en-US" sz="1805" dirty="0"/>
            </a:p>
            <a:p>
              <a:pPr eaLnBrk="0" latinLnBrk="1" hangingPunct="0">
                <a:lnSpc>
                  <a:spcPct val="150000"/>
                </a:lnSpc>
              </a:pPr>
              <a:r>
                <a:rPr lang="zh-CN" altLang="en-US" sz="2434" kern="0" spc="52532" dirty="0">
                  <a:solidFill>
                    <a:srgbClr val="000000"/>
                  </a:solidFill>
                  <a:latin typeface="Times New Roman" pitchFamily="65" charset="-122"/>
                  <a:ea typeface="宋体" pitchFamily="65" charset="-122"/>
                </a:rPr>
                <a:t> </a:t>
              </a:r>
              <a:r>
                <a:rPr lang="zh-CN" altLang="en-US" sz="2017" kern="0" dirty="0">
                  <a:solidFill>
                    <a:srgbClr val="000000"/>
                  </a:solidFill>
                  <a:latin typeface="Times New Roman" pitchFamily="65" charset="-122"/>
                  <a:ea typeface="宋体" pitchFamily="65" charset="-122"/>
                </a:rPr>
                <a:t> </a:t>
              </a:r>
              <a:endParaRPr lang="zh-CN" altLang="en-US" sz="1805" dirty="0"/>
            </a:p>
          </p:txBody>
        </p:sp>
        <p:pic>
          <p:nvPicPr>
            <p:cNvPr id="3" name="图片 3" descr="textimage11.jpeg"/>
            <p:cNvPicPr>
              <a:picLocks noChangeAspect="1"/>
            </p:cNvPicPr>
            <p:nvPr/>
          </p:nvPicPr>
          <p:blipFill>
            <a:blip r:embed="rId4" cstate="print"/>
            <a:stretch>
              <a:fillRect/>
            </a:stretch>
          </p:blipFill>
          <p:spPr>
            <a:xfrm>
              <a:off x="3643306" y="2563013"/>
              <a:ext cx="2309117" cy="2385521"/>
            </a:xfrm>
            <a:prstGeom prst="rect">
              <a:avLst/>
            </a:prstGeom>
          </p:spPr>
        </p:pic>
      </p:grpSp>
    </p:spTree>
    <p:custDataLst>
      <p:custData r:id="rId1"/>
    </p:custDataLst>
    <p:extLst>
      <p:ext uri="{BB962C8B-B14F-4D97-AF65-F5344CB8AC3E}">
        <p14:creationId xmlns:p14="http://schemas.microsoft.com/office/powerpoint/2010/main" xmlns="" val="18979137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053707" y="2037727"/>
            <a:ext cx="8147747" cy="3826365"/>
            <a:chOff x="540000" y="2103977"/>
            <a:chExt cx="8127000" cy="3816622"/>
          </a:xfrm>
        </p:grpSpPr>
        <p:sp>
          <p:nvSpPr>
            <p:cNvPr id="2" name="TextBox 2"/>
            <p:cNvSpPr txBox="1"/>
            <p:nvPr/>
          </p:nvSpPr>
          <p:spPr>
            <a:xfrm>
              <a:off x="540000" y="2103977"/>
              <a:ext cx="8127000" cy="3816622"/>
            </a:xfrm>
            <a:prstGeom prst="rect">
              <a:avLst/>
            </a:prstGeom>
            <a:noFill/>
          </p:spPr>
          <p:txBody>
            <a:bodyPr wrap="square" lIns="0" tIns="0" rIns="0" bIns="0" rtlCol="0">
              <a:spAutoFit/>
            </a:bodyPr>
            <a:lstStyle/>
            <a:p>
              <a:pPr eaLnBrk="0" latinLnBrk="1" hangingPunct="0">
                <a:lnSpc>
                  <a:spcPct val="150000"/>
                </a:lnSpc>
              </a:pPr>
              <a:r>
                <a:rPr lang="zh-CN" altLang="en-US" sz="2017" b="1" kern="0" dirty="0">
                  <a:solidFill>
                    <a:srgbClr val="000000"/>
                  </a:solidFill>
                  <a:latin typeface="Times New Roman" pitchFamily="65" charset="-122"/>
                  <a:ea typeface="宋体" pitchFamily="65" charset="-122"/>
                </a:rPr>
                <a:t>证明</a:t>
              </a:r>
              <a:r>
                <a:rPr lang="zh-CN" altLang="en-US" sz="2017" kern="0" dirty="0">
                  <a:solidFill>
                    <a:srgbClr val="000000"/>
                  </a:solidFill>
                  <a:latin typeface="Times New Roman" pitchFamily="65" charset="-122"/>
                  <a:ea typeface="宋体" pitchFamily="65" charset="-122"/>
                </a:rPr>
                <a:t>　因为</a:t>
              </a:r>
              <a:r>
                <a:rPr lang="zh-CN" altLang="en-US" sz="2017" i="1" kern="0" dirty="0">
                  <a:solidFill>
                    <a:srgbClr val="000000"/>
                  </a:solidFill>
                  <a:latin typeface="Times New Roman" pitchFamily="65" charset="-122"/>
                  <a:ea typeface="宋体" pitchFamily="65" charset="-122"/>
                </a:rPr>
                <a:t>D</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E</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F</a:t>
              </a:r>
              <a:r>
                <a:rPr lang="zh-CN" altLang="en-US" sz="2017" kern="0" dirty="0">
                  <a:solidFill>
                    <a:srgbClr val="000000"/>
                  </a:solidFill>
                  <a:latin typeface="Times New Roman" pitchFamily="65" charset="-122"/>
                  <a:ea typeface="宋体" pitchFamily="65" charset="-122"/>
                </a:rPr>
                <a:t>分别为棱</a:t>
              </a:r>
              <a:r>
                <a:rPr lang="zh-CN" altLang="en-US" sz="2017" i="1" kern="0" dirty="0">
                  <a:solidFill>
                    <a:srgbClr val="000000"/>
                  </a:solidFill>
                  <a:latin typeface="Times New Roman" pitchFamily="65" charset="-122"/>
                  <a:ea typeface="宋体" pitchFamily="65" charset="-122"/>
                </a:rPr>
                <a:t>PC</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AC</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AB</a:t>
              </a:r>
              <a:r>
                <a:rPr lang="zh-CN" altLang="en-US" sz="2017" kern="0" dirty="0">
                  <a:solidFill>
                    <a:srgbClr val="000000"/>
                  </a:solidFill>
                  <a:latin typeface="Times New Roman" pitchFamily="65" charset="-122"/>
                  <a:ea typeface="宋体" pitchFamily="65" charset="-122"/>
                </a:rPr>
                <a:t>的中点,</a:t>
              </a:r>
              <a:r>
                <a:rPr lang="zh-CN" altLang="en-US" sz="2017" i="1" kern="0" dirty="0">
                  <a:solidFill>
                    <a:srgbClr val="000000"/>
                  </a:solidFill>
                  <a:latin typeface="Times New Roman" pitchFamily="65" charset="-122"/>
                  <a:ea typeface="宋体" pitchFamily="65" charset="-122"/>
                </a:rPr>
                <a:t>PA</a:t>
              </a:r>
              <a:r>
                <a:rPr lang="zh-CN" altLang="en-US" sz="2017" kern="0" dirty="0">
                  <a:solidFill>
                    <a:srgbClr val="000000"/>
                  </a:solidFill>
                  <a:latin typeface="Times New Roman" pitchFamily="65" charset="-122"/>
                  <a:ea typeface="宋体" pitchFamily="65" charset="-122"/>
                </a:rPr>
                <a:t>=6,</a:t>
              </a:r>
              <a:r>
                <a:rPr lang="zh-CN" altLang="en-US" sz="2017" i="1" kern="0" dirty="0">
                  <a:solidFill>
                    <a:srgbClr val="000000"/>
                  </a:solidFill>
                  <a:latin typeface="Times New Roman" pitchFamily="65" charset="-122"/>
                  <a:ea typeface="宋体" pitchFamily="65" charset="-122"/>
                </a:rPr>
                <a:t>BC</a:t>
              </a:r>
              <a:r>
                <a:rPr lang="zh-CN" altLang="en-US" sz="2017" kern="0" dirty="0">
                  <a:solidFill>
                    <a:srgbClr val="000000"/>
                  </a:solidFill>
                  <a:latin typeface="Times New Roman" pitchFamily="65" charset="-122"/>
                  <a:ea typeface="宋体" pitchFamily="65" charset="-122"/>
                </a:rPr>
                <a:t>=8,所以</a:t>
              </a:r>
              <a:r>
                <a:rPr lang="zh-CN" altLang="en-US" sz="2017" i="1" kern="0" dirty="0">
                  <a:solidFill>
                    <a:srgbClr val="000000"/>
                  </a:solidFill>
                  <a:latin typeface="Times New Roman" pitchFamily="65" charset="-122"/>
                  <a:ea typeface="宋体" pitchFamily="65" charset="-122"/>
                </a:rPr>
                <a:t>DE</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PA</a:t>
              </a:r>
              <a:r>
                <a:rPr lang="zh-CN" altLang="en-US" sz="2017" kern="0" dirty="0">
                  <a:solidFill>
                    <a:srgbClr val="000000"/>
                  </a:solidFill>
                  <a:latin typeface="Times New Roman" pitchFamily="65" charset="-122"/>
                  <a:ea typeface="宋体" pitchFamily="65" charset="-122"/>
                </a:rPr>
                <a:t>,</a:t>
              </a:r>
              <a:r>
                <a:rPr sz="1805" dirty="0"/>
                <a:t/>
              </a:r>
              <a:br>
                <a:rPr sz="1805" dirty="0"/>
              </a:br>
              <a:r>
                <a:rPr lang="zh-CN" altLang="en-US" sz="2017" i="1" kern="0" dirty="0">
                  <a:solidFill>
                    <a:srgbClr val="000000"/>
                  </a:solidFill>
                  <a:latin typeface="Times New Roman" pitchFamily="65" charset="-122"/>
                  <a:ea typeface="宋体" pitchFamily="65" charset="-122"/>
                </a:rPr>
                <a:t>DE</a:t>
              </a:r>
              <a:r>
                <a:rPr lang="zh-CN" altLang="en-US" sz="2017" kern="0" dirty="0">
                  <a:solidFill>
                    <a:srgbClr val="000000"/>
                  </a:solidFill>
                  <a:latin typeface="Times New Roman" pitchFamily="65" charset="-122"/>
                  <a:ea typeface="宋体" pitchFamily="65" charset="-122"/>
                </a:rPr>
                <a:t>=</a:t>
              </a:r>
              <a:r>
                <a:rPr lang="zh-CN" altLang="en-US" sz="2599" kern="0" spc="-1170" dirty="0">
                  <a:solidFill>
                    <a:srgbClr val="000000"/>
                  </a:solidFill>
                  <a:latin typeface="Times New Roman" pitchFamily="65" charset="-122"/>
                  <a:ea typeface="宋体" pitchFamily="65" charset="-122"/>
                </a:rPr>
                <a:t> </a:t>
              </a:r>
              <a:r>
                <a:rPr lang="zh-CN" altLang="en-US" sz="2017" i="1" kern="0" dirty="0">
                  <a:solidFill>
                    <a:srgbClr val="000000"/>
                  </a:solidFill>
                  <a:latin typeface="Times New Roman" pitchFamily="65" charset="-122"/>
                  <a:ea typeface="宋体" pitchFamily="65" charset="-122"/>
                </a:rPr>
                <a:t>PA</a:t>
              </a:r>
              <a:r>
                <a:rPr lang="zh-CN" altLang="en-US" sz="2017" kern="0" dirty="0">
                  <a:solidFill>
                    <a:srgbClr val="000000"/>
                  </a:solidFill>
                  <a:latin typeface="Times New Roman" pitchFamily="65" charset="-122"/>
                  <a:ea typeface="宋体" pitchFamily="65" charset="-122"/>
                </a:rPr>
                <a:t>=3,</a:t>
              </a:r>
              <a:r>
                <a:rPr lang="zh-CN" altLang="en-US" sz="2017" i="1" kern="0" dirty="0">
                  <a:solidFill>
                    <a:srgbClr val="000000"/>
                  </a:solidFill>
                  <a:latin typeface="Times New Roman" pitchFamily="65" charset="-122"/>
                  <a:ea typeface="宋体" pitchFamily="65" charset="-122"/>
                </a:rPr>
                <a:t>EF</a:t>
              </a:r>
              <a:r>
                <a:rPr lang="zh-CN" altLang="en-US" sz="2017" kern="0" dirty="0">
                  <a:solidFill>
                    <a:srgbClr val="000000"/>
                  </a:solidFill>
                  <a:latin typeface="Times New Roman" pitchFamily="65" charset="-122"/>
                  <a:ea typeface="宋体" pitchFamily="65" charset="-122"/>
                </a:rPr>
                <a:t>=</a:t>
              </a:r>
              <a:r>
                <a:rPr lang="zh-CN" altLang="en-US" sz="2599" kern="0" spc="-1170" dirty="0">
                  <a:solidFill>
                    <a:srgbClr val="000000"/>
                  </a:solidFill>
                  <a:latin typeface="Times New Roman" pitchFamily="65" charset="-122"/>
                  <a:ea typeface="宋体" pitchFamily="65" charset="-122"/>
                </a:rPr>
                <a:t> </a:t>
              </a:r>
              <a:r>
                <a:rPr lang="zh-CN" altLang="en-US" sz="2017" i="1" kern="0" dirty="0">
                  <a:solidFill>
                    <a:srgbClr val="000000"/>
                  </a:solidFill>
                  <a:latin typeface="Times New Roman" pitchFamily="65" charset="-122"/>
                  <a:ea typeface="宋体" pitchFamily="65" charset="-122"/>
                </a:rPr>
                <a:t>BC</a:t>
              </a:r>
              <a:r>
                <a:rPr lang="zh-CN" altLang="en-US" sz="2017" kern="0" dirty="0">
                  <a:solidFill>
                    <a:srgbClr val="000000"/>
                  </a:solidFill>
                  <a:latin typeface="Times New Roman" pitchFamily="65" charset="-122"/>
                  <a:ea typeface="宋体" pitchFamily="65" charset="-122"/>
                </a:rPr>
                <a:t>=4.</a:t>
              </a:r>
              <a:endParaRPr lang="zh-CN" altLang="en-US" sz="1805" dirty="0"/>
            </a:p>
            <a:p>
              <a:pPr eaLnBrk="0" latinLnBrk="1" hangingPunct="0">
                <a:lnSpc>
                  <a:spcPct val="150000"/>
                </a:lnSpc>
                <a:spcBef>
                  <a:spcPts val="219"/>
                </a:spcBef>
              </a:pPr>
              <a:r>
                <a:rPr lang="zh-CN" altLang="en-US" sz="2017" kern="0" dirty="0">
                  <a:solidFill>
                    <a:srgbClr val="000000"/>
                  </a:solidFill>
                  <a:latin typeface="Times New Roman" pitchFamily="65" charset="-122"/>
                  <a:ea typeface="宋体" pitchFamily="65" charset="-122"/>
                </a:rPr>
                <a:t>又因为</a:t>
              </a:r>
              <a:r>
                <a:rPr lang="zh-CN" altLang="en-US" sz="2017" i="1" kern="0" dirty="0">
                  <a:solidFill>
                    <a:srgbClr val="000000"/>
                  </a:solidFill>
                  <a:latin typeface="Times New Roman" pitchFamily="65" charset="-122"/>
                  <a:ea typeface="宋体" pitchFamily="65" charset="-122"/>
                </a:rPr>
                <a:t>DF</a:t>
              </a:r>
              <a:r>
                <a:rPr lang="zh-CN" altLang="en-US" sz="2017" kern="0" dirty="0">
                  <a:solidFill>
                    <a:srgbClr val="000000"/>
                  </a:solidFill>
                  <a:latin typeface="Times New Roman" pitchFamily="65" charset="-122"/>
                  <a:ea typeface="宋体" pitchFamily="65" charset="-122"/>
                </a:rPr>
                <a:t>=5,所以</a:t>
              </a:r>
              <a:r>
                <a:rPr lang="zh-CN" altLang="en-US" sz="2017" i="1" kern="0" dirty="0">
                  <a:solidFill>
                    <a:srgbClr val="000000"/>
                  </a:solidFill>
                  <a:latin typeface="Times New Roman" pitchFamily="65" charset="-122"/>
                  <a:ea typeface="宋体" pitchFamily="65" charset="-122"/>
                </a:rPr>
                <a:t>DF</a:t>
              </a:r>
              <a:r>
                <a:rPr lang="zh-CN" altLang="en-US" sz="1519" kern="0" baseline="59000" dirty="0">
                  <a:solidFill>
                    <a:srgbClr val="000000"/>
                  </a:solidFill>
                  <a:latin typeface="Times New Roman" pitchFamily="65" charset="-122"/>
                  <a:ea typeface="宋体" pitchFamily="65" charset="-122"/>
                </a:rPr>
                <a:t>2</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DE</a:t>
              </a:r>
              <a:r>
                <a:rPr lang="zh-CN" altLang="en-US" sz="1519" kern="0" baseline="59000" dirty="0">
                  <a:solidFill>
                    <a:srgbClr val="000000"/>
                  </a:solidFill>
                  <a:latin typeface="Times New Roman" pitchFamily="65" charset="-122"/>
                  <a:ea typeface="宋体" pitchFamily="65" charset="-122"/>
                </a:rPr>
                <a:t>2</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EF</a:t>
              </a:r>
              <a:r>
                <a:rPr lang="zh-CN" altLang="en-US" sz="1519" kern="0" baseline="59000" dirty="0">
                  <a:solidFill>
                    <a:srgbClr val="000000"/>
                  </a:solidFill>
                  <a:latin typeface="Times New Roman" pitchFamily="65" charset="-122"/>
                  <a:ea typeface="宋体" pitchFamily="65" charset="-122"/>
                </a:rPr>
                <a:t>2</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所以∠</a:t>
              </a:r>
              <a:r>
                <a:rPr lang="zh-CN" altLang="en-US" sz="2017" i="1" kern="0" dirty="0">
                  <a:solidFill>
                    <a:srgbClr val="000000"/>
                  </a:solidFill>
                  <a:latin typeface="Times New Roman" pitchFamily="65" charset="-122"/>
                  <a:ea typeface="宋体" pitchFamily="65" charset="-122"/>
                </a:rPr>
                <a:t>DEF</a:t>
              </a:r>
              <a:r>
                <a:rPr lang="zh-CN" altLang="en-US" sz="2017" kern="0" dirty="0">
                  <a:solidFill>
                    <a:srgbClr val="000000"/>
                  </a:solidFill>
                  <a:latin typeface="Times New Roman" pitchFamily="65" charset="-122"/>
                  <a:ea typeface="宋体" pitchFamily="65" charset="-122"/>
                </a:rPr>
                <a:t>=90</a:t>
              </a:r>
              <a:r>
                <a:rPr lang="zh-CN" altLang="en-US" sz="2017" kern="0" dirty="0">
                  <a:solidFill>
                    <a:srgbClr val="000000"/>
                  </a:solidFill>
                  <a:latin typeface="Arial Narrow" pitchFamily="65" charset="-122"/>
                  <a:ea typeface="Arial Unicode MS" pitchFamily="65" charset="-122"/>
                </a:rPr>
                <a:t>°</a:t>
              </a:r>
              <a:r>
                <a:rPr lang="zh-CN" altLang="en-US" sz="2017" kern="0" dirty="0">
                  <a:solidFill>
                    <a:srgbClr val="000000"/>
                  </a:solidFill>
                  <a:latin typeface="Times New Roman" pitchFamily="65" charset="-122"/>
                  <a:ea typeface="宋体" pitchFamily="65" charset="-122"/>
                </a:rPr>
                <a:t>,即</a:t>
              </a:r>
              <a:r>
                <a:rPr lang="zh-CN" altLang="en-US" sz="2017" i="1" kern="0" dirty="0">
                  <a:solidFill>
                    <a:srgbClr val="000000"/>
                  </a:solidFill>
                  <a:latin typeface="Times New Roman" pitchFamily="65" charset="-122"/>
                  <a:ea typeface="宋体" pitchFamily="65" charset="-122"/>
                </a:rPr>
                <a:t>DE</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EF</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又</a:t>
              </a:r>
              <a:r>
                <a:rPr lang="zh-CN" altLang="en-US" sz="2017" i="1" kern="0" dirty="0">
                  <a:solidFill>
                    <a:srgbClr val="000000"/>
                  </a:solidFill>
                  <a:latin typeface="Times New Roman" pitchFamily="65" charset="-122"/>
                  <a:ea typeface="宋体" pitchFamily="65" charset="-122"/>
                </a:rPr>
                <a:t>PA</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AC</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DE</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PA</a:t>
              </a:r>
              <a:r>
                <a:rPr lang="zh-CN" altLang="en-US" sz="2017" kern="0" dirty="0">
                  <a:solidFill>
                    <a:srgbClr val="000000"/>
                  </a:solidFill>
                  <a:latin typeface="Times New Roman" pitchFamily="65" charset="-122"/>
                  <a:ea typeface="宋体" pitchFamily="65" charset="-122"/>
                </a:rPr>
                <a:t>,所以</a:t>
              </a:r>
              <a:r>
                <a:rPr lang="zh-CN" altLang="en-US" sz="2017" i="1" kern="0" dirty="0">
                  <a:solidFill>
                    <a:srgbClr val="000000"/>
                  </a:solidFill>
                  <a:latin typeface="Times New Roman" pitchFamily="65" charset="-122"/>
                  <a:ea typeface="宋体" pitchFamily="65" charset="-122"/>
                </a:rPr>
                <a:t>DE</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AC</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因为</a:t>
              </a:r>
              <a:r>
                <a:rPr lang="zh-CN" altLang="en-US" sz="2017" i="1" kern="0" dirty="0">
                  <a:solidFill>
                    <a:srgbClr val="000000"/>
                  </a:solidFill>
                  <a:latin typeface="Times New Roman" pitchFamily="65" charset="-122"/>
                  <a:ea typeface="宋体" pitchFamily="65" charset="-122"/>
                </a:rPr>
                <a:t>AC</a:t>
              </a:r>
              <a:r>
                <a:rPr lang="zh-CN" altLang="en-US" sz="2017" kern="0" dirty="0">
                  <a:solidFill>
                    <a:srgbClr val="000000"/>
                  </a:solidFill>
                  <a:latin typeface="黑体"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EF</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E</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AC</a:t>
              </a:r>
              <a:r>
                <a:rPr lang="zh-CN" altLang="en-US" sz="2017" kern="0" dirty="0">
                  <a:solidFill>
                    <a:srgbClr val="000000"/>
                  </a:solidFill>
                  <a:latin typeface="NEU-BZ" pitchFamily="65" charset="-122"/>
                  <a:ea typeface="NEU-BZ" pitchFamily="65" charset="-122"/>
                </a:rPr>
                <a:t>⊂</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ABC</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EF</a:t>
              </a:r>
              <a:r>
                <a:rPr lang="zh-CN" altLang="en-US" sz="2017" kern="0" dirty="0">
                  <a:solidFill>
                    <a:srgbClr val="000000"/>
                  </a:solidFill>
                  <a:latin typeface="NEU-BZ" pitchFamily="65" charset="-122"/>
                  <a:ea typeface="NEU-BZ" pitchFamily="65" charset="-122"/>
                </a:rPr>
                <a:t>⊂</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ABC</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所以</a:t>
              </a:r>
              <a:r>
                <a:rPr lang="zh-CN" altLang="en-US" sz="2017" i="1" kern="0" dirty="0">
                  <a:solidFill>
                    <a:srgbClr val="000000"/>
                  </a:solidFill>
                  <a:latin typeface="Times New Roman" pitchFamily="65" charset="-122"/>
                  <a:ea typeface="宋体" pitchFamily="65" charset="-122"/>
                </a:rPr>
                <a:t>DE</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ABC</a:t>
              </a:r>
              <a:r>
                <a:rPr lang="zh-CN" altLang="en-US" sz="2017" kern="0" dirty="0">
                  <a:solidFill>
                    <a:srgbClr val="000000"/>
                  </a:solidFill>
                  <a:latin typeface="Times New Roman" pitchFamily="65" charset="-122"/>
                  <a:ea typeface="宋体" pitchFamily="65" charset="-122"/>
                </a:rPr>
                <a:t>.又</a:t>
              </a:r>
              <a:r>
                <a:rPr lang="zh-CN" altLang="en-US" sz="2017" i="1" kern="0" dirty="0">
                  <a:solidFill>
                    <a:srgbClr val="000000"/>
                  </a:solidFill>
                  <a:latin typeface="Times New Roman" pitchFamily="65" charset="-122"/>
                  <a:ea typeface="宋体" pitchFamily="65" charset="-122"/>
                </a:rPr>
                <a:t>DE</a:t>
              </a:r>
              <a:r>
                <a:rPr lang="zh-CN" altLang="en-US" sz="2017" kern="0" dirty="0">
                  <a:solidFill>
                    <a:srgbClr val="000000"/>
                  </a:solidFill>
                  <a:latin typeface="NEU-BZ" pitchFamily="65" charset="-122"/>
                  <a:ea typeface="NEU-BZ" pitchFamily="65" charset="-122"/>
                </a:rPr>
                <a:t>⊂</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BDE</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所以平面</a:t>
              </a:r>
              <a:r>
                <a:rPr lang="zh-CN" altLang="en-US" sz="2017" i="1" kern="0" dirty="0">
                  <a:solidFill>
                    <a:srgbClr val="000000"/>
                  </a:solidFill>
                  <a:latin typeface="Times New Roman" pitchFamily="65" charset="-122"/>
                  <a:ea typeface="宋体" pitchFamily="65" charset="-122"/>
                </a:rPr>
                <a:t>BDE</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ABC</a:t>
              </a:r>
              <a:r>
                <a:rPr lang="zh-CN" altLang="en-US" sz="2017" kern="0" dirty="0">
                  <a:solidFill>
                    <a:srgbClr val="000000"/>
                  </a:solidFill>
                  <a:latin typeface="Times New Roman" pitchFamily="65" charset="-122"/>
                  <a:ea typeface="宋体" pitchFamily="65" charset="-122"/>
                </a:rPr>
                <a:t>.</a:t>
              </a:r>
              <a:endParaRPr lang="zh-CN" altLang="en-US" sz="1805" dirty="0"/>
            </a:p>
          </p:txBody>
        </p:sp>
        <p:graphicFrame>
          <p:nvGraphicFramePr>
            <p:cNvPr id="4" name="对象 3"/>
            <p:cNvGraphicFramePr>
              <a:graphicFrameLocks noChangeAspect="1"/>
            </p:cNvGraphicFramePr>
            <p:nvPr/>
          </p:nvGraphicFramePr>
          <p:xfrm>
            <a:off x="1024866" y="2652950"/>
            <a:ext cx="180975" cy="552450"/>
          </p:xfrm>
          <a:graphic>
            <a:graphicData uri="http://schemas.openxmlformats.org/presentationml/2006/ole">
              <p:oleObj spid="_x0000_s4100" name="Equation" r:id="rId5" imgW="4876800" imgH="14630400" progId="Equation.DSMT4">
                <p:embed/>
              </p:oleObj>
            </a:graphicData>
          </a:graphic>
        </p:graphicFrame>
        <p:graphicFrame>
          <p:nvGraphicFramePr>
            <p:cNvPr id="5" name="对象 4"/>
            <p:cNvGraphicFramePr>
              <a:graphicFrameLocks noChangeAspect="1"/>
            </p:cNvGraphicFramePr>
            <p:nvPr/>
          </p:nvGraphicFramePr>
          <p:xfrm>
            <a:off x="2317142" y="2652950"/>
            <a:ext cx="180975" cy="552450"/>
          </p:xfrm>
          <a:graphic>
            <a:graphicData uri="http://schemas.openxmlformats.org/presentationml/2006/ole">
              <p:oleObj spid="_x0000_s4101" name="Equation" r:id="rId6" imgW="4876800" imgH="14630400" progId="Equation.DSMT4">
                <p:embed/>
              </p:oleObj>
            </a:graphicData>
          </a:graphic>
        </p:graphicFrame>
      </p:grpSp>
      <p:sp>
        <p:nvSpPr>
          <p:cNvPr id="7" name="矩形 6"/>
          <p:cNvSpPr/>
          <p:nvPr/>
        </p:nvSpPr>
        <p:spPr>
          <a:xfrm>
            <a:off x="2013639" y="993908"/>
            <a:ext cx="1483670" cy="506299"/>
          </a:xfrm>
          <a:prstGeom prst="rect">
            <a:avLst/>
          </a:prstGeom>
        </p:spPr>
        <p:txBody>
          <a:bodyPr wrap="none">
            <a:spAutoFit/>
          </a:bodyPr>
          <a:lstStyle/>
          <a:p>
            <a:pPr eaLnBrk="0" latinLnBrk="1" hangingPunct="0">
              <a:lnSpc>
                <a:spcPct val="150000"/>
              </a:lnSpc>
              <a:spcBef>
                <a:spcPts val="2720"/>
              </a:spcBef>
            </a:pPr>
            <a:r>
              <a:rPr lang="zh-CN" altLang="en-US" sz="2015" b="1" kern="0" dirty="0">
                <a:solidFill>
                  <a:srgbClr val="000000"/>
                </a:solidFill>
                <a:latin typeface="Times New Roman" pitchFamily="65" charset="-122"/>
                <a:ea typeface="宋体" pitchFamily="65" charset="-122"/>
              </a:rPr>
              <a:t>解题导引  </a:t>
            </a:r>
            <a:r>
              <a:rPr lang="zh-CN" altLang="en-US" sz="2015" kern="0" dirty="0">
                <a:solidFill>
                  <a:srgbClr val="000000"/>
                </a:solidFill>
                <a:latin typeface="Times New Roman" pitchFamily="65" charset="-122"/>
                <a:ea typeface="宋体" pitchFamily="65" charset="-122"/>
              </a:rPr>
              <a:t>  </a:t>
            </a:r>
            <a:endParaRPr lang="zh-CN" altLang="en-US" sz="2015" dirty="0"/>
          </a:p>
        </p:txBody>
      </p:sp>
      <p:pic>
        <p:nvPicPr>
          <p:cNvPr id="8" name="图片 4" descr="textimage12.jpeg"/>
          <p:cNvPicPr>
            <a:picLocks noChangeAspect="1"/>
          </p:cNvPicPr>
          <p:nvPr/>
        </p:nvPicPr>
        <p:blipFill>
          <a:blip r:embed="rId7" cstate="print"/>
          <a:stretch>
            <a:fillRect/>
          </a:stretch>
        </p:blipFill>
        <p:spPr>
          <a:xfrm>
            <a:off x="2658222" y="1566871"/>
            <a:ext cx="6047663" cy="438476"/>
          </a:xfrm>
          <a:prstGeom prst="rect">
            <a:avLst/>
          </a:prstGeom>
        </p:spPr>
      </p:pic>
    </p:spTree>
    <p:custDataLst>
      <p:custData r:id="rId2"/>
    </p:custDataLst>
    <p:extLst>
      <p:ext uri="{BB962C8B-B14F-4D97-AF65-F5344CB8AC3E}">
        <p14:creationId xmlns:p14="http://schemas.microsoft.com/office/powerpoint/2010/main" xmlns="" val="1377940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1415287"/>
            <a:ext cx="8147747" cy="2371815"/>
          </a:xfrm>
          <a:prstGeom prst="rect">
            <a:avLst/>
          </a:prstGeom>
          <a:noFill/>
        </p:spPr>
        <p:txBody>
          <a:bodyPr wrap="square" lIns="0" tIns="0" rIns="0" bIns="0" rtlCol="0">
            <a:spAutoFit/>
          </a:bodyPr>
          <a:lstStyle/>
          <a:p>
            <a:pPr eaLnBrk="0" latinLnBrk="1" hangingPunct="0">
              <a:lnSpc>
                <a:spcPct val="150000"/>
              </a:lnSpc>
            </a:pPr>
            <a:r>
              <a:rPr lang="zh-CN" altLang="en-US" sz="2206" b="1" kern="0" dirty="0">
                <a:solidFill>
                  <a:srgbClr val="000000"/>
                </a:solidFill>
                <a:latin typeface="黑体" panose="02010609060101010101" pitchFamily="49" charset="-122"/>
                <a:ea typeface="黑体" panose="02010609060101010101" pitchFamily="49" charset="-122"/>
              </a:rPr>
              <a:t>方法3  翻折问题的处理方法</a:t>
            </a:r>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平面图形翻折为空间图形问题的解题关键是看翻折前后线线位置关系</a:t>
            </a:r>
            <a:r>
              <a:rPr sz="1805" dirty="0"/>
              <a:t/>
            </a:r>
            <a:br>
              <a:rPr sz="1805" dirty="0"/>
            </a:br>
            <a:r>
              <a:rPr lang="zh-CN" altLang="en-US" sz="2017" kern="0" dirty="0">
                <a:solidFill>
                  <a:srgbClr val="000000"/>
                </a:solidFill>
                <a:latin typeface="Times New Roman" pitchFamily="65" charset="-122"/>
                <a:ea typeface="宋体" pitchFamily="65" charset="-122"/>
              </a:rPr>
              <a:t>的变化,根据翻折的过程找到翻折前后线线位置关系中没有变化的量和</a:t>
            </a:r>
            <a:r>
              <a:rPr sz="1805" dirty="0"/>
              <a:t/>
            </a:r>
            <a:br>
              <a:rPr sz="1805" dirty="0"/>
            </a:br>
            <a:r>
              <a:rPr lang="zh-CN" altLang="en-US" sz="2017" kern="0" dirty="0">
                <a:solidFill>
                  <a:srgbClr val="000000"/>
                </a:solidFill>
                <a:latin typeface="Times New Roman" pitchFamily="65" charset="-122"/>
                <a:ea typeface="宋体" pitchFamily="65" charset="-122"/>
              </a:rPr>
              <a:t>发生变化的量,这些不变的量和变化的量反映了翻折后的空间图形的结</a:t>
            </a:r>
            <a:r>
              <a:rPr sz="1805" dirty="0"/>
              <a:t/>
            </a:r>
            <a:br>
              <a:rPr sz="1805" dirty="0"/>
            </a:br>
            <a:r>
              <a:rPr lang="zh-CN" altLang="en-US" sz="2017" kern="0" dirty="0">
                <a:solidFill>
                  <a:srgbClr val="000000"/>
                </a:solidFill>
                <a:latin typeface="Times New Roman" pitchFamily="65" charset="-122"/>
                <a:ea typeface="宋体" pitchFamily="65" charset="-122"/>
              </a:rPr>
              <a:t>构特征.</a:t>
            </a:r>
            <a:endParaRPr lang="zh-CN" altLang="en-US" sz="1805" dirty="0"/>
          </a:p>
        </p:txBody>
      </p:sp>
    </p:spTree>
    <p:custDataLst>
      <p:custData r:id="rId1"/>
    </p:custDataLst>
    <p:extLst>
      <p:ext uri="{BB962C8B-B14F-4D97-AF65-F5344CB8AC3E}">
        <p14:creationId xmlns:p14="http://schemas.microsoft.com/office/powerpoint/2010/main" xmlns="" val="6872829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1185830"/>
            <a:ext cx="8147747" cy="4033680"/>
          </a:xfrm>
          <a:prstGeom prst="rect">
            <a:avLst/>
          </a:prstGeom>
          <a:noFill/>
        </p:spPr>
        <p:txBody>
          <a:bodyPr wrap="square" lIns="0" tIns="0" rIns="0" bIns="0" rtlCol="0">
            <a:spAutoFit/>
          </a:bodyPr>
          <a:lstStyle/>
          <a:p>
            <a:pPr eaLnBrk="0" latinLnBrk="1" hangingPunct="0">
              <a:lnSpc>
                <a:spcPct val="150000"/>
              </a:lnSpc>
            </a:pPr>
            <a:r>
              <a:rPr lang="zh-CN" altLang="en-US" sz="2017" b="1" kern="0" dirty="0">
                <a:solidFill>
                  <a:srgbClr val="000000"/>
                </a:solidFill>
                <a:latin typeface="Times New Roman" pitchFamily="65" charset="-122"/>
                <a:ea typeface="宋体" pitchFamily="65" charset="-122"/>
              </a:rPr>
              <a:t>例3   </a:t>
            </a:r>
            <a:r>
              <a:rPr lang="zh-CN" altLang="en-US" sz="2017" kern="0" dirty="0">
                <a:solidFill>
                  <a:srgbClr val="000000"/>
                </a:solidFill>
                <a:latin typeface="Times New Roman" pitchFamily="65" charset="-122"/>
                <a:ea typeface="宋体" pitchFamily="65" charset="-122"/>
              </a:rPr>
              <a:t> (2015陕西文,18,12分)如图1,在直角梯形</a:t>
            </a:r>
            <a:r>
              <a:rPr lang="zh-CN" altLang="en-US" sz="2017" i="1" kern="0" dirty="0">
                <a:solidFill>
                  <a:srgbClr val="000000"/>
                </a:solidFill>
                <a:latin typeface="Times New Roman" pitchFamily="65" charset="-122"/>
                <a:ea typeface="宋体" pitchFamily="65" charset="-122"/>
              </a:rPr>
              <a:t>ABCD</a:t>
            </a:r>
            <a:r>
              <a:rPr lang="zh-CN" altLang="en-US" sz="2017" kern="0" dirty="0">
                <a:solidFill>
                  <a:srgbClr val="000000"/>
                </a:solidFill>
                <a:latin typeface="Times New Roman" pitchFamily="65" charset="-122"/>
                <a:ea typeface="宋体" pitchFamily="65" charset="-122"/>
              </a:rPr>
              <a:t>中,</a:t>
            </a:r>
            <a:r>
              <a:rPr lang="zh-CN" altLang="en-US" sz="2017" i="1" kern="0" dirty="0">
                <a:solidFill>
                  <a:srgbClr val="000000"/>
                </a:solidFill>
                <a:latin typeface="Times New Roman" pitchFamily="65" charset="-122"/>
                <a:ea typeface="宋体" pitchFamily="65" charset="-122"/>
              </a:rPr>
              <a:t>AD</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BC</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BAD</a:t>
            </a:r>
            <a:r>
              <a:rPr sz="1805" dirty="0"/>
              <a:t/>
            </a:r>
            <a:br>
              <a:rPr sz="1805" dirty="0"/>
            </a:br>
            <a:r>
              <a:rPr lang="zh-CN" altLang="en-US" sz="2017" kern="0" dirty="0">
                <a:solidFill>
                  <a:srgbClr val="000000"/>
                </a:solidFill>
                <a:latin typeface="Times New Roman" pitchFamily="65" charset="-122"/>
                <a:ea typeface="宋体" pitchFamily="65" charset="-122"/>
              </a:rPr>
              <a:t>=</a:t>
            </a:r>
            <a:r>
              <a:rPr lang="zh-CN" altLang="en-US" sz="2599" kern="0" spc="-869" dirty="0">
                <a:solidFill>
                  <a:srgbClr val="000000"/>
                </a:solidFill>
                <a:latin typeface="Times New Roman" pitchFamily="65" charset="-122"/>
                <a:ea typeface="宋体" pitchFamily="65" charset="-122"/>
              </a:rPr>
              <a:t> </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AB</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BC</a:t>
            </a:r>
            <a:r>
              <a:rPr lang="zh-CN" altLang="en-US" sz="2017" kern="0" dirty="0">
                <a:solidFill>
                  <a:srgbClr val="000000"/>
                </a:solidFill>
                <a:latin typeface="Times New Roman" pitchFamily="65" charset="-122"/>
                <a:ea typeface="宋体" pitchFamily="65" charset="-122"/>
              </a:rPr>
              <a:t>=</a:t>
            </a:r>
            <a:r>
              <a:rPr lang="zh-CN" altLang="en-US" sz="2599" kern="0" spc="-1170" dirty="0">
                <a:solidFill>
                  <a:srgbClr val="000000"/>
                </a:solidFill>
                <a:latin typeface="Times New Roman" pitchFamily="65" charset="-122"/>
                <a:ea typeface="宋体" pitchFamily="65" charset="-122"/>
              </a:rPr>
              <a:t> </a:t>
            </a:r>
            <a:r>
              <a:rPr lang="zh-CN" altLang="en-US" sz="2017" i="1" kern="0" dirty="0">
                <a:solidFill>
                  <a:srgbClr val="000000"/>
                </a:solidFill>
                <a:latin typeface="Times New Roman" pitchFamily="65" charset="-122"/>
                <a:ea typeface="宋体" pitchFamily="65" charset="-122"/>
              </a:rPr>
              <a:t>AD</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E</a:t>
            </a:r>
            <a:r>
              <a:rPr lang="zh-CN" altLang="en-US" sz="2017" kern="0" dirty="0">
                <a:solidFill>
                  <a:srgbClr val="000000"/>
                </a:solidFill>
                <a:latin typeface="Times New Roman" pitchFamily="65" charset="-122"/>
                <a:ea typeface="宋体" pitchFamily="65" charset="-122"/>
              </a:rPr>
              <a:t>是</a:t>
            </a:r>
            <a:r>
              <a:rPr lang="zh-CN" altLang="en-US" sz="2017" i="1" kern="0" dirty="0">
                <a:solidFill>
                  <a:srgbClr val="000000"/>
                </a:solidFill>
                <a:latin typeface="Times New Roman" pitchFamily="65" charset="-122"/>
                <a:ea typeface="宋体" pitchFamily="65" charset="-122"/>
              </a:rPr>
              <a:t>AD</a:t>
            </a:r>
            <a:r>
              <a:rPr lang="zh-CN" altLang="en-US" sz="2017" kern="0" dirty="0">
                <a:solidFill>
                  <a:srgbClr val="000000"/>
                </a:solidFill>
                <a:latin typeface="Times New Roman" pitchFamily="65" charset="-122"/>
                <a:ea typeface="宋体" pitchFamily="65" charset="-122"/>
              </a:rPr>
              <a:t>的中点,</a:t>
            </a:r>
            <a:r>
              <a:rPr lang="zh-CN" altLang="en-US" sz="2017" i="1" kern="0" dirty="0">
                <a:solidFill>
                  <a:srgbClr val="000000"/>
                </a:solidFill>
                <a:latin typeface="Times New Roman" pitchFamily="65" charset="-122"/>
                <a:ea typeface="宋体" pitchFamily="65" charset="-122"/>
              </a:rPr>
              <a:t>O</a:t>
            </a:r>
            <a:r>
              <a:rPr lang="zh-CN" altLang="en-US" sz="2017" kern="0" dirty="0">
                <a:solidFill>
                  <a:srgbClr val="000000"/>
                </a:solidFill>
                <a:latin typeface="Times New Roman" pitchFamily="65" charset="-122"/>
                <a:ea typeface="宋体" pitchFamily="65" charset="-122"/>
              </a:rPr>
              <a:t>是</a:t>
            </a:r>
            <a:r>
              <a:rPr lang="zh-CN" altLang="en-US" sz="2017" i="1" kern="0" dirty="0">
                <a:solidFill>
                  <a:srgbClr val="000000"/>
                </a:solidFill>
                <a:latin typeface="Times New Roman" pitchFamily="65" charset="-122"/>
                <a:ea typeface="宋体" pitchFamily="65" charset="-122"/>
              </a:rPr>
              <a:t>AC</a:t>
            </a:r>
            <a:r>
              <a:rPr lang="zh-CN" altLang="en-US" sz="2017" kern="0" dirty="0">
                <a:solidFill>
                  <a:srgbClr val="000000"/>
                </a:solidFill>
                <a:latin typeface="Times New Roman" pitchFamily="65" charset="-122"/>
                <a:ea typeface="宋体" pitchFamily="65" charset="-122"/>
              </a:rPr>
              <a:t>与</a:t>
            </a:r>
            <a:r>
              <a:rPr lang="zh-CN" altLang="en-US" sz="2017" i="1" kern="0" dirty="0">
                <a:solidFill>
                  <a:srgbClr val="000000"/>
                </a:solidFill>
                <a:latin typeface="Times New Roman" pitchFamily="65" charset="-122"/>
                <a:ea typeface="宋体" pitchFamily="65" charset="-122"/>
              </a:rPr>
              <a:t>BE</a:t>
            </a:r>
            <a:r>
              <a:rPr lang="zh-CN" altLang="en-US" sz="2017" kern="0" dirty="0">
                <a:solidFill>
                  <a:srgbClr val="000000"/>
                </a:solidFill>
                <a:latin typeface="Times New Roman" pitchFamily="65" charset="-122"/>
                <a:ea typeface="宋体" pitchFamily="65" charset="-122"/>
              </a:rPr>
              <a:t>的交点.将△</a:t>
            </a:r>
            <a:r>
              <a:rPr lang="zh-CN" altLang="en-US" sz="2017" i="1" kern="0" dirty="0">
                <a:solidFill>
                  <a:srgbClr val="000000"/>
                </a:solidFill>
                <a:latin typeface="Times New Roman" pitchFamily="65" charset="-122"/>
                <a:ea typeface="宋体" pitchFamily="65" charset="-122"/>
              </a:rPr>
              <a:t>ABE</a:t>
            </a:r>
            <a:r>
              <a:rPr lang="zh-CN" altLang="en-US" sz="2017" kern="0" dirty="0">
                <a:solidFill>
                  <a:srgbClr val="000000"/>
                </a:solidFill>
                <a:latin typeface="Times New Roman" pitchFamily="65" charset="-122"/>
                <a:ea typeface="宋体" pitchFamily="65" charset="-122"/>
              </a:rPr>
              <a:t>沿</a:t>
            </a:r>
            <a:r>
              <a:rPr lang="zh-CN" altLang="en-US" sz="2017" i="1" kern="0" dirty="0">
                <a:solidFill>
                  <a:srgbClr val="000000"/>
                </a:solidFill>
                <a:latin typeface="Times New Roman" pitchFamily="65" charset="-122"/>
                <a:ea typeface="宋体" pitchFamily="65" charset="-122"/>
              </a:rPr>
              <a:t>BE</a:t>
            </a:r>
            <a:endParaRPr lang="zh-CN" altLang="en-US" sz="1805" dirty="0"/>
          </a:p>
          <a:p>
            <a:pPr eaLnBrk="0" latinLnBrk="1" hangingPunct="0">
              <a:lnSpc>
                <a:spcPct val="150000"/>
              </a:lnSpc>
              <a:spcBef>
                <a:spcPts val="219"/>
              </a:spcBef>
            </a:pPr>
            <a:r>
              <a:rPr lang="zh-CN" altLang="en-US" sz="2017" kern="0" dirty="0">
                <a:solidFill>
                  <a:srgbClr val="000000"/>
                </a:solidFill>
                <a:latin typeface="Times New Roman" pitchFamily="65" charset="-122"/>
                <a:ea typeface="宋体" pitchFamily="65" charset="-122"/>
              </a:rPr>
              <a:t>折起到图2中△</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BE</a:t>
            </a:r>
            <a:r>
              <a:rPr lang="zh-CN" altLang="en-US" sz="2017" kern="0" dirty="0">
                <a:solidFill>
                  <a:srgbClr val="000000"/>
                </a:solidFill>
                <a:latin typeface="Times New Roman" pitchFamily="65" charset="-122"/>
                <a:ea typeface="宋体" pitchFamily="65" charset="-122"/>
              </a:rPr>
              <a:t>的位置,得到四棱锥</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BCDE</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endParaRPr lang="en-US" altLang="zh-CN" sz="1805" dirty="0"/>
          </a:p>
          <a:p>
            <a:pPr eaLnBrk="0" latinLnBrk="1" hangingPunct="0">
              <a:lnSpc>
                <a:spcPct val="150000"/>
              </a:lnSpc>
            </a:pPr>
            <a:endParaRPr lang="en-US" altLang="zh-CN" sz="1805" dirty="0"/>
          </a:p>
          <a:p>
            <a:pPr eaLnBrk="0" latinLnBrk="1" hangingPunct="0">
              <a:lnSpc>
                <a:spcPct val="150000"/>
              </a:lnSpc>
            </a:pPr>
            <a:endParaRPr lang="zh-CN" altLang="en-US" sz="1805" dirty="0"/>
          </a:p>
          <a:p>
            <a:pPr eaLnBrk="0" latinLnBrk="1" hangingPunct="0">
              <a:lnSpc>
                <a:spcPct val="150000"/>
              </a:lnSpc>
              <a:spcBef>
                <a:spcPts val="2263"/>
              </a:spcBef>
            </a:pPr>
            <a:r>
              <a:rPr lang="zh-CN" altLang="en-US" sz="2017" kern="0" dirty="0">
                <a:solidFill>
                  <a:srgbClr val="000000"/>
                </a:solidFill>
                <a:latin typeface="Times New Roman" pitchFamily="65" charset="-122"/>
                <a:ea typeface="宋体" pitchFamily="65" charset="-122"/>
              </a:rPr>
              <a:t>(1)证明:</a:t>
            </a:r>
            <a:r>
              <a:rPr lang="zh-CN" altLang="en-US" sz="2017" i="1" kern="0" dirty="0">
                <a:solidFill>
                  <a:srgbClr val="000000"/>
                </a:solidFill>
                <a:latin typeface="Times New Roman" pitchFamily="65" charset="-122"/>
                <a:ea typeface="宋体" pitchFamily="65" charset="-122"/>
              </a:rPr>
              <a:t>CD</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OC</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(2)当平面</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BE</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BCDE</a:t>
            </a:r>
            <a:r>
              <a:rPr lang="zh-CN" altLang="en-US" sz="2017" kern="0" dirty="0">
                <a:solidFill>
                  <a:srgbClr val="000000"/>
                </a:solidFill>
                <a:latin typeface="Times New Roman" pitchFamily="65" charset="-122"/>
                <a:ea typeface="宋体" pitchFamily="65" charset="-122"/>
              </a:rPr>
              <a:t>时,四棱锥</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BCDE</a:t>
            </a:r>
            <a:r>
              <a:rPr lang="zh-CN" altLang="en-US" sz="2017" kern="0" dirty="0">
                <a:solidFill>
                  <a:srgbClr val="000000"/>
                </a:solidFill>
                <a:latin typeface="Times New Roman" pitchFamily="65" charset="-122"/>
                <a:ea typeface="宋体" pitchFamily="65" charset="-122"/>
              </a:rPr>
              <a:t>的体积为36</a:t>
            </a:r>
            <a:r>
              <a:rPr lang="zh-CN" altLang="en-US" sz="1714" kern="0" spc="841" dirty="0">
                <a:solidFill>
                  <a:srgbClr val="000000"/>
                </a:solidFill>
                <a:latin typeface="Times New Roman" pitchFamily="65" charset="-122"/>
                <a:ea typeface="宋体" pitchFamily="65" charset="-122"/>
              </a:rPr>
              <a:t> </a:t>
            </a:r>
            <a:r>
              <a:rPr lang="zh-CN" altLang="en-US" sz="2017" kern="0" dirty="0">
                <a:solidFill>
                  <a:srgbClr val="000000"/>
                </a:solidFill>
                <a:latin typeface="Times New Roman" pitchFamily="65" charset="-122"/>
                <a:ea typeface="宋体" pitchFamily="65" charset="-122"/>
              </a:rPr>
              <a:t>,求</a:t>
            </a:r>
            <a:r>
              <a:rPr lang="zh-CN" altLang="en-US" sz="2017" i="1" kern="0" dirty="0">
                <a:solidFill>
                  <a:srgbClr val="000000"/>
                </a:solidFill>
                <a:latin typeface="Times New Roman" pitchFamily="65" charset="-122"/>
                <a:ea typeface="宋体" pitchFamily="65" charset="-122"/>
              </a:rPr>
              <a:t>a</a:t>
            </a:r>
            <a:r>
              <a:rPr lang="zh-CN" altLang="en-US" sz="2017" kern="0" dirty="0">
                <a:solidFill>
                  <a:srgbClr val="000000"/>
                </a:solidFill>
                <a:latin typeface="Times New Roman" pitchFamily="65" charset="-122"/>
                <a:ea typeface="宋体" pitchFamily="65" charset="-122"/>
              </a:rPr>
              <a:t>的值.</a:t>
            </a:r>
            <a:endParaRPr lang="zh-CN" altLang="en-US" sz="1805" dirty="0"/>
          </a:p>
        </p:txBody>
      </p:sp>
      <p:pic>
        <p:nvPicPr>
          <p:cNvPr id="3" name="图片 3" descr="textimage13.jpeg"/>
          <p:cNvPicPr>
            <a:picLocks noChangeAspect="1"/>
          </p:cNvPicPr>
          <p:nvPr/>
        </p:nvPicPr>
        <p:blipFill>
          <a:blip r:embed="rId5" cstate="print"/>
          <a:stretch>
            <a:fillRect/>
          </a:stretch>
        </p:blipFill>
        <p:spPr>
          <a:xfrm>
            <a:off x="4233871" y="2744249"/>
            <a:ext cx="4169135" cy="1459496"/>
          </a:xfrm>
          <a:prstGeom prst="rect">
            <a:avLst/>
          </a:prstGeom>
        </p:spPr>
      </p:pic>
      <p:graphicFrame>
        <p:nvGraphicFramePr>
          <p:cNvPr id="5" name="对象 4"/>
          <p:cNvGraphicFramePr>
            <a:graphicFrameLocks noChangeAspect="1"/>
          </p:cNvGraphicFramePr>
          <p:nvPr/>
        </p:nvGraphicFramePr>
        <p:xfrm>
          <a:off x="2198225" y="1736204"/>
          <a:ext cx="219634" cy="553859"/>
        </p:xfrm>
        <a:graphic>
          <a:graphicData uri="http://schemas.openxmlformats.org/presentationml/2006/ole">
            <p:oleObj spid="_x0000_s5125" name="Equation" r:id="rId6" imgW="5791200" imgH="14630400" progId="Equation.DSMT4">
              <p:embed/>
            </p:oleObj>
          </a:graphicData>
        </a:graphic>
      </p:graphicFrame>
      <p:graphicFrame>
        <p:nvGraphicFramePr>
          <p:cNvPr id="6" name="对象 5"/>
          <p:cNvGraphicFramePr>
            <a:graphicFrameLocks noChangeAspect="1"/>
          </p:cNvGraphicFramePr>
          <p:nvPr/>
        </p:nvGraphicFramePr>
        <p:xfrm>
          <a:off x="3412379" y="1736204"/>
          <a:ext cx="181437" cy="553860"/>
        </p:xfrm>
        <a:graphic>
          <a:graphicData uri="http://schemas.openxmlformats.org/presentationml/2006/ole">
            <p:oleObj spid="_x0000_s5126" name="Equation" r:id="rId7" imgW="4876800" imgH="14630400" progId="Equation.DSMT4">
              <p:embed/>
            </p:oleObj>
          </a:graphicData>
        </a:graphic>
      </p:graphicFrame>
      <p:graphicFrame>
        <p:nvGraphicFramePr>
          <p:cNvPr id="7" name="对象 6"/>
          <p:cNvGraphicFramePr>
            <a:graphicFrameLocks noChangeAspect="1"/>
          </p:cNvGraphicFramePr>
          <p:nvPr/>
        </p:nvGraphicFramePr>
        <p:xfrm>
          <a:off x="8442532" y="4821239"/>
          <a:ext cx="324677" cy="296029"/>
        </p:xfrm>
        <a:graphic>
          <a:graphicData uri="http://schemas.openxmlformats.org/presentationml/2006/ole">
            <p:oleObj spid="_x0000_s5127" name="Equation" r:id="rId8" imgW="8534400" imgH="7924800" progId="Equation.DSMT4">
              <p:embed/>
            </p:oleObj>
          </a:graphicData>
        </a:graphic>
      </p:graphicFrame>
    </p:spTree>
    <p:custDataLst>
      <p:custData r:id="rId2"/>
    </p:custDataLst>
    <p:extLst>
      <p:ext uri="{BB962C8B-B14F-4D97-AF65-F5344CB8AC3E}">
        <p14:creationId xmlns:p14="http://schemas.microsoft.com/office/powerpoint/2010/main" xmlns="" val="35543388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707426"/>
            <a:ext cx="8147747" cy="1496270"/>
          </a:xfrm>
          <a:prstGeom prst="rect">
            <a:avLst/>
          </a:prstGeom>
          <a:noFill/>
        </p:spPr>
        <p:txBody>
          <a:bodyPr wrap="square" lIns="0" tIns="0" rIns="0" bIns="0" rtlCol="0">
            <a:spAutoFit/>
          </a:bodyPr>
          <a:lstStyle/>
          <a:p>
            <a:pPr eaLnBrk="0" latinLnBrk="1" hangingPunct="0">
              <a:lnSpc>
                <a:spcPct val="150000"/>
              </a:lnSpc>
            </a:pPr>
            <a:r>
              <a:rPr lang="zh-CN" altLang="en-US" sz="7345" kern="0" spc="47621" dirty="0">
                <a:solidFill>
                  <a:srgbClr val="000000"/>
                </a:solidFill>
                <a:latin typeface="Times New Roman" pitchFamily="65" charset="-122"/>
                <a:ea typeface="宋体" pitchFamily="65" charset="-122"/>
              </a:rPr>
              <a:t> </a:t>
            </a:r>
            <a:r>
              <a:rPr lang="zh-CN" altLang="en-US" sz="2017" kern="0" dirty="0">
                <a:solidFill>
                  <a:srgbClr val="000000"/>
                </a:solidFill>
                <a:latin typeface="Times New Roman" pitchFamily="65" charset="-122"/>
                <a:ea typeface="宋体" pitchFamily="65" charset="-122"/>
              </a:rPr>
              <a:t> </a:t>
            </a:r>
            <a:endParaRPr lang="zh-CN" altLang="en-US" sz="1805" dirty="0"/>
          </a:p>
        </p:txBody>
      </p:sp>
      <p:pic>
        <p:nvPicPr>
          <p:cNvPr id="3" name="图片 3" descr="textimage14.jpeg"/>
          <p:cNvPicPr>
            <a:picLocks noChangeAspect="1"/>
          </p:cNvPicPr>
          <p:nvPr/>
        </p:nvPicPr>
        <p:blipFill>
          <a:blip r:embed="rId4" cstate="print"/>
          <a:stretch>
            <a:fillRect/>
          </a:stretch>
        </p:blipFill>
        <p:spPr>
          <a:xfrm>
            <a:off x="2371741" y="2173372"/>
            <a:ext cx="6334145" cy="1759003"/>
          </a:xfrm>
          <a:prstGeom prst="rect">
            <a:avLst/>
          </a:prstGeom>
        </p:spPr>
      </p:pic>
      <p:sp>
        <p:nvSpPr>
          <p:cNvPr id="4" name="矩形 3"/>
          <p:cNvSpPr/>
          <p:nvPr/>
        </p:nvSpPr>
        <p:spPr>
          <a:xfrm>
            <a:off x="2255286" y="1406401"/>
            <a:ext cx="1483670" cy="506299"/>
          </a:xfrm>
          <a:prstGeom prst="rect">
            <a:avLst/>
          </a:prstGeom>
        </p:spPr>
        <p:txBody>
          <a:bodyPr wrap="none">
            <a:spAutoFit/>
          </a:bodyPr>
          <a:lstStyle/>
          <a:p>
            <a:pPr eaLnBrk="0" latinLnBrk="1" hangingPunct="0">
              <a:lnSpc>
                <a:spcPct val="150000"/>
              </a:lnSpc>
            </a:pPr>
            <a:r>
              <a:rPr lang="zh-CN" altLang="en-US" sz="2015" b="1" kern="0" dirty="0">
                <a:solidFill>
                  <a:srgbClr val="000000"/>
                </a:solidFill>
                <a:latin typeface="Times New Roman" pitchFamily="65" charset="-122"/>
                <a:ea typeface="宋体" pitchFamily="65" charset="-122"/>
              </a:rPr>
              <a:t>解题导引    </a:t>
            </a:r>
            <a:endParaRPr lang="zh-CN" altLang="en-US" sz="2015" b="1" dirty="0"/>
          </a:p>
        </p:txBody>
      </p:sp>
    </p:spTree>
    <p:custDataLst>
      <p:custData r:id="rId1"/>
    </p:custDataLst>
    <p:extLst>
      <p:ext uri="{BB962C8B-B14F-4D97-AF65-F5344CB8AC3E}">
        <p14:creationId xmlns:p14="http://schemas.microsoft.com/office/powerpoint/2010/main" xmlns="" val="11583818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1082757"/>
            <a:ext cx="8147747" cy="5233326"/>
          </a:xfrm>
          <a:prstGeom prst="rect">
            <a:avLst/>
          </a:prstGeom>
          <a:noFill/>
        </p:spPr>
        <p:txBody>
          <a:bodyPr wrap="square" lIns="0" tIns="0" rIns="0" bIns="0" rtlCol="0">
            <a:spAutoFit/>
          </a:bodyPr>
          <a:lstStyle/>
          <a:p>
            <a:pPr eaLnBrk="0" latinLnBrk="1" hangingPunct="0">
              <a:lnSpc>
                <a:spcPct val="150000"/>
              </a:lnSpc>
            </a:pPr>
            <a:r>
              <a:rPr lang="zh-CN" altLang="en-US" sz="2017" b="1" kern="0" dirty="0">
                <a:solidFill>
                  <a:srgbClr val="000000"/>
                </a:solidFill>
                <a:latin typeface="Times New Roman" pitchFamily="65" charset="-122"/>
                <a:ea typeface="宋体" pitchFamily="65" charset="-122"/>
              </a:rPr>
              <a:t>解析</a:t>
            </a:r>
            <a:r>
              <a:rPr lang="zh-CN" altLang="en-US" sz="2017" kern="0" dirty="0">
                <a:solidFill>
                  <a:srgbClr val="000000"/>
                </a:solidFill>
                <a:latin typeface="Times New Roman" pitchFamily="65" charset="-122"/>
                <a:ea typeface="宋体" pitchFamily="65" charset="-122"/>
              </a:rPr>
              <a:t>　(1)证明:在题图1中,</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因为</a:t>
            </a:r>
            <a:r>
              <a:rPr lang="zh-CN" altLang="en-US" sz="2017" i="1" kern="0" dirty="0">
                <a:solidFill>
                  <a:srgbClr val="000000"/>
                </a:solidFill>
                <a:latin typeface="Times New Roman" pitchFamily="65" charset="-122"/>
                <a:ea typeface="宋体" pitchFamily="65" charset="-122"/>
              </a:rPr>
              <a:t>AB</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BC</a:t>
            </a:r>
            <a:r>
              <a:rPr lang="zh-CN" altLang="en-US" sz="2017" kern="0" dirty="0">
                <a:solidFill>
                  <a:srgbClr val="000000"/>
                </a:solidFill>
                <a:latin typeface="Times New Roman" pitchFamily="65" charset="-122"/>
                <a:ea typeface="宋体" pitchFamily="65" charset="-122"/>
              </a:rPr>
              <a:t>=</a:t>
            </a:r>
            <a:r>
              <a:rPr lang="zh-CN" altLang="en-US" sz="2599" kern="0" spc="-1170" dirty="0">
                <a:solidFill>
                  <a:srgbClr val="000000"/>
                </a:solidFill>
                <a:latin typeface="Times New Roman" pitchFamily="65" charset="-122"/>
                <a:ea typeface="宋体" pitchFamily="65" charset="-122"/>
              </a:rPr>
              <a:t> </a:t>
            </a:r>
            <a:r>
              <a:rPr lang="zh-CN" altLang="en-US" sz="2017" i="1" kern="0" dirty="0">
                <a:solidFill>
                  <a:srgbClr val="000000"/>
                </a:solidFill>
                <a:latin typeface="Times New Roman" pitchFamily="65" charset="-122"/>
                <a:ea typeface="宋体" pitchFamily="65" charset="-122"/>
              </a:rPr>
              <a:t>AD</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E</a:t>
            </a:r>
            <a:r>
              <a:rPr lang="zh-CN" altLang="en-US" sz="2017" kern="0" dirty="0">
                <a:solidFill>
                  <a:srgbClr val="000000"/>
                </a:solidFill>
                <a:latin typeface="Times New Roman" pitchFamily="65" charset="-122"/>
                <a:ea typeface="宋体" pitchFamily="65" charset="-122"/>
              </a:rPr>
              <a:t>是</a:t>
            </a:r>
            <a:r>
              <a:rPr lang="zh-CN" altLang="en-US" sz="2017" i="1" kern="0" dirty="0">
                <a:solidFill>
                  <a:srgbClr val="000000"/>
                </a:solidFill>
                <a:latin typeface="Times New Roman" pitchFamily="65" charset="-122"/>
                <a:ea typeface="宋体" pitchFamily="65" charset="-122"/>
              </a:rPr>
              <a:t>AD</a:t>
            </a:r>
            <a:r>
              <a:rPr lang="zh-CN" altLang="en-US" sz="2017" kern="0" dirty="0">
                <a:solidFill>
                  <a:srgbClr val="000000"/>
                </a:solidFill>
                <a:latin typeface="Times New Roman" pitchFamily="65" charset="-122"/>
                <a:ea typeface="宋体" pitchFamily="65" charset="-122"/>
              </a:rPr>
              <a:t>的中点,∠</a:t>
            </a:r>
            <a:r>
              <a:rPr lang="zh-CN" altLang="en-US" sz="2017" i="1" kern="0" dirty="0">
                <a:solidFill>
                  <a:srgbClr val="000000"/>
                </a:solidFill>
                <a:latin typeface="Times New Roman" pitchFamily="65" charset="-122"/>
                <a:ea typeface="宋体" pitchFamily="65" charset="-122"/>
              </a:rPr>
              <a:t>BAD</a:t>
            </a:r>
            <a:r>
              <a:rPr lang="zh-CN" altLang="en-US" sz="2017" kern="0" dirty="0">
                <a:solidFill>
                  <a:srgbClr val="000000"/>
                </a:solidFill>
                <a:latin typeface="Times New Roman" pitchFamily="65" charset="-122"/>
                <a:ea typeface="宋体" pitchFamily="65" charset="-122"/>
              </a:rPr>
              <a:t>=</a:t>
            </a:r>
            <a:r>
              <a:rPr lang="zh-CN" altLang="en-US" sz="2599" kern="0" spc="-869" dirty="0">
                <a:solidFill>
                  <a:srgbClr val="000000"/>
                </a:solidFill>
                <a:latin typeface="Times New Roman" pitchFamily="65" charset="-122"/>
                <a:ea typeface="宋体" pitchFamily="65" charset="-122"/>
              </a:rPr>
              <a:t> </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所以</a:t>
            </a:r>
            <a:r>
              <a:rPr lang="zh-CN" altLang="en-US" sz="2017" i="1" kern="0" dirty="0">
                <a:solidFill>
                  <a:srgbClr val="000000"/>
                </a:solidFill>
                <a:latin typeface="Times New Roman" pitchFamily="65" charset="-122"/>
                <a:ea typeface="宋体" pitchFamily="65" charset="-122"/>
              </a:rPr>
              <a:t>BE</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AC</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即在题图2中,</a:t>
            </a:r>
            <a:r>
              <a:rPr lang="zh-CN" altLang="en-US" sz="2017" i="1" kern="0" dirty="0">
                <a:solidFill>
                  <a:srgbClr val="000000"/>
                </a:solidFill>
                <a:latin typeface="Times New Roman" pitchFamily="65" charset="-122"/>
                <a:ea typeface="宋体" pitchFamily="65" charset="-122"/>
              </a:rPr>
              <a:t>BE</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O</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BE</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OC</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又</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O</a:t>
            </a:r>
            <a:r>
              <a:rPr lang="zh-CN" altLang="en-US" sz="2017" kern="0" dirty="0">
                <a:solidFill>
                  <a:srgbClr val="000000"/>
                </a:solidFill>
                <a:latin typeface="黑体"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OC</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O</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从而</a:t>
            </a:r>
            <a:r>
              <a:rPr lang="zh-CN" altLang="en-US" sz="2017" i="1" kern="0" dirty="0">
                <a:solidFill>
                  <a:srgbClr val="000000"/>
                </a:solidFill>
                <a:latin typeface="Times New Roman" pitchFamily="65" charset="-122"/>
                <a:ea typeface="宋体" pitchFamily="65" charset="-122"/>
              </a:rPr>
              <a:t>BE</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OC</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又</a:t>
            </a:r>
            <a:r>
              <a:rPr lang="zh-CN" altLang="en-US" sz="2017" i="1" kern="0" dirty="0">
                <a:solidFill>
                  <a:srgbClr val="000000"/>
                </a:solidFill>
                <a:latin typeface="Times New Roman" pitchFamily="65" charset="-122"/>
                <a:ea typeface="宋体" pitchFamily="65" charset="-122"/>
              </a:rPr>
              <a:t>BC</a:t>
            </a:r>
            <a:r>
              <a:rPr lang="zh-CN" altLang="en-US" sz="2017" kern="0" dirty="0">
                <a:solidFill>
                  <a:srgbClr val="000000"/>
                </a:solidFill>
                <a:latin typeface="NEU-BZ" pitchFamily="65" charset="-122"/>
                <a:ea typeface="NEU-BZ" pitchFamily="65" charset="-122"/>
              </a:rPr>
              <a:t>􀱀</a:t>
            </a:r>
            <a:r>
              <a:rPr lang="zh-CN" altLang="en-US" sz="2017" i="1" kern="0" dirty="0">
                <a:solidFill>
                  <a:srgbClr val="000000"/>
                </a:solidFill>
                <a:latin typeface="Times New Roman" pitchFamily="65" charset="-122"/>
                <a:ea typeface="宋体" pitchFamily="65" charset="-122"/>
              </a:rPr>
              <a:t>DE</a:t>
            </a:r>
            <a:r>
              <a:rPr lang="zh-CN" altLang="en-US" sz="2017" kern="0" dirty="0">
                <a:solidFill>
                  <a:srgbClr val="000000"/>
                </a:solidFill>
                <a:latin typeface="Times New Roman" pitchFamily="65" charset="-122"/>
                <a:ea typeface="宋体" pitchFamily="65" charset="-122"/>
              </a:rPr>
              <a:t>,所以四边形</a:t>
            </a:r>
            <a:r>
              <a:rPr lang="zh-CN" altLang="en-US" sz="2017" i="1" kern="0" dirty="0">
                <a:solidFill>
                  <a:srgbClr val="000000"/>
                </a:solidFill>
                <a:latin typeface="Times New Roman" pitchFamily="65" charset="-122"/>
                <a:ea typeface="宋体" pitchFamily="65" charset="-122"/>
              </a:rPr>
              <a:t>BCDE</a:t>
            </a:r>
            <a:r>
              <a:rPr lang="zh-CN" altLang="en-US" sz="2017" kern="0" dirty="0">
                <a:solidFill>
                  <a:srgbClr val="000000"/>
                </a:solidFill>
                <a:latin typeface="Times New Roman" pitchFamily="65" charset="-122"/>
                <a:ea typeface="宋体" pitchFamily="65" charset="-122"/>
              </a:rPr>
              <a:t>为平行四边形,</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所以</a:t>
            </a:r>
            <a:r>
              <a:rPr lang="zh-CN" altLang="en-US" sz="2017" i="1" kern="0" dirty="0">
                <a:solidFill>
                  <a:srgbClr val="000000"/>
                </a:solidFill>
                <a:latin typeface="Times New Roman" pitchFamily="65" charset="-122"/>
                <a:ea typeface="宋体" pitchFamily="65" charset="-122"/>
              </a:rPr>
              <a:t>CD</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BE</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所以</a:t>
            </a:r>
            <a:r>
              <a:rPr lang="zh-CN" altLang="en-US" sz="2017" i="1" kern="0" dirty="0">
                <a:solidFill>
                  <a:srgbClr val="000000"/>
                </a:solidFill>
                <a:latin typeface="Times New Roman" pitchFamily="65" charset="-122"/>
                <a:ea typeface="宋体" pitchFamily="65" charset="-122"/>
              </a:rPr>
              <a:t>CD</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OC</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(2)因为平面</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BE</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BCDE</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且平面</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BE</a:t>
            </a:r>
            <a:r>
              <a:rPr lang="zh-CN" altLang="en-US" sz="2017" kern="0" dirty="0">
                <a:solidFill>
                  <a:srgbClr val="000000"/>
                </a:solidFill>
                <a:latin typeface="黑体" pitchFamily="65" charset="-122"/>
                <a:ea typeface="宋体" pitchFamily="65" charset="-122"/>
              </a:rPr>
              <a:t>∩</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BCDE</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BE</a:t>
            </a:r>
            <a:r>
              <a:rPr lang="zh-CN" altLang="en-US" sz="2017" kern="0" dirty="0">
                <a:solidFill>
                  <a:srgbClr val="000000"/>
                </a:solidFill>
                <a:latin typeface="Times New Roman" pitchFamily="65" charset="-122"/>
                <a:ea typeface="宋体" pitchFamily="65" charset="-122"/>
              </a:rPr>
              <a:t>,</a:t>
            </a:r>
            <a:endParaRPr lang="zh-CN" altLang="en-US" sz="1805" dirty="0"/>
          </a:p>
        </p:txBody>
      </p:sp>
      <p:graphicFrame>
        <p:nvGraphicFramePr>
          <p:cNvPr id="4" name="对象 3"/>
          <p:cNvGraphicFramePr>
            <a:graphicFrameLocks noChangeAspect="1"/>
          </p:cNvGraphicFramePr>
          <p:nvPr/>
        </p:nvGraphicFramePr>
        <p:xfrm>
          <a:off x="3496668" y="1633132"/>
          <a:ext cx="181436" cy="553859"/>
        </p:xfrm>
        <a:graphic>
          <a:graphicData uri="http://schemas.openxmlformats.org/presentationml/2006/ole">
            <p:oleObj spid="_x0000_s6148" name="Equation" r:id="rId5" imgW="4876800" imgH="14630400" progId="Equation.DSMT4">
              <p:embed/>
            </p:oleObj>
          </a:graphicData>
        </a:graphic>
      </p:graphicFrame>
      <p:graphicFrame>
        <p:nvGraphicFramePr>
          <p:cNvPr id="5" name="对象 4"/>
          <p:cNvGraphicFramePr>
            <a:graphicFrameLocks noChangeAspect="1"/>
          </p:cNvGraphicFramePr>
          <p:nvPr/>
        </p:nvGraphicFramePr>
        <p:xfrm>
          <a:off x="6857994" y="1633131"/>
          <a:ext cx="219634" cy="553860"/>
        </p:xfrm>
        <a:graphic>
          <a:graphicData uri="http://schemas.openxmlformats.org/presentationml/2006/ole">
            <p:oleObj spid="_x0000_s6149" name="Equation" r:id="rId6" imgW="5791200" imgH="14630400" progId="Equation.DSMT4">
              <p:embed/>
            </p:oleObj>
          </a:graphicData>
        </a:graphic>
      </p:graphicFrame>
    </p:spTree>
    <p:custDataLst>
      <p:custData r:id="rId2"/>
    </p:custDataLst>
    <p:extLst>
      <p:ext uri="{BB962C8B-B14F-4D97-AF65-F5344CB8AC3E}">
        <p14:creationId xmlns:p14="http://schemas.microsoft.com/office/powerpoint/2010/main" xmlns="" val="15463548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1082757"/>
            <a:ext cx="8147747" cy="4175298"/>
          </a:xfrm>
          <a:prstGeom prst="rect">
            <a:avLst/>
          </a:prstGeom>
          <a:noFill/>
        </p:spPr>
        <p:txBody>
          <a:bodyPr wrap="square" lIns="0" tIns="0" rIns="0" bIns="0" rtlCol="0">
            <a:spAutoFit/>
          </a:bodyPr>
          <a:lstStyle/>
          <a:p>
            <a:pPr eaLnBrk="0" latinLnBrk="1" hangingPunct="0">
              <a:lnSpc>
                <a:spcPct val="150000"/>
              </a:lnSpc>
            </a:pP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O</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BE</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O</a:t>
            </a:r>
            <a:r>
              <a:rPr lang="zh-CN" altLang="en-US" sz="2017" kern="0" dirty="0">
                <a:solidFill>
                  <a:srgbClr val="000000"/>
                </a:solidFill>
                <a:latin typeface="NEU-BZ" pitchFamily="65" charset="-122"/>
                <a:ea typeface="NEU-BZ" pitchFamily="65" charset="-122"/>
              </a:rPr>
              <a:t>⊂</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BE</a:t>
            </a:r>
            <a:r>
              <a:rPr lang="zh-CN" altLang="en-US" sz="2017" kern="0" dirty="0">
                <a:solidFill>
                  <a:srgbClr val="000000"/>
                </a:solidFill>
                <a:latin typeface="Times New Roman" pitchFamily="65" charset="-122"/>
                <a:ea typeface="宋体" pitchFamily="65" charset="-122"/>
              </a:rPr>
              <a:t>,</a:t>
            </a:r>
            <a:endParaRPr lang="zh-CN" altLang="en-US" sz="1805"/>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所以</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O</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BCDE</a:t>
            </a:r>
            <a:r>
              <a:rPr lang="zh-CN" altLang="en-US" sz="2017" kern="0" dirty="0">
                <a:solidFill>
                  <a:srgbClr val="000000"/>
                </a:solidFill>
                <a:latin typeface="Times New Roman" pitchFamily="65" charset="-122"/>
                <a:ea typeface="宋体" pitchFamily="65" charset="-122"/>
              </a:rPr>
              <a:t>,</a:t>
            </a:r>
            <a:endParaRPr lang="zh-CN" altLang="en-US" sz="1805"/>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即</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O</a:t>
            </a:r>
            <a:r>
              <a:rPr lang="zh-CN" altLang="en-US" sz="2017" kern="0" dirty="0">
                <a:solidFill>
                  <a:srgbClr val="000000"/>
                </a:solidFill>
                <a:latin typeface="Times New Roman" pitchFamily="65" charset="-122"/>
                <a:ea typeface="宋体" pitchFamily="65" charset="-122"/>
              </a:rPr>
              <a:t>是四棱锥</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BCDE</a:t>
            </a:r>
            <a:r>
              <a:rPr lang="zh-CN" altLang="en-US" sz="2017" kern="0" dirty="0">
                <a:solidFill>
                  <a:srgbClr val="000000"/>
                </a:solidFill>
                <a:latin typeface="Times New Roman" pitchFamily="65" charset="-122"/>
                <a:ea typeface="宋体" pitchFamily="65" charset="-122"/>
              </a:rPr>
              <a:t>的高.</a:t>
            </a:r>
            <a:endParaRPr lang="zh-CN" altLang="en-US" sz="1805"/>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由题图1知,</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O</a:t>
            </a:r>
            <a:r>
              <a:rPr lang="zh-CN" altLang="en-US" sz="2017" kern="0" dirty="0">
                <a:solidFill>
                  <a:srgbClr val="000000"/>
                </a:solidFill>
                <a:latin typeface="Times New Roman" pitchFamily="65" charset="-122"/>
                <a:ea typeface="宋体" pitchFamily="65" charset="-122"/>
              </a:rPr>
              <a:t>=</a:t>
            </a:r>
            <a:r>
              <a:rPr lang="zh-CN" altLang="en-US" sz="2762" kern="0" spc="19" dirty="0">
                <a:solidFill>
                  <a:srgbClr val="000000"/>
                </a:solidFill>
                <a:latin typeface="Times New Roman" pitchFamily="65" charset="-122"/>
                <a:ea typeface="宋体" pitchFamily="65" charset="-122"/>
              </a:rPr>
              <a:t> </a:t>
            </a:r>
            <a:r>
              <a:rPr lang="zh-CN" altLang="en-US" sz="2017" i="1" kern="0" dirty="0">
                <a:solidFill>
                  <a:srgbClr val="000000"/>
                </a:solidFill>
                <a:latin typeface="Times New Roman" pitchFamily="65" charset="-122"/>
                <a:ea typeface="宋体" pitchFamily="65" charset="-122"/>
              </a:rPr>
              <a:t>AB</a:t>
            </a:r>
            <a:r>
              <a:rPr lang="zh-CN" altLang="en-US" sz="2017" kern="0" dirty="0">
                <a:solidFill>
                  <a:srgbClr val="000000"/>
                </a:solidFill>
                <a:latin typeface="Times New Roman" pitchFamily="65" charset="-122"/>
                <a:ea typeface="宋体" pitchFamily="65" charset="-122"/>
              </a:rPr>
              <a:t>=</a:t>
            </a:r>
            <a:r>
              <a:rPr lang="zh-CN" altLang="en-US" sz="2762" kern="0" spc="19" dirty="0">
                <a:solidFill>
                  <a:srgbClr val="000000"/>
                </a:solidFill>
                <a:latin typeface="Times New Roman" pitchFamily="65" charset="-122"/>
                <a:ea typeface="宋体" pitchFamily="65" charset="-122"/>
              </a:rPr>
              <a:t> </a:t>
            </a:r>
            <a:r>
              <a:rPr lang="zh-CN" altLang="en-US" sz="2017" i="1" kern="0" dirty="0">
                <a:solidFill>
                  <a:srgbClr val="000000"/>
                </a:solidFill>
                <a:latin typeface="Times New Roman" pitchFamily="65" charset="-122"/>
                <a:ea typeface="宋体" pitchFamily="65" charset="-122"/>
              </a:rPr>
              <a:t>a</a:t>
            </a:r>
            <a:r>
              <a:rPr lang="zh-CN" altLang="en-US" sz="2017" kern="0" dirty="0">
                <a:solidFill>
                  <a:srgbClr val="000000"/>
                </a:solidFill>
                <a:latin typeface="Times New Roman" pitchFamily="65" charset="-122"/>
                <a:ea typeface="宋体" pitchFamily="65" charset="-122"/>
              </a:rPr>
              <a:t>,</a:t>
            </a:r>
            <a:endParaRPr lang="zh-CN" altLang="en-US" sz="1805"/>
          </a:p>
          <a:p>
            <a:pPr eaLnBrk="0" latinLnBrk="1" hangingPunct="0">
              <a:lnSpc>
                <a:spcPct val="150000"/>
              </a:lnSpc>
              <a:spcBef>
                <a:spcPts val="23"/>
              </a:spcBef>
            </a:pPr>
            <a:r>
              <a:rPr lang="zh-CN" altLang="en-US" sz="2017" i="1" kern="0" dirty="0">
                <a:solidFill>
                  <a:srgbClr val="000000"/>
                </a:solidFill>
                <a:latin typeface="Times New Roman" pitchFamily="65" charset="-122"/>
                <a:ea typeface="宋体" pitchFamily="65" charset="-122"/>
              </a:rPr>
              <a:t>S</a:t>
            </a:r>
            <a:r>
              <a:rPr lang="zh-CN" altLang="en-US" sz="1519" kern="0" baseline="-15000" dirty="0">
                <a:solidFill>
                  <a:srgbClr val="000000"/>
                </a:solidFill>
                <a:latin typeface="Times New Roman" pitchFamily="65" charset="-122"/>
                <a:ea typeface="宋体" pitchFamily="65" charset="-122"/>
              </a:rPr>
              <a:t>四边形</a:t>
            </a:r>
            <a:r>
              <a:rPr lang="zh-CN" altLang="en-US" sz="1519" i="1" kern="0" baseline="-15000" dirty="0">
                <a:solidFill>
                  <a:srgbClr val="000000"/>
                </a:solidFill>
                <a:latin typeface="Times New Roman" pitchFamily="65" charset="-122"/>
                <a:ea typeface="宋体" pitchFamily="65" charset="-122"/>
              </a:rPr>
              <a:t>BCDE</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BC</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AB</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a:t>
            </a:r>
            <a:r>
              <a:rPr lang="zh-CN" altLang="en-US" sz="1519" kern="0" baseline="59000" dirty="0">
                <a:solidFill>
                  <a:srgbClr val="000000"/>
                </a:solidFill>
                <a:latin typeface="Times New Roman" pitchFamily="65" charset="-122"/>
                <a:ea typeface="宋体" pitchFamily="65" charset="-122"/>
              </a:rPr>
              <a:t>2</a:t>
            </a:r>
            <a:r>
              <a:rPr lang="zh-CN" altLang="en-US" sz="2017" kern="0" dirty="0">
                <a:solidFill>
                  <a:srgbClr val="000000"/>
                </a:solidFill>
                <a:latin typeface="Times New Roman" pitchFamily="65" charset="-122"/>
                <a:ea typeface="宋体" pitchFamily="65" charset="-122"/>
              </a:rPr>
              <a:t>.</a:t>
            </a:r>
            <a:endParaRPr lang="zh-CN" altLang="en-US" sz="1805"/>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从而四棱锥</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BCDE</a:t>
            </a:r>
            <a:r>
              <a:rPr lang="zh-CN" altLang="en-US" sz="2017" kern="0" dirty="0">
                <a:solidFill>
                  <a:srgbClr val="000000"/>
                </a:solidFill>
                <a:latin typeface="Times New Roman" pitchFamily="65" charset="-122"/>
                <a:ea typeface="宋体" pitchFamily="65" charset="-122"/>
              </a:rPr>
              <a:t>的体积为</a:t>
            </a:r>
            <a:endParaRPr lang="zh-CN" altLang="en-US" sz="1805"/>
          </a:p>
          <a:p>
            <a:pPr eaLnBrk="0" latinLnBrk="1" hangingPunct="0">
              <a:lnSpc>
                <a:spcPct val="150000"/>
              </a:lnSpc>
            </a:pPr>
            <a:r>
              <a:rPr lang="zh-CN" altLang="en-US" sz="2017" i="1" kern="0" dirty="0">
                <a:solidFill>
                  <a:srgbClr val="000000"/>
                </a:solidFill>
                <a:latin typeface="Times New Roman" pitchFamily="65" charset="-122"/>
                <a:ea typeface="宋体" pitchFamily="65" charset="-122"/>
              </a:rPr>
              <a:t>V</a:t>
            </a:r>
            <a:r>
              <a:rPr lang="zh-CN" altLang="en-US" sz="2017" kern="0" dirty="0">
                <a:solidFill>
                  <a:srgbClr val="000000"/>
                </a:solidFill>
                <a:latin typeface="Times New Roman" pitchFamily="65" charset="-122"/>
                <a:ea typeface="宋体" pitchFamily="65" charset="-122"/>
              </a:rPr>
              <a:t>=</a:t>
            </a:r>
            <a:r>
              <a:rPr lang="zh-CN" altLang="en-US" sz="2543" kern="0" spc="-1189" dirty="0">
                <a:solidFill>
                  <a:srgbClr val="000000"/>
                </a:solidFill>
                <a:latin typeface="Times New Roman" pitchFamily="65" charset="-122"/>
                <a:ea typeface="宋体" pitchFamily="65" charset="-122"/>
              </a:rPr>
              <a:t> </a:t>
            </a:r>
            <a:r>
              <a:rPr lang="zh-CN" altLang="en-US" sz="2017" i="1" kern="0" dirty="0">
                <a:solidFill>
                  <a:srgbClr val="000000"/>
                </a:solidFill>
                <a:latin typeface="Times New Roman" pitchFamily="65" charset="-122"/>
                <a:ea typeface="宋体" pitchFamily="65" charset="-122"/>
              </a:rPr>
              <a:t>S</a:t>
            </a:r>
            <a:r>
              <a:rPr lang="zh-CN" altLang="en-US" sz="1519" kern="0" baseline="-15000" dirty="0">
                <a:solidFill>
                  <a:srgbClr val="000000"/>
                </a:solidFill>
                <a:latin typeface="Times New Roman" pitchFamily="65" charset="-122"/>
                <a:ea typeface="宋体" pitchFamily="65" charset="-122"/>
              </a:rPr>
              <a:t>四边形</a:t>
            </a:r>
            <a:r>
              <a:rPr lang="zh-CN" altLang="en-US" sz="1519" i="1" kern="0" baseline="-15000" dirty="0">
                <a:solidFill>
                  <a:srgbClr val="000000"/>
                </a:solidFill>
                <a:latin typeface="Times New Roman" pitchFamily="65" charset="-122"/>
                <a:ea typeface="宋体" pitchFamily="65" charset="-122"/>
              </a:rPr>
              <a:t>BCDE</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O</a:t>
            </a:r>
            <a:r>
              <a:rPr lang="zh-CN" altLang="en-US" sz="2017" kern="0" dirty="0">
                <a:solidFill>
                  <a:srgbClr val="000000"/>
                </a:solidFill>
                <a:latin typeface="Times New Roman" pitchFamily="65" charset="-122"/>
                <a:ea typeface="宋体" pitchFamily="65" charset="-122"/>
              </a:rPr>
              <a:t>=</a:t>
            </a:r>
            <a:r>
              <a:rPr lang="zh-CN" altLang="en-US" sz="2543" kern="0" spc="-1189" dirty="0">
                <a:solidFill>
                  <a:srgbClr val="000000"/>
                </a:solidFill>
                <a:latin typeface="Times New Roman" pitchFamily="65" charset="-122"/>
                <a:ea typeface="宋体" pitchFamily="65" charset="-122"/>
              </a:rPr>
              <a:t> </a:t>
            </a:r>
            <a:r>
              <a:rPr lang="zh-CN" altLang="en-US" sz="2017" kern="0" dirty="0">
                <a:solidFill>
                  <a:srgbClr val="000000"/>
                </a:solidFill>
                <a:latin typeface="Arial Narrow" pitchFamily="65" charset="-122"/>
                <a:ea typeface="Arial Unicode MS" pitchFamily="65" charset="-122"/>
              </a:rPr>
              <a:t>×</a:t>
            </a:r>
            <a:r>
              <a:rPr lang="zh-CN" altLang="en-US" sz="2017" i="1" kern="0" dirty="0">
                <a:solidFill>
                  <a:srgbClr val="000000"/>
                </a:solidFill>
                <a:latin typeface="Times New Roman" pitchFamily="65" charset="-122"/>
                <a:ea typeface="宋体" pitchFamily="65" charset="-122"/>
              </a:rPr>
              <a:t>a</a:t>
            </a:r>
            <a:r>
              <a:rPr lang="zh-CN" altLang="en-US" sz="1519" kern="0" baseline="59000" dirty="0">
                <a:solidFill>
                  <a:srgbClr val="000000"/>
                </a:solidFill>
                <a:latin typeface="Times New Roman" pitchFamily="65" charset="-122"/>
                <a:ea typeface="宋体" pitchFamily="65" charset="-122"/>
              </a:rPr>
              <a:t>2</a:t>
            </a:r>
            <a:r>
              <a:rPr lang="zh-CN" altLang="en-US" sz="2017" kern="0" dirty="0">
                <a:solidFill>
                  <a:srgbClr val="000000"/>
                </a:solidFill>
                <a:latin typeface="Arial Narrow" pitchFamily="65" charset="-122"/>
                <a:ea typeface="Arial Unicode MS" pitchFamily="65" charset="-122"/>
              </a:rPr>
              <a:t>×</a:t>
            </a:r>
            <a:r>
              <a:rPr lang="zh-CN" altLang="en-US" sz="2762" kern="0" spc="19" dirty="0">
                <a:solidFill>
                  <a:srgbClr val="000000"/>
                </a:solidFill>
                <a:latin typeface="Times New Roman" pitchFamily="65" charset="-122"/>
                <a:ea typeface="宋体" pitchFamily="65" charset="-122"/>
              </a:rPr>
              <a:t> </a:t>
            </a:r>
            <a:r>
              <a:rPr lang="zh-CN" altLang="en-US" sz="2017" i="1" kern="0" dirty="0">
                <a:solidFill>
                  <a:srgbClr val="000000"/>
                </a:solidFill>
                <a:latin typeface="Times New Roman" pitchFamily="65" charset="-122"/>
                <a:ea typeface="宋体" pitchFamily="65" charset="-122"/>
              </a:rPr>
              <a:t>a</a:t>
            </a:r>
            <a:r>
              <a:rPr lang="zh-CN" altLang="en-US" sz="2017" kern="0" dirty="0">
                <a:solidFill>
                  <a:srgbClr val="000000"/>
                </a:solidFill>
                <a:latin typeface="Times New Roman" pitchFamily="65" charset="-122"/>
                <a:ea typeface="宋体" pitchFamily="65" charset="-122"/>
              </a:rPr>
              <a:t>=</a:t>
            </a:r>
            <a:r>
              <a:rPr lang="zh-CN" altLang="en-US" sz="2762" kern="0" spc="19" dirty="0">
                <a:solidFill>
                  <a:srgbClr val="000000"/>
                </a:solidFill>
                <a:latin typeface="Times New Roman" pitchFamily="65" charset="-122"/>
                <a:ea typeface="宋体" pitchFamily="65" charset="-122"/>
              </a:rPr>
              <a:t> </a:t>
            </a:r>
            <a:r>
              <a:rPr lang="zh-CN" altLang="en-US" sz="2017" i="1" kern="0" dirty="0">
                <a:solidFill>
                  <a:srgbClr val="000000"/>
                </a:solidFill>
                <a:latin typeface="Times New Roman" pitchFamily="65" charset="-122"/>
                <a:ea typeface="宋体" pitchFamily="65" charset="-122"/>
              </a:rPr>
              <a:t>a</a:t>
            </a:r>
            <a:r>
              <a:rPr lang="zh-CN" altLang="en-US" sz="1519" kern="0" baseline="59000" dirty="0">
                <a:solidFill>
                  <a:srgbClr val="000000"/>
                </a:solidFill>
                <a:latin typeface="Times New Roman" pitchFamily="65" charset="-122"/>
                <a:ea typeface="宋体" pitchFamily="65" charset="-122"/>
              </a:rPr>
              <a:t>3</a:t>
            </a:r>
            <a:r>
              <a:rPr lang="zh-CN" altLang="en-US" sz="2017" kern="0" dirty="0">
                <a:solidFill>
                  <a:srgbClr val="000000"/>
                </a:solidFill>
                <a:latin typeface="Times New Roman" pitchFamily="65" charset="-122"/>
                <a:ea typeface="宋体" pitchFamily="65" charset="-122"/>
              </a:rPr>
              <a:t>,</a:t>
            </a:r>
            <a:endParaRPr lang="zh-CN" altLang="en-US" sz="1805"/>
          </a:p>
          <a:p>
            <a:pPr eaLnBrk="0" latinLnBrk="1" hangingPunct="0">
              <a:lnSpc>
                <a:spcPct val="150000"/>
              </a:lnSpc>
              <a:spcBef>
                <a:spcPts val="23"/>
              </a:spcBef>
            </a:pPr>
            <a:r>
              <a:rPr lang="zh-CN" altLang="en-US" sz="2017" kern="0" dirty="0">
                <a:solidFill>
                  <a:srgbClr val="000000"/>
                </a:solidFill>
                <a:latin typeface="Times New Roman" pitchFamily="65" charset="-122"/>
                <a:ea typeface="宋体" pitchFamily="65" charset="-122"/>
              </a:rPr>
              <a:t>由</a:t>
            </a:r>
            <a:r>
              <a:rPr lang="zh-CN" altLang="en-US" sz="2762" kern="0" spc="19" dirty="0">
                <a:solidFill>
                  <a:srgbClr val="000000"/>
                </a:solidFill>
                <a:latin typeface="Times New Roman" pitchFamily="65" charset="-122"/>
                <a:ea typeface="宋体" pitchFamily="65" charset="-122"/>
              </a:rPr>
              <a:t> </a:t>
            </a:r>
            <a:r>
              <a:rPr lang="zh-CN" altLang="en-US" sz="2017" i="1" kern="0" dirty="0">
                <a:solidFill>
                  <a:srgbClr val="000000"/>
                </a:solidFill>
                <a:latin typeface="Times New Roman" pitchFamily="65" charset="-122"/>
                <a:ea typeface="宋体" pitchFamily="65" charset="-122"/>
              </a:rPr>
              <a:t>a</a:t>
            </a:r>
            <a:r>
              <a:rPr lang="zh-CN" altLang="en-US" sz="1519" kern="0" baseline="59000" dirty="0">
                <a:solidFill>
                  <a:srgbClr val="000000"/>
                </a:solidFill>
                <a:latin typeface="Times New Roman" pitchFamily="65" charset="-122"/>
                <a:ea typeface="宋体" pitchFamily="65" charset="-122"/>
              </a:rPr>
              <a:t>3</a:t>
            </a:r>
            <a:r>
              <a:rPr lang="zh-CN" altLang="en-US" sz="2017" kern="0" dirty="0">
                <a:solidFill>
                  <a:srgbClr val="000000"/>
                </a:solidFill>
                <a:latin typeface="Times New Roman" pitchFamily="65" charset="-122"/>
                <a:ea typeface="宋体" pitchFamily="65" charset="-122"/>
              </a:rPr>
              <a:t>=36</a:t>
            </a:r>
            <a:r>
              <a:rPr lang="zh-CN" altLang="en-US" sz="1359" kern="0" spc="1197" dirty="0">
                <a:solidFill>
                  <a:srgbClr val="000000"/>
                </a:solidFill>
                <a:latin typeface="Times New Roman" pitchFamily="65" charset="-122"/>
                <a:ea typeface="宋体" pitchFamily="65" charset="-122"/>
              </a:rPr>
              <a:t> </a:t>
            </a:r>
            <a:r>
              <a:rPr lang="zh-CN" altLang="en-US" sz="2017" kern="0" dirty="0">
                <a:solidFill>
                  <a:srgbClr val="000000"/>
                </a:solidFill>
                <a:latin typeface="Times New Roman" pitchFamily="65" charset="-122"/>
                <a:ea typeface="宋体" pitchFamily="65" charset="-122"/>
              </a:rPr>
              <a:t>,得</a:t>
            </a:r>
            <a:r>
              <a:rPr lang="zh-CN" altLang="en-US" sz="2017" i="1" kern="0" dirty="0">
                <a:solidFill>
                  <a:srgbClr val="000000"/>
                </a:solidFill>
                <a:latin typeface="Times New Roman" pitchFamily="65" charset="-122"/>
                <a:ea typeface="宋体" pitchFamily="65" charset="-122"/>
              </a:rPr>
              <a:t>a</a:t>
            </a:r>
            <a:r>
              <a:rPr lang="zh-CN" altLang="en-US" sz="2017" kern="0" dirty="0">
                <a:solidFill>
                  <a:srgbClr val="000000"/>
                </a:solidFill>
                <a:latin typeface="Times New Roman" pitchFamily="65" charset="-122"/>
                <a:ea typeface="宋体" pitchFamily="65" charset="-122"/>
              </a:rPr>
              <a:t>=6.</a:t>
            </a:r>
            <a:endParaRPr lang="zh-CN" altLang="en-US" sz="1805"/>
          </a:p>
        </p:txBody>
      </p:sp>
      <p:graphicFrame>
        <p:nvGraphicFramePr>
          <p:cNvPr id="4" name="对象 3"/>
          <p:cNvGraphicFramePr>
            <a:graphicFrameLocks noChangeAspect="1"/>
          </p:cNvGraphicFramePr>
          <p:nvPr/>
        </p:nvGraphicFramePr>
        <p:xfrm>
          <a:off x="3827394" y="2544821"/>
          <a:ext cx="353324" cy="601606"/>
        </p:xfrm>
        <a:graphic>
          <a:graphicData uri="http://schemas.openxmlformats.org/presentationml/2006/ole">
            <p:oleObj spid="_x0000_s7178" name="Equation" r:id="rId5" imgW="9448800" imgH="15849600" progId="Equation.DSMT4">
              <p:embed/>
            </p:oleObj>
          </a:graphicData>
        </a:graphic>
      </p:graphicFrame>
      <p:graphicFrame>
        <p:nvGraphicFramePr>
          <p:cNvPr id="5" name="对象 4"/>
          <p:cNvGraphicFramePr>
            <a:graphicFrameLocks noChangeAspect="1"/>
          </p:cNvGraphicFramePr>
          <p:nvPr/>
        </p:nvGraphicFramePr>
        <p:xfrm>
          <a:off x="4641913" y="2544821"/>
          <a:ext cx="353324" cy="601606"/>
        </p:xfrm>
        <a:graphic>
          <a:graphicData uri="http://schemas.openxmlformats.org/presentationml/2006/ole">
            <p:oleObj spid="_x0000_s7179" name="Equation" r:id="rId6" imgW="9448800" imgH="15849600" progId="Equation.DSMT4">
              <p:embed/>
            </p:oleObj>
          </a:graphicData>
        </a:graphic>
      </p:graphicFrame>
      <p:graphicFrame>
        <p:nvGraphicFramePr>
          <p:cNvPr id="6" name="对象 5"/>
          <p:cNvGraphicFramePr>
            <a:graphicFrameLocks noChangeAspect="1"/>
          </p:cNvGraphicFramePr>
          <p:nvPr/>
        </p:nvGraphicFramePr>
        <p:xfrm>
          <a:off x="2361075" y="4167402"/>
          <a:ext cx="171887" cy="553859"/>
        </p:xfrm>
        <a:graphic>
          <a:graphicData uri="http://schemas.openxmlformats.org/presentationml/2006/ole">
            <p:oleObj spid="_x0000_s7180" name="Equation" r:id="rId7" imgW="4572000" imgH="14630400" progId="Equation.DSMT4">
              <p:embed/>
            </p:oleObj>
          </a:graphicData>
        </a:graphic>
      </p:graphicFrame>
      <p:graphicFrame>
        <p:nvGraphicFramePr>
          <p:cNvPr id="7" name="对象 6"/>
          <p:cNvGraphicFramePr>
            <a:graphicFrameLocks noChangeAspect="1"/>
          </p:cNvGraphicFramePr>
          <p:nvPr/>
        </p:nvGraphicFramePr>
        <p:xfrm>
          <a:off x="3999322" y="4167402"/>
          <a:ext cx="171888" cy="553859"/>
        </p:xfrm>
        <a:graphic>
          <a:graphicData uri="http://schemas.openxmlformats.org/presentationml/2006/ole">
            <p:oleObj spid="_x0000_s7181" name="Equation" r:id="rId8" imgW="4572000" imgH="14630400" progId="Equation.DSMT4">
              <p:embed/>
            </p:oleObj>
          </a:graphicData>
        </a:graphic>
      </p:graphicFrame>
      <p:graphicFrame>
        <p:nvGraphicFramePr>
          <p:cNvPr id="8" name="对象 7"/>
          <p:cNvGraphicFramePr>
            <a:graphicFrameLocks noChangeAspect="1"/>
          </p:cNvGraphicFramePr>
          <p:nvPr/>
        </p:nvGraphicFramePr>
        <p:xfrm>
          <a:off x="4657248" y="4119132"/>
          <a:ext cx="353324" cy="601606"/>
        </p:xfrm>
        <a:graphic>
          <a:graphicData uri="http://schemas.openxmlformats.org/presentationml/2006/ole">
            <p:oleObj spid="_x0000_s7182" name="Equation" r:id="rId9" imgW="9448800" imgH="15849600" progId="Equation.DSMT4">
              <p:embed/>
            </p:oleObj>
          </a:graphicData>
        </a:graphic>
      </p:graphicFrame>
      <p:graphicFrame>
        <p:nvGraphicFramePr>
          <p:cNvPr id="9" name="对象 8"/>
          <p:cNvGraphicFramePr>
            <a:graphicFrameLocks noChangeAspect="1"/>
          </p:cNvGraphicFramePr>
          <p:nvPr/>
        </p:nvGraphicFramePr>
        <p:xfrm>
          <a:off x="5282477" y="4119133"/>
          <a:ext cx="353325" cy="601607"/>
        </p:xfrm>
        <a:graphic>
          <a:graphicData uri="http://schemas.openxmlformats.org/presentationml/2006/ole">
            <p:oleObj spid="_x0000_s7183" name="Equation" r:id="rId10" imgW="9448800" imgH="15849600" progId="Equation.DSMT4">
              <p:embed/>
            </p:oleObj>
          </a:graphicData>
        </a:graphic>
      </p:graphicFrame>
      <p:graphicFrame>
        <p:nvGraphicFramePr>
          <p:cNvPr id="10" name="对象 9"/>
          <p:cNvGraphicFramePr>
            <a:graphicFrameLocks noChangeAspect="1"/>
          </p:cNvGraphicFramePr>
          <p:nvPr/>
        </p:nvGraphicFramePr>
        <p:xfrm>
          <a:off x="2309960" y="4760685"/>
          <a:ext cx="353325" cy="601606"/>
        </p:xfrm>
        <a:graphic>
          <a:graphicData uri="http://schemas.openxmlformats.org/presentationml/2006/ole">
            <p:oleObj spid="_x0000_s7184" name="Equation" r:id="rId11" imgW="9448800" imgH="15849600" progId="Equation.DSMT4">
              <p:embed/>
            </p:oleObj>
          </a:graphicData>
        </a:graphic>
      </p:graphicFrame>
      <p:graphicFrame>
        <p:nvGraphicFramePr>
          <p:cNvPr id="11" name="对象 10"/>
          <p:cNvGraphicFramePr>
            <a:graphicFrameLocks noChangeAspect="1"/>
          </p:cNvGraphicFramePr>
          <p:nvPr/>
        </p:nvGraphicFramePr>
        <p:xfrm>
          <a:off x="3255503" y="4903328"/>
          <a:ext cx="324676" cy="296028"/>
        </p:xfrm>
        <a:graphic>
          <a:graphicData uri="http://schemas.openxmlformats.org/presentationml/2006/ole">
            <p:oleObj spid="_x0000_s7185" name="Equation" r:id="rId12" imgW="8534400" imgH="7924800" progId="Equation.DSMT4">
              <p:embed/>
            </p:oleObj>
          </a:graphicData>
        </a:graphic>
      </p:graphicFrame>
    </p:spTree>
    <p:custDataLst>
      <p:custData r:id="rId2"/>
    </p:custDataLst>
    <p:extLst>
      <p:ext uri="{BB962C8B-B14F-4D97-AF65-F5344CB8AC3E}">
        <p14:creationId xmlns:p14="http://schemas.microsoft.com/office/powerpoint/2010/main" xmlns="" val="2637286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a:hlinkClick r:id="rId2"/>
          </p:cNvPr>
          <p:cNvPicPr>
            <a:picLocks noChangeAspect="1" noChangeArrowheads="1"/>
          </p:cNvPicPr>
          <p:nvPr/>
        </p:nvPicPr>
        <p:blipFill>
          <a:blip r:embed="rId3"/>
          <a:srcRect/>
          <a:stretch>
            <a:fillRect/>
          </a:stretch>
        </p:blipFill>
        <p:spPr bwMode="auto">
          <a:xfrm>
            <a:off x="2128222" y="2250365"/>
            <a:ext cx="7621588" cy="24003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1137148"/>
            <a:ext cx="8147747" cy="414181"/>
          </a:xfrm>
          <a:prstGeom prst="rect">
            <a:avLst/>
          </a:prstGeom>
          <a:noFill/>
        </p:spPr>
        <p:txBody>
          <a:bodyPr wrap="square" lIns="0" tIns="0" rIns="0" bIns="0" rtlCol="0">
            <a:spAutoFit/>
          </a:bodyPr>
          <a:lstStyle/>
          <a:p>
            <a:pPr eaLnBrk="0" latinLnBrk="1" hangingPunct="0">
              <a:lnSpc>
                <a:spcPct val="150000"/>
              </a:lnSpc>
            </a:pPr>
            <a:r>
              <a:rPr lang="zh-CN" altLang="en-US" sz="2017" b="1" kern="0" dirty="0">
                <a:solidFill>
                  <a:srgbClr val="000000"/>
                </a:solidFill>
                <a:latin typeface="Times New Roman" pitchFamily="65" charset="-122"/>
                <a:ea typeface="宋体" pitchFamily="65" charset="-122"/>
              </a:rPr>
              <a:t>2.面面垂直的判定与性质</a:t>
            </a:r>
            <a:endParaRPr lang="zh-CN" altLang="en-US" sz="1805" b="1" dirty="0"/>
          </a:p>
        </p:txBody>
      </p:sp>
      <p:graphicFrame>
        <p:nvGraphicFramePr>
          <p:cNvPr id="3" name="表格 3"/>
          <p:cNvGraphicFramePr>
            <a:graphicFrameLocks noGrp="1"/>
          </p:cNvGraphicFramePr>
          <p:nvPr/>
        </p:nvGraphicFramePr>
        <p:xfrm>
          <a:off x="2053707" y="1763998"/>
          <a:ext cx="7759758" cy="4346876"/>
        </p:xfrm>
        <a:graphic>
          <a:graphicData uri="http://schemas.openxmlformats.org/drawingml/2006/table">
            <a:tbl>
              <a:tblPr/>
              <a:tblGrid>
                <a:gridCol w="532895">
                  <a:extLst>
                    <a:ext uri="{9D8B030D-6E8A-4147-A177-3AD203B41FA5}">
                      <a16:colId xmlns:a16="http://schemas.microsoft.com/office/drawing/2014/main" xmlns="" val="20000"/>
                    </a:ext>
                  </a:extLst>
                </a:gridCol>
                <a:gridCol w="2721574">
                  <a:extLst>
                    <a:ext uri="{9D8B030D-6E8A-4147-A177-3AD203B41FA5}">
                      <a16:colId xmlns:a16="http://schemas.microsoft.com/office/drawing/2014/main" xmlns="" val="20001"/>
                    </a:ext>
                  </a:extLst>
                </a:gridCol>
                <a:gridCol w="2220231">
                  <a:extLst>
                    <a:ext uri="{9D8B030D-6E8A-4147-A177-3AD203B41FA5}">
                      <a16:colId xmlns:a16="http://schemas.microsoft.com/office/drawing/2014/main" xmlns="" val="20002"/>
                    </a:ext>
                  </a:extLst>
                </a:gridCol>
                <a:gridCol w="2285058">
                  <a:extLst>
                    <a:ext uri="{9D8B030D-6E8A-4147-A177-3AD203B41FA5}">
                      <a16:colId xmlns:a16="http://schemas.microsoft.com/office/drawing/2014/main" xmlns="" val="20003"/>
                    </a:ext>
                  </a:extLst>
                </a:gridCol>
              </a:tblGrid>
              <a:tr h="374273">
                <a:tc>
                  <a:txBody>
                    <a:bodyPr/>
                    <a:lstStyle/>
                    <a:p>
                      <a:pPr eaLnBrk="0" latinLnBrk="1" hangingPunct="0">
                        <a:lnSpc>
                          <a:spcPct val="150000"/>
                        </a:lnSpc>
                        <a:spcBef>
                          <a:spcPts val="0"/>
                        </a:spcBef>
                      </a:pPr>
                      <a:r>
                        <a:rPr lang="zh-CN" altLang="en-US" sz="1300" kern="0" dirty="0">
                          <a:solidFill>
                            <a:srgbClr val="000000"/>
                          </a:solidFill>
                          <a:latin typeface="Times New Roman" pitchFamily="65" charset="-122"/>
                          <a:ea typeface="宋体" pitchFamily="65" charset="-122"/>
                        </a:rPr>
                        <a:t>类别</a:t>
                      </a:r>
                    </a:p>
                  </a:txBody>
                  <a:tcPr marL="45837" marR="45837" marT="45837" marB="45837"/>
                </a:tc>
                <a:tc>
                  <a:txBody>
                    <a:bodyPr/>
                    <a:lstStyle/>
                    <a:p>
                      <a:pPr eaLnBrk="0" latinLnBrk="1" hangingPunct="0">
                        <a:lnSpc>
                          <a:spcPct val="150000"/>
                        </a:lnSpc>
                        <a:spcBef>
                          <a:spcPts val="0"/>
                        </a:spcBef>
                      </a:pPr>
                      <a:r>
                        <a:rPr lang="zh-CN" altLang="en-US" sz="1300" kern="0" dirty="0">
                          <a:solidFill>
                            <a:srgbClr val="000000"/>
                          </a:solidFill>
                          <a:latin typeface="Times New Roman" pitchFamily="65" charset="-122"/>
                          <a:ea typeface="宋体" pitchFamily="65" charset="-122"/>
                        </a:rPr>
                        <a:t>文字语言</a:t>
                      </a:r>
                    </a:p>
                  </a:txBody>
                  <a:tcPr marL="45837" marR="45837" marT="45837" marB="45837"/>
                </a:tc>
                <a:tc>
                  <a:txBody>
                    <a:bodyPr/>
                    <a:lstStyle/>
                    <a:p>
                      <a:pPr eaLnBrk="0" latinLnBrk="1" hangingPunct="0">
                        <a:lnSpc>
                          <a:spcPct val="150000"/>
                        </a:lnSpc>
                        <a:spcBef>
                          <a:spcPts val="0"/>
                        </a:spcBef>
                      </a:pPr>
                      <a:r>
                        <a:rPr lang="zh-CN" altLang="en-US" sz="1300" kern="0" dirty="0">
                          <a:solidFill>
                            <a:srgbClr val="000000"/>
                          </a:solidFill>
                          <a:latin typeface="Times New Roman" pitchFamily="65" charset="-122"/>
                          <a:ea typeface="宋体" pitchFamily="65" charset="-122"/>
                        </a:rPr>
                        <a:t>图形语言</a:t>
                      </a:r>
                    </a:p>
                  </a:txBody>
                  <a:tcPr marL="45837" marR="45837" marT="45837" marB="45837"/>
                </a:tc>
                <a:tc>
                  <a:txBody>
                    <a:bodyPr/>
                    <a:lstStyle/>
                    <a:p>
                      <a:pPr eaLnBrk="0" latinLnBrk="1" hangingPunct="0">
                        <a:lnSpc>
                          <a:spcPct val="150000"/>
                        </a:lnSpc>
                        <a:spcBef>
                          <a:spcPts val="0"/>
                        </a:spcBef>
                      </a:pPr>
                      <a:r>
                        <a:rPr lang="zh-CN" altLang="en-US" sz="1300" kern="0" dirty="0">
                          <a:solidFill>
                            <a:srgbClr val="000000"/>
                          </a:solidFill>
                          <a:latin typeface="Times New Roman" pitchFamily="65" charset="-122"/>
                          <a:ea typeface="宋体" pitchFamily="65" charset="-122"/>
                        </a:rPr>
                        <a:t>符号语言</a:t>
                      </a:r>
                    </a:p>
                  </a:txBody>
                  <a:tcPr marL="45837" marR="45837" marT="45837" marB="45837"/>
                </a:tc>
                <a:extLst>
                  <a:ext uri="{0D108BD9-81ED-4DB2-BD59-A6C34878D82A}">
                    <a16:rowId xmlns:a16="http://schemas.microsoft.com/office/drawing/2014/main" xmlns="" val="10000"/>
                  </a:ext>
                </a:extLst>
              </a:tr>
              <a:tr h="988909">
                <a:tc rowSpan="2">
                  <a:txBody>
                    <a:bodyPr/>
                    <a:lstStyle/>
                    <a:p>
                      <a:pPr eaLnBrk="0" latinLnBrk="1" hangingPunct="0">
                        <a:lnSpc>
                          <a:spcPct val="150000"/>
                        </a:lnSpc>
                        <a:spcBef>
                          <a:spcPts val="0"/>
                        </a:spcBef>
                      </a:pPr>
                      <a:r>
                        <a:rPr lang="zh-CN" altLang="en-US" sz="1300" kern="0" dirty="0">
                          <a:solidFill>
                            <a:srgbClr val="000000"/>
                          </a:solidFill>
                          <a:latin typeface="Times New Roman" pitchFamily="65" charset="-122"/>
                          <a:ea typeface="宋体" pitchFamily="65" charset="-122"/>
                        </a:rPr>
                        <a:t>判定</a:t>
                      </a:r>
                    </a:p>
                  </a:txBody>
                  <a:tcPr marL="45837" marR="45837" marT="45837" marB="45837"/>
                </a:tc>
                <a:tc>
                  <a:txBody>
                    <a:bodyPr/>
                    <a:lstStyle/>
                    <a:p>
                      <a:pPr eaLnBrk="0" latinLnBrk="1" hangingPunct="0">
                        <a:lnSpc>
                          <a:spcPct val="150000"/>
                        </a:lnSpc>
                        <a:spcBef>
                          <a:spcPts val="0"/>
                        </a:spcBef>
                      </a:pPr>
                      <a:r>
                        <a:rPr lang="zh-CN" altLang="en-US" sz="1300" kern="0" dirty="0">
                          <a:solidFill>
                            <a:srgbClr val="000000"/>
                          </a:solidFill>
                          <a:latin typeface="Times New Roman" pitchFamily="65" charset="-122"/>
                          <a:ea typeface="宋体" pitchFamily="65" charset="-122"/>
                        </a:rPr>
                        <a:t>两个平面相交,如果它们所成的二面角是直二面角,就说这两个平面互相垂直</a:t>
                      </a:r>
                    </a:p>
                  </a:txBody>
                  <a:tcPr marL="45837" marR="45837" marT="45837" marB="45837"/>
                </a:tc>
                <a:tc>
                  <a:txBody>
                    <a:bodyPr/>
                    <a:lstStyle/>
                    <a:p>
                      <a:pPr eaLnBrk="0" latinLnBrk="1" hangingPunct="0">
                        <a:lnSpc>
                          <a:spcPct val="150000"/>
                        </a:lnSpc>
                        <a:spcBef>
                          <a:spcPts val="0"/>
                        </a:spcBef>
                      </a:pPr>
                      <a:r>
                        <a:rPr lang="zh-CN" altLang="en-US" sz="1300" kern="0" spc="6344" dirty="0">
                          <a:solidFill>
                            <a:srgbClr val="000000"/>
                          </a:solidFill>
                          <a:latin typeface="Times New Roman" pitchFamily="65" charset="-122"/>
                          <a:ea typeface="宋体" pitchFamily="65" charset="-122"/>
                        </a:rPr>
                        <a:t> </a:t>
                      </a:r>
                    </a:p>
                  </a:txBody>
                  <a:tcPr marL="45837" marR="45837" marT="45837" marB="45837"/>
                </a:tc>
                <a:tc>
                  <a:txBody>
                    <a:bodyPr/>
                    <a:lstStyle/>
                    <a:p>
                      <a:pPr eaLnBrk="0" latinLnBrk="1" hangingPunct="0">
                        <a:lnSpc>
                          <a:spcPct val="150000"/>
                        </a:lnSpc>
                        <a:spcBef>
                          <a:spcPts val="0"/>
                        </a:spcBef>
                      </a:pPr>
                      <a:r>
                        <a:rPr lang="zh-CN" altLang="en-US" sz="1300" kern="0" dirty="0">
                          <a:solidFill>
                            <a:srgbClr val="000000"/>
                          </a:solidFill>
                          <a:latin typeface="Times New Roman" pitchFamily="65" charset="-122"/>
                          <a:ea typeface="宋体" pitchFamily="65" charset="-122"/>
                        </a:rPr>
                        <a:t>∠</a:t>
                      </a:r>
                      <a:r>
                        <a:rPr lang="zh-CN" altLang="en-US" sz="1300" i="1" kern="0" dirty="0">
                          <a:solidFill>
                            <a:srgbClr val="000000"/>
                          </a:solidFill>
                          <a:latin typeface="Times New Roman" pitchFamily="65" charset="-122"/>
                          <a:ea typeface="宋体" pitchFamily="65" charset="-122"/>
                        </a:rPr>
                        <a:t>AOB</a:t>
                      </a:r>
                      <a:r>
                        <a:rPr lang="zh-CN" altLang="en-US" sz="1300" kern="0" dirty="0">
                          <a:solidFill>
                            <a:srgbClr val="000000"/>
                          </a:solidFill>
                          <a:latin typeface="Times New Roman" pitchFamily="65" charset="-122"/>
                          <a:ea typeface="宋体" pitchFamily="65" charset="-122"/>
                        </a:rPr>
                        <a:t>是二面角</a:t>
                      </a:r>
                      <a:r>
                        <a:rPr lang="zh-CN" altLang="en-US" sz="1300" i="1" kern="0" dirty="0">
                          <a:solidFill>
                            <a:srgbClr val="000000"/>
                          </a:solidFill>
                          <a:latin typeface="Times New Roman" pitchFamily="65" charset="-122"/>
                          <a:ea typeface="宋体" pitchFamily="65" charset="-122"/>
                        </a:rPr>
                        <a:t>α</a:t>
                      </a:r>
                      <a:r>
                        <a:rPr lang="zh-CN" altLang="en-US" sz="1300" kern="0" dirty="0">
                          <a:solidFill>
                            <a:srgbClr val="000000"/>
                          </a:solidFill>
                          <a:latin typeface="Times New Roman" pitchFamily="65" charset="-122"/>
                          <a:ea typeface="宋体" pitchFamily="65" charset="-122"/>
                        </a:rPr>
                        <a:t>-</a:t>
                      </a:r>
                      <a:r>
                        <a:rPr lang="zh-CN" altLang="en-US" sz="1300" i="1" kern="0" dirty="0">
                          <a:solidFill>
                            <a:srgbClr val="000000"/>
                          </a:solidFill>
                          <a:latin typeface="Times New Roman" pitchFamily="65" charset="-122"/>
                          <a:ea typeface="宋体" pitchFamily="65" charset="-122"/>
                        </a:rPr>
                        <a:t>l</a:t>
                      </a:r>
                      <a:r>
                        <a:rPr lang="zh-CN" altLang="en-US" sz="1300" kern="0" dirty="0">
                          <a:solidFill>
                            <a:srgbClr val="000000"/>
                          </a:solidFill>
                          <a:latin typeface="Times New Roman" pitchFamily="65" charset="-122"/>
                          <a:ea typeface="宋体" pitchFamily="65" charset="-122"/>
                        </a:rPr>
                        <a:t>-</a:t>
                      </a:r>
                      <a:r>
                        <a:rPr lang="zh-CN" altLang="en-US" sz="1300" i="1" kern="0" dirty="0">
                          <a:solidFill>
                            <a:srgbClr val="000000"/>
                          </a:solidFill>
                          <a:latin typeface="Times New Roman" pitchFamily="65" charset="-122"/>
                          <a:ea typeface="宋体" pitchFamily="65" charset="-122"/>
                        </a:rPr>
                        <a:t>β</a:t>
                      </a:r>
                      <a:r>
                        <a:rPr lang="zh-CN" altLang="en-US" sz="1300" kern="0" dirty="0">
                          <a:solidFill>
                            <a:srgbClr val="000000"/>
                          </a:solidFill>
                          <a:latin typeface="Times New Roman" pitchFamily="65" charset="-122"/>
                          <a:ea typeface="宋体" pitchFamily="65" charset="-122"/>
                        </a:rPr>
                        <a:t>的平面角,且∠</a:t>
                      </a:r>
                      <a:r>
                        <a:rPr lang="zh-CN" altLang="en-US" sz="1300" i="1" kern="0" dirty="0">
                          <a:solidFill>
                            <a:srgbClr val="000000"/>
                          </a:solidFill>
                          <a:latin typeface="Times New Roman" pitchFamily="65" charset="-122"/>
                          <a:ea typeface="宋体" pitchFamily="65" charset="-122"/>
                        </a:rPr>
                        <a:t>AOB</a:t>
                      </a:r>
                      <a:r>
                        <a:rPr lang="zh-CN" altLang="en-US" sz="1300" kern="0" dirty="0">
                          <a:solidFill>
                            <a:srgbClr val="000000"/>
                          </a:solidFill>
                          <a:latin typeface="Times New Roman" pitchFamily="65" charset="-122"/>
                          <a:ea typeface="宋体" pitchFamily="65" charset="-122"/>
                        </a:rPr>
                        <a:t>=⑤</a:t>
                      </a:r>
                      <a:r>
                        <a:rPr lang="zh-CN" altLang="en-US" sz="1300" u="sng" kern="0" dirty="0">
                          <a:solidFill>
                            <a:srgbClr val="FF0000"/>
                          </a:solidFill>
                          <a:latin typeface="Times New Roman" pitchFamily="65" charset="-122"/>
                          <a:ea typeface="宋体" pitchFamily="65" charset="-122"/>
                        </a:rPr>
                        <a:t>　90</a:t>
                      </a:r>
                      <a:r>
                        <a:rPr lang="zh-CN" altLang="en-US" sz="1300" u="sng" kern="0" dirty="0">
                          <a:solidFill>
                            <a:srgbClr val="FF0000"/>
                          </a:solidFill>
                          <a:latin typeface="Arial Narrow" pitchFamily="65" charset="-122"/>
                          <a:ea typeface="Arial Unicode MS" pitchFamily="65" charset="-122"/>
                        </a:rPr>
                        <a:t>°</a:t>
                      </a:r>
                      <a:r>
                        <a:rPr lang="zh-CN" altLang="en-US" sz="1300" u="sng" kern="0" dirty="0">
                          <a:solidFill>
                            <a:srgbClr val="FF0000"/>
                          </a:solidFill>
                          <a:latin typeface="Times New Roman" pitchFamily="65" charset="-122"/>
                          <a:ea typeface="宋体" pitchFamily="65" charset="-122"/>
                        </a:rPr>
                        <a:t>  </a:t>
                      </a:r>
                      <a:r>
                        <a:rPr lang="zh-CN" altLang="en-US" sz="1300" u="sng" kern="0" dirty="0">
                          <a:solidFill>
                            <a:srgbClr val="000000"/>
                          </a:solidFill>
                          <a:latin typeface="Times New Roman" pitchFamily="65" charset="-122"/>
                          <a:ea typeface="宋体" pitchFamily="65" charset="-122"/>
                        </a:rPr>
                        <a:t>  </a:t>
                      </a:r>
                      <a:r>
                        <a:rPr lang="zh-CN" altLang="en-US" sz="1300" kern="0" dirty="0">
                          <a:solidFill>
                            <a:srgbClr val="000000"/>
                          </a:solidFill>
                          <a:latin typeface="Times New Roman" pitchFamily="65" charset="-122"/>
                          <a:ea typeface="宋体" pitchFamily="65" charset="-122"/>
                        </a:rPr>
                        <a:t>,则</a:t>
                      </a:r>
                      <a:r>
                        <a:rPr lang="zh-CN" altLang="en-US" sz="1300" i="1" kern="0" dirty="0">
                          <a:solidFill>
                            <a:srgbClr val="000000"/>
                          </a:solidFill>
                          <a:latin typeface="Times New Roman" pitchFamily="65" charset="-122"/>
                          <a:ea typeface="宋体" pitchFamily="65" charset="-122"/>
                        </a:rPr>
                        <a:t>α</a:t>
                      </a:r>
                      <a:r>
                        <a:rPr lang="zh-CN" altLang="en-US" sz="1300" kern="0" dirty="0">
                          <a:solidFill>
                            <a:srgbClr val="000000"/>
                          </a:solidFill>
                          <a:latin typeface="Times New Roman" pitchFamily="65" charset="-122"/>
                          <a:ea typeface="宋体" pitchFamily="65" charset="-122"/>
                        </a:rPr>
                        <a:t>⊥</a:t>
                      </a:r>
                      <a:r>
                        <a:rPr lang="zh-CN" altLang="en-US" sz="1300" i="1" kern="0" dirty="0">
                          <a:solidFill>
                            <a:srgbClr val="000000"/>
                          </a:solidFill>
                          <a:latin typeface="Times New Roman" pitchFamily="65" charset="-122"/>
                          <a:ea typeface="宋体" pitchFamily="65" charset="-122"/>
                        </a:rPr>
                        <a:t>β</a:t>
                      </a:r>
                    </a:p>
                  </a:txBody>
                  <a:tcPr marL="45837" marR="45837" marT="45837" marB="45837"/>
                </a:tc>
                <a:extLst>
                  <a:ext uri="{0D108BD9-81ED-4DB2-BD59-A6C34878D82A}">
                    <a16:rowId xmlns:a16="http://schemas.microsoft.com/office/drawing/2014/main" xmlns="" val="10001"/>
                  </a:ext>
                </a:extLst>
              </a:tr>
              <a:tr h="947801">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300" kern="0" dirty="0">
                          <a:solidFill>
                            <a:srgbClr val="000000"/>
                          </a:solidFill>
                          <a:latin typeface="Times New Roman" pitchFamily="65" charset="-122"/>
                          <a:ea typeface="宋体" pitchFamily="65" charset="-122"/>
                        </a:rPr>
                        <a:t>如果一个平面过另一个平面的垂线,则这两个平面互相垂直(即</a:t>
                      </a:r>
                      <a:r>
                        <a:rPr lang="zh-CN" altLang="en-US" sz="1300" u="sng" kern="0" dirty="0">
                          <a:solidFill>
                            <a:srgbClr val="000000"/>
                          </a:solidFill>
                          <a:latin typeface="Times New Roman" pitchFamily="65" charset="-122"/>
                          <a:ea typeface="宋体" pitchFamily="65" charset="-122"/>
                        </a:rPr>
                        <a:t>线面垂直</a:t>
                      </a:r>
                      <a:r>
                        <a:rPr lang="zh-CN" altLang="en-US" sz="1300" u="sng" kern="0" dirty="0">
                          <a:solidFill>
                            <a:srgbClr val="000000"/>
                          </a:solidFill>
                          <a:latin typeface="NEU-BZ" pitchFamily="65" charset="-122"/>
                          <a:ea typeface="NEU-BZ" pitchFamily="65" charset="-122"/>
                        </a:rPr>
                        <a:t>⇒</a:t>
                      </a:r>
                      <a:r>
                        <a:rPr lang="zh-CN" altLang="en-US" sz="1300" u="sng" kern="0" dirty="0">
                          <a:solidFill>
                            <a:srgbClr val="000000"/>
                          </a:solidFill>
                          <a:latin typeface="Times New Roman" pitchFamily="65" charset="-122"/>
                          <a:ea typeface="宋体" pitchFamily="65" charset="-122"/>
                        </a:rPr>
                        <a:t>面面垂直</a:t>
                      </a:r>
                      <a:r>
                        <a:rPr lang="zh-CN" altLang="en-US" sz="1300" kern="0" dirty="0">
                          <a:solidFill>
                            <a:srgbClr val="000000"/>
                          </a:solidFill>
                          <a:latin typeface="Times New Roman" pitchFamily="65" charset="-122"/>
                          <a:ea typeface="宋体" pitchFamily="65" charset="-122"/>
                        </a:rPr>
                        <a:t>)</a:t>
                      </a:r>
                    </a:p>
                  </a:txBody>
                  <a:tcPr marL="45837" marR="45837" marT="45837" marB="45837"/>
                </a:tc>
                <a:tc>
                  <a:txBody>
                    <a:bodyPr/>
                    <a:lstStyle/>
                    <a:p>
                      <a:pPr eaLnBrk="0" latinLnBrk="1" hangingPunct="0">
                        <a:lnSpc>
                          <a:spcPct val="150000"/>
                        </a:lnSpc>
                        <a:spcBef>
                          <a:spcPts val="0"/>
                        </a:spcBef>
                      </a:pPr>
                      <a:r>
                        <a:rPr lang="zh-CN" altLang="en-US" sz="1300" kern="0" spc="7319" dirty="0">
                          <a:solidFill>
                            <a:srgbClr val="000000"/>
                          </a:solidFill>
                          <a:latin typeface="Times New Roman" pitchFamily="65" charset="-122"/>
                          <a:ea typeface="宋体" pitchFamily="65" charset="-122"/>
                        </a:rPr>
                        <a:t> </a:t>
                      </a:r>
                    </a:p>
                  </a:txBody>
                  <a:tcPr marL="45837" marR="45837" marT="45837" marB="45837"/>
                </a:tc>
                <a:tc>
                  <a:txBody>
                    <a:bodyPr/>
                    <a:lstStyle/>
                    <a:p>
                      <a:pPr eaLnBrk="0" latinLnBrk="1" hangingPunct="0">
                        <a:lnSpc>
                          <a:spcPct val="150000"/>
                        </a:lnSpc>
                        <a:spcBef>
                          <a:spcPts val="0"/>
                        </a:spcBef>
                      </a:pPr>
                      <a:r>
                        <a:rPr lang="zh-CN" altLang="en-US" sz="1300" kern="0" spc="1147" dirty="0">
                          <a:solidFill>
                            <a:srgbClr val="000000"/>
                          </a:solidFill>
                          <a:latin typeface="Times New Roman" pitchFamily="65" charset="-122"/>
                          <a:ea typeface="宋体" pitchFamily="65" charset="-122"/>
                        </a:rPr>
                        <a:t>   </a:t>
                      </a:r>
                      <a:endParaRPr lang="en-US" altLang="zh-CN" sz="1300" kern="0" spc="1147" dirty="0">
                        <a:solidFill>
                          <a:srgbClr val="000000"/>
                        </a:solidFill>
                        <a:latin typeface="Times New Roman" pitchFamily="65" charset="-122"/>
                        <a:ea typeface="宋体" pitchFamily="65" charset="-122"/>
                      </a:endParaRPr>
                    </a:p>
                    <a:p>
                      <a:pPr eaLnBrk="0" latinLnBrk="1" hangingPunct="0">
                        <a:lnSpc>
                          <a:spcPct val="150000"/>
                        </a:lnSpc>
                        <a:spcBef>
                          <a:spcPts val="0"/>
                        </a:spcBef>
                      </a:pPr>
                      <a:r>
                        <a:rPr lang="en-US" altLang="zh-CN" sz="1300" kern="0" spc="1147" dirty="0">
                          <a:solidFill>
                            <a:srgbClr val="000000"/>
                          </a:solidFill>
                          <a:latin typeface="Times New Roman" pitchFamily="65" charset="-122"/>
                          <a:ea typeface="宋体" pitchFamily="65" charset="-122"/>
                        </a:rPr>
                        <a:t>    </a:t>
                      </a:r>
                      <a:r>
                        <a:rPr lang="zh-CN" altLang="en-US" sz="1300" kern="0" dirty="0">
                          <a:solidFill>
                            <a:srgbClr val="000000"/>
                          </a:solidFill>
                          <a:latin typeface="NEU-BZ" pitchFamily="65" charset="-122"/>
                          <a:ea typeface="NEU-BZ" pitchFamily="65" charset="-122"/>
                        </a:rPr>
                        <a:t>⇒</a:t>
                      </a:r>
                      <a:r>
                        <a:rPr lang="zh-CN" altLang="en-US" sz="1300" kern="0" dirty="0">
                          <a:solidFill>
                            <a:srgbClr val="000000"/>
                          </a:solidFill>
                          <a:latin typeface="Times New Roman" pitchFamily="65" charset="-122"/>
                          <a:ea typeface="宋体" pitchFamily="65" charset="-122"/>
                        </a:rPr>
                        <a:t>⑥</a:t>
                      </a:r>
                      <a:r>
                        <a:rPr lang="zh-CN" altLang="en-US" sz="1300" u="sng" kern="0" dirty="0">
                          <a:solidFill>
                            <a:srgbClr val="FF0000"/>
                          </a:solidFill>
                          <a:latin typeface="Times New Roman" pitchFamily="65" charset="-122"/>
                          <a:ea typeface="宋体" pitchFamily="65" charset="-122"/>
                        </a:rPr>
                        <a:t>    </a:t>
                      </a:r>
                      <a:r>
                        <a:rPr lang="zh-CN" altLang="en-US" sz="1300" i="1" u="sng" kern="0" dirty="0">
                          <a:solidFill>
                            <a:srgbClr val="FF0000"/>
                          </a:solidFill>
                          <a:latin typeface="Times New Roman" pitchFamily="65" charset="-122"/>
                          <a:ea typeface="宋体" pitchFamily="65" charset="-122"/>
                        </a:rPr>
                        <a:t>α</a:t>
                      </a:r>
                      <a:r>
                        <a:rPr lang="zh-CN" altLang="en-US" sz="1300" u="sng" kern="0" dirty="0">
                          <a:solidFill>
                            <a:srgbClr val="FF0000"/>
                          </a:solidFill>
                          <a:latin typeface="Times New Roman" pitchFamily="65" charset="-122"/>
                          <a:ea typeface="宋体" pitchFamily="65" charset="-122"/>
                        </a:rPr>
                        <a:t>⊥</a:t>
                      </a:r>
                      <a:r>
                        <a:rPr lang="zh-CN" altLang="en-US" sz="1300" i="1" u="sng" kern="0" dirty="0">
                          <a:solidFill>
                            <a:srgbClr val="FF0000"/>
                          </a:solidFill>
                          <a:latin typeface="Times New Roman" pitchFamily="65" charset="-122"/>
                          <a:ea typeface="宋体" pitchFamily="65" charset="-122"/>
                        </a:rPr>
                        <a:t>β</a:t>
                      </a:r>
                      <a:r>
                        <a:rPr lang="zh-CN" altLang="en-US" sz="1300" u="sng" kern="0" dirty="0">
                          <a:solidFill>
                            <a:srgbClr val="FF0000"/>
                          </a:solidFill>
                          <a:latin typeface="Times New Roman" pitchFamily="65" charset="-122"/>
                          <a:ea typeface="宋体" pitchFamily="65" charset="-122"/>
                        </a:rPr>
                        <a:t>    </a:t>
                      </a:r>
                    </a:p>
                  </a:txBody>
                  <a:tcPr marL="45837" marR="45837" marT="45837" marB="45837"/>
                </a:tc>
                <a:extLst>
                  <a:ext uri="{0D108BD9-81ED-4DB2-BD59-A6C34878D82A}">
                    <a16:rowId xmlns:a16="http://schemas.microsoft.com/office/drawing/2014/main" xmlns="" val="10002"/>
                  </a:ext>
                </a:extLst>
              </a:tr>
              <a:tr h="973089">
                <a:tc rowSpan="2">
                  <a:txBody>
                    <a:bodyPr/>
                    <a:lstStyle/>
                    <a:p>
                      <a:pPr eaLnBrk="0" latinLnBrk="1" hangingPunct="0">
                        <a:lnSpc>
                          <a:spcPct val="150000"/>
                        </a:lnSpc>
                        <a:spcBef>
                          <a:spcPts val="0"/>
                        </a:spcBef>
                      </a:pPr>
                      <a:r>
                        <a:rPr lang="zh-CN" altLang="en-US" sz="1300" kern="0" dirty="0">
                          <a:solidFill>
                            <a:srgbClr val="000000"/>
                          </a:solidFill>
                          <a:latin typeface="Times New Roman" pitchFamily="65" charset="-122"/>
                          <a:ea typeface="宋体" pitchFamily="65" charset="-122"/>
                        </a:rPr>
                        <a:t>性质</a:t>
                      </a:r>
                    </a:p>
                  </a:txBody>
                  <a:tcPr marL="45837" marR="45837" marT="45837" marB="45837"/>
                </a:tc>
                <a:tc>
                  <a:txBody>
                    <a:bodyPr/>
                    <a:lstStyle/>
                    <a:p>
                      <a:pPr eaLnBrk="0" latinLnBrk="1" hangingPunct="0">
                        <a:lnSpc>
                          <a:spcPct val="150000"/>
                        </a:lnSpc>
                        <a:spcBef>
                          <a:spcPts val="0"/>
                        </a:spcBef>
                      </a:pPr>
                      <a:r>
                        <a:rPr lang="zh-CN" altLang="en-US" sz="1300" kern="0" dirty="0">
                          <a:solidFill>
                            <a:srgbClr val="000000"/>
                          </a:solidFill>
                          <a:latin typeface="Times New Roman" pitchFamily="65" charset="-122"/>
                          <a:ea typeface="宋体" pitchFamily="65" charset="-122"/>
                        </a:rPr>
                        <a:t>如果两个平面垂直,则其中一个平面内垂直于交线的直线垂直于另一个平面</a:t>
                      </a:r>
                    </a:p>
                  </a:txBody>
                  <a:tcPr marL="45837" marR="45837" marT="45837" marB="45837"/>
                </a:tc>
                <a:tc>
                  <a:txBody>
                    <a:bodyPr/>
                    <a:lstStyle/>
                    <a:p>
                      <a:pPr eaLnBrk="0" latinLnBrk="1" hangingPunct="0">
                        <a:lnSpc>
                          <a:spcPct val="150000"/>
                        </a:lnSpc>
                        <a:spcBef>
                          <a:spcPts val="0"/>
                        </a:spcBef>
                      </a:pPr>
                      <a:r>
                        <a:rPr lang="zh-CN" altLang="en-US" sz="1300" kern="0" spc="7319" dirty="0">
                          <a:solidFill>
                            <a:srgbClr val="000000"/>
                          </a:solidFill>
                          <a:latin typeface="Times New Roman" pitchFamily="65" charset="-122"/>
                          <a:ea typeface="宋体" pitchFamily="65" charset="-122"/>
                        </a:rPr>
                        <a:t> </a:t>
                      </a:r>
                    </a:p>
                  </a:txBody>
                  <a:tcPr marL="45837" marR="45837" marT="45837" marB="45837"/>
                </a:tc>
                <a:tc>
                  <a:txBody>
                    <a:bodyPr/>
                    <a:lstStyle/>
                    <a:p>
                      <a:pPr eaLnBrk="0" latinLnBrk="1" hangingPunct="0">
                        <a:lnSpc>
                          <a:spcPct val="150000"/>
                        </a:lnSpc>
                        <a:spcBef>
                          <a:spcPts val="0"/>
                        </a:spcBef>
                      </a:pPr>
                      <a:r>
                        <a:rPr lang="zh-CN" altLang="en-US" sz="1300" kern="0" spc="1514" dirty="0">
                          <a:solidFill>
                            <a:srgbClr val="000000"/>
                          </a:solidFill>
                          <a:latin typeface="Times New Roman" pitchFamily="65" charset="-122"/>
                          <a:ea typeface="宋体" pitchFamily="65" charset="-122"/>
                        </a:rPr>
                        <a:t>  </a:t>
                      </a:r>
                      <a:endParaRPr lang="en-US" altLang="zh-CN" sz="1300" kern="0" spc="1514" dirty="0">
                        <a:solidFill>
                          <a:srgbClr val="000000"/>
                        </a:solidFill>
                        <a:latin typeface="Times New Roman" pitchFamily="65" charset="-122"/>
                        <a:ea typeface="宋体" pitchFamily="65" charset="-122"/>
                      </a:endParaRPr>
                    </a:p>
                    <a:p>
                      <a:pPr eaLnBrk="0" latinLnBrk="1" hangingPunct="0">
                        <a:lnSpc>
                          <a:spcPct val="150000"/>
                        </a:lnSpc>
                        <a:spcBef>
                          <a:spcPts val="0"/>
                        </a:spcBef>
                      </a:pPr>
                      <a:r>
                        <a:rPr lang="en-US" altLang="zh-CN" sz="1300" kern="0" spc="1514" dirty="0">
                          <a:solidFill>
                            <a:srgbClr val="000000"/>
                          </a:solidFill>
                          <a:latin typeface="Times New Roman" pitchFamily="65" charset="-122"/>
                          <a:ea typeface="宋体" pitchFamily="65" charset="-122"/>
                        </a:rPr>
                        <a:t>    </a:t>
                      </a:r>
                      <a:r>
                        <a:rPr lang="zh-CN" altLang="en-US" sz="1300" kern="0" dirty="0">
                          <a:solidFill>
                            <a:srgbClr val="000000"/>
                          </a:solidFill>
                          <a:latin typeface="NEU-BZ" pitchFamily="65" charset="-122"/>
                          <a:ea typeface="NEU-BZ" pitchFamily="65" charset="-122"/>
                        </a:rPr>
                        <a:t>⇒</a:t>
                      </a:r>
                      <a:r>
                        <a:rPr lang="zh-CN" altLang="en-US" sz="1300" kern="0" dirty="0">
                          <a:solidFill>
                            <a:srgbClr val="000000"/>
                          </a:solidFill>
                          <a:latin typeface="Times New Roman" pitchFamily="65" charset="-122"/>
                          <a:ea typeface="宋体" pitchFamily="65" charset="-122"/>
                        </a:rPr>
                        <a:t>⑦</a:t>
                      </a:r>
                      <a:r>
                        <a:rPr lang="zh-CN" altLang="en-US" sz="1300" u="sng" kern="0" dirty="0">
                          <a:solidFill>
                            <a:srgbClr val="FF0000"/>
                          </a:solidFill>
                          <a:latin typeface="Times New Roman" pitchFamily="65" charset="-122"/>
                          <a:ea typeface="宋体" pitchFamily="65" charset="-122"/>
                        </a:rPr>
                        <a:t>    </a:t>
                      </a:r>
                      <a:r>
                        <a:rPr lang="zh-CN" altLang="en-US" sz="1300" i="1" u="sng" kern="0" dirty="0">
                          <a:solidFill>
                            <a:srgbClr val="FF0000"/>
                          </a:solidFill>
                          <a:latin typeface="Times New Roman" pitchFamily="65" charset="-122"/>
                          <a:ea typeface="宋体" pitchFamily="65" charset="-122"/>
                        </a:rPr>
                        <a:t>l</a:t>
                      </a:r>
                      <a:r>
                        <a:rPr lang="zh-CN" altLang="en-US" sz="1300" u="sng" kern="0" dirty="0">
                          <a:solidFill>
                            <a:srgbClr val="FF0000"/>
                          </a:solidFill>
                          <a:latin typeface="Times New Roman" pitchFamily="65" charset="-122"/>
                          <a:ea typeface="宋体" pitchFamily="65" charset="-122"/>
                        </a:rPr>
                        <a:t>⊥</a:t>
                      </a:r>
                      <a:r>
                        <a:rPr lang="zh-CN" altLang="en-US" sz="1300" i="1" u="sng" kern="0" dirty="0">
                          <a:solidFill>
                            <a:srgbClr val="FF0000"/>
                          </a:solidFill>
                          <a:latin typeface="Times New Roman" pitchFamily="65" charset="-122"/>
                          <a:ea typeface="宋体" pitchFamily="65" charset="-122"/>
                        </a:rPr>
                        <a:t>α</a:t>
                      </a:r>
                      <a:r>
                        <a:rPr lang="zh-CN" altLang="en-US" sz="1300" u="sng" kern="0" dirty="0">
                          <a:solidFill>
                            <a:srgbClr val="FF0000"/>
                          </a:solidFill>
                          <a:latin typeface="Times New Roman" pitchFamily="65" charset="-122"/>
                          <a:ea typeface="宋体" pitchFamily="65" charset="-122"/>
                        </a:rPr>
                        <a:t>    </a:t>
                      </a:r>
                    </a:p>
                  </a:txBody>
                  <a:tcPr marL="45837" marR="45837" marT="45837" marB="45837"/>
                </a:tc>
                <a:extLst>
                  <a:ext uri="{0D108BD9-81ED-4DB2-BD59-A6C34878D82A}">
                    <a16:rowId xmlns:a16="http://schemas.microsoft.com/office/drawing/2014/main" xmlns="" val="10003"/>
                  </a:ext>
                </a:extLst>
              </a:tr>
              <a:tr h="1002685">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300" kern="0" dirty="0">
                          <a:solidFill>
                            <a:srgbClr val="000000"/>
                          </a:solidFill>
                          <a:latin typeface="Times New Roman" pitchFamily="65" charset="-122"/>
                          <a:ea typeface="宋体" pitchFamily="65" charset="-122"/>
                        </a:rPr>
                        <a:t>如果两个相交平面同时垂直于第三个平面,那么它们的交线垂直于第三个平面</a:t>
                      </a:r>
                    </a:p>
                  </a:txBody>
                  <a:tcPr marL="45837" marR="45837" marT="45837" marB="45837"/>
                </a:tc>
                <a:tc>
                  <a:txBody>
                    <a:bodyPr/>
                    <a:lstStyle/>
                    <a:p>
                      <a:pPr eaLnBrk="0" latinLnBrk="1" hangingPunct="0">
                        <a:lnSpc>
                          <a:spcPct val="150000"/>
                        </a:lnSpc>
                        <a:spcBef>
                          <a:spcPts val="0"/>
                        </a:spcBef>
                      </a:pPr>
                      <a:r>
                        <a:rPr lang="zh-CN" altLang="en-US" sz="1300" kern="0" spc="10058" dirty="0">
                          <a:solidFill>
                            <a:srgbClr val="000000"/>
                          </a:solidFill>
                          <a:latin typeface="Times New Roman" pitchFamily="65" charset="-122"/>
                          <a:ea typeface="宋体" pitchFamily="65" charset="-122"/>
                        </a:rPr>
                        <a:t> </a:t>
                      </a:r>
                    </a:p>
                  </a:txBody>
                  <a:tcPr marL="45837" marR="45837" marT="45837" marB="45837"/>
                </a:tc>
                <a:tc>
                  <a:txBody>
                    <a:bodyPr/>
                    <a:lstStyle/>
                    <a:p>
                      <a:pPr eaLnBrk="0" latinLnBrk="1" hangingPunct="0">
                        <a:lnSpc>
                          <a:spcPct val="150000"/>
                        </a:lnSpc>
                        <a:spcBef>
                          <a:spcPts val="0"/>
                        </a:spcBef>
                      </a:pPr>
                      <a:r>
                        <a:rPr lang="zh-CN" altLang="en-US" sz="1300" kern="0" spc="1844" dirty="0">
                          <a:solidFill>
                            <a:srgbClr val="000000"/>
                          </a:solidFill>
                          <a:latin typeface="Times New Roman" pitchFamily="65" charset="-122"/>
                          <a:ea typeface="宋体" pitchFamily="65" charset="-122"/>
                        </a:rPr>
                        <a:t> </a:t>
                      </a:r>
                      <a:endParaRPr lang="en-US" altLang="zh-CN" sz="1300" kern="0" spc="1844" dirty="0">
                        <a:solidFill>
                          <a:srgbClr val="000000"/>
                        </a:solidFill>
                        <a:latin typeface="Times New Roman" pitchFamily="65" charset="-122"/>
                        <a:ea typeface="宋体" pitchFamily="65" charset="-122"/>
                      </a:endParaRPr>
                    </a:p>
                    <a:p>
                      <a:pPr eaLnBrk="0" latinLnBrk="1" hangingPunct="0">
                        <a:lnSpc>
                          <a:spcPct val="150000"/>
                        </a:lnSpc>
                        <a:spcBef>
                          <a:spcPts val="0"/>
                        </a:spcBef>
                      </a:pPr>
                      <a:r>
                        <a:rPr lang="en-US" altLang="zh-CN" sz="1300" kern="0" spc="1844" dirty="0">
                          <a:solidFill>
                            <a:srgbClr val="000000"/>
                          </a:solidFill>
                          <a:latin typeface="Times New Roman" pitchFamily="65" charset="-122"/>
                          <a:ea typeface="宋体" pitchFamily="65" charset="-122"/>
                        </a:rPr>
                        <a:t> </a:t>
                      </a:r>
                      <a:r>
                        <a:rPr lang="zh-CN" altLang="en-US" sz="1300" kern="0" spc="1844" dirty="0">
                          <a:solidFill>
                            <a:srgbClr val="000000"/>
                          </a:solidFill>
                          <a:latin typeface="Times New Roman" pitchFamily="65" charset="-122"/>
                          <a:ea typeface="宋体" pitchFamily="65" charset="-122"/>
                        </a:rPr>
                        <a:t> </a:t>
                      </a:r>
                      <a:r>
                        <a:rPr lang="zh-CN" altLang="en-US" sz="1300" kern="0" dirty="0">
                          <a:solidFill>
                            <a:srgbClr val="000000"/>
                          </a:solidFill>
                          <a:latin typeface="NEU-BZ" pitchFamily="65" charset="-122"/>
                          <a:ea typeface="NEU-BZ" pitchFamily="65" charset="-122"/>
                        </a:rPr>
                        <a:t>⇒</a:t>
                      </a:r>
                      <a:r>
                        <a:rPr lang="zh-CN" altLang="en-US" sz="1300" kern="0" dirty="0">
                          <a:solidFill>
                            <a:srgbClr val="000000"/>
                          </a:solidFill>
                          <a:latin typeface="Times New Roman" pitchFamily="65" charset="-122"/>
                          <a:ea typeface="宋体" pitchFamily="65" charset="-122"/>
                        </a:rPr>
                        <a:t>⑧</a:t>
                      </a:r>
                      <a:r>
                        <a:rPr lang="zh-CN" altLang="en-US" sz="1300" u="sng" kern="0" dirty="0">
                          <a:solidFill>
                            <a:srgbClr val="FF0000"/>
                          </a:solidFill>
                          <a:latin typeface="Times New Roman" pitchFamily="65" charset="-122"/>
                          <a:ea typeface="宋体" pitchFamily="65" charset="-122"/>
                        </a:rPr>
                        <a:t>    </a:t>
                      </a:r>
                      <a:r>
                        <a:rPr lang="zh-CN" altLang="en-US" sz="1300" i="1" u="sng" kern="0" dirty="0">
                          <a:solidFill>
                            <a:srgbClr val="FF0000"/>
                          </a:solidFill>
                          <a:latin typeface="Times New Roman" pitchFamily="65" charset="-122"/>
                          <a:ea typeface="宋体" pitchFamily="65" charset="-122"/>
                        </a:rPr>
                        <a:t>l</a:t>
                      </a:r>
                      <a:r>
                        <a:rPr lang="zh-CN" altLang="en-US" sz="1300" u="sng" kern="0" dirty="0">
                          <a:solidFill>
                            <a:srgbClr val="FF0000"/>
                          </a:solidFill>
                          <a:latin typeface="Times New Roman" pitchFamily="65" charset="-122"/>
                          <a:ea typeface="宋体" pitchFamily="65" charset="-122"/>
                        </a:rPr>
                        <a:t>⊥</a:t>
                      </a:r>
                      <a:r>
                        <a:rPr lang="zh-CN" altLang="en-US" sz="1300" i="1" u="sng" kern="0" dirty="0">
                          <a:solidFill>
                            <a:srgbClr val="FF0000"/>
                          </a:solidFill>
                          <a:latin typeface="Times New Roman" pitchFamily="65" charset="-122"/>
                          <a:ea typeface="宋体" pitchFamily="65" charset="-122"/>
                        </a:rPr>
                        <a:t>γ</a:t>
                      </a:r>
                      <a:r>
                        <a:rPr lang="zh-CN" altLang="en-US" sz="1300" u="sng" kern="0" dirty="0">
                          <a:solidFill>
                            <a:srgbClr val="FF0000"/>
                          </a:solidFill>
                          <a:latin typeface="Times New Roman" pitchFamily="65" charset="-122"/>
                          <a:ea typeface="宋体" pitchFamily="65" charset="-122"/>
                        </a:rPr>
                        <a:t>    </a:t>
                      </a:r>
                    </a:p>
                  </a:txBody>
                  <a:tcPr marL="45837" marR="45837" marT="45837" marB="45837"/>
                </a:tc>
                <a:extLst>
                  <a:ext uri="{0D108BD9-81ED-4DB2-BD59-A6C34878D82A}">
                    <a16:rowId xmlns:a16="http://schemas.microsoft.com/office/drawing/2014/main" xmlns="" val="10004"/>
                  </a:ext>
                </a:extLst>
              </a:tr>
            </a:tbl>
          </a:graphicData>
        </a:graphic>
      </p:graphicFrame>
      <p:pic>
        <p:nvPicPr>
          <p:cNvPr id="4" name="图片 4" descr="textimage4.jpeg"/>
          <p:cNvPicPr>
            <a:picLocks noChangeAspect="1"/>
          </p:cNvPicPr>
          <p:nvPr/>
        </p:nvPicPr>
        <p:blipFill>
          <a:blip r:embed="rId5" cstate="print"/>
          <a:stretch>
            <a:fillRect/>
          </a:stretch>
        </p:blipFill>
        <p:spPr>
          <a:xfrm>
            <a:off x="6005770" y="2319993"/>
            <a:ext cx="806433" cy="637645"/>
          </a:xfrm>
          <a:prstGeom prst="rect">
            <a:avLst/>
          </a:prstGeom>
        </p:spPr>
      </p:pic>
      <p:pic>
        <p:nvPicPr>
          <p:cNvPr id="5" name="图片 5" descr="textimage5.jpeg"/>
          <p:cNvPicPr>
            <a:picLocks noChangeAspect="1"/>
          </p:cNvPicPr>
          <p:nvPr/>
        </p:nvPicPr>
        <p:blipFill>
          <a:blip r:embed="rId6" cstate="print"/>
          <a:stretch>
            <a:fillRect/>
          </a:stretch>
        </p:blipFill>
        <p:spPr>
          <a:xfrm>
            <a:off x="6005771" y="3285760"/>
            <a:ext cx="965121" cy="693256"/>
          </a:xfrm>
          <a:prstGeom prst="rect">
            <a:avLst/>
          </a:prstGeom>
        </p:spPr>
      </p:pic>
      <p:pic>
        <p:nvPicPr>
          <p:cNvPr id="6" name="图片 6" descr="textimage6.jpeg"/>
          <p:cNvPicPr>
            <a:picLocks noChangeAspect="1"/>
          </p:cNvPicPr>
          <p:nvPr/>
        </p:nvPicPr>
        <p:blipFill>
          <a:blip r:embed="rId7" cstate="print"/>
          <a:stretch>
            <a:fillRect/>
          </a:stretch>
        </p:blipFill>
        <p:spPr>
          <a:xfrm>
            <a:off x="5881140" y="4216824"/>
            <a:ext cx="1002685" cy="720240"/>
          </a:xfrm>
          <a:prstGeom prst="rect">
            <a:avLst/>
          </a:prstGeom>
        </p:spPr>
      </p:pic>
      <p:pic>
        <p:nvPicPr>
          <p:cNvPr id="7" name="图片 7" descr="textimage7.jpeg"/>
          <p:cNvPicPr>
            <a:picLocks noChangeAspect="1"/>
          </p:cNvPicPr>
          <p:nvPr/>
        </p:nvPicPr>
        <p:blipFill>
          <a:blip r:embed="rId8" cstate="print"/>
          <a:stretch>
            <a:fillRect/>
          </a:stretch>
        </p:blipFill>
        <p:spPr>
          <a:xfrm>
            <a:off x="5737898" y="5219510"/>
            <a:ext cx="1217546" cy="735879"/>
          </a:xfrm>
          <a:prstGeom prst="rect">
            <a:avLst/>
          </a:prstGeom>
        </p:spPr>
      </p:pic>
      <p:graphicFrame>
        <p:nvGraphicFramePr>
          <p:cNvPr id="8" name="对象 8"/>
          <p:cNvGraphicFramePr>
            <a:graphicFrameLocks noChangeAspect="1"/>
          </p:cNvGraphicFramePr>
          <p:nvPr/>
        </p:nvGraphicFramePr>
        <p:xfrm>
          <a:off x="7945710" y="3505398"/>
          <a:ext cx="343775" cy="353325"/>
        </p:xfrm>
        <a:graphic>
          <a:graphicData uri="http://schemas.openxmlformats.org/presentationml/2006/ole">
            <p:oleObj spid="_x0000_s2053" name="Equation" r:id="rId9" imgW="9144000" imgH="9448800" progId="Equation.DSMT4">
              <p:embed/>
            </p:oleObj>
          </a:graphicData>
        </a:graphic>
      </p:graphicFrame>
      <p:graphicFrame>
        <p:nvGraphicFramePr>
          <p:cNvPr id="9" name="对象 9"/>
          <p:cNvGraphicFramePr>
            <a:graphicFrameLocks noChangeAspect="1"/>
          </p:cNvGraphicFramePr>
          <p:nvPr/>
        </p:nvGraphicFramePr>
        <p:xfrm>
          <a:off x="7886510" y="4216824"/>
          <a:ext cx="544311" cy="706649"/>
        </p:xfrm>
        <a:graphic>
          <a:graphicData uri="http://schemas.openxmlformats.org/presentationml/2006/ole">
            <p:oleObj spid="_x0000_s2054" name="Equation" r:id="rId10" imgW="14325600" imgH="18592800" progId="Equation.DSMT4">
              <p:embed/>
            </p:oleObj>
          </a:graphicData>
        </a:graphic>
      </p:graphicFrame>
      <p:graphicFrame>
        <p:nvGraphicFramePr>
          <p:cNvPr id="10" name="对象 10"/>
          <p:cNvGraphicFramePr>
            <a:graphicFrameLocks noChangeAspect="1"/>
          </p:cNvGraphicFramePr>
          <p:nvPr/>
        </p:nvGraphicFramePr>
        <p:xfrm>
          <a:off x="7671649" y="5362750"/>
          <a:ext cx="515662" cy="544310"/>
        </p:xfrm>
        <a:graphic>
          <a:graphicData uri="http://schemas.openxmlformats.org/presentationml/2006/ole">
            <p:oleObj spid="_x0000_s2055" name="Equation" r:id="rId11" imgW="13716000" imgH="14325600" progId="Equation.DSMT4">
              <p:embed/>
            </p:oleObj>
          </a:graphicData>
        </a:graphic>
      </p:graphicFrame>
      <p:grpSp>
        <p:nvGrpSpPr>
          <p:cNvPr id="11" name="组合 16"/>
          <p:cNvGrpSpPr/>
          <p:nvPr/>
        </p:nvGrpSpPr>
        <p:grpSpPr bwMode="auto">
          <a:xfrm>
            <a:off x="8474023" y="2426315"/>
            <a:ext cx="572963" cy="358898"/>
            <a:chOff x="4881563" y="2969419"/>
            <a:chExt cx="783431" cy="219075"/>
          </a:xfrm>
        </p:grpSpPr>
        <p:sp>
          <p:nvSpPr>
            <p:cNvPr id="12"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sz="1805"/>
            </a:p>
          </p:txBody>
        </p:sp>
        <p:cxnSp>
          <p:nvCxnSpPr>
            <p:cNvPr id="13" name="直接连接符 15"/>
            <p:cNvCxnSpPr>
              <a:cxnSpLocks noChangeShapeType="1"/>
            </p:cNvCxnSpPr>
            <p:nvPr/>
          </p:nvCxnSpPr>
          <p:spPr bwMode="auto">
            <a:xfrm rot="10800000" flipH="1">
              <a:off x="4881563" y="3159539"/>
              <a:ext cx="783431" cy="1588"/>
            </a:xfrm>
            <a:prstGeom prst="line">
              <a:avLst/>
            </a:prstGeom>
            <a:noFill/>
            <a:ln w="9525" algn="ctr">
              <a:solidFill>
                <a:srgbClr val="CF000E"/>
              </a:solidFill>
              <a:round/>
            </a:ln>
          </p:spPr>
        </p:cxnSp>
      </p:grpSp>
      <p:grpSp>
        <p:nvGrpSpPr>
          <p:cNvPr id="14" name="组合 16"/>
          <p:cNvGrpSpPr/>
          <p:nvPr/>
        </p:nvGrpSpPr>
        <p:grpSpPr bwMode="auto">
          <a:xfrm>
            <a:off x="8688884" y="3415127"/>
            <a:ext cx="572963" cy="358898"/>
            <a:chOff x="4881563" y="2969419"/>
            <a:chExt cx="783431" cy="219075"/>
          </a:xfrm>
        </p:grpSpPr>
        <p:sp>
          <p:nvSpPr>
            <p:cNvPr id="15"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sz="1805"/>
            </a:p>
          </p:txBody>
        </p:sp>
        <p:cxnSp>
          <p:nvCxnSpPr>
            <p:cNvPr id="16" name="直接连接符 15"/>
            <p:cNvCxnSpPr>
              <a:cxnSpLocks noChangeShapeType="1"/>
            </p:cNvCxnSpPr>
            <p:nvPr/>
          </p:nvCxnSpPr>
          <p:spPr bwMode="auto">
            <a:xfrm rot="10800000" flipH="1">
              <a:off x="4881563" y="3159539"/>
              <a:ext cx="783431" cy="1588"/>
            </a:xfrm>
            <a:prstGeom prst="line">
              <a:avLst/>
            </a:prstGeom>
            <a:noFill/>
            <a:ln w="9525" algn="ctr">
              <a:solidFill>
                <a:srgbClr val="CF000E"/>
              </a:solidFill>
              <a:round/>
            </a:ln>
          </p:spPr>
        </p:cxnSp>
      </p:grpSp>
      <p:grpSp>
        <p:nvGrpSpPr>
          <p:cNvPr id="17" name="组合 16"/>
          <p:cNvGrpSpPr/>
          <p:nvPr/>
        </p:nvGrpSpPr>
        <p:grpSpPr bwMode="auto">
          <a:xfrm>
            <a:off x="8845541" y="4360065"/>
            <a:ext cx="572963" cy="358898"/>
            <a:chOff x="4881563" y="2969419"/>
            <a:chExt cx="783431" cy="219075"/>
          </a:xfrm>
        </p:grpSpPr>
        <p:sp>
          <p:nvSpPr>
            <p:cNvPr id="18"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sz="1805"/>
            </a:p>
          </p:txBody>
        </p:sp>
        <p:cxnSp>
          <p:nvCxnSpPr>
            <p:cNvPr id="19" name="直接连接符 18"/>
            <p:cNvCxnSpPr>
              <a:cxnSpLocks noChangeShapeType="1"/>
            </p:cNvCxnSpPr>
            <p:nvPr/>
          </p:nvCxnSpPr>
          <p:spPr bwMode="auto">
            <a:xfrm rot="10800000" flipH="1">
              <a:off x="4881563" y="3159539"/>
              <a:ext cx="783431" cy="1588"/>
            </a:xfrm>
            <a:prstGeom prst="line">
              <a:avLst/>
            </a:prstGeom>
            <a:noFill/>
            <a:ln w="9525" algn="ctr">
              <a:solidFill>
                <a:srgbClr val="CF000E"/>
              </a:solidFill>
              <a:round/>
            </a:ln>
          </p:spPr>
        </p:cxnSp>
      </p:grpSp>
      <p:grpSp>
        <p:nvGrpSpPr>
          <p:cNvPr id="20" name="组合 19"/>
          <p:cNvGrpSpPr/>
          <p:nvPr/>
        </p:nvGrpSpPr>
        <p:grpSpPr bwMode="auto">
          <a:xfrm>
            <a:off x="8601578" y="5362750"/>
            <a:ext cx="572963" cy="358898"/>
            <a:chOff x="4881563" y="2969419"/>
            <a:chExt cx="783431" cy="219075"/>
          </a:xfrm>
        </p:grpSpPr>
        <p:sp>
          <p:nvSpPr>
            <p:cNvPr id="21" name="矩形 13"/>
            <p:cNvSpPr>
              <a:spLocks noChangeArrowheads="1"/>
            </p:cNvSpPr>
            <p:nvPr/>
          </p:nvSpPr>
          <p:spPr bwMode="auto">
            <a:xfrm>
              <a:off x="4881563" y="2969419"/>
              <a:ext cx="783431" cy="219075"/>
            </a:xfrm>
            <a:prstGeom prst="rect">
              <a:avLst/>
            </a:prstGeom>
            <a:solidFill>
              <a:schemeClr val="bg1"/>
            </a:solidFill>
            <a:ln w="9525" algn="ctr">
              <a:noFill/>
              <a:round/>
            </a:ln>
          </p:spPr>
          <p:txBody>
            <a:bodyPr/>
            <a:lstStyle/>
            <a:p>
              <a:endParaRPr lang="zh-CN" altLang="en-US" sz="1805"/>
            </a:p>
          </p:txBody>
        </p:sp>
        <p:cxnSp>
          <p:nvCxnSpPr>
            <p:cNvPr id="22" name="直接连接符 21"/>
            <p:cNvCxnSpPr>
              <a:cxnSpLocks noChangeShapeType="1"/>
            </p:cNvCxnSpPr>
            <p:nvPr/>
          </p:nvCxnSpPr>
          <p:spPr bwMode="auto">
            <a:xfrm rot="10800000" flipH="1">
              <a:off x="4881563" y="3159539"/>
              <a:ext cx="783431" cy="1588"/>
            </a:xfrm>
            <a:prstGeom prst="line">
              <a:avLst/>
            </a:prstGeom>
            <a:noFill/>
            <a:ln w="9525" algn="ctr">
              <a:solidFill>
                <a:srgbClr val="CF000E"/>
              </a:solidFill>
              <a:round/>
            </a:ln>
          </p:spPr>
        </p:cxnSp>
      </p:grpSp>
    </p:spTree>
    <p:custDataLst>
      <p:custData r:id="rId2"/>
    </p:custDataLst>
    <p:extLst>
      <p:ext uri="{BB962C8B-B14F-4D97-AF65-F5344CB8AC3E}">
        <p14:creationId xmlns:p14="http://schemas.microsoft.com/office/powerpoint/2010/main" xmlns="" val="2901113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1440859"/>
            <a:ext cx="8147747" cy="2390522"/>
          </a:xfrm>
          <a:prstGeom prst="rect">
            <a:avLst/>
          </a:prstGeom>
          <a:noFill/>
        </p:spPr>
        <p:txBody>
          <a:bodyPr wrap="square" lIns="0" tIns="0" rIns="0" bIns="0" rtlCol="0">
            <a:spAutoFit/>
          </a:bodyPr>
          <a:lstStyle/>
          <a:p>
            <a:pPr eaLnBrk="0" latinLnBrk="1" hangingPunct="0">
              <a:lnSpc>
                <a:spcPct val="150000"/>
              </a:lnSpc>
            </a:pPr>
            <a:r>
              <a:rPr lang="zh-CN" altLang="en-US" sz="2017" b="1" kern="0" dirty="0">
                <a:solidFill>
                  <a:srgbClr val="000000"/>
                </a:solidFill>
                <a:latin typeface="Times New Roman" pitchFamily="65" charset="-122"/>
                <a:ea typeface="宋体" pitchFamily="65" charset="-122"/>
              </a:rPr>
              <a:t>知识拓展</a:t>
            </a:r>
            <a:endParaRPr lang="zh-CN" altLang="en-US" sz="1805" b="1"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线线垂直、线面垂直、面面垂直之间的关系:</a:t>
            </a:r>
            <a:endParaRPr lang="zh-CN" altLang="en-US" sz="1805" dirty="0"/>
          </a:p>
          <a:p>
            <a:pPr eaLnBrk="0" latinLnBrk="1" hangingPunct="0">
              <a:lnSpc>
                <a:spcPct val="150000"/>
              </a:lnSpc>
            </a:pPr>
            <a:r>
              <a:rPr lang="zh-CN" altLang="en-US" sz="7182" kern="0" spc="25226" dirty="0">
                <a:solidFill>
                  <a:srgbClr val="000000"/>
                </a:solidFill>
                <a:latin typeface="Times New Roman" pitchFamily="65" charset="-122"/>
                <a:ea typeface="宋体" pitchFamily="65" charset="-122"/>
              </a:rPr>
              <a:t> </a:t>
            </a:r>
            <a:r>
              <a:rPr lang="zh-CN" altLang="en-US" sz="2017" kern="0" dirty="0">
                <a:solidFill>
                  <a:srgbClr val="000000"/>
                </a:solidFill>
                <a:latin typeface="Times New Roman" pitchFamily="65" charset="-122"/>
                <a:ea typeface="宋体" pitchFamily="65" charset="-122"/>
              </a:rPr>
              <a:t> </a:t>
            </a:r>
            <a:endParaRPr lang="zh-CN" altLang="en-US" sz="1805" dirty="0"/>
          </a:p>
        </p:txBody>
      </p:sp>
      <p:pic>
        <p:nvPicPr>
          <p:cNvPr id="3" name="图片 3" descr="textimage8.jpeg"/>
          <p:cNvPicPr>
            <a:picLocks noChangeAspect="1"/>
          </p:cNvPicPr>
          <p:nvPr/>
        </p:nvPicPr>
        <p:blipFill>
          <a:blip r:embed="rId4" cstate="print"/>
          <a:stretch>
            <a:fillRect/>
          </a:stretch>
        </p:blipFill>
        <p:spPr>
          <a:xfrm>
            <a:off x="4090630" y="2500097"/>
            <a:ext cx="3581018" cy="1645107"/>
          </a:xfrm>
          <a:prstGeom prst="rect">
            <a:avLst/>
          </a:prstGeom>
        </p:spPr>
      </p:pic>
    </p:spTree>
    <p:custDataLst>
      <p:custData r:id="rId1"/>
    </p:custDataLst>
    <p:extLst>
      <p:ext uri="{BB962C8B-B14F-4D97-AF65-F5344CB8AC3E}">
        <p14:creationId xmlns:p14="http://schemas.microsoft.com/office/powerpoint/2010/main" xmlns="" val="14503427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1082757"/>
            <a:ext cx="8147747" cy="414181"/>
          </a:xfrm>
          <a:prstGeom prst="rect">
            <a:avLst/>
          </a:prstGeom>
          <a:noFill/>
        </p:spPr>
        <p:txBody>
          <a:bodyPr wrap="square" lIns="0" tIns="0" rIns="0" bIns="0" rtlCol="0">
            <a:spAutoFit/>
          </a:bodyPr>
          <a:lstStyle/>
          <a:p>
            <a:pPr eaLnBrk="0" latinLnBrk="1" hangingPunct="0">
              <a:lnSpc>
                <a:spcPct val="150000"/>
              </a:lnSpc>
            </a:pPr>
            <a:r>
              <a:rPr lang="zh-CN" altLang="en-US" sz="2017" b="1" kern="0" dirty="0">
                <a:solidFill>
                  <a:srgbClr val="000000"/>
                </a:solidFill>
                <a:latin typeface="Times New Roman" pitchFamily="65" charset="-122"/>
                <a:ea typeface="宋体" pitchFamily="65" charset="-122"/>
              </a:rPr>
              <a:t>考向突破</a:t>
            </a:r>
            <a:endParaRPr lang="zh-CN" altLang="en-US" sz="1805" b="1" dirty="0"/>
          </a:p>
        </p:txBody>
      </p:sp>
      <p:sp>
        <p:nvSpPr>
          <p:cNvPr id="3" name="TextBox 2"/>
          <p:cNvSpPr txBox="1"/>
          <p:nvPr/>
        </p:nvSpPr>
        <p:spPr>
          <a:xfrm>
            <a:off x="2053707" y="1518248"/>
            <a:ext cx="8147747" cy="414181"/>
          </a:xfrm>
          <a:prstGeom prst="rect">
            <a:avLst/>
          </a:prstGeom>
          <a:noFill/>
        </p:spPr>
        <p:txBody>
          <a:bodyPr wrap="square" lIns="0" tIns="0" rIns="0" bIns="0" rtlCol="0">
            <a:spAutoFit/>
          </a:bodyPr>
          <a:lstStyle/>
          <a:p>
            <a:pPr eaLnBrk="0" latinLnBrk="1" hangingPunct="0">
              <a:lnSpc>
                <a:spcPct val="150000"/>
              </a:lnSpc>
            </a:pPr>
            <a:r>
              <a:rPr lang="zh-CN" altLang="en-US" sz="2017" b="1" kern="0" dirty="0">
                <a:solidFill>
                  <a:srgbClr val="000000"/>
                </a:solidFill>
                <a:latin typeface="Times New Roman" pitchFamily="65" charset="-122"/>
                <a:ea typeface="宋体" pitchFamily="65" charset="-122"/>
              </a:rPr>
              <a:t>考向一    线面垂直的判定与性质的应用</a:t>
            </a:r>
            <a:endParaRPr lang="zh-CN" altLang="en-US" sz="1805" b="1" dirty="0"/>
          </a:p>
        </p:txBody>
      </p:sp>
      <p:sp>
        <p:nvSpPr>
          <p:cNvPr id="4" name="TextBox 2"/>
          <p:cNvSpPr txBox="1"/>
          <p:nvPr/>
        </p:nvSpPr>
        <p:spPr>
          <a:xfrm>
            <a:off x="2053707" y="2054983"/>
            <a:ext cx="8147747" cy="1803740"/>
          </a:xfrm>
          <a:prstGeom prst="rect">
            <a:avLst/>
          </a:prstGeom>
          <a:noFill/>
        </p:spPr>
        <p:txBody>
          <a:bodyPr wrap="square" lIns="0" tIns="0" rIns="0" bIns="0" rtlCol="0">
            <a:spAutoFit/>
          </a:bodyPr>
          <a:lstStyle/>
          <a:p>
            <a:pPr eaLnBrk="0" latinLnBrk="1" hangingPunct="0">
              <a:lnSpc>
                <a:spcPct val="150000"/>
              </a:lnSpc>
            </a:pPr>
            <a:r>
              <a:rPr lang="zh-CN" altLang="en-US" sz="2017" b="1" kern="0" dirty="0">
                <a:solidFill>
                  <a:srgbClr val="000000"/>
                </a:solidFill>
                <a:latin typeface="Times New Roman" pitchFamily="65" charset="-122"/>
                <a:ea typeface="宋体" pitchFamily="65" charset="-122"/>
              </a:rPr>
              <a:t>例1   </a:t>
            </a:r>
            <a:r>
              <a:rPr lang="zh-CN" altLang="en-US" sz="2017" kern="0" dirty="0">
                <a:solidFill>
                  <a:srgbClr val="000000"/>
                </a:solidFill>
                <a:latin typeface="Times New Roman" pitchFamily="65" charset="-122"/>
                <a:ea typeface="宋体" pitchFamily="65" charset="-122"/>
              </a:rPr>
              <a:t> (2017课标Ⅲ文,10,5分)在正方体</a:t>
            </a:r>
            <a:r>
              <a:rPr lang="zh-CN" altLang="en-US" sz="2017" i="1" kern="0" dirty="0">
                <a:solidFill>
                  <a:srgbClr val="000000"/>
                </a:solidFill>
                <a:latin typeface="Times New Roman" pitchFamily="65" charset="-122"/>
                <a:ea typeface="宋体" pitchFamily="65" charset="-122"/>
              </a:rPr>
              <a:t>ABCD</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B</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C</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D</a:t>
            </a:r>
            <a:r>
              <a:rPr lang="zh-CN" altLang="en-US" sz="1519" kern="0" baseline="-15000" dirty="0">
                <a:solidFill>
                  <a:srgbClr val="000000"/>
                </a:solidFill>
                <a:latin typeface="Times New Roman" pitchFamily="65" charset="-122"/>
                <a:ea typeface="宋体" pitchFamily="65" charset="-122"/>
              </a:rPr>
              <a:t>1</a:t>
            </a:r>
            <a:r>
              <a:rPr lang="zh-CN" altLang="en-US" sz="2017" kern="0" dirty="0">
                <a:solidFill>
                  <a:srgbClr val="000000"/>
                </a:solidFill>
                <a:latin typeface="Times New Roman" pitchFamily="65" charset="-122"/>
                <a:ea typeface="宋体" pitchFamily="65" charset="-122"/>
              </a:rPr>
              <a:t>中,</a:t>
            </a:r>
            <a:r>
              <a:rPr lang="zh-CN" altLang="en-US" sz="2017" i="1" kern="0" dirty="0">
                <a:solidFill>
                  <a:srgbClr val="000000"/>
                </a:solidFill>
                <a:latin typeface="Times New Roman" pitchFamily="65" charset="-122"/>
                <a:ea typeface="宋体" pitchFamily="65" charset="-122"/>
              </a:rPr>
              <a:t>E</a:t>
            </a:r>
            <a:r>
              <a:rPr lang="zh-CN" altLang="en-US" sz="2017" kern="0" dirty="0">
                <a:solidFill>
                  <a:srgbClr val="000000"/>
                </a:solidFill>
                <a:latin typeface="Times New Roman" pitchFamily="65" charset="-122"/>
                <a:ea typeface="宋体" pitchFamily="65" charset="-122"/>
              </a:rPr>
              <a:t>为棱</a:t>
            </a:r>
            <a:r>
              <a:rPr lang="zh-CN" altLang="en-US" sz="2017" i="1" kern="0" dirty="0">
                <a:solidFill>
                  <a:srgbClr val="000000"/>
                </a:solidFill>
                <a:latin typeface="Times New Roman" pitchFamily="65" charset="-122"/>
                <a:ea typeface="宋体" pitchFamily="65" charset="-122"/>
              </a:rPr>
              <a:t>CD</a:t>
            </a:r>
            <a:r>
              <a:rPr lang="zh-CN" altLang="en-US" sz="2017" kern="0" dirty="0">
                <a:solidFill>
                  <a:srgbClr val="000000"/>
                </a:solidFill>
                <a:latin typeface="Times New Roman" pitchFamily="65" charset="-122"/>
                <a:ea typeface="宋体" pitchFamily="65" charset="-122"/>
              </a:rPr>
              <a:t>的中</a:t>
            </a:r>
            <a:r>
              <a:rPr sz="1805" dirty="0"/>
              <a:t/>
            </a:r>
            <a:br>
              <a:rPr sz="1805" dirty="0"/>
            </a:br>
            <a:r>
              <a:rPr lang="zh-CN" altLang="en-US" sz="2017" kern="0" dirty="0">
                <a:solidFill>
                  <a:srgbClr val="000000"/>
                </a:solidFill>
                <a:latin typeface="Times New Roman" pitchFamily="65" charset="-122"/>
                <a:ea typeface="宋体" pitchFamily="65" charset="-122"/>
              </a:rPr>
              <a:t>点,则</a:t>
            </a:r>
            <a:r>
              <a:rPr lang="zh-CN" altLang="en-US" sz="1578" kern="0" spc="439" dirty="0">
                <a:solidFill>
                  <a:srgbClr val="000000"/>
                </a:solidFill>
                <a:latin typeface="Times New Roman" pitchFamily="65" charset="-122"/>
                <a:ea typeface="宋体" pitchFamily="65" charset="-122"/>
              </a:rPr>
              <a:t> </a:t>
            </a:r>
            <a:r>
              <a:rPr lang="zh-CN" altLang="en-US" sz="2017" kern="0" dirty="0">
                <a:solidFill>
                  <a:srgbClr val="000000"/>
                </a:solidFill>
                <a:latin typeface="Times New Roman" pitchFamily="65" charset="-122"/>
                <a:ea typeface="宋体" pitchFamily="65" charset="-122"/>
              </a:rPr>
              <a:t>(　　)</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A.</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E</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DC</a:t>
            </a:r>
            <a:r>
              <a:rPr lang="zh-CN" altLang="en-US" sz="1519" kern="0" baseline="-15000" dirty="0">
                <a:solidFill>
                  <a:srgbClr val="000000"/>
                </a:solidFill>
                <a:latin typeface="Times New Roman" pitchFamily="65" charset="-122"/>
                <a:ea typeface="宋体" pitchFamily="65" charset="-122"/>
              </a:rPr>
              <a:t>1</a:t>
            </a:r>
            <a:r>
              <a:rPr lang="zh-CN" altLang="en-US" sz="2017" kern="0" dirty="0">
                <a:solidFill>
                  <a:srgbClr val="000000"/>
                </a:solidFill>
                <a:latin typeface="Times New Roman" pitchFamily="65" charset="-122"/>
                <a:ea typeface="宋体" pitchFamily="65" charset="-122"/>
              </a:rPr>
              <a:t>　    B.</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E</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BD</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C.</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E</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BC</a:t>
            </a:r>
            <a:r>
              <a:rPr lang="zh-CN" altLang="en-US" sz="1519" kern="0" baseline="-15000" dirty="0">
                <a:solidFill>
                  <a:srgbClr val="000000"/>
                </a:solidFill>
                <a:latin typeface="Times New Roman" pitchFamily="65" charset="-122"/>
                <a:ea typeface="宋体" pitchFamily="65" charset="-122"/>
              </a:rPr>
              <a:t>1</a:t>
            </a:r>
            <a:r>
              <a:rPr lang="zh-CN" altLang="en-US" sz="2017" kern="0" dirty="0">
                <a:solidFill>
                  <a:srgbClr val="000000"/>
                </a:solidFill>
                <a:latin typeface="Times New Roman" pitchFamily="65" charset="-122"/>
                <a:ea typeface="宋体" pitchFamily="65" charset="-122"/>
              </a:rPr>
              <a:t>　    D.</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E</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AC</a:t>
            </a:r>
            <a:endParaRPr lang="zh-CN" altLang="en-US" sz="1805" dirty="0"/>
          </a:p>
        </p:txBody>
      </p:sp>
      <p:sp>
        <p:nvSpPr>
          <p:cNvPr id="5" name="TextBox 2"/>
          <p:cNvSpPr txBox="1"/>
          <p:nvPr/>
        </p:nvSpPr>
        <p:spPr>
          <a:xfrm>
            <a:off x="2022127" y="4001963"/>
            <a:ext cx="8147747" cy="1338068"/>
          </a:xfrm>
          <a:prstGeom prst="rect">
            <a:avLst/>
          </a:prstGeom>
          <a:noFill/>
        </p:spPr>
        <p:txBody>
          <a:bodyPr wrap="square" lIns="0" tIns="0" rIns="0" bIns="0" rtlCol="0">
            <a:spAutoFit/>
          </a:bodyPr>
          <a:lstStyle/>
          <a:p>
            <a:pPr eaLnBrk="0" latinLnBrk="1" hangingPunct="0">
              <a:lnSpc>
                <a:spcPct val="150000"/>
              </a:lnSpc>
            </a:pPr>
            <a:r>
              <a:rPr lang="zh-CN" altLang="en-US" sz="2017" b="1" kern="0" dirty="0">
                <a:solidFill>
                  <a:srgbClr val="000000"/>
                </a:solidFill>
                <a:latin typeface="Times New Roman" pitchFamily="65" charset="-122"/>
                <a:ea typeface="宋体" pitchFamily="65" charset="-122"/>
              </a:rPr>
              <a:t>解析</a:t>
            </a:r>
            <a:r>
              <a:rPr lang="zh-CN" altLang="en-US" sz="2017" kern="0" dirty="0">
                <a:solidFill>
                  <a:srgbClr val="000000"/>
                </a:solidFill>
                <a:latin typeface="Times New Roman" pitchFamily="65" charset="-122"/>
                <a:ea typeface="宋体" pitchFamily="65" charset="-122"/>
              </a:rPr>
              <a:t>　∵</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B</a:t>
            </a:r>
            <a:r>
              <a:rPr lang="zh-CN" altLang="en-US" sz="1519" kern="0" baseline="-15000" dirty="0">
                <a:solidFill>
                  <a:srgbClr val="000000"/>
                </a:solidFill>
                <a:latin typeface="Times New Roman" pitchFamily="65" charset="-122"/>
                <a:ea typeface="宋体" pitchFamily="65" charset="-122"/>
              </a:rPr>
              <a:t>1</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BCC</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B</a:t>
            </a:r>
            <a:r>
              <a:rPr lang="zh-CN" altLang="en-US" sz="1519" kern="0" baseline="-15000" dirty="0">
                <a:solidFill>
                  <a:srgbClr val="000000"/>
                </a:solidFill>
                <a:latin typeface="Times New Roman" pitchFamily="65" charset="-122"/>
                <a:ea typeface="宋体" pitchFamily="65" charset="-122"/>
              </a:rPr>
              <a:t>1</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BC</a:t>
            </a:r>
            <a:r>
              <a:rPr lang="zh-CN" altLang="en-US" sz="1519" kern="0" baseline="-15000" dirty="0">
                <a:solidFill>
                  <a:srgbClr val="000000"/>
                </a:solidFill>
                <a:latin typeface="Times New Roman" pitchFamily="65" charset="-122"/>
                <a:ea typeface="宋体" pitchFamily="65" charset="-122"/>
              </a:rPr>
              <a:t>1</a:t>
            </a:r>
            <a:r>
              <a:rPr lang="zh-CN" altLang="en-US" sz="2017" kern="0" dirty="0">
                <a:solidFill>
                  <a:srgbClr val="000000"/>
                </a:solidFill>
                <a:latin typeface="NEU-BZ" pitchFamily="65" charset="-122"/>
                <a:ea typeface="NEU-BZ" pitchFamily="65" charset="-122"/>
              </a:rPr>
              <a:t>⊂</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BCC</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B</a:t>
            </a:r>
            <a:r>
              <a:rPr lang="zh-CN" altLang="en-US" sz="1519" kern="0" baseline="-15000" dirty="0">
                <a:solidFill>
                  <a:srgbClr val="000000"/>
                </a:solidFill>
                <a:latin typeface="Times New Roman" pitchFamily="65" charset="-122"/>
                <a:ea typeface="宋体" pitchFamily="65" charset="-122"/>
              </a:rPr>
              <a:t>1</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B</a:t>
            </a:r>
            <a:r>
              <a:rPr lang="zh-CN" altLang="en-US" sz="1519" kern="0" baseline="-15000" dirty="0">
                <a:solidFill>
                  <a:srgbClr val="000000"/>
                </a:solidFill>
                <a:latin typeface="Times New Roman" pitchFamily="65" charset="-122"/>
                <a:ea typeface="宋体" pitchFamily="65" charset="-122"/>
              </a:rPr>
              <a:t>1</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BC</a:t>
            </a:r>
            <a:r>
              <a:rPr lang="zh-CN" altLang="en-US" sz="1519" kern="0" baseline="-15000" dirty="0">
                <a:solidFill>
                  <a:srgbClr val="000000"/>
                </a:solidFill>
                <a:latin typeface="Times New Roman" pitchFamily="65" charset="-122"/>
                <a:ea typeface="宋体" pitchFamily="65" charset="-122"/>
              </a:rPr>
              <a:t>1</a:t>
            </a:r>
            <a:r>
              <a:rPr lang="zh-CN" altLang="en-US" sz="2017" kern="0" dirty="0">
                <a:solidFill>
                  <a:srgbClr val="000000"/>
                </a:solidFill>
                <a:latin typeface="Times New Roman" pitchFamily="65" charset="-122"/>
                <a:ea typeface="宋体" pitchFamily="65" charset="-122"/>
              </a:rPr>
              <a:t>,又</a:t>
            </a:r>
            <a:r>
              <a:rPr lang="zh-CN" altLang="en-US" sz="2017" i="1" kern="0" dirty="0">
                <a:solidFill>
                  <a:srgbClr val="000000"/>
                </a:solidFill>
                <a:latin typeface="Times New Roman" pitchFamily="65" charset="-122"/>
                <a:ea typeface="宋体" pitchFamily="65" charset="-122"/>
              </a:rPr>
              <a:t>BC</a:t>
            </a:r>
            <a:r>
              <a:rPr lang="zh-CN" altLang="en-US" sz="1519" kern="0" baseline="-15000" dirty="0">
                <a:solidFill>
                  <a:srgbClr val="000000"/>
                </a:solidFill>
                <a:latin typeface="Times New Roman" pitchFamily="65" charset="-122"/>
                <a:ea typeface="宋体" pitchFamily="65" charset="-122"/>
              </a:rPr>
              <a:t>1</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a:t>
            </a:r>
            <a:r>
              <a:rPr lang="zh-CN" altLang="en-US" sz="1519" kern="0" baseline="-15000" dirty="0">
                <a:solidFill>
                  <a:srgbClr val="000000"/>
                </a:solidFill>
                <a:latin typeface="Times New Roman" pitchFamily="65" charset="-122"/>
                <a:ea typeface="宋体" pitchFamily="65" charset="-122"/>
              </a:rPr>
              <a:t>1</a:t>
            </a:r>
            <a:r>
              <a:rPr sz="1805" dirty="0"/>
              <a:t/>
            </a:r>
            <a:br>
              <a:rPr sz="1805" dirty="0"/>
            </a:br>
            <a:r>
              <a:rPr lang="zh-CN" altLang="en-US" sz="2017" i="1" kern="0" dirty="0">
                <a:solidFill>
                  <a:srgbClr val="000000"/>
                </a:solidFill>
                <a:latin typeface="Times New Roman" pitchFamily="65" charset="-122"/>
                <a:ea typeface="宋体" pitchFamily="65" charset="-122"/>
              </a:rPr>
              <a:t>C</a:t>
            </a:r>
            <a:r>
              <a:rPr lang="zh-CN" altLang="en-US" sz="2017" kern="0" dirty="0">
                <a:solidFill>
                  <a:srgbClr val="000000"/>
                </a:solidFill>
                <a:latin typeface="Times New Roman" pitchFamily="65" charset="-122"/>
                <a:ea typeface="宋体" pitchFamily="65" charset="-122"/>
              </a:rPr>
              <a:t>,且</a:t>
            </a:r>
            <a:r>
              <a:rPr lang="zh-CN" altLang="en-US" sz="2017" i="1" kern="0" dirty="0">
                <a:solidFill>
                  <a:srgbClr val="000000"/>
                </a:solidFill>
                <a:latin typeface="Times New Roman" pitchFamily="65" charset="-122"/>
                <a:ea typeface="宋体" pitchFamily="65" charset="-122"/>
              </a:rPr>
              <a:t>B</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C</a:t>
            </a:r>
            <a:r>
              <a:rPr lang="zh-CN" altLang="en-US" sz="2017" kern="0" dirty="0">
                <a:solidFill>
                  <a:srgbClr val="000000"/>
                </a:solidFill>
                <a:latin typeface="黑体"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B</a:t>
            </a:r>
            <a:r>
              <a:rPr lang="zh-CN" altLang="en-US" sz="1519" kern="0" baseline="-15000" dirty="0">
                <a:solidFill>
                  <a:srgbClr val="000000"/>
                </a:solidFill>
                <a:latin typeface="Times New Roman" pitchFamily="65" charset="-122"/>
                <a:ea typeface="宋体" pitchFamily="65" charset="-122"/>
              </a:rPr>
              <a:t>1</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a:t>
            </a:r>
            <a:r>
              <a:rPr lang="zh-CN" altLang="en-US" sz="1519" kern="0" baseline="-15000" dirty="0">
                <a:solidFill>
                  <a:srgbClr val="000000"/>
                </a:solidFill>
                <a:latin typeface="Times New Roman" pitchFamily="65" charset="-122"/>
                <a:ea typeface="宋体" pitchFamily="65" charset="-122"/>
              </a:rPr>
              <a:t>1</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BC</a:t>
            </a:r>
            <a:r>
              <a:rPr lang="zh-CN" altLang="en-US" sz="1519" kern="0" baseline="-15000" dirty="0">
                <a:solidFill>
                  <a:srgbClr val="000000"/>
                </a:solidFill>
                <a:latin typeface="Times New Roman" pitchFamily="65" charset="-122"/>
                <a:ea typeface="宋体" pitchFamily="65" charset="-122"/>
              </a:rPr>
              <a:t>1</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B</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CD</a:t>
            </a:r>
            <a:r>
              <a:rPr lang="zh-CN" altLang="en-US" sz="2017" kern="0" dirty="0">
                <a:solidFill>
                  <a:srgbClr val="000000"/>
                </a:solidFill>
                <a:latin typeface="Times New Roman" pitchFamily="65" charset="-122"/>
                <a:ea typeface="宋体" pitchFamily="65" charset="-122"/>
              </a:rPr>
              <a:t>,又</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E</a:t>
            </a:r>
            <a:r>
              <a:rPr lang="zh-CN" altLang="en-US" sz="2017" kern="0" dirty="0">
                <a:solidFill>
                  <a:srgbClr val="000000"/>
                </a:solidFill>
                <a:latin typeface="NEU-BZ" pitchFamily="65" charset="-122"/>
                <a:ea typeface="NEU-BZ" pitchFamily="65" charset="-122"/>
              </a:rPr>
              <a:t>⊂</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B</a:t>
            </a:r>
            <a:r>
              <a:rPr lang="zh-CN" altLang="en-US" sz="1519" kern="0" baseline="-15000" dirty="0">
                <a:solidFill>
                  <a:srgbClr val="000000"/>
                </a:solidFill>
                <a:latin typeface="Times New Roman" pitchFamily="65" charset="-122"/>
                <a:ea typeface="宋体" pitchFamily="65" charset="-122"/>
              </a:rPr>
              <a:t>1</a:t>
            </a:r>
            <a:r>
              <a:rPr lang="zh-CN" altLang="en-US" sz="2017" i="1" kern="0" dirty="0">
                <a:solidFill>
                  <a:srgbClr val="000000"/>
                </a:solidFill>
                <a:latin typeface="Times New Roman" pitchFamily="65" charset="-122"/>
                <a:ea typeface="宋体" pitchFamily="65" charset="-122"/>
              </a:rPr>
              <a:t>CD</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BC</a:t>
            </a:r>
            <a:r>
              <a:rPr lang="zh-CN" altLang="en-US" sz="1519" kern="0" baseline="-15000" dirty="0">
                <a:solidFill>
                  <a:srgbClr val="000000"/>
                </a:solidFill>
                <a:latin typeface="Times New Roman" pitchFamily="65" charset="-122"/>
                <a:ea typeface="宋体" pitchFamily="65" charset="-122"/>
              </a:rPr>
              <a:t>1</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a:t>
            </a:r>
            <a:r>
              <a:rPr lang="zh-CN" altLang="en-US" sz="1519" kern="0" baseline="-15000" dirty="0">
                <a:solidFill>
                  <a:srgbClr val="000000"/>
                </a:solidFill>
                <a:latin typeface="Times New Roman" pitchFamily="65" charset="-122"/>
                <a:ea typeface="宋体" pitchFamily="65" charset="-122"/>
              </a:rPr>
              <a:t>1</a:t>
            </a:r>
            <a:r>
              <a:rPr sz="1805" dirty="0"/>
              <a:t/>
            </a:r>
            <a:br>
              <a:rPr sz="1805" dirty="0"/>
            </a:br>
            <a:r>
              <a:rPr lang="zh-CN" altLang="en-US" sz="2017" i="1" kern="0" dirty="0">
                <a:solidFill>
                  <a:srgbClr val="000000"/>
                </a:solidFill>
                <a:latin typeface="Times New Roman" pitchFamily="65" charset="-122"/>
                <a:ea typeface="宋体" pitchFamily="65" charset="-122"/>
              </a:rPr>
              <a:t>E</a:t>
            </a:r>
            <a:r>
              <a:rPr lang="zh-CN" altLang="en-US" sz="2017" kern="0" dirty="0">
                <a:solidFill>
                  <a:srgbClr val="000000"/>
                </a:solidFill>
                <a:latin typeface="Times New Roman" pitchFamily="65" charset="-122"/>
                <a:ea typeface="宋体" pitchFamily="65" charset="-122"/>
              </a:rPr>
              <a:t>.故选C.</a:t>
            </a:r>
            <a:endParaRPr lang="zh-CN" altLang="en-US" sz="1805" dirty="0"/>
          </a:p>
        </p:txBody>
      </p:sp>
      <p:sp>
        <p:nvSpPr>
          <p:cNvPr id="6" name="TextBox 2"/>
          <p:cNvSpPr txBox="1"/>
          <p:nvPr/>
        </p:nvSpPr>
        <p:spPr>
          <a:xfrm>
            <a:off x="2013639" y="5470041"/>
            <a:ext cx="8147747" cy="414181"/>
          </a:xfrm>
          <a:prstGeom prst="rect">
            <a:avLst/>
          </a:prstGeom>
          <a:noFill/>
        </p:spPr>
        <p:txBody>
          <a:bodyPr wrap="square" lIns="0" tIns="0" rIns="0" bIns="0" rtlCol="0">
            <a:spAutoFit/>
          </a:bodyPr>
          <a:lstStyle/>
          <a:p>
            <a:pPr eaLnBrk="0" latinLnBrk="1" hangingPunct="0">
              <a:lnSpc>
                <a:spcPct val="150000"/>
              </a:lnSpc>
            </a:pPr>
            <a:r>
              <a:rPr lang="zh-CN" altLang="en-US" sz="2017" b="1" kern="0" dirty="0">
                <a:solidFill>
                  <a:srgbClr val="000000"/>
                </a:solidFill>
                <a:latin typeface="Times New Roman" pitchFamily="65" charset="-122"/>
                <a:ea typeface="宋体" pitchFamily="65" charset="-122"/>
              </a:rPr>
              <a:t>答案</a:t>
            </a:r>
            <a:r>
              <a:rPr lang="zh-CN" altLang="en-US" sz="2017" kern="0" dirty="0">
                <a:solidFill>
                  <a:srgbClr val="000000"/>
                </a:solidFill>
                <a:latin typeface="Times New Roman" pitchFamily="65" charset="-122"/>
                <a:ea typeface="宋体" pitchFamily="65" charset="-122"/>
              </a:rPr>
              <a:t>    C</a:t>
            </a:r>
            <a:endParaRPr lang="zh-CN" altLang="en-US" sz="1805" dirty="0"/>
          </a:p>
        </p:txBody>
      </p:sp>
    </p:spTree>
    <p:custDataLst>
      <p:custData r:id="rId1"/>
    </p:custDataLst>
    <p:extLst>
      <p:ext uri="{BB962C8B-B14F-4D97-AF65-F5344CB8AC3E}">
        <p14:creationId xmlns:p14="http://schemas.microsoft.com/office/powerpoint/2010/main" xmlns="" val="3470763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922287"/>
            <a:ext cx="8147747" cy="2761183"/>
          </a:xfrm>
          <a:prstGeom prst="rect">
            <a:avLst/>
          </a:prstGeom>
          <a:noFill/>
        </p:spPr>
        <p:txBody>
          <a:bodyPr wrap="square" lIns="0" tIns="0" rIns="0" bIns="0" rtlCol="0">
            <a:spAutoFit/>
          </a:bodyPr>
          <a:lstStyle/>
          <a:p>
            <a:pPr eaLnBrk="0" latinLnBrk="1" hangingPunct="0">
              <a:lnSpc>
                <a:spcPct val="150000"/>
              </a:lnSpc>
            </a:pPr>
            <a:r>
              <a:rPr lang="zh-CN" altLang="en-US" sz="2017" b="1" kern="0" dirty="0">
                <a:solidFill>
                  <a:srgbClr val="000000"/>
                </a:solidFill>
                <a:latin typeface="Times New Roman" pitchFamily="65" charset="-122"/>
                <a:ea typeface="宋体" pitchFamily="65" charset="-122"/>
              </a:rPr>
              <a:t>例2</a:t>
            </a:r>
            <a:r>
              <a:rPr lang="zh-CN" altLang="en-US" sz="2017" kern="0" dirty="0">
                <a:solidFill>
                  <a:srgbClr val="000000"/>
                </a:solidFill>
                <a:latin typeface="Times New Roman" pitchFamily="65" charset="-122"/>
                <a:ea typeface="宋体" pitchFamily="65" charset="-122"/>
              </a:rPr>
              <a:t>    (2015安徽,5,5分)已知</a:t>
            </a:r>
            <a:r>
              <a:rPr lang="zh-CN" altLang="en-US" sz="2017" i="1" kern="0" dirty="0">
                <a:solidFill>
                  <a:srgbClr val="000000"/>
                </a:solidFill>
                <a:latin typeface="Times New Roman" pitchFamily="65" charset="-122"/>
                <a:ea typeface="宋体" pitchFamily="65" charset="-122"/>
              </a:rPr>
              <a:t>m</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n</a:t>
            </a:r>
            <a:r>
              <a:rPr lang="zh-CN" altLang="en-US" sz="2017" kern="0" dirty="0">
                <a:solidFill>
                  <a:srgbClr val="000000"/>
                </a:solidFill>
                <a:latin typeface="Times New Roman" pitchFamily="65" charset="-122"/>
                <a:ea typeface="宋体" pitchFamily="65" charset="-122"/>
              </a:rPr>
              <a:t>是两条不同直线,</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β</a:t>
            </a:r>
            <a:r>
              <a:rPr lang="zh-CN" altLang="en-US" sz="2017" kern="0" dirty="0">
                <a:solidFill>
                  <a:srgbClr val="000000"/>
                </a:solidFill>
                <a:latin typeface="Times New Roman" pitchFamily="65" charset="-122"/>
                <a:ea typeface="宋体" pitchFamily="65" charset="-122"/>
              </a:rPr>
              <a:t>是两个不同平面,则</a:t>
            </a:r>
            <a:r>
              <a:rPr sz="1805" dirty="0"/>
              <a:t/>
            </a:r>
            <a:br>
              <a:rPr sz="1805" dirty="0"/>
            </a:br>
            <a:r>
              <a:rPr lang="zh-CN" altLang="en-US" sz="2017" kern="0" dirty="0">
                <a:solidFill>
                  <a:srgbClr val="000000"/>
                </a:solidFill>
                <a:latin typeface="Times New Roman" pitchFamily="65" charset="-122"/>
                <a:ea typeface="宋体" pitchFamily="65" charset="-122"/>
              </a:rPr>
              <a:t>下列命题正确的是</a:t>
            </a:r>
            <a:r>
              <a:rPr lang="zh-CN" altLang="en-US" sz="1578" kern="0" spc="439" dirty="0">
                <a:solidFill>
                  <a:srgbClr val="000000"/>
                </a:solidFill>
                <a:latin typeface="Times New Roman" pitchFamily="65" charset="-122"/>
                <a:ea typeface="宋体" pitchFamily="65" charset="-122"/>
              </a:rPr>
              <a:t> </a:t>
            </a:r>
            <a:r>
              <a:rPr lang="zh-CN" altLang="en-US" sz="2017" kern="0" dirty="0">
                <a:solidFill>
                  <a:srgbClr val="000000"/>
                </a:solidFill>
                <a:latin typeface="Times New Roman" pitchFamily="65" charset="-122"/>
                <a:ea typeface="宋体" pitchFamily="65" charset="-122"/>
              </a:rPr>
              <a:t>(　　)</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A.若</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β</a:t>
            </a:r>
            <a:r>
              <a:rPr lang="zh-CN" altLang="en-US" sz="2017" kern="0" dirty="0">
                <a:solidFill>
                  <a:srgbClr val="000000"/>
                </a:solidFill>
                <a:latin typeface="Times New Roman" pitchFamily="65" charset="-122"/>
                <a:ea typeface="宋体" pitchFamily="65" charset="-122"/>
              </a:rPr>
              <a:t>垂直于同一平面,则</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Times New Roman" pitchFamily="65" charset="-122"/>
                <a:ea typeface="宋体" pitchFamily="65" charset="-122"/>
              </a:rPr>
              <a:t>与</a:t>
            </a:r>
            <a:r>
              <a:rPr lang="zh-CN" altLang="en-US" sz="2017" i="1" kern="0" dirty="0">
                <a:solidFill>
                  <a:srgbClr val="000000"/>
                </a:solidFill>
                <a:latin typeface="Times New Roman" pitchFamily="65" charset="-122"/>
                <a:ea typeface="宋体" pitchFamily="65" charset="-122"/>
              </a:rPr>
              <a:t>β</a:t>
            </a:r>
            <a:r>
              <a:rPr lang="zh-CN" altLang="en-US" sz="2017" kern="0" dirty="0">
                <a:solidFill>
                  <a:srgbClr val="000000"/>
                </a:solidFill>
                <a:latin typeface="Times New Roman" pitchFamily="65" charset="-122"/>
                <a:ea typeface="宋体" pitchFamily="65" charset="-122"/>
              </a:rPr>
              <a:t>平行</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B.若</a:t>
            </a:r>
            <a:r>
              <a:rPr lang="zh-CN" altLang="en-US" sz="2017" i="1" kern="0" dirty="0">
                <a:solidFill>
                  <a:srgbClr val="000000"/>
                </a:solidFill>
                <a:latin typeface="Times New Roman" pitchFamily="65" charset="-122"/>
                <a:ea typeface="宋体" pitchFamily="65" charset="-122"/>
              </a:rPr>
              <a:t>m</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n</a:t>
            </a:r>
            <a:r>
              <a:rPr lang="zh-CN" altLang="en-US" sz="2017" kern="0" dirty="0">
                <a:solidFill>
                  <a:srgbClr val="000000"/>
                </a:solidFill>
                <a:latin typeface="Times New Roman" pitchFamily="65" charset="-122"/>
                <a:ea typeface="宋体" pitchFamily="65" charset="-122"/>
              </a:rPr>
              <a:t>平行于同一平面,则</a:t>
            </a:r>
            <a:r>
              <a:rPr lang="zh-CN" altLang="en-US" sz="2017" i="1" kern="0" dirty="0">
                <a:solidFill>
                  <a:srgbClr val="000000"/>
                </a:solidFill>
                <a:latin typeface="Times New Roman" pitchFamily="65" charset="-122"/>
                <a:ea typeface="宋体" pitchFamily="65" charset="-122"/>
              </a:rPr>
              <a:t>m</a:t>
            </a:r>
            <a:r>
              <a:rPr lang="zh-CN" altLang="en-US" sz="2017" kern="0" dirty="0">
                <a:solidFill>
                  <a:srgbClr val="000000"/>
                </a:solidFill>
                <a:latin typeface="Times New Roman" pitchFamily="65" charset="-122"/>
                <a:ea typeface="宋体" pitchFamily="65" charset="-122"/>
              </a:rPr>
              <a:t>与</a:t>
            </a:r>
            <a:r>
              <a:rPr lang="zh-CN" altLang="en-US" sz="2017" i="1" kern="0" dirty="0">
                <a:solidFill>
                  <a:srgbClr val="000000"/>
                </a:solidFill>
                <a:latin typeface="Times New Roman" pitchFamily="65" charset="-122"/>
                <a:ea typeface="宋体" pitchFamily="65" charset="-122"/>
              </a:rPr>
              <a:t>n</a:t>
            </a:r>
            <a:r>
              <a:rPr lang="zh-CN" altLang="en-US" sz="2017" kern="0" dirty="0">
                <a:solidFill>
                  <a:srgbClr val="000000"/>
                </a:solidFill>
                <a:latin typeface="Times New Roman" pitchFamily="65" charset="-122"/>
                <a:ea typeface="宋体" pitchFamily="65" charset="-122"/>
              </a:rPr>
              <a:t>平行</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C.若</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β</a:t>
            </a:r>
            <a:r>
              <a:rPr lang="zh-CN" altLang="en-US" sz="2074" kern="0" spc="3564" dirty="0">
                <a:solidFill>
                  <a:srgbClr val="000000"/>
                </a:solidFill>
                <a:latin typeface="Times New Roman" pitchFamily="65" charset="-122"/>
                <a:ea typeface="宋体" pitchFamily="65" charset="-122"/>
              </a:rPr>
              <a:t> </a:t>
            </a:r>
            <a:r>
              <a:rPr lang="zh-CN" altLang="en-US" sz="2017" kern="0" dirty="0">
                <a:solidFill>
                  <a:srgbClr val="000000"/>
                </a:solidFill>
                <a:latin typeface="Times New Roman" pitchFamily="65" charset="-122"/>
                <a:ea typeface="宋体" pitchFamily="65" charset="-122"/>
              </a:rPr>
              <a:t>,则在</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Times New Roman" pitchFamily="65" charset="-122"/>
                <a:ea typeface="宋体" pitchFamily="65" charset="-122"/>
              </a:rPr>
              <a:t>内</a:t>
            </a:r>
            <a:r>
              <a:rPr lang="zh-CN" altLang="en-US" sz="2074" kern="0" spc="3564" dirty="0">
                <a:solidFill>
                  <a:srgbClr val="000000"/>
                </a:solidFill>
                <a:latin typeface="Times New Roman" pitchFamily="65" charset="-122"/>
                <a:ea typeface="宋体" pitchFamily="65" charset="-122"/>
              </a:rPr>
              <a:t> </a:t>
            </a:r>
            <a:r>
              <a:rPr lang="zh-CN" altLang="en-US" sz="2017" kern="0" dirty="0">
                <a:solidFill>
                  <a:srgbClr val="000000"/>
                </a:solidFill>
                <a:latin typeface="Times New Roman" pitchFamily="65" charset="-122"/>
                <a:ea typeface="宋体" pitchFamily="65" charset="-122"/>
              </a:rPr>
              <a:t>与</a:t>
            </a:r>
            <a:r>
              <a:rPr lang="zh-CN" altLang="en-US" sz="2017" i="1" kern="0" dirty="0">
                <a:solidFill>
                  <a:srgbClr val="000000"/>
                </a:solidFill>
                <a:latin typeface="Times New Roman" pitchFamily="65" charset="-122"/>
                <a:ea typeface="宋体" pitchFamily="65" charset="-122"/>
              </a:rPr>
              <a:t>β</a:t>
            </a:r>
            <a:r>
              <a:rPr lang="zh-CN" altLang="en-US" sz="2017" kern="0" dirty="0">
                <a:solidFill>
                  <a:srgbClr val="000000"/>
                </a:solidFill>
                <a:latin typeface="Times New Roman" pitchFamily="65" charset="-122"/>
                <a:ea typeface="宋体" pitchFamily="65" charset="-122"/>
              </a:rPr>
              <a:t>平行的直线</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D.若</a:t>
            </a:r>
            <a:r>
              <a:rPr lang="zh-CN" altLang="en-US" sz="2017" i="1" kern="0" dirty="0">
                <a:solidFill>
                  <a:srgbClr val="000000"/>
                </a:solidFill>
                <a:latin typeface="Times New Roman" pitchFamily="65" charset="-122"/>
                <a:ea typeface="宋体" pitchFamily="65" charset="-122"/>
              </a:rPr>
              <a:t>m</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n</a:t>
            </a:r>
            <a:r>
              <a:rPr lang="zh-CN" altLang="en-US" sz="2074" kern="0" spc="3564" dirty="0">
                <a:solidFill>
                  <a:srgbClr val="000000"/>
                </a:solidFill>
                <a:latin typeface="Times New Roman" pitchFamily="65" charset="-122"/>
                <a:ea typeface="宋体" pitchFamily="65" charset="-122"/>
              </a:rPr>
              <a:t> </a:t>
            </a:r>
            <a:r>
              <a:rPr lang="zh-CN" altLang="en-US" sz="2017" kern="0" dirty="0">
                <a:solidFill>
                  <a:srgbClr val="000000"/>
                </a:solidFill>
                <a:latin typeface="Times New Roman" pitchFamily="65" charset="-122"/>
                <a:ea typeface="宋体" pitchFamily="65" charset="-122"/>
              </a:rPr>
              <a:t>,则</a:t>
            </a:r>
            <a:r>
              <a:rPr lang="zh-CN" altLang="en-US" sz="2017" i="1" kern="0" dirty="0">
                <a:solidFill>
                  <a:srgbClr val="000000"/>
                </a:solidFill>
                <a:latin typeface="Times New Roman" pitchFamily="65" charset="-122"/>
                <a:ea typeface="宋体" pitchFamily="65" charset="-122"/>
              </a:rPr>
              <a:t>m</a:t>
            </a:r>
            <a:r>
              <a:rPr lang="zh-CN" altLang="en-US" sz="2017" kern="0" dirty="0">
                <a:solidFill>
                  <a:srgbClr val="000000"/>
                </a:solidFill>
                <a:latin typeface="Times New Roman" pitchFamily="65" charset="-122"/>
                <a:ea typeface="宋体" pitchFamily="65" charset="-122"/>
              </a:rPr>
              <a:t>与</a:t>
            </a:r>
            <a:r>
              <a:rPr lang="zh-CN" altLang="en-US" sz="2017" i="1" kern="0" dirty="0">
                <a:solidFill>
                  <a:srgbClr val="000000"/>
                </a:solidFill>
                <a:latin typeface="Times New Roman" pitchFamily="65" charset="-122"/>
                <a:ea typeface="宋体" pitchFamily="65" charset="-122"/>
              </a:rPr>
              <a:t>n</a:t>
            </a:r>
            <a:r>
              <a:rPr lang="zh-CN" altLang="en-US" sz="2074" kern="0" spc="3564" dirty="0">
                <a:solidFill>
                  <a:srgbClr val="000000"/>
                </a:solidFill>
                <a:latin typeface="Times New Roman" pitchFamily="65" charset="-122"/>
                <a:ea typeface="宋体" pitchFamily="65" charset="-122"/>
              </a:rPr>
              <a:t> </a:t>
            </a:r>
            <a:r>
              <a:rPr lang="zh-CN" altLang="en-US" sz="2017" kern="0" dirty="0">
                <a:solidFill>
                  <a:srgbClr val="000000"/>
                </a:solidFill>
                <a:latin typeface="Times New Roman" pitchFamily="65" charset="-122"/>
                <a:ea typeface="宋体" pitchFamily="65" charset="-122"/>
              </a:rPr>
              <a:t>垂直于同一平面</a:t>
            </a:r>
            <a:endParaRPr lang="zh-CN" altLang="en-US" sz="1805" dirty="0"/>
          </a:p>
        </p:txBody>
      </p:sp>
      <p:graphicFrame>
        <p:nvGraphicFramePr>
          <p:cNvPr id="4" name="对象 3"/>
          <p:cNvGraphicFramePr>
            <a:graphicFrameLocks noChangeAspect="1"/>
          </p:cNvGraphicFramePr>
          <p:nvPr/>
        </p:nvGraphicFramePr>
        <p:xfrm>
          <a:off x="2873640" y="2907263"/>
          <a:ext cx="716199" cy="401070"/>
        </p:xfrm>
        <a:graphic>
          <a:graphicData uri="http://schemas.openxmlformats.org/presentationml/2006/ole">
            <p:oleObj spid="_x0000_s3078" name="Equation" r:id="rId5" imgW="18897600" imgH="10668000" progId="Equation.DSMT4">
              <p:embed/>
            </p:oleObj>
          </a:graphicData>
        </a:graphic>
      </p:graphicFrame>
      <p:graphicFrame>
        <p:nvGraphicFramePr>
          <p:cNvPr id="5" name="对象 4"/>
          <p:cNvGraphicFramePr>
            <a:graphicFrameLocks noChangeAspect="1"/>
          </p:cNvGraphicFramePr>
          <p:nvPr/>
        </p:nvGraphicFramePr>
        <p:xfrm>
          <a:off x="4556916" y="2907263"/>
          <a:ext cx="716199" cy="401070"/>
        </p:xfrm>
        <a:graphic>
          <a:graphicData uri="http://schemas.openxmlformats.org/presentationml/2006/ole">
            <p:oleObj spid="_x0000_s3079" name="Equation" r:id="rId6" imgW="18897600" imgH="10668000" progId="Equation.DSMT4">
              <p:embed/>
            </p:oleObj>
          </a:graphicData>
        </a:graphic>
      </p:graphicFrame>
      <p:graphicFrame>
        <p:nvGraphicFramePr>
          <p:cNvPr id="6" name="对象 5"/>
          <p:cNvGraphicFramePr>
            <a:graphicFrameLocks noChangeAspect="1"/>
          </p:cNvGraphicFramePr>
          <p:nvPr/>
        </p:nvGraphicFramePr>
        <p:xfrm>
          <a:off x="2926672" y="3356924"/>
          <a:ext cx="716199" cy="401070"/>
        </p:xfrm>
        <a:graphic>
          <a:graphicData uri="http://schemas.openxmlformats.org/presentationml/2006/ole">
            <p:oleObj spid="_x0000_s3080" name="Equation" r:id="rId7" imgW="18897600" imgH="10668000" progId="Equation.DSMT4">
              <p:embed/>
            </p:oleObj>
          </a:graphicData>
        </a:graphic>
      </p:graphicFrame>
      <p:graphicFrame>
        <p:nvGraphicFramePr>
          <p:cNvPr id="7" name="对象 6"/>
          <p:cNvGraphicFramePr>
            <a:graphicFrameLocks noChangeAspect="1"/>
          </p:cNvGraphicFramePr>
          <p:nvPr/>
        </p:nvGraphicFramePr>
        <p:xfrm>
          <a:off x="4522968" y="3356924"/>
          <a:ext cx="716199" cy="401070"/>
        </p:xfrm>
        <a:graphic>
          <a:graphicData uri="http://schemas.openxmlformats.org/presentationml/2006/ole">
            <p:oleObj spid="_x0000_s3081" name="Equation" r:id="rId8" imgW="18897600" imgH="10668000" progId="Equation.DSMT4">
              <p:embed/>
            </p:oleObj>
          </a:graphicData>
        </a:graphic>
      </p:graphicFrame>
      <p:sp>
        <p:nvSpPr>
          <p:cNvPr id="8" name="TextBox 2"/>
          <p:cNvSpPr txBox="1"/>
          <p:nvPr/>
        </p:nvSpPr>
        <p:spPr>
          <a:xfrm>
            <a:off x="2022127" y="3698253"/>
            <a:ext cx="8147747" cy="2269412"/>
          </a:xfrm>
          <a:prstGeom prst="rect">
            <a:avLst/>
          </a:prstGeom>
          <a:noFill/>
        </p:spPr>
        <p:txBody>
          <a:bodyPr wrap="square" lIns="0" tIns="0" rIns="0" bIns="0" rtlCol="0">
            <a:spAutoFit/>
          </a:bodyPr>
          <a:lstStyle/>
          <a:p>
            <a:pPr eaLnBrk="0" latinLnBrk="1" hangingPunct="0">
              <a:lnSpc>
                <a:spcPct val="150000"/>
              </a:lnSpc>
            </a:pPr>
            <a:r>
              <a:rPr lang="zh-CN" altLang="en-US" sz="2017" b="1" kern="0" dirty="0">
                <a:solidFill>
                  <a:srgbClr val="000000"/>
                </a:solidFill>
                <a:latin typeface="Times New Roman" pitchFamily="65" charset="-122"/>
                <a:ea typeface="宋体" pitchFamily="65" charset="-122"/>
              </a:rPr>
              <a:t>解析</a:t>
            </a:r>
            <a:r>
              <a:rPr lang="zh-CN" altLang="en-US" sz="2017" kern="0" dirty="0">
                <a:solidFill>
                  <a:srgbClr val="000000"/>
                </a:solidFill>
                <a:latin typeface="Times New Roman" pitchFamily="65" charset="-122"/>
                <a:ea typeface="宋体" pitchFamily="65" charset="-122"/>
              </a:rPr>
              <a:t>　若</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β</a:t>
            </a:r>
            <a:r>
              <a:rPr lang="zh-CN" altLang="en-US" sz="2017" kern="0" dirty="0">
                <a:solidFill>
                  <a:srgbClr val="000000"/>
                </a:solidFill>
                <a:latin typeface="Times New Roman" pitchFamily="65" charset="-122"/>
                <a:ea typeface="宋体" pitchFamily="65" charset="-122"/>
              </a:rPr>
              <a:t>垂直于同一个平面</a:t>
            </a:r>
            <a:r>
              <a:rPr lang="zh-CN" altLang="en-US" sz="2017" i="1" kern="0" dirty="0">
                <a:solidFill>
                  <a:srgbClr val="000000"/>
                </a:solidFill>
                <a:latin typeface="Times New Roman" pitchFamily="65" charset="-122"/>
                <a:ea typeface="宋体" pitchFamily="65" charset="-122"/>
              </a:rPr>
              <a:t>γ</a:t>
            </a:r>
            <a:r>
              <a:rPr lang="zh-CN" altLang="en-US" sz="2017" kern="0" dirty="0">
                <a:solidFill>
                  <a:srgbClr val="000000"/>
                </a:solidFill>
                <a:latin typeface="Times New Roman" pitchFamily="65" charset="-122"/>
                <a:ea typeface="宋体" pitchFamily="65" charset="-122"/>
              </a:rPr>
              <a:t>,则</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β</a:t>
            </a:r>
            <a:r>
              <a:rPr lang="zh-CN" altLang="en-US" sz="2017" kern="0" dirty="0">
                <a:solidFill>
                  <a:srgbClr val="000000"/>
                </a:solidFill>
                <a:latin typeface="Times New Roman" pitchFamily="65" charset="-122"/>
                <a:ea typeface="宋体" pitchFamily="65" charset="-122"/>
              </a:rPr>
              <a:t>可以都过</a:t>
            </a:r>
            <a:r>
              <a:rPr lang="zh-CN" altLang="en-US" sz="2017" i="1" kern="0" dirty="0">
                <a:solidFill>
                  <a:srgbClr val="000000"/>
                </a:solidFill>
                <a:latin typeface="Times New Roman" pitchFamily="65" charset="-122"/>
                <a:ea typeface="宋体" pitchFamily="65" charset="-122"/>
              </a:rPr>
              <a:t>γ</a:t>
            </a:r>
            <a:r>
              <a:rPr lang="zh-CN" altLang="en-US" sz="2017" kern="0" dirty="0">
                <a:solidFill>
                  <a:srgbClr val="000000"/>
                </a:solidFill>
                <a:latin typeface="Times New Roman" pitchFamily="65" charset="-122"/>
                <a:ea typeface="宋体" pitchFamily="65" charset="-122"/>
              </a:rPr>
              <a:t>的同一条垂线,即</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β</a:t>
            </a:r>
            <a:r>
              <a:rPr lang="zh-CN" altLang="en-US" sz="2017" kern="0" dirty="0">
                <a:solidFill>
                  <a:srgbClr val="000000"/>
                </a:solidFill>
                <a:latin typeface="Times New Roman" pitchFamily="65" charset="-122"/>
                <a:ea typeface="宋体" pitchFamily="65" charset="-122"/>
              </a:rPr>
              <a:t>可</a:t>
            </a:r>
            <a:r>
              <a:rPr sz="1805" dirty="0"/>
              <a:t/>
            </a:r>
            <a:br>
              <a:rPr sz="1805" dirty="0"/>
            </a:br>
            <a:r>
              <a:rPr lang="zh-CN" altLang="en-US" sz="2017" kern="0" dirty="0">
                <a:solidFill>
                  <a:srgbClr val="000000"/>
                </a:solidFill>
                <a:latin typeface="Times New Roman" pitchFamily="65" charset="-122"/>
                <a:ea typeface="宋体" pitchFamily="65" charset="-122"/>
              </a:rPr>
              <a:t>以相交,故A错;若</a:t>
            </a:r>
            <a:r>
              <a:rPr lang="zh-CN" altLang="en-US" sz="2017" i="1" kern="0" dirty="0">
                <a:solidFill>
                  <a:srgbClr val="000000"/>
                </a:solidFill>
                <a:latin typeface="Times New Roman" pitchFamily="65" charset="-122"/>
                <a:ea typeface="宋体" pitchFamily="65" charset="-122"/>
              </a:rPr>
              <a:t>m</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n</a:t>
            </a:r>
            <a:r>
              <a:rPr lang="zh-CN" altLang="en-US" sz="2017" kern="0" dirty="0">
                <a:solidFill>
                  <a:srgbClr val="000000"/>
                </a:solidFill>
                <a:latin typeface="Times New Roman" pitchFamily="65" charset="-122"/>
                <a:ea typeface="宋体" pitchFamily="65" charset="-122"/>
              </a:rPr>
              <a:t>平行于同一个平面,则</a:t>
            </a:r>
            <a:r>
              <a:rPr lang="zh-CN" altLang="en-US" sz="2017" i="1" kern="0" dirty="0">
                <a:solidFill>
                  <a:srgbClr val="000000"/>
                </a:solidFill>
                <a:latin typeface="Times New Roman" pitchFamily="65" charset="-122"/>
                <a:ea typeface="宋体" pitchFamily="65" charset="-122"/>
              </a:rPr>
              <a:t>m</a:t>
            </a:r>
            <a:r>
              <a:rPr lang="zh-CN" altLang="en-US" sz="2017" kern="0" dirty="0">
                <a:solidFill>
                  <a:srgbClr val="000000"/>
                </a:solidFill>
                <a:latin typeface="Times New Roman" pitchFamily="65" charset="-122"/>
                <a:ea typeface="宋体" pitchFamily="65" charset="-122"/>
              </a:rPr>
              <a:t>与</a:t>
            </a:r>
            <a:r>
              <a:rPr lang="zh-CN" altLang="en-US" sz="2017" i="1" kern="0" dirty="0">
                <a:solidFill>
                  <a:srgbClr val="000000"/>
                </a:solidFill>
                <a:latin typeface="Times New Roman" pitchFamily="65" charset="-122"/>
                <a:ea typeface="宋体" pitchFamily="65" charset="-122"/>
              </a:rPr>
              <a:t>n</a:t>
            </a:r>
            <a:r>
              <a:rPr lang="zh-CN" altLang="en-US" sz="2017" kern="0" dirty="0">
                <a:solidFill>
                  <a:srgbClr val="000000"/>
                </a:solidFill>
                <a:latin typeface="Times New Roman" pitchFamily="65" charset="-122"/>
                <a:ea typeface="宋体" pitchFamily="65" charset="-122"/>
              </a:rPr>
              <a:t>可能平行,也可能相交,</a:t>
            </a:r>
            <a:r>
              <a:rPr sz="1805" dirty="0"/>
              <a:t/>
            </a:r>
            <a:br>
              <a:rPr sz="1805" dirty="0"/>
            </a:br>
            <a:r>
              <a:rPr lang="zh-CN" altLang="en-US" sz="2017" kern="0" dirty="0">
                <a:solidFill>
                  <a:srgbClr val="000000"/>
                </a:solidFill>
                <a:latin typeface="Times New Roman" pitchFamily="65" charset="-122"/>
                <a:ea typeface="宋体" pitchFamily="65" charset="-122"/>
              </a:rPr>
              <a:t>还可能异面,故B错;若</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β</a:t>
            </a:r>
            <a:r>
              <a:rPr lang="zh-CN" altLang="en-US" sz="2017" kern="0" dirty="0">
                <a:solidFill>
                  <a:srgbClr val="000000"/>
                </a:solidFill>
                <a:latin typeface="Times New Roman" pitchFamily="65" charset="-122"/>
                <a:ea typeface="宋体" pitchFamily="65" charset="-122"/>
              </a:rPr>
              <a:t>不平行,则</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β</a:t>
            </a:r>
            <a:r>
              <a:rPr lang="zh-CN" altLang="en-US" sz="2017" kern="0" dirty="0">
                <a:solidFill>
                  <a:srgbClr val="000000"/>
                </a:solidFill>
                <a:latin typeface="Times New Roman" pitchFamily="65" charset="-122"/>
                <a:ea typeface="宋体" pitchFamily="65" charset="-122"/>
              </a:rPr>
              <a:t>相交,设</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黑体"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β</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l</a:t>
            </a:r>
            <a:r>
              <a:rPr lang="zh-CN" altLang="en-US" sz="2017" kern="0" dirty="0">
                <a:solidFill>
                  <a:srgbClr val="000000"/>
                </a:solidFill>
                <a:latin typeface="Times New Roman" pitchFamily="65" charset="-122"/>
                <a:ea typeface="宋体" pitchFamily="65" charset="-122"/>
              </a:rPr>
              <a:t>,在</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Times New Roman" pitchFamily="65" charset="-122"/>
                <a:ea typeface="宋体" pitchFamily="65" charset="-122"/>
              </a:rPr>
              <a:t>内存在直线</a:t>
            </a:r>
            <a:r>
              <a:rPr lang="zh-CN" altLang="en-US" sz="2017" i="1" kern="0" dirty="0">
                <a:solidFill>
                  <a:srgbClr val="000000"/>
                </a:solidFill>
                <a:latin typeface="Times New Roman" pitchFamily="65" charset="-122"/>
                <a:ea typeface="宋体" pitchFamily="65" charset="-122"/>
              </a:rPr>
              <a:t>a</a:t>
            </a:r>
            <a:r>
              <a:rPr lang="zh-CN" altLang="en-US" sz="2017" kern="0" dirty="0">
                <a:solidFill>
                  <a:srgbClr val="000000"/>
                </a:solidFill>
                <a:latin typeface="Times New Roman" pitchFamily="65" charset="-122"/>
                <a:ea typeface="宋体" pitchFamily="65" charset="-122"/>
              </a:rPr>
              <a:t>,</a:t>
            </a:r>
            <a:r>
              <a:rPr sz="1805" dirty="0"/>
              <a:t/>
            </a:r>
            <a:br>
              <a:rPr sz="1805" dirty="0"/>
            </a:br>
            <a:r>
              <a:rPr lang="zh-CN" altLang="en-US" sz="2017" kern="0" dirty="0">
                <a:solidFill>
                  <a:srgbClr val="000000"/>
                </a:solidFill>
                <a:latin typeface="Times New Roman" pitchFamily="65" charset="-122"/>
                <a:ea typeface="宋体" pitchFamily="65" charset="-122"/>
              </a:rPr>
              <a:t>使</a:t>
            </a:r>
            <a:r>
              <a:rPr lang="zh-CN" altLang="en-US" sz="2017" i="1" kern="0" dirty="0">
                <a:solidFill>
                  <a:srgbClr val="000000"/>
                </a:solidFill>
                <a:latin typeface="Times New Roman" pitchFamily="65" charset="-122"/>
                <a:ea typeface="宋体" pitchFamily="65" charset="-122"/>
              </a:rPr>
              <a:t>a</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l</a:t>
            </a:r>
            <a:r>
              <a:rPr lang="zh-CN" altLang="en-US" sz="2017" kern="0" dirty="0">
                <a:solidFill>
                  <a:srgbClr val="000000"/>
                </a:solidFill>
                <a:latin typeface="Times New Roman" pitchFamily="65" charset="-122"/>
                <a:ea typeface="宋体" pitchFamily="65" charset="-122"/>
              </a:rPr>
              <a:t>,则</a:t>
            </a:r>
            <a:r>
              <a:rPr lang="zh-CN" altLang="en-US" sz="2017" i="1" kern="0" dirty="0">
                <a:solidFill>
                  <a:srgbClr val="000000"/>
                </a:solidFill>
                <a:latin typeface="Times New Roman" pitchFamily="65" charset="-122"/>
                <a:ea typeface="宋体" pitchFamily="65" charset="-122"/>
              </a:rPr>
              <a:t>a</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β</a:t>
            </a:r>
            <a:r>
              <a:rPr lang="zh-CN" altLang="en-US" sz="2017" kern="0" dirty="0">
                <a:solidFill>
                  <a:srgbClr val="000000"/>
                </a:solidFill>
                <a:latin typeface="Times New Roman" pitchFamily="65" charset="-122"/>
                <a:ea typeface="宋体" pitchFamily="65" charset="-122"/>
              </a:rPr>
              <a:t>,故C错;从原命题的逆否命题进行判断,若</a:t>
            </a:r>
            <a:r>
              <a:rPr lang="zh-CN" altLang="en-US" sz="2017" i="1" kern="0" dirty="0">
                <a:solidFill>
                  <a:srgbClr val="000000"/>
                </a:solidFill>
                <a:latin typeface="Times New Roman" pitchFamily="65" charset="-122"/>
                <a:ea typeface="宋体" pitchFamily="65" charset="-122"/>
              </a:rPr>
              <a:t>m</a:t>
            </a:r>
            <a:r>
              <a:rPr lang="zh-CN" altLang="en-US" sz="2017" kern="0" dirty="0">
                <a:solidFill>
                  <a:srgbClr val="000000"/>
                </a:solidFill>
                <a:latin typeface="Times New Roman" pitchFamily="65" charset="-122"/>
                <a:ea typeface="宋体" pitchFamily="65" charset="-122"/>
              </a:rPr>
              <a:t>与</a:t>
            </a:r>
            <a:r>
              <a:rPr lang="zh-CN" altLang="en-US" sz="2017" i="1" kern="0" dirty="0">
                <a:solidFill>
                  <a:srgbClr val="000000"/>
                </a:solidFill>
                <a:latin typeface="Times New Roman" pitchFamily="65" charset="-122"/>
                <a:ea typeface="宋体" pitchFamily="65" charset="-122"/>
              </a:rPr>
              <a:t>n</a:t>
            </a:r>
            <a:r>
              <a:rPr lang="zh-CN" altLang="en-US" sz="2017" kern="0" dirty="0">
                <a:solidFill>
                  <a:srgbClr val="000000"/>
                </a:solidFill>
                <a:latin typeface="Times New Roman" pitchFamily="65" charset="-122"/>
                <a:ea typeface="宋体" pitchFamily="65" charset="-122"/>
              </a:rPr>
              <a:t>垂直于同</a:t>
            </a:r>
            <a:r>
              <a:rPr sz="1805" dirty="0"/>
              <a:t/>
            </a:r>
            <a:br>
              <a:rPr sz="1805" dirty="0"/>
            </a:br>
            <a:r>
              <a:rPr lang="zh-CN" altLang="en-US" sz="2017" kern="0" dirty="0">
                <a:solidFill>
                  <a:srgbClr val="000000"/>
                </a:solidFill>
                <a:latin typeface="Times New Roman" pitchFamily="65" charset="-122"/>
                <a:ea typeface="宋体" pitchFamily="65" charset="-122"/>
              </a:rPr>
              <a:t>一个平面,由线面垂直的性质定理知</a:t>
            </a:r>
            <a:r>
              <a:rPr lang="zh-CN" altLang="en-US" sz="2017" i="1" kern="0" dirty="0">
                <a:solidFill>
                  <a:srgbClr val="000000"/>
                </a:solidFill>
                <a:latin typeface="Times New Roman" pitchFamily="65" charset="-122"/>
                <a:ea typeface="宋体" pitchFamily="65" charset="-122"/>
              </a:rPr>
              <a:t>m</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n</a:t>
            </a:r>
            <a:r>
              <a:rPr lang="zh-CN" altLang="en-US" sz="2017" kern="0" dirty="0">
                <a:solidFill>
                  <a:srgbClr val="000000"/>
                </a:solidFill>
                <a:latin typeface="Times New Roman" pitchFamily="65" charset="-122"/>
                <a:ea typeface="宋体" pitchFamily="65" charset="-122"/>
              </a:rPr>
              <a:t>,故D正确.</a:t>
            </a:r>
            <a:endParaRPr lang="zh-CN" altLang="en-US" sz="1805" dirty="0"/>
          </a:p>
        </p:txBody>
      </p:sp>
      <p:sp>
        <p:nvSpPr>
          <p:cNvPr id="9" name="TextBox 2"/>
          <p:cNvSpPr txBox="1"/>
          <p:nvPr/>
        </p:nvSpPr>
        <p:spPr>
          <a:xfrm>
            <a:off x="2022127" y="5990104"/>
            <a:ext cx="8147747" cy="414181"/>
          </a:xfrm>
          <a:prstGeom prst="rect">
            <a:avLst/>
          </a:prstGeom>
          <a:noFill/>
        </p:spPr>
        <p:txBody>
          <a:bodyPr wrap="square" lIns="0" tIns="0" rIns="0" bIns="0" rtlCol="0">
            <a:spAutoFit/>
          </a:bodyPr>
          <a:lstStyle/>
          <a:p>
            <a:pPr eaLnBrk="0" latinLnBrk="1" hangingPunct="0">
              <a:lnSpc>
                <a:spcPct val="150000"/>
              </a:lnSpc>
            </a:pPr>
            <a:r>
              <a:rPr lang="zh-CN" altLang="en-US" sz="2017" b="1" kern="0" dirty="0">
                <a:solidFill>
                  <a:srgbClr val="000000"/>
                </a:solidFill>
                <a:latin typeface="Times New Roman" pitchFamily="65" charset="-122"/>
                <a:ea typeface="宋体" pitchFamily="65" charset="-122"/>
              </a:rPr>
              <a:t>答案</a:t>
            </a:r>
            <a:r>
              <a:rPr lang="zh-CN" altLang="en-US" sz="2017" kern="0" dirty="0">
                <a:solidFill>
                  <a:srgbClr val="000000"/>
                </a:solidFill>
                <a:latin typeface="Times New Roman" pitchFamily="65" charset="-122"/>
                <a:ea typeface="宋体" pitchFamily="65" charset="-122"/>
              </a:rPr>
              <a:t>    D</a:t>
            </a:r>
            <a:endParaRPr lang="zh-CN" altLang="en-US" sz="1805" dirty="0"/>
          </a:p>
        </p:txBody>
      </p:sp>
    </p:spTree>
    <p:custDataLst>
      <p:custData r:id="rId2"/>
    </p:custDataLst>
    <p:extLst>
      <p:ext uri="{BB962C8B-B14F-4D97-AF65-F5344CB8AC3E}">
        <p14:creationId xmlns:p14="http://schemas.microsoft.com/office/powerpoint/2010/main" xmlns="" val="754814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993907"/>
            <a:ext cx="8147747" cy="414181"/>
          </a:xfrm>
          <a:prstGeom prst="rect">
            <a:avLst/>
          </a:prstGeom>
          <a:noFill/>
        </p:spPr>
        <p:txBody>
          <a:bodyPr wrap="square" lIns="0" tIns="0" rIns="0" bIns="0" rtlCol="0">
            <a:spAutoFit/>
          </a:bodyPr>
          <a:lstStyle/>
          <a:p>
            <a:pPr eaLnBrk="0" latinLnBrk="1" hangingPunct="0">
              <a:lnSpc>
                <a:spcPct val="150000"/>
              </a:lnSpc>
            </a:pPr>
            <a:r>
              <a:rPr lang="zh-CN" altLang="en-US" sz="2017" b="1" kern="0" dirty="0">
                <a:solidFill>
                  <a:srgbClr val="000000"/>
                </a:solidFill>
                <a:latin typeface="Times New Roman" pitchFamily="65" charset="-122"/>
                <a:ea typeface="宋体" pitchFamily="65" charset="-122"/>
              </a:rPr>
              <a:t>考向二    面面垂直的判定与性质的应用</a:t>
            </a:r>
            <a:endParaRPr lang="zh-CN" altLang="en-US" sz="1805" b="1" dirty="0"/>
          </a:p>
        </p:txBody>
      </p:sp>
      <p:sp>
        <p:nvSpPr>
          <p:cNvPr id="3" name="TextBox 2"/>
          <p:cNvSpPr txBox="1"/>
          <p:nvPr/>
        </p:nvSpPr>
        <p:spPr>
          <a:xfrm>
            <a:off x="2053707" y="1472982"/>
            <a:ext cx="8147747" cy="5233326"/>
          </a:xfrm>
          <a:prstGeom prst="rect">
            <a:avLst/>
          </a:prstGeom>
          <a:noFill/>
        </p:spPr>
        <p:txBody>
          <a:bodyPr wrap="square" lIns="0" tIns="0" rIns="0" bIns="0" rtlCol="0">
            <a:spAutoFit/>
          </a:bodyPr>
          <a:lstStyle/>
          <a:p>
            <a:pPr eaLnBrk="0" latinLnBrk="1" hangingPunct="0">
              <a:lnSpc>
                <a:spcPct val="150000"/>
              </a:lnSpc>
            </a:pPr>
            <a:r>
              <a:rPr lang="zh-CN" altLang="en-US" sz="2017" b="1" kern="0" dirty="0">
                <a:solidFill>
                  <a:srgbClr val="000000"/>
                </a:solidFill>
                <a:latin typeface="Times New Roman" pitchFamily="65" charset="-122"/>
                <a:ea typeface="宋体" pitchFamily="65" charset="-122"/>
              </a:rPr>
              <a:t>例3　</a:t>
            </a:r>
            <a:r>
              <a:rPr lang="zh-CN" altLang="en-US" sz="2017" kern="0" dirty="0">
                <a:solidFill>
                  <a:srgbClr val="000000"/>
                </a:solidFill>
                <a:latin typeface="Times New Roman" pitchFamily="65" charset="-122"/>
                <a:ea typeface="宋体" pitchFamily="65" charset="-122"/>
              </a:rPr>
              <a:t>如图,在四棱锥</a:t>
            </a:r>
            <a:r>
              <a:rPr lang="zh-CN" altLang="en-US" sz="2017" i="1" kern="0" dirty="0">
                <a:solidFill>
                  <a:srgbClr val="000000"/>
                </a:solidFill>
                <a:latin typeface="Times New Roman" pitchFamily="65" charset="-122"/>
                <a:ea typeface="宋体" pitchFamily="65" charset="-122"/>
              </a:rPr>
              <a:t>P</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ABCD</a:t>
            </a:r>
            <a:r>
              <a:rPr lang="zh-CN" altLang="en-US" sz="2017" kern="0" dirty="0">
                <a:solidFill>
                  <a:srgbClr val="000000"/>
                </a:solidFill>
                <a:latin typeface="Times New Roman" pitchFamily="65" charset="-122"/>
                <a:ea typeface="宋体" pitchFamily="65" charset="-122"/>
              </a:rPr>
              <a:t>中,底面</a:t>
            </a:r>
            <a:r>
              <a:rPr lang="zh-CN" altLang="en-US" sz="2017" i="1" kern="0" dirty="0">
                <a:solidFill>
                  <a:srgbClr val="000000"/>
                </a:solidFill>
                <a:latin typeface="Times New Roman" pitchFamily="65" charset="-122"/>
                <a:ea typeface="宋体" pitchFamily="65" charset="-122"/>
              </a:rPr>
              <a:t>ABCD</a:t>
            </a:r>
            <a:r>
              <a:rPr lang="zh-CN" altLang="en-US" sz="2017" kern="0" dirty="0">
                <a:solidFill>
                  <a:srgbClr val="000000"/>
                </a:solidFill>
                <a:latin typeface="Times New Roman" pitchFamily="65" charset="-122"/>
                <a:ea typeface="宋体" pitchFamily="65" charset="-122"/>
              </a:rPr>
              <a:t>是正方形,点</a:t>
            </a:r>
            <a:r>
              <a:rPr lang="zh-CN" altLang="en-US" sz="2017" i="1" kern="0" dirty="0">
                <a:solidFill>
                  <a:srgbClr val="000000"/>
                </a:solidFill>
                <a:latin typeface="Times New Roman" pitchFamily="65" charset="-122"/>
                <a:ea typeface="宋体" pitchFamily="65" charset="-122"/>
              </a:rPr>
              <a:t>E</a:t>
            </a:r>
            <a:r>
              <a:rPr lang="zh-CN" altLang="en-US" sz="2017" kern="0" dirty="0">
                <a:solidFill>
                  <a:srgbClr val="000000"/>
                </a:solidFill>
                <a:latin typeface="Times New Roman" pitchFamily="65" charset="-122"/>
                <a:ea typeface="宋体" pitchFamily="65" charset="-122"/>
              </a:rPr>
              <a:t>是棱</a:t>
            </a:r>
            <a:r>
              <a:rPr lang="zh-CN" altLang="en-US" sz="2017" i="1" kern="0" dirty="0">
                <a:solidFill>
                  <a:srgbClr val="000000"/>
                </a:solidFill>
                <a:latin typeface="Times New Roman" pitchFamily="65" charset="-122"/>
                <a:ea typeface="宋体" pitchFamily="65" charset="-122"/>
              </a:rPr>
              <a:t>PC</a:t>
            </a:r>
            <a:r>
              <a:rPr lang="zh-CN" altLang="en-US" sz="2017" kern="0" dirty="0">
                <a:solidFill>
                  <a:srgbClr val="000000"/>
                </a:solidFill>
                <a:latin typeface="Times New Roman" pitchFamily="65" charset="-122"/>
                <a:ea typeface="宋体" pitchFamily="65" charset="-122"/>
              </a:rPr>
              <a:t>的中</a:t>
            </a:r>
            <a:r>
              <a:rPr sz="1805" dirty="0"/>
              <a:t/>
            </a:r>
            <a:br>
              <a:rPr sz="1805" dirty="0"/>
            </a:br>
            <a:r>
              <a:rPr lang="zh-CN" altLang="en-US" sz="2017" kern="0" dirty="0">
                <a:solidFill>
                  <a:srgbClr val="000000"/>
                </a:solidFill>
                <a:latin typeface="Times New Roman" pitchFamily="65" charset="-122"/>
                <a:ea typeface="宋体" pitchFamily="65" charset="-122"/>
              </a:rPr>
              <a:t>点,平面</a:t>
            </a:r>
            <a:r>
              <a:rPr lang="zh-CN" altLang="en-US" sz="2017" i="1" kern="0" dirty="0">
                <a:solidFill>
                  <a:srgbClr val="000000"/>
                </a:solidFill>
                <a:latin typeface="Times New Roman" pitchFamily="65" charset="-122"/>
                <a:ea typeface="宋体" pitchFamily="65" charset="-122"/>
              </a:rPr>
              <a:t>ABE</a:t>
            </a:r>
            <a:r>
              <a:rPr lang="zh-CN" altLang="en-US" sz="2017" kern="0" dirty="0">
                <a:solidFill>
                  <a:srgbClr val="000000"/>
                </a:solidFill>
                <a:latin typeface="Times New Roman" pitchFamily="65" charset="-122"/>
                <a:ea typeface="宋体" pitchFamily="65" charset="-122"/>
              </a:rPr>
              <a:t>与棱</a:t>
            </a:r>
            <a:r>
              <a:rPr lang="zh-CN" altLang="en-US" sz="2017" i="1" kern="0" dirty="0">
                <a:solidFill>
                  <a:srgbClr val="000000"/>
                </a:solidFill>
                <a:latin typeface="Times New Roman" pitchFamily="65" charset="-122"/>
                <a:ea typeface="宋体" pitchFamily="65" charset="-122"/>
              </a:rPr>
              <a:t>PD</a:t>
            </a:r>
            <a:r>
              <a:rPr lang="zh-CN" altLang="en-US" sz="2017" kern="0" dirty="0">
                <a:solidFill>
                  <a:srgbClr val="000000"/>
                </a:solidFill>
                <a:latin typeface="Times New Roman" pitchFamily="65" charset="-122"/>
                <a:ea typeface="宋体" pitchFamily="65" charset="-122"/>
              </a:rPr>
              <a:t>交于点</a:t>
            </a:r>
            <a:r>
              <a:rPr lang="zh-CN" altLang="en-US" sz="2017" i="1" kern="0" dirty="0">
                <a:solidFill>
                  <a:srgbClr val="000000"/>
                </a:solidFill>
                <a:latin typeface="Times New Roman" pitchFamily="65" charset="-122"/>
                <a:ea typeface="宋体" pitchFamily="65" charset="-122"/>
              </a:rPr>
              <a:t>F</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(1)求证:</a:t>
            </a:r>
            <a:r>
              <a:rPr lang="zh-CN" altLang="en-US" sz="2017" i="1" kern="0" dirty="0">
                <a:solidFill>
                  <a:srgbClr val="000000"/>
                </a:solidFill>
                <a:latin typeface="Times New Roman" pitchFamily="65" charset="-122"/>
                <a:ea typeface="宋体" pitchFamily="65" charset="-122"/>
              </a:rPr>
              <a:t>AB</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EF</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(2)若</a:t>
            </a:r>
            <a:r>
              <a:rPr lang="zh-CN" altLang="en-US" sz="2017" i="1" kern="0" dirty="0">
                <a:solidFill>
                  <a:srgbClr val="000000"/>
                </a:solidFill>
                <a:latin typeface="Times New Roman" pitchFamily="65" charset="-122"/>
                <a:ea typeface="宋体" pitchFamily="65" charset="-122"/>
              </a:rPr>
              <a:t>PA</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AD</a:t>
            </a:r>
            <a:r>
              <a:rPr lang="zh-CN" altLang="en-US" sz="2017" kern="0" dirty="0">
                <a:solidFill>
                  <a:srgbClr val="000000"/>
                </a:solidFill>
                <a:latin typeface="Times New Roman" pitchFamily="65" charset="-122"/>
                <a:ea typeface="宋体" pitchFamily="65" charset="-122"/>
              </a:rPr>
              <a:t>,且平面</a:t>
            </a:r>
            <a:r>
              <a:rPr lang="zh-CN" altLang="en-US" sz="2017" i="1" kern="0" dirty="0">
                <a:solidFill>
                  <a:srgbClr val="000000"/>
                </a:solidFill>
                <a:latin typeface="Times New Roman" pitchFamily="65" charset="-122"/>
                <a:ea typeface="宋体" pitchFamily="65" charset="-122"/>
              </a:rPr>
              <a:t>PAD</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ABCD</a:t>
            </a:r>
            <a:r>
              <a:rPr lang="zh-CN" altLang="en-US" sz="2017" kern="0" dirty="0">
                <a:solidFill>
                  <a:srgbClr val="000000"/>
                </a:solidFill>
                <a:latin typeface="Times New Roman" pitchFamily="65" charset="-122"/>
                <a:ea typeface="宋体" pitchFamily="65" charset="-122"/>
              </a:rPr>
              <a:t>,试证明</a:t>
            </a:r>
            <a:r>
              <a:rPr lang="zh-CN" altLang="en-US" sz="2017" i="1" kern="0" dirty="0">
                <a:solidFill>
                  <a:srgbClr val="000000"/>
                </a:solidFill>
                <a:latin typeface="Times New Roman" pitchFamily="65" charset="-122"/>
                <a:ea typeface="宋体" pitchFamily="65" charset="-122"/>
              </a:rPr>
              <a:t>AF</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PCD</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(3)在(2)的条件下,线段</a:t>
            </a:r>
            <a:r>
              <a:rPr lang="zh-CN" altLang="en-US" sz="2017" i="1" kern="0" dirty="0">
                <a:solidFill>
                  <a:srgbClr val="000000"/>
                </a:solidFill>
                <a:latin typeface="Times New Roman" pitchFamily="65" charset="-122"/>
                <a:ea typeface="宋体" pitchFamily="65" charset="-122"/>
              </a:rPr>
              <a:t>PB</a:t>
            </a:r>
            <a:r>
              <a:rPr lang="zh-CN" altLang="en-US" sz="2017" kern="0" dirty="0">
                <a:solidFill>
                  <a:srgbClr val="000000"/>
                </a:solidFill>
                <a:latin typeface="Times New Roman" pitchFamily="65" charset="-122"/>
                <a:ea typeface="宋体" pitchFamily="65" charset="-122"/>
              </a:rPr>
              <a:t>上是否存在点</a:t>
            </a:r>
            <a:r>
              <a:rPr lang="zh-CN" altLang="en-US" sz="2017" i="1" kern="0" dirty="0">
                <a:solidFill>
                  <a:srgbClr val="000000"/>
                </a:solidFill>
                <a:latin typeface="Times New Roman" pitchFamily="65" charset="-122"/>
                <a:ea typeface="宋体" pitchFamily="65" charset="-122"/>
              </a:rPr>
              <a:t>M</a:t>
            </a:r>
            <a:r>
              <a:rPr lang="zh-CN" altLang="en-US" sz="2017" kern="0" dirty="0">
                <a:solidFill>
                  <a:srgbClr val="000000"/>
                </a:solidFill>
                <a:latin typeface="Times New Roman" pitchFamily="65" charset="-122"/>
                <a:ea typeface="宋体" pitchFamily="65" charset="-122"/>
              </a:rPr>
              <a:t>,使得</a:t>
            </a:r>
            <a:r>
              <a:rPr lang="zh-CN" altLang="en-US" sz="2017" i="1" kern="0" dirty="0">
                <a:solidFill>
                  <a:srgbClr val="000000"/>
                </a:solidFill>
                <a:latin typeface="Times New Roman" pitchFamily="65" charset="-122"/>
                <a:ea typeface="宋体" pitchFamily="65" charset="-122"/>
              </a:rPr>
              <a:t>EM</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PCD</a:t>
            </a:r>
            <a:r>
              <a:rPr lang="zh-CN" altLang="en-US" sz="2017" kern="0" dirty="0">
                <a:solidFill>
                  <a:srgbClr val="000000"/>
                </a:solidFill>
                <a:latin typeface="Times New Roman" pitchFamily="65" charset="-122"/>
                <a:ea typeface="宋体" pitchFamily="65" charset="-122"/>
              </a:rPr>
              <a:t>?(直接给</a:t>
            </a:r>
            <a:r>
              <a:rPr sz="1805" dirty="0"/>
              <a:t/>
            </a:r>
            <a:br>
              <a:rPr sz="1805" dirty="0"/>
            </a:br>
            <a:r>
              <a:rPr lang="zh-CN" altLang="en-US" sz="2017" kern="0" dirty="0">
                <a:solidFill>
                  <a:srgbClr val="000000"/>
                </a:solidFill>
                <a:latin typeface="Times New Roman" pitchFamily="65" charset="-122"/>
                <a:ea typeface="宋体" pitchFamily="65" charset="-122"/>
              </a:rPr>
              <a:t>出结论,不需要说明理由)</a:t>
            </a:r>
            <a:endParaRPr lang="zh-CN" altLang="en-US" sz="1805" dirty="0"/>
          </a:p>
          <a:p>
            <a:pPr eaLnBrk="0" latinLnBrk="1" hangingPunct="0">
              <a:lnSpc>
                <a:spcPct val="150000"/>
              </a:lnSpc>
            </a:pPr>
            <a:r>
              <a:rPr lang="zh-CN" altLang="en-US" sz="11176" kern="0" spc="23789" dirty="0">
                <a:solidFill>
                  <a:srgbClr val="000000"/>
                </a:solidFill>
                <a:latin typeface="Times New Roman" pitchFamily="65" charset="-122"/>
                <a:ea typeface="宋体" pitchFamily="65" charset="-122"/>
              </a:rPr>
              <a:t> </a:t>
            </a:r>
            <a:r>
              <a:rPr lang="zh-CN" altLang="en-US" sz="2017" kern="0" dirty="0">
                <a:solidFill>
                  <a:srgbClr val="000000"/>
                </a:solidFill>
                <a:latin typeface="Times New Roman" pitchFamily="65" charset="-122"/>
                <a:ea typeface="宋体" pitchFamily="65" charset="-122"/>
              </a:rPr>
              <a:t> </a:t>
            </a:r>
            <a:endParaRPr lang="zh-CN" altLang="en-US" sz="1805" dirty="0"/>
          </a:p>
        </p:txBody>
      </p:sp>
      <p:pic>
        <p:nvPicPr>
          <p:cNvPr id="4" name="图片 3" descr="textimage9.jpeg"/>
          <p:cNvPicPr>
            <a:picLocks noChangeAspect="1"/>
          </p:cNvPicPr>
          <p:nvPr/>
        </p:nvPicPr>
        <p:blipFill>
          <a:blip r:embed="rId4" cstate="print"/>
          <a:stretch>
            <a:fillRect/>
          </a:stretch>
        </p:blipFill>
        <p:spPr>
          <a:xfrm>
            <a:off x="4305491" y="4238166"/>
            <a:ext cx="2721574" cy="1872911"/>
          </a:xfrm>
          <a:prstGeom prst="rect">
            <a:avLst/>
          </a:prstGeom>
        </p:spPr>
      </p:pic>
    </p:spTree>
    <p:custDataLst>
      <p:custData r:id="rId1"/>
    </p:custDataLst>
    <p:extLst>
      <p:ext uri="{BB962C8B-B14F-4D97-AF65-F5344CB8AC3E}">
        <p14:creationId xmlns:p14="http://schemas.microsoft.com/office/powerpoint/2010/main" xmlns="" val="37005554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922287"/>
            <a:ext cx="8147747" cy="4191047"/>
          </a:xfrm>
          <a:prstGeom prst="rect">
            <a:avLst/>
          </a:prstGeom>
          <a:noFill/>
        </p:spPr>
        <p:txBody>
          <a:bodyPr wrap="square" lIns="0" tIns="0" rIns="0" bIns="0" rtlCol="0">
            <a:spAutoFit/>
          </a:bodyPr>
          <a:lstStyle/>
          <a:p>
            <a:pPr eaLnBrk="0" latinLnBrk="1" hangingPunct="0">
              <a:lnSpc>
                <a:spcPct val="150000"/>
              </a:lnSpc>
            </a:pPr>
            <a:r>
              <a:rPr lang="zh-CN" altLang="en-US" sz="2017" b="1" kern="0" dirty="0">
                <a:solidFill>
                  <a:srgbClr val="000000"/>
                </a:solidFill>
                <a:latin typeface="Times New Roman" pitchFamily="65" charset="-122"/>
                <a:ea typeface="宋体" pitchFamily="65" charset="-122"/>
              </a:rPr>
              <a:t>解析</a:t>
            </a:r>
            <a:r>
              <a:rPr lang="zh-CN" altLang="en-US" sz="2017" kern="0" dirty="0">
                <a:solidFill>
                  <a:srgbClr val="000000"/>
                </a:solidFill>
                <a:latin typeface="Times New Roman" pitchFamily="65" charset="-122"/>
                <a:ea typeface="宋体" pitchFamily="65" charset="-122"/>
              </a:rPr>
              <a:t>　(1)证明:因为底面</a:t>
            </a:r>
            <a:r>
              <a:rPr lang="zh-CN" altLang="en-US" sz="2017" i="1" kern="0" dirty="0">
                <a:solidFill>
                  <a:srgbClr val="000000"/>
                </a:solidFill>
                <a:latin typeface="Times New Roman" pitchFamily="65" charset="-122"/>
                <a:ea typeface="宋体" pitchFamily="65" charset="-122"/>
              </a:rPr>
              <a:t>ABCD</a:t>
            </a:r>
            <a:r>
              <a:rPr lang="zh-CN" altLang="en-US" sz="2017" kern="0" dirty="0">
                <a:solidFill>
                  <a:srgbClr val="000000"/>
                </a:solidFill>
                <a:latin typeface="Times New Roman" pitchFamily="65" charset="-122"/>
                <a:ea typeface="宋体" pitchFamily="65" charset="-122"/>
              </a:rPr>
              <a:t>是正方形,</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所以</a:t>
            </a:r>
            <a:r>
              <a:rPr lang="zh-CN" altLang="en-US" sz="2017" i="1" kern="0" dirty="0">
                <a:solidFill>
                  <a:srgbClr val="000000"/>
                </a:solidFill>
                <a:latin typeface="Times New Roman" pitchFamily="65" charset="-122"/>
                <a:ea typeface="宋体" pitchFamily="65" charset="-122"/>
              </a:rPr>
              <a:t>AB</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CD</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又因为</a:t>
            </a:r>
            <a:r>
              <a:rPr lang="zh-CN" altLang="en-US" sz="2017" i="1" kern="0" dirty="0">
                <a:solidFill>
                  <a:srgbClr val="000000"/>
                </a:solidFill>
                <a:latin typeface="Times New Roman" pitchFamily="65" charset="-122"/>
                <a:ea typeface="宋体" pitchFamily="65" charset="-122"/>
              </a:rPr>
              <a:t>AB</a:t>
            </a:r>
            <a:r>
              <a:rPr lang="zh-CN" altLang="en-US" sz="2017" kern="0" dirty="0">
                <a:solidFill>
                  <a:srgbClr val="000000"/>
                </a:solidFill>
                <a:latin typeface="NEU-BZ" pitchFamily="65" charset="-122"/>
                <a:ea typeface="NEU-BZ" pitchFamily="65" charset="-122"/>
              </a:rPr>
              <a:t>⊄</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PCD</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CD</a:t>
            </a:r>
            <a:r>
              <a:rPr lang="zh-CN" altLang="en-US" sz="2017" kern="0" dirty="0">
                <a:solidFill>
                  <a:srgbClr val="000000"/>
                </a:solidFill>
                <a:latin typeface="NEU-BZ" pitchFamily="65" charset="-122"/>
                <a:ea typeface="NEU-BZ" pitchFamily="65" charset="-122"/>
              </a:rPr>
              <a:t>⊂</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PCD</a:t>
            </a:r>
            <a:r>
              <a:rPr lang="zh-CN" altLang="en-US" sz="2017" kern="0" dirty="0">
                <a:solidFill>
                  <a:srgbClr val="000000"/>
                </a:solidFill>
                <a:latin typeface="Times New Roman" pitchFamily="65" charset="-122"/>
                <a:ea typeface="宋体" pitchFamily="65" charset="-122"/>
              </a:rPr>
              <a:t>,所以</a:t>
            </a:r>
            <a:r>
              <a:rPr lang="zh-CN" altLang="en-US" sz="2017" i="1" kern="0" dirty="0">
                <a:solidFill>
                  <a:srgbClr val="000000"/>
                </a:solidFill>
                <a:latin typeface="Times New Roman" pitchFamily="65" charset="-122"/>
                <a:ea typeface="宋体" pitchFamily="65" charset="-122"/>
              </a:rPr>
              <a:t>AB</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PCD</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又因为</a:t>
            </a:r>
            <a:r>
              <a:rPr lang="zh-CN" altLang="en-US" sz="2017" i="1" kern="0" dirty="0">
                <a:solidFill>
                  <a:srgbClr val="000000"/>
                </a:solidFill>
                <a:latin typeface="Times New Roman" pitchFamily="65" charset="-122"/>
                <a:ea typeface="宋体" pitchFamily="65" charset="-122"/>
              </a:rPr>
              <a:t>A</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E</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F</a:t>
            </a:r>
            <a:r>
              <a:rPr lang="zh-CN" altLang="en-US" sz="2017" kern="0" dirty="0">
                <a:solidFill>
                  <a:srgbClr val="000000"/>
                </a:solidFill>
                <a:latin typeface="Times New Roman" pitchFamily="65" charset="-122"/>
                <a:ea typeface="宋体" pitchFamily="65" charset="-122"/>
              </a:rPr>
              <a:t>四点共面,且平面</a:t>
            </a:r>
            <a:r>
              <a:rPr lang="zh-CN" altLang="en-US" sz="2017" i="1" kern="0" dirty="0">
                <a:solidFill>
                  <a:srgbClr val="000000"/>
                </a:solidFill>
                <a:latin typeface="Times New Roman" pitchFamily="65" charset="-122"/>
                <a:ea typeface="宋体" pitchFamily="65" charset="-122"/>
              </a:rPr>
              <a:t>ABEF</a:t>
            </a:r>
            <a:r>
              <a:rPr lang="zh-CN" altLang="en-US" sz="2017" kern="0" dirty="0">
                <a:solidFill>
                  <a:srgbClr val="000000"/>
                </a:solidFill>
                <a:latin typeface="黑体" pitchFamily="65" charset="-122"/>
                <a:ea typeface="宋体" pitchFamily="65" charset="-122"/>
              </a:rPr>
              <a:t>∩</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PCD</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EF</a:t>
            </a:r>
            <a:r>
              <a:rPr lang="zh-CN" altLang="en-US" sz="2017" kern="0" dirty="0">
                <a:solidFill>
                  <a:srgbClr val="000000"/>
                </a:solidFill>
                <a:latin typeface="Times New Roman" pitchFamily="65" charset="-122"/>
                <a:ea typeface="宋体" pitchFamily="65" charset="-122"/>
              </a:rPr>
              <a:t>,所以</a:t>
            </a:r>
            <a:r>
              <a:rPr lang="zh-CN" altLang="en-US" sz="2017" i="1" kern="0" dirty="0">
                <a:solidFill>
                  <a:srgbClr val="000000"/>
                </a:solidFill>
                <a:latin typeface="Times New Roman" pitchFamily="65" charset="-122"/>
                <a:ea typeface="宋体" pitchFamily="65" charset="-122"/>
              </a:rPr>
              <a:t>AB</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EF</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(2)证明:在正方形</a:t>
            </a:r>
            <a:r>
              <a:rPr lang="zh-CN" altLang="en-US" sz="2017" i="1" kern="0" dirty="0">
                <a:solidFill>
                  <a:srgbClr val="000000"/>
                </a:solidFill>
                <a:latin typeface="Times New Roman" pitchFamily="65" charset="-122"/>
                <a:ea typeface="宋体" pitchFamily="65" charset="-122"/>
              </a:rPr>
              <a:t>ABCD</a:t>
            </a:r>
            <a:r>
              <a:rPr lang="zh-CN" altLang="en-US" sz="2017" kern="0" dirty="0">
                <a:solidFill>
                  <a:srgbClr val="000000"/>
                </a:solidFill>
                <a:latin typeface="Times New Roman" pitchFamily="65" charset="-122"/>
                <a:ea typeface="宋体" pitchFamily="65" charset="-122"/>
              </a:rPr>
              <a:t>中,</a:t>
            </a:r>
            <a:r>
              <a:rPr lang="zh-CN" altLang="en-US" sz="2017" i="1" kern="0" dirty="0">
                <a:solidFill>
                  <a:srgbClr val="000000"/>
                </a:solidFill>
                <a:latin typeface="Times New Roman" pitchFamily="65" charset="-122"/>
                <a:ea typeface="宋体" pitchFamily="65" charset="-122"/>
              </a:rPr>
              <a:t>CD</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AD</a:t>
            </a:r>
            <a:r>
              <a:rPr lang="zh-CN" altLang="en-US" sz="2017" kern="0" dirty="0">
                <a:solidFill>
                  <a:srgbClr val="000000"/>
                </a:solidFill>
                <a:latin typeface="Times New Roman" pitchFamily="65" charset="-122"/>
                <a:ea typeface="宋体" pitchFamily="65" charset="-122"/>
              </a:rPr>
              <a:t>,又因为平面</a:t>
            </a:r>
            <a:r>
              <a:rPr lang="zh-CN" altLang="en-US" sz="2017" i="1" kern="0" dirty="0">
                <a:solidFill>
                  <a:srgbClr val="000000"/>
                </a:solidFill>
                <a:latin typeface="Times New Roman" pitchFamily="65" charset="-122"/>
                <a:ea typeface="宋体" pitchFamily="65" charset="-122"/>
              </a:rPr>
              <a:t>PAD</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ABCD</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且平面</a:t>
            </a:r>
            <a:r>
              <a:rPr lang="zh-CN" altLang="en-US" sz="2017" i="1" kern="0" dirty="0">
                <a:solidFill>
                  <a:srgbClr val="000000"/>
                </a:solidFill>
                <a:latin typeface="Times New Roman" pitchFamily="65" charset="-122"/>
                <a:ea typeface="宋体" pitchFamily="65" charset="-122"/>
              </a:rPr>
              <a:t>PAD</a:t>
            </a:r>
            <a:r>
              <a:rPr lang="zh-CN" altLang="en-US" sz="2017" kern="0" dirty="0">
                <a:solidFill>
                  <a:srgbClr val="000000"/>
                </a:solidFill>
                <a:latin typeface="黑体" pitchFamily="65" charset="-122"/>
                <a:ea typeface="宋体" pitchFamily="65" charset="-122"/>
              </a:rPr>
              <a:t>∩</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ABCD</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AD</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CD</a:t>
            </a:r>
            <a:r>
              <a:rPr lang="zh-CN" altLang="en-US" sz="2017" kern="0" dirty="0">
                <a:solidFill>
                  <a:srgbClr val="000000"/>
                </a:solidFill>
                <a:latin typeface="NEU-BZ" pitchFamily="65" charset="-122"/>
                <a:ea typeface="NEU-BZ" pitchFamily="65" charset="-122"/>
              </a:rPr>
              <a:t>⊂</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ABCD</a:t>
            </a:r>
            <a:r>
              <a:rPr lang="zh-CN" altLang="en-US" sz="2017" kern="0" dirty="0">
                <a:solidFill>
                  <a:srgbClr val="000000"/>
                </a:solidFill>
                <a:latin typeface="Times New Roman" pitchFamily="65" charset="-122"/>
                <a:ea typeface="宋体" pitchFamily="65" charset="-122"/>
              </a:rPr>
              <a:t>,所以</a:t>
            </a:r>
            <a:r>
              <a:rPr lang="zh-CN" altLang="en-US" sz="2017" i="1" kern="0" dirty="0">
                <a:solidFill>
                  <a:srgbClr val="000000"/>
                </a:solidFill>
                <a:latin typeface="Times New Roman" pitchFamily="65" charset="-122"/>
                <a:ea typeface="宋体" pitchFamily="65" charset="-122"/>
              </a:rPr>
              <a:t>CD</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PAD</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又</a:t>
            </a:r>
            <a:r>
              <a:rPr lang="zh-CN" altLang="en-US" sz="2017" i="1" kern="0" dirty="0">
                <a:solidFill>
                  <a:srgbClr val="000000"/>
                </a:solidFill>
                <a:latin typeface="Times New Roman" pitchFamily="65" charset="-122"/>
                <a:ea typeface="宋体" pitchFamily="65" charset="-122"/>
              </a:rPr>
              <a:t>AF</a:t>
            </a:r>
            <a:r>
              <a:rPr lang="zh-CN" altLang="en-US" sz="2017" kern="0" dirty="0">
                <a:solidFill>
                  <a:srgbClr val="000000"/>
                </a:solidFill>
                <a:latin typeface="NEU-BZ" pitchFamily="65" charset="-122"/>
                <a:ea typeface="NEU-BZ" pitchFamily="65" charset="-122"/>
              </a:rPr>
              <a:t>⊂</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PAD</a:t>
            </a:r>
            <a:r>
              <a:rPr lang="zh-CN" altLang="en-US" sz="2017" kern="0" dirty="0">
                <a:solidFill>
                  <a:srgbClr val="000000"/>
                </a:solidFill>
                <a:latin typeface="Times New Roman" pitchFamily="65" charset="-122"/>
                <a:ea typeface="宋体" pitchFamily="65" charset="-122"/>
              </a:rPr>
              <a:t>,所以</a:t>
            </a:r>
            <a:r>
              <a:rPr lang="zh-CN" altLang="en-US" sz="2017" i="1" kern="0" dirty="0">
                <a:solidFill>
                  <a:srgbClr val="000000"/>
                </a:solidFill>
                <a:latin typeface="Times New Roman" pitchFamily="65" charset="-122"/>
                <a:ea typeface="宋体" pitchFamily="65" charset="-122"/>
              </a:rPr>
              <a:t>CD</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AF</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由(1)可知</a:t>
            </a:r>
            <a:r>
              <a:rPr lang="zh-CN" altLang="en-US" sz="2017" i="1" kern="0" dirty="0">
                <a:solidFill>
                  <a:srgbClr val="000000"/>
                </a:solidFill>
                <a:latin typeface="Times New Roman" pitchFamily="65" charset="-122"/>
                <a:ea typeface="宋体" pitchFamily="65" charset="-122"/>
              </a:rPr>
              <a:t>AB</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EF</a:t>
            </a:r>
            <a:r>
              <a:rPr lang="zh-CN" altLang="en-US" sz="2017" kern="0" dirty="0">
                <a:solidFill>
                  <a:srgbClr val="000000"/>
                </a:solidFill>
                <a:latin typeface="Times New Roman" pitchFamily="65" charset="-122"/>
                <a:ea typeface="宋体" pitchFamily="65" charset="-122"/>
              </a:rPr>
              <a:t>,又因为</a:t>
            </a:r>
            <a:r>
              <a:rPr lang="zh-CN" altLang="en-US" sz="2017" i="1" kern="0" dirty="0">
                <a:solidFill>
                  <a:srgbClr val="000000"/>
                </a:solidFill>
                <a:latin typeface="Times New Roman" pitchFamily="65" charset="-122"/>
                <a:ea typeface="宋体" pitchFamily="65" charset="-122"/>
              </a:rPr>
              <a:t>AB</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CD</a:t>
            </a:r>
            <a:r>
              <a:rPr lang="zh-CN" altLang="en-US" sz="2017" kern="0" dirty="0">
                <a:solidFill>
                  <a:srgbClr val="000000"/>
                </a:solidFill>
                <a:latin typeface="Times New Roman" pitchFamily="65" charset="-122"/>
                <a:ea typeface="宋体" pitchFamily="65" charset="-122"/>
              </a:rPr>
              <a:t>,所以</a:t>
            </a:r>
            <a:r>
              <a:rPr lang="zh-CN" altLang="en-US" sz="2017" i="1" kern="0" dirty="0">
                <a:solidFill>
                  <a:srgbClr val="000000"/>
                </a:solidFill>
                <a:latin typeface="Times New Roman" pitchFamily="65" charset="-122"/>
                <a:ea typeface="宋体" pitchFamily="65" charset="-122"/>
              </a:rPr>
              <a:t>CD</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EF</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因为点</a:t>
            </a:r>
            <a:r>
              <a:rPr lang="zh-CN" altLang="en-US" sz="2017" i="1" kern="0" dirty="0">
                <a:solidFill>
                  <a:srgbClr val="000000"/>
                </a:solidFill>
                <a:latin typeface="Times New Roman" pitchFamily="65" charset="-122"/>
                <a:ea typeface="宋体" pitchFamily="65" charset="-122"/>
              </a:rPr>
              <a:t>E</a:t>
            </a:r>
            <a:r>
              <a:rPr lang="zh-CN" altLang="en-US" sz="2017" kern="0" dirty="0">
                <a:solidFill>
                  <a:srgbClr val="000000"/>
                </a:solidFill>
                <a:latin typeface="Times New Roman" pitchFamily="65" charset="-122"/>
                <a:ea typeface="宋体" pitchFamily="65" charset="-122"/>
              </a:rPr>
              <a:t>是棱</a:t>
            </a:r>
            <a:r>
              <a:rPr lang="zh-CN" altLang="en-US" sz="2017" i="1" kern="0" dirty="0">
                <a:solidFill>
                  <a:srgbClr val="000000"/>
                </a:solidFill>
                <a:latin typeface="Times New Roman" pitchFamily="65" charset="-122"/>
                <a:ea typeface="宋体" pitchFamily="65" charset="-122"/>
              </a:rPr>
              <a:t>PC</a:t>
            </a:r>
            <a:r>
              <a:rPr lang="zh-CN" altLang="en-US" sz="2017" kern="0" dirty="0">
                <a:solidFill>
                  <a:srgbClr val="000000"/>
                </a:solidFill>
                <a:latin typeface="Times New Roman" pitchFamily="65" charset="-122"/>
                <a:ea typeface="宋体" pitchFamily="65" charset="-122"/>
              </a:rPr>
              <a:t>的中点,所以点</a:t>
            </a:r>
            <a:r>
              <a:rPr lang="zh-CN" altLang="en-US" sz="2017" i="1" kern="0" dirty="0">
                <a:solidFill>
                  <a:srgbClr val="000000"/>
                </a:solidFill>
                <a:latin typeface="Times New Roman" pitchFamily="65" charset="-122"/>
                <a:ea typeface="宋体" pitchFamily="65" charset="-122"/>
              </a:rPr>
              <a:t>F</a:t>
            </a:r>
            <a:r>
              <a:rPr lang="zh-CN" altLang="en-US" sz="2017" kern="0" dirty="0">
                <a:solidFill>
                  <a:srgbClr val="000000"/>
                </a:solidFill>
                <a:latin typeface="Times New Roman" pitchFamily="65" charset="-122"/>
                <a:ea typeface="宋体" pitchFamily="65" charset="-122"/>
              </a:rPr>
              <a:t>是棱</a:t>
            </a:r>
            <a:r>
              <a:rPr lang="zh-CN" altLang="en-US" sz="2017" i="1" kern="0" dirty="0">
                <a:solidFill>
                  <a:srgbClr val="000000"/>
                </a:solidFill>
                <a:latin typeface="Times New Roman" pitchFamily="65" charset="-122"/>
                <a:ea typeface="宋体" pitchFamily="65" charset="-122"/>
              </a:rPr>
              <a:t>PD</a:t>
            </a:r>
            <a:r>
              <a:rPr lang="zh-CN" altLang="en-US" sz="2017" kern="0" dirty="0">
                <a:solidFill>
                  <a:srgbClr val="000000"/>
                </a:solidFill>
                <a:latin typeface="Times New Roman" pitchFamily="65" charset="-122"/>
                <a:ea typeface="宋体" pitchFamily="65" charset="-122"/>
              </a:rPr>
              <a:t>的中点.</a:t>
            </a:r>
            <a:endParaRPr lang="zh-CN" altLang="en-US" sz="1805" dirty="0"/>
          </a:p>
        </p:txBody>
      </p:sp>
      <p:sp>
        <p:nvSpPr>
          <p:cNvPr id="3" name="TextBox 2"/>
          <p:cNvSpPr txBox="1"/>
          <p:nvPr/>
        </p:nvSpPr>
        <p:spPr>
          <a:xfrm>
            <a:off x="2030614" y="5059040"/>
            <a:ext cx="8147747" cy="1397015"/>
          </a:xfrm>
          <a:prstGeom prst="rect">
            <a:avLst/>
          </a:prstGeom>
          <a:noFill/>
        </p:spPr>
        <p:txBody>
          <a:bodyPr wrap="square" lIns="0" tIns="0" rIns="0" bIns="0" rtlCol="0">
            <a:spAutoFit/>
          </a:bodyPr>
          <a:lstStyle/>
          <a:p>
            <a:pPr eaLnBrk="0" latinLnBrk="1" hangingPunct="0">
              <a:lnSpc>
                <a:spcPct val="150000"/>
              </a:lnSpc>
            </a:pPr>
            <a:r>
              <a:rPr lang="zh-CN" altLang="en-US" sz="2017" kern="0" dirty="0">
                <a:solidFill>
                  <a:srgbClr val="000000"/>
                </a:solidFill>
                <a:latin typeface="Times New Roman" pitchFamily="65" charset="-122"/>
                <a:ea typeface="宋体" pitchFamily="65" charset="-122"/>
              </a:rPr>
              <a:t>在△</a:t>
            </a:r>
            <a:r>
              <a:rPr lang="zh-CN" altLang="en-US" sz="2017" i="1" kern="0" dirty="0">
                <a:solidFill>
                  <a:srgbClr val="000000"/>
                </a:solidFill>
                <a:latin typeface="Times New Roman" pitchFamily="65" charset="-122"/>
                <a:ea typeface="宋体" pitchFamily="65" charset="-122"/>
              </a:rPr>
              <a:t>PAD</a:t>
            </a:r>
            <a:r>
              <a:rPr lang="zh-CN" altLang="en-US" sz="2017" kern="0" dirty="0">
                <a:solidFill>
                  <a:srgbClr val="000000"/>
                </a:solidFill>
                <a:latin typeface="Times New Roman" pitchFamily="65" charset="-122"/>
                <a:ea typeface="宋体" pitchFamily="65" charset="-122"/>
              </a:rPr>
              <a:t>中,因为</a:t>
            </a:r>
            <a:r>
              <a:rPr lang="zh-CN" altLang="en-US" sz="2017" i="1" kern="0" dirty="0">
                <a:solidFill>
                  <a:srgbClr val="000000"/>
                </a:solidFill>
                <a:latin typeface="Times New Roman" pitchFamily="65" charset="-122"/>
                <a:ea typeface="宋体" pitchFamily="65" charset="-122"/>
              </a:rPr>
              <a:t>PA</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AD</a:t>
            </a:r>
            <a:r>
              <a:rPr lang="zh-CN" altLang="en-US" sz="2017" kern="0" dirty="0">
                <a:solidFill>
                  <a:srgbClr val="000000"/>
                </a:solidFill>
                <a:latin typeface="Times New Roman" pitchFamily="65" charset="-122"/>
                <a:ea typeface="宋体" pitchFamily="65" charset="-122"/>
              </a:rPr>
              <a:t>,所以</a:t>
            </a:r>
            <a:r>
              <a:rPr lang="zh-CN" altLang="en-US" sz="2017" i="1" kern="0" dirty="0">
                <a:solidFill>
                  <a:srgbClr val="000000"/>
                </a:solidFill>
                <a:latin typeface="Times New Roman" pitchFamily="65" charset="-122"/>
                <a:ea typeface="宋体" pitchFamily="65" charset="-122"/>
              </a:rPr>
              <a:t>AF</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PD</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又因为</a:t>
            </a:r>
            <a:r>
              <a:rPr lang="zh-CN" altLang="en-US" sz="2017" i="1" kern="0" dirty="0">
                <a:solidFill>
                  <a:srgbClr val="000000"/>
                </a:solidFill>
                <a:latin typeface="Times New Roman" pitchFamily="65" charset="-122"/>
                <a:ea typeface="宋体" pitchFamily="65" charset="-122"/>
              </a:rPr>
              <a:t>PD</a:t>
            </a:r>
            <a:r>
              <a:rPr lang="zh-CN" altLang="en-US" sz="2017" kern="0" dirty="0">
                <a:solidFill>
                  <a:srgbClr val="000000"/>
                </a:solidFill>
                <a:latin typeface="黑体"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CD</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D</a:t>
            </a:r>
            <a:r>
              <a:rPr lang="zh-CN" altLang="en-US" sz="2017" kern="0" dirty="0">
                <a:solidFill>
                  <a:srgbClr val="000000"/>
                </a:solidFill>
                <a:latin typeface="Times New Roman" pitchFamily="65" charset="-122"/>
                <a:ea typeface="宋体" pitchFamily="65" charset="-122"/>
              </a:rPr>
              <a:t>,所以</a:t>
            </a:r>
            <a:r>
              <a:rPr lang="zh-CN" altLang="en-US" sz="2017" i="1" kern="0" dirty="0">
                <a:solidFill>
                  <a:srgbClr val="000000"/>
                </a:solidFill>
                <a:latin typeface="Times New Roman" pitchFamily="65" charset="-122"/>
                <a:ea typeface="宋体" pitchFamily="65" charset="-122"/>
              </a:rPr>
              <a:t>AF</a:t>
            </a:r>
            <a:r>
              <a:rPr lang="zh-CN" altLang="en-US" sz="2017" kern="0" dirty="0">
                <a:solidFill>
                  <a:srgbClr val="000000"/>
                </a:solidFill>
                <a:latin typeface="Times New Roman" pitchFamily="65" charset="-122"/>
                <a:ea typeface="宋体" pitchFamily="65" charset="-122"/>
              </a:rPr>
              <a:t>⊥平面</a:t>
            </a:r>
            <a:r>
              <a:rPr lang="zh-CN" altLang="en-US" sz="2017" i="1" kern="0" dirty="0">
                <a:solidFill>
                  <a:srgbClr val="000000"/>
                </a:solidFill>
                <a:latin typeface="Times New Roman" pitchFamily="65" charset="-122"/>
                <a:ea typeface="宋体" pitchFamily="65" charset="-122"/>
              </a:rPr>
              <a:t>PCD</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(3)不存在.</a:t>
            </a:r>
            <a:endParaRPr lang="zh-CN" altLang="en-US" sz="1805" dirty="0"/>
          </a:p>
        </p:txBody>
      </p:sp>
    </p:spTree>
    <p:custDataLst>
      <p:custData r:id="rId1"/>
    </p:custDataLst>
    <p:extLst>
      <p:ext uri="{BB962C8B-B14F-4D97-AF65-F5344CB8AC3E}">
        <p14:creationId xmlns:p14="http://schemas.microsoft.com/office/powerpoint/2010/main" xmlns="" val="7391948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3707" y="2070189"/>
            <a:ext cx="8147747" cy="3303159"/>
          </a:xfrm>
          <a:prstGeom prst="rect">
            <a:avLst/>
          </a:prstGeom>
          <a:noFill/>
        </p:spPr>
        <p:txBody>
          <a:bodyPr wrap="square" lIns="0" tIns="0" rIns="0" bIns="0" rtlCol="0">
            <a:spAutoFit/>
          </a:bodyPr>
          <a:lstStyle/>
          <a:p>
            <a:pPr eaLnBrk="0" latinLnBrk="1" hangingPunct="0">
              <a:lnSpc>
                <a:spcPct val="150000"/>
              </a:lnSpc>
            </a:pPr>
            <a:r>
              <a:rPr lang="zh-CN" altLang="en-US" sz="2206" b="1" kern="0" dirty="0">
                <a:solidFill>
                  <a:srgbClr val="000000"/>
                </a:solidFill>
                <a:latin typeface="黑体" panose="02010609060101010101" pitchFamily="49" charset="-122"/>
                <a:ea typeface="黑体" panose="02010609060101010101" pitchFamily="49" charset="-122"/>
              </a:rPr>
              <a:t>方法1  证明线面垂直的方法</a:t>
            </a:r>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1.线面垂直的定义.</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2.线面垂直的判定定理(</a:t>
            </a:r>
            <a:r>
              <a:rPr lang="zh-CN" altLang="en-US" sz="2017" i="1" kern="0" dirty="0">
                <a:solidFill>
                  <a:srgbClr val="000000"/>
                </a:solidFill>
                <a:latin typeface="Times New Roman" pitchFamily="65" charset="-122"/>
                <a:ea typeface="宋体" pitchFamily="65" charset="-122"/>
              </a:rPr>
              <a:t>a</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c</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a:t>
            </a:r>
            <a:r>
              <a:rPr lang="zh-CN" altLang="en-US" sz="2017" kern="0" dirty="0">
                <a:solidFill>
                  <a:srgbClr val="000000"/>
                </a:solidFill>
                <a:latin typeface="NEU-BZ" pitchFamily="65" charset="-122"/>
                <a:ea typeface="NEU-BZ" pitchFamily="65" charset="-122"/>
              </a:rPr>
              <a:t>⊂</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c</a:t>
            </a:r>
            <a:r>
              <a:rPr lang="zh-CN" altLang="en-US" sz="2017" kern="0" dirty="0">
                <a:solidFill>
                  <a:srgbClr val="000000"/>
                </a:solidFill>
                <a:latin typeface="NEU-BZ" pitchFamily="65" charset="-122"/>
                <a:ea typeface="NEU-BZ" pitchFamily="65" charset="-122"/>
              </a:rPr>
              <a:t>⊂</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a:t>
            </a:r>
            <a:r>
              <a:rPr lang="zh-CN" altLang="en-US" sz="2017" kern="0" dirty="0">
                <a:solidFill>
                  <a:srgbClr val="000000"/>
                </a:solidFill>
                <a:latin typeface="黑体"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c</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M</a:t>
            </a:r>
            <a:r>
              <a:rPr lang="zh-CN" altLang="en-US" sz="2017" kern="0" dirty="0">
                <a:solidFill>
                  <a:srgbClr val="000000"/>
                </a:solidFill>
                <a:latin typeface="NEU-BZ" pitchFamily="65" charset="-122"/>
                <a:ea typeface="NEU-BZ" pitchFamily="65" charset="-122"/>
              </a:rPr>
              <a:t>⇒</a:t>
            </a:r>
            <a:r>
              <a:rPr lang="zh-CN" altLang="en-US" sz="2017" i="1" kern="0" dirty="0">
                <a:solidFill>
                  <a:srgbClr val="000000"/>
                </a:solidFill>
                <a:latin typeface="Times New Roman" pitchFamily="65" charset="-122"/>
                <a:ea typeface="宋体" pitchFamily="65" charset="-122"/>
              </a:rPr>
              <a:t>a</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3.平行线垂直平面的传递性(</a:t>
            </a:r>
            <a:r>
              <a:rPr lang="zh-CN" altLang="en-US" sz="2017" i="1" kern="0" dirty="0">
                <a:solidFill>
                  <a:srgbClr val="000000"/>
                </a:solidFill>
                <a:latin typeface="Times New Roman" pitchFamily="65" charset="-122"/>
                <a:ea typeface="宋体" pitchFamily="65" charset="-122"/>
              </a:rPr>
              <a:t>a</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b</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NEU-BZ" pitchFamily="65" charset="-122"/>
                <a:ea typeface="NEU-BZ" pitchFamily="65" charset="-122"/>
              </a:rPr>
              <a:t>⇒</a:t>
            </a:r>
            <a:r>
              <a:rPr lang="zh-CN" altLang="en-US" sz="2017" i="1" kern="0" dirty="0">
                <a:solidFill>
                  <a:srgbClr val="000000"/>
                </a:solidFill>
                <a:latin typeface="Times New Roman" pitchFamily="65" charset="-122"/>
                <a:ea typeface="宋体" pitchFamily="65" charset="-122"/>
              </a:rPr>
              <a:t>a</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4.面面垂直的性质(</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β</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黑体"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β</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l</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a:t>
            </a:r>
            <a:r>
              <a:rPr lang="zh-CN" altLang="en-US" sz="2017" kern="0" dirty="0">
                <a:solidFill>
                  <a:srgbClr val="000000"/>
                </a:solidFill>
                <a:latin typeface="NEU-BZ" pitchFamily="65" charset="-122"/>
                <a:ea typeface="NEU-BZ" pitchFamily="65" charset="-122"/>
              </a:rPr>
              <a:t>⊂</a:t>
            </a:r>
            <a:r>
              <a:rPr lang="zh-CN" altLang="en-US" sz="2017" i="1" kern="0" dirty="0">
                <a:solidFill>
                  <a:srgbClr val="000000"/>
                </a:solidFill>
                <a:latin typeface="Times New Roman" pitchFamily="65" charset="-122"/>
                <a:ea typeface="宋体" pitchFamily="65" charset="-122"/>
              </a:rPr>
              <a:t>β</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a</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l</a:t>
            </a:r>
            <a:r>
              <a:rPr lang="zh-CN" altLang="en-US" sz="2017" kern="0" dirty="0">
                <a:solidFill>
                  <a:srgbClr val="000000"/>
                </a:solidFill>
                <a:latin typeface="NEU-BZ" pitchFamily="65" charset="-122"/>
                <a:ea typeface="NEU-BZ" pitchFamily="65" charset="-122"/>
              </a:rPr>
              <a:t>⇒</a:t>
            </a:r>
            <a:r>
              <a:rPr lang="zh-CN" altLang="en-US" sz="2017" i="1" kern="0" dirty="0">
                <a:solidFill>
                  <a:srgbClr val="000000"/>
                </a:solidFill>
                <a:latin typeface="Times New Roman" pitchFamily="65" charset="-122"/>
                <a:ea typeface="宋体" pitchFamily="65" charset="-122"/>
              </a:rPr>
              <a:t>a</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5.面面平行的性质(</a:t>
            </a:r>
            <a:r>
              <a:rPr lang="zh-CN" altLang="en-US" sz="2017" i="1" kern="0" dirty="0">
                <a:solidFill>
                  <a:srgbClr val="000000"/>
                </a:solidFill>
                <a:latin typeface="Times New Roman" pitchFamily="65" charset="-122"/>
                <a:ea typeface="宋体" pitchFamily="65" charset="-122"/>
              </a:rPr>
              <a:t>a</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β</a:t>
            </a:r>
            <a:r>
              <a:rPr lang="zh-CN" altLang="en-US" sz="2017" kern="0" dirty="0">
                <a:solidFill>
                  <a:srgbClr val="000000"/>
                </a:solidFill>
                <a:latin typeface="NEU-BZ" pitchFamily="65" charset="-122"/>
                <a:ea typeface="NEU-BZ" pitchFamily="65" charset="-122"/>
              </a:rPr>
              <a:t>⇒</a:t>
            </a:r>
            <a:r>
              <a:rPr lang="zh-CN" altLang="en-US" sz="2017" i="1" kern="0" dirty="0">
                <a:solidFill>
                  <a:srgbClr val="000000"/>
                </a:solidFill>
                <a:latin typeface="Times New Roman" pitchFamily="65" charset="-122"/>
                <a:ea typeface="宋体" pitchFamily="65" charset="-122"/>
              </a:rPr>
              <a:t>a</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β</a:t>
            </a:r>
            <a:r>
              <a:rPr lang="zh-CN" altLang="en-US" sz="2017" kern="0" dirty="0">
                <a:solidFill>
                  <a:srgbClr val="000000"/>
                </a:solidFill>
                <a:latin typeface="Times New Roman" pitchFamily="65" charset="-122"/>
                <a:ea typeface="宋体" pitchFamily="65" charset="-122"/>
              </a:rPr>
              <a:t>).</a:t>
            </a:r>
            <a:endParaRPr lang="zh-CN" altLang="en-US" sz="1805" dirty="0"/>
          </a:p>
          <a:p>
            <a:pPr eaLnBrk="0" latinLnBrk="1" hangingPunct="0">
              <a:lnSpc>
                <a:spcPct val="150000"/>
              </a:lnSpc>
            </a:pPr>
            <a:r>
              <a:rPr lang="zh-CN" altLang="en-US" sz="2017" kern="0" dirty="0">
                <a:solidFill>
                  <a:srgbClr val="000000"/>
                </a:solidFill>
                <a:latin typeface="Times New Roman" pitchFamily="65" charset="-122"/>
                <a:ea typeface="宋体" pitchFamily="65" charset="-122"/>
              </a:rPr>
              <a:t>6.面面垂直的性质(</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黑体"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β</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l</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α</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γ</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β</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γ</a:t>
            </a:r>
            <a:r>
              <a:rPr lang="zh-CN" altLang="en-US" sz="2017" kern="0" dirty="0">
                <a:solidFill>
                  <a:srgbClr val="000000"/>
                </a:solidFill>
                <a:latin typeface="NEU-BZ" pitchFamily="65" charset="-122"/>
                <a:ea typeface="NEU-BZ" pitchFamily="65" charset="-122"/>
              </a:rPr>
              <a:t>⇒</a:t>
            </a:r>
            <a:r>
              <a:rPr lang="zh-CN" altLang="en-US" sz="2017" i="1" kern="0" dirty="0">
                <a:solidFill>
                  <a:srgbClr val="000000"/>
                </a:solidFill>
                <a:latin typeface="Times New Roman" pitchFamily="65" charset="-122"/>
                <a:ea typeface="宋体" pitchFamily="65" charset="-122"/>
              </a:rPr>
              <a:t>l</a:t>
            </a:r>
            <a:r>
              <a:rPr lang="zh-CN" altLang="en-US" sz="2017" kern="0" dirty="0">
                <a:solidFill>
                  <a:srgbClr val="000000"/>
                </a:solidFill>
                <a:latin typeface="Times New Roman" pitchFamily="65" charset="-122"/>
                <a:ea typeface="宋体" pitchFamily="65" charset="-122"/>
              </a:rPr>
              <a:t>⊥</a:t>
            </a:r>
            <a:r>
              <a:rPr lang="zh-CN" altLang="en-US" sz="2017" i="1" kern="0" dirty="0">
                <a:solidFill>
                  <a:srgbClr val="000000"/>
                </a:solidFill>
                <a:latin typeface="Times New Roman" pitchFamily="65" charset="-122"/>
                <a:ea typeface="宋体" pitchFamily="65" charset="-122"/>
              </a:rPr>
              <a:t>γ</a:t>
            </a:r>
            <a:r>
              <a:rPr lang="zh-CN" altLang="en-US" sz="2017" kern="0" dirty="0">
                <a:solidFill>
                  <a:srgbClr val="000000"/>
                </a:solidFill>
                <a:latin typeface="Times New Roman" pitchFamily="65" charset="-122"/>
                <a:ea typeface="宋体" pitchFamily="65" charset="-122"/>
              </a:rPr>
              <a:t>).</a:t>
            </a:r>
            <a:endParaRPr lang="zh-CN" altLang="en-US" sz="1805" dirty="0"/>
          </a:p>
        </p:txBody>
      </p:sp>
      <p:sp>
        <p:nvSpPr>
          <p:cNvPr id="3" name="文本框 2"/>
          <p:cNvSpPr txBox="1"/>
          <p:nvPr/>
        </p:nvSpPr>
        <p:spPr>
          <a:xfrm>
            <a:off x="5313074" y="1533749"/>
            <a:ext cx="1718889" cy="462844"/>
          </a:xfrm>
          <a:prstGeom prst="rect">
            <a:avLst/>
          </a:prstGeom>
          <a:noFill/>
        </p:spPr>
        <p:txBody>
          <a:bodyPr wrap="square" rtlCol="0">
            <a:spAutoFit/>
          </a:bodyPr>
          <a:lstStyle/>
          <a:p>
            <a:pPr algn="ctr"/>
            <a:r>
              <a:rPr lang="zh-CN" altLang="en-US" sz="2406" b="1" dirty="0"/>
              <a:t>方法技巧</a:t>
            </a:r>
          </a:p>
        </p:txBody>
      </p:sp>
      <p:pic>
        <p:nvPicPr>
          <p:cNvPr id="4" name="Picture 2" descr="E:\静\2018\图书出版\53A\PPT课件\未标题-2-04-04.png"/>
          <p:cNvPicPr>
            <a:picLocks noChangeAspect="1" noChangeArrowheads="1"/>
          </p:cNvPicPr>
          <p:nvPr/>
        </p:nvPicPr>
        <p:blipFill>
          <a:blip r:embed="rId4" cstate="print"/>
          <a:srcRect/>
          <a:stretch>
            <a:fillRect/>
          </a:stretch>
        </p:blipFill>
        <p:spPr bwMode="auto">
          <a:xfrm>
            <a:off x="4707371" y="1013474"/>
            <a:ext cx="2777259" cy="415395"/>
          </a:xfrm>
          <a:prstGeom prst="rect">
            <a:avLst/>
          </a:prstGeom>
          <a:noFill/>
        </p:spPr>
      </p:pic>
    </p:spTree>
    <p:custDataLst>
      <p:custData r:id="rId1"/>
    </p:custDataLst>
    <p:extLst>
      <p:ext uri="{BB962C8B-B14F-4D97-AF65-F5344CB8AC3E}">
        <p14:creationId xmlns:p14="http://schemas.microsoft.com/office/powerpoint/2010/main" xmlns="" val="110076624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D4415E43-3D2A-4DE6-B61D-20B9F67CB3AD}">
  <ds:schemaRefs/>
</ds:datastoreItem>
</file>

<file path=customXml/itemProps10.xml><?xml version="1.0" encoding="utf-8"?>
<ds:datastoreItem xmlns:ds="http://schemas.openxmlformats.org/officeDocument/2006/customXml" ds:itemID="{AFD0B0D2-B261-4476-B768-45BA4700C7A6}">
  <ds:schemaRefs/>
</ds:datastoreItem>
</file>

<file path=customXml/itemProps11.xml><?xml version="1.0" encoding="utf-8"?>
<ds:datastoreItem xmlns:ds="http://schemas.openxmlformats.org/officeDocument/2006/customXml" ds:itemID="{21E13540-592C-481C-ADAE-1841FDE143ED}">
  <ds:schemaRefs/>
</ds:datastoreItem>
</file>

<file path=customXml/itemProps12.xml><?xml version="1.0" encoding="utf-8"?>
<ds:datastoreItem xmlns:ds="http://schemas.openxmlformats.org/officeDocument/2006/customXml" ds:itemID="{0FCA63A6-CA88-4E22-914B-8B4CAACC6437}">
  <ds:schemaRefs/>
</ds:datastoreItem>
</file>

<file path=customXml/itemProps13.xml><?xml version="1.0" encoding="utf-8"?>
<ds:datastoreItem xmlns:ds="http://schemas.openxmlformats.org/officeDocument/2006/customXml" ds:itemID="{48FB46BA-214B-43A3-8AF1-C2DE900F7B12}">
  <ds:schemaRefs/>
</ds:datastoreItem>
</file>

<file path=customXml/itemProps14.xml><?xml version="1.0" encoding="utf-8"?>
<ds:datastoreItem xmlns:ds="http://schemas.openxmlformats.org/officeDocument/2006/customXml" ds:itemID="{A4163B3E-2418-4D2D-8EF5-8470B45BE210}">
  <ds:schemaRefs/>
</ds:datastoreItem>
</file>

<file path=customXml/itemProps15.xml><?xml version="1.0" encoding="utf-8"?>
<ds:datastoreItem xmlns:ds="http://schemas.openxmlformats.org/officeDocument/2006/customXml" ds:itemID="{EE885A0B-F904-4129-BE78-525297B9E940}">
  <ds:schemaRefs/>
</ds:datastoreItem>
</file>

<file path=customXml/itemProps16.xml><?xml version="1.0" encoding="utf-8"?>
<ds:datastoreItem xmlns:ds="http://schemas.openxmlformats.org/officeDocument/2006/customXml" ds:itemID="{BC02FADB-BEE8-43AC-BB9C-821C36D3614D}">
  <ds:schemaRefs/>
</ds:datastoreItem>
</file>

<file path=customXml/itemProps17.xml><?xml version="1.0" encoding="utf-8"?>
<ds:datastoreItem xmlns:ds="http://schemas.openxmlformats.org/officeDocument/2006/customXml" ds:itemID="{E028334D-1E57-486B-847A-3E51519358A7}">
  <ds:schemaRefs/>
</ds:datastoreItem>
</file>

<file path=customXml/itemProps18.xml><?xml version="1.0" encoding="utf-8"?>
<ds:datastoreItem xmlns:ds="http://schemas.openxmlformats.org/officeDocument/2006/customXml" ds:itemID="{041F59BD-328D-4A10-B00A-7346DF291BE6}">
  <ds:schemaRefs/>
</ds:datastoreItem>
</file>

<file path=customXml/itemProps2.xml><?xml version="1.0" encoding="utf-8"?>
<ds:datastoreItem xmlns:ds="http://schemas.openxmlformats.org/officeDocument/2006/customXml" ds:itemID="{08046E15-7D1A-4E07-8C9E-3BDAF2222618}">
  <ds:schemaRefs/>
</ds:datastoreItem>
</file>

<file path=customXml/itemProps3.xml><?xml version="1.0" encoding="utf-8"?>
<ds:datastoreItem xmlns:ds="http://schemas.openxmlformats.org/officeDocument/2006/customXml" ds:itemID="{22230B89-21C6-4D11-9F88-53D87BB14B8C}">
  <ds:schemaRefs/>
</ds:datastoreItem>
</file>

<file path=customXml/itemProps4.xml><?xml version="1.0" encoding="utf-8"?>
<ds:datastoreItem xmlns:ds="http://schemas.openxmlformats.org/officeDocument/2006/customXml" ds:itemID="{DC9D9502-E45E-4015-B6E7-4277C241DF0D}">
  <ds:schemaRefs/>
</ds:datastoreItem>
</file>

<file path=customXml/itemProps5.xml><?xml version="1.0" encoding="utf-8"?>
<ds:datastoreItem xmlns:ds="http://schemas.openxmlformats.org/officeDocument/2006/customXml" ds:itemID="{BFB0990D-7CE3-414C-B32B-088F28C30B91}">
  <ds:schemaRefs/>
</ds:datastoreItem>
</file>

<file path=customXml/itemProps6.xml><?xml version="1.0" encoding="utf-8"?>
<ds:datastoreItem xmlns:ds="http://schemas.openxmlformats.org/officeDocument/2006/customXml" ds:itemID="{26AEE529-DB69-4DFE-A45B-C5FDE6E54BE3}">
  <ds:schemaRefs/>
</ds:datastoreItem>
</file>

<file path=customXml/itemProps7.xml><?xml version="1.0" encoding="utf-8"?>
<ds:datastoreItem xmlns:ds="http://schemas.openxmlformats.org/officeDocument/2006/customXml" ds:itemID="{C0E9D99F-E55F-45DE-9C6A-BC1E5424547E}">
  <ds:schemaRefs/>
</ds:datastoreItem>
</file>

<file path=customXml/itemProps8.xml><?xml version="1.0" encoding="utf-8"?>
<ds:datastoreItem xmlns:ds="http://schemas.openxmlformats.org/officeDocument/2006/customXml" ds:itemID="{E4478A02-56EA-4DDF-B82A-1C0BAB247D40}">
  <ds:schemaRefs/>
</ds:datastoreItem>
</file>

<file path=customXml/itemProps9.xml><?xml version="1.0" encoding="utf-8"?>
<ds:datastoreItem xmlns:ds="http://schemas.openxmlformats.org/officeDocument/2006/customXml" ds:itemID="{3AAA93E4-3D2C-484D-B247-26CCD178C0FD}">
  <ds:schemaRefs/>
</ds:datastoreItem>
</file>

<file path=docProps/app.xml><?xml version="1.0" encoding="utf-8"?>
<Properties xmlns="http://schemas.openxmlformats.org/officeDocument/2006/extended-properties" xmlns:vt="http://schemas.openxmlformats.org/officeDocument/2006/docPropsVTypes">
  <TotalTime>22</TotalTime>
  <Words>561</Words>
  <Application>Microsoft Office PowerPoint</Application>
  <PresentationFormat>自定义</PresentationFormat>
  <Paragraphs>152</Paragraphs>
  <Slides>19</Slides>
  <Notes>18</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19</vt:i4>
      </vt:variant>
    </vt:vector>
  </HeadingPairs>
  <TitlesOfParts>
    <vt:vector size="21" baseType="lpstr">
      <vt:lpstr>Office 主题​​</vt:lpstr>
      <vt:lpstr>Equation</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4</cp:revision>
  <dcterms:created xsi:type="dcterms:W3CDTF">2018-12-18T11:00:13Z</dcterms:created>
  <dcterms:modified xsi:type="dcterms:W3CDTF">2019-12-06T14:47:37Z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