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1" r:id="rId2"/>
    <p:sldId id="281" r:id="rId3"/>
    <p:sldId id="263" r:id="rId4"/>
    <p:sldId id="264" r:id="rId5"/>
    <p:sldId id="265" r:id="rId6"/>
    <p:sldId id="267" r:id="rId7"/>
    <p:sldId id="268" r:id="rId8"/>
    <p:sldId id="269" r:id="rId9"/>
    <p:sldId id="270" r:id="rId10"/>
    <p:sldId id="271" r:id="rId11"/>
    <p:sldId id="273" r:id="rId12"/>
    <p:sldId id="274" r:id="rId13"/>
    <p:sldId id="277" r:id="rId14"/>
    <p:sldId id="279" r:id="rId15"/>
    <p:sldId id="28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A2600-1A68-4128-8608-A2A1C06531DF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01995-5D38-4241-AA2E-DC44E916ED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8881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4162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730407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81007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919523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809155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84684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2100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27594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291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86673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51976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97074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409100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68748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791201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  空间点、线、面的位置关系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176" y="147159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3593" y="946085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53707" y="1862823"/>
            <a:ext cx="8147747" cy="46567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1.平面的基本性质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公理1:如果一条直线上的两点在一个平面内,那么这条直线在此平面内.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符号表示: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作用:可用来判断直线是否在平面内.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(2)公理2:过①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不在一条直线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上的三点,有且只有一个平面.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符号表示: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三点不共线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有且只有一个平面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作用:(i)可用来确定一个平面,为空间图形平面化做准备;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(ii)证明点线共面.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公理3:如果两个不重合的平面有一个公共点,那么它们有且只有一条</a:t>
            </a:r>
            <a:endParaRPr lang="zh-CN" altLang="en-US" sz="1805" dirty="0"/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3589287" y="4216824"/>
            <a:ext cx="1933750" cy="358102"/>
            <a:chOff x="4881563" y="2969419"/>
            <a:chExt cx="783431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373349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2007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对于①,当两个平面互相垂直时,分别位于这两个平面内的两条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直线未必垂直,因此①不正确.对于②,依据结论“由空间一点向一个二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面角的两个半平面(或半平面所在平面)引垂线,这两条垂线的夹角与这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个二面角的平面角相等或互补”可知②正确.对于③,分别与两条平行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直线平行的两个平面未必平行,因此③不正确.对于④,由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得在平面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内必存在直线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平行于直线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此有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,④正确.综上所述,所有正确命题的序号是②④.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22127" y="4431685"/>
            <a:ext cx="8147747" cy="13429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②④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方法点拨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在解决此类问题时,可借助特殊几何体,如正方体、正三棱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锥等来帮助思考.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99190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164737"/>
            <a:ext cx="8147747" cy="45561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如图,在三棱锥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分别是△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SAC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的重心,则直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的位置关系是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8427" kern="0" spc="106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66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A.相交　    B.平行　  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C.异面　    D.以上都有可能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 sz="1805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5214" y="2239998"/>
            <a:ext cx="2148611" cy="199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3469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-80398"/>
            <a:ext cx="8147747" cy="14428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7083" kern="0" spc="4788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9321" y="1208769"/>
            <a:ext cx="4973358" cy="13266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13639" y="1119920"/>
            <a:ext cx="1284390" cy="4026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</a:t>
            </a:r>
            <a:endParaRPr lang="zh-CN" altLang="en-US" sz="2015" dirty="0"/>
          </a:p>
        </p:txBody>
      </p:sp>
      <p:grpSp>
        <p:nvGrpSpPr>
          <p:cNvPr id="5" name="组合 4"/>
          <p:cNvGrpSpPr/>
          <p:nvPr/>
        </p:nvGrpSpPr>
        <p:grpSpPr>
          <a:xfrm>
            <a:off x="2053707" y="2641176"/>
            <a:ext cx="8147747" cy="3003533"/>
            <a:chOff x="540000" y="1080000"/>
            <a:chExt cx="8127000" cy="2995885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2995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连接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SG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并延长交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于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,连接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SG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并延长交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于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,连接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由题意知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SM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为△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SAB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的中线,且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SG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SM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为△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SAC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的中线,且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SG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∴在△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SMN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中,</a:t>
              </a:r>
              <a:r>
                <a:rPr lang="zh-CN" altLang="en-US" sz="2597" kern="0" spc="70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93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易知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是△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ABC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的中位线,∴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因此可得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,即直线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与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的位置关系是平行.故选B.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456760" y="1628973"/>
            <a:ext cx="180974" cy="552449"/>
          </p:xfrm>
          <a:graphic>
            <a:graphicData uri="http://schemas.openxmlformats.org/presentationml/2006/ole">
              <p:oleObj spid="_x0000_s4102" name="Equation" r:id="rId5" imgW="48768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7907109" y="1628973"/>
            <a:ext cx="180975" cy="552450"/>
          </p:xfrm>
          <a:graphic>
            <a:graphicData uri="http://schemas.openxmlformats.org/presentationml/2006/ole">
              <p:oleObj spid="_x0000_s4103" name="Equation" r:id="rId6" imgW="48768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124907" y="2688512"/>
            <a:ext cx="419099" cy="552449"/>
          </p:xfrm>
          <a:graphic>
            <a:graphicData uri="http://schemas.openxmlformats.org/presentationml/2006/ole">
              <p:oleObj spid="_x0000_s4104" name="Equation" r:id="rId7" imgW="10972800" imgH="1463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688156" y="2688512"/>
            <a:ext cx="447675" cy="552449"/>
          </p:xfrm>
          <a:graphic>
            <a:graphicData uri="http://schemas.openxmlformats.org/presentationml/2006/ole">
              <p:oleObj spid="_x0000_s4105" name="Equation" r:id="rId8" imgW="11887200" imgH="14630400" progId="Equation.DSMT4">
                <p:embed/>
              </p:oleObj>
            </a:graphicData>
          </a:graphic>
        </p:graphicFrame>
      </p:grpSp>
      <p:sp>
        <p:nvSpPr>
          <p:cNvPr id="11" name="TextBox 2"/>
          <p:cNvSpPr txBox="1"/>
          <p:nvPr/>
        </p:nvSpPr>
        <p:spPr>
          <a:xfrm>
            <a:off x="2022127" y="5743851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B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428708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22288"/>
            <a:ext cx="8147747" cy="4894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异面直线所成角的求法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1.几何法(平移法)求异面直线所成角的一般步骤: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820"/>
              </a:spcBef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2.向量法求异面直线所成角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建立空间直角坐标系后,确定两异面直线各自的方向向量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,则两异面</a:t>
            </a:r>
            <a:endParaRPr lang="zh-CN" altLang="en-US" sz="1805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1185" y="1907744"/>
            <a:ext cx="4153981" cy="289994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2022127" y="5720852"/>
            <a:ext cx="8147747" cy="6025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直线所成角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满足cos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8" kern="0" spc="260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611553" y="5825593"/>
          <a:ext cx="706649" cy="658903"/>
        </p:xfrm>
        <a:graphic>
          <a:graphicData uri="http://schemas.openxmlformats.org/presentationml/2006/ole">
            <p:oleObj spid="_x0000_s5123" name="Equation" r:id="rId5" imgW="18592800" imgH="17373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23698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2127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已知三棱锥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成60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角,点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别是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的中点,则异面直线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所成角的大小为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579" kern="0" spc="5138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4704" y="2497935"/>
            <a:ext cx="6302592" cy="75872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942018" y="3564456"/>
            <a:ext cx="7520139" cy="2776185"/>
            <a:chOff x="428596" y="3555380"/>
            <a:chExt cx="7500990" cy="2769116"/>
          </a:xfrm>
        </p:grpSpPr>
        <p:sp>
          <p:nvSpPr>
            <p:cNvPr id="5" name="矩形 4"/>
            <p:cNvSpPr/>
            <p:nvPr/>
          </p:nvSpPr>
          <p:spPr>
            <a:xfrm>
              <a:off x="428596" y="3555380"/>
              <a:ext cx="750099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　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如图,取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的中点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P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,连接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PM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PN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,则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PM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2015" dirty="0"/>
            </a:p>
          </p:txBody>
        </p:sp>
        <p:pic>
          <p:nvPicPr>
            <p:cNvPr id="6" name="图片 3" descr="textimage9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68934" y="4063211"/>
              <a:ext cx="2206132" cy="22612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4606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-1083083"/>
            <a:ext cx="8147747" cy="4312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8753" kern="0" spc="929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286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MPN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或其补角为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所成的角,则∠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MPN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MPN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PMN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或其补角是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所成的角,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,若∠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MPN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16308" y="1208769"/>
          <a:ext cx="181436" cy="553859"/>
        </p:xfrm>
        <a:graphic>
          <a:graphicData uri="http://schemas.openxmlformats.org/presentationml/2006/ole">
            <p:oleObj spid="_x0000_s6148" name="Equation" r:id="rId4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02184" y="1208769"/>
          <a:ext cx="181437" cy="553860"/>
        </p:xfrm>
        <a:graphic>
          <a:graphicData uri="http://schemas.openxmlformats.org/presentationml/2006/ole">
            <p:oleObj spid="_x0000_s6149" name="Equation" r:id="rId5" imgW="4876800" imgH="146304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2022127" y="3285759"/>
            <a:ext cx="8147747" cy="2788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zh-CN" altLang="en-US" sz="2015" kern="0" dirty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PMN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是等边三角形,所以∠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PMN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所成的角为60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MPN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PMN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所成的角为30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综上,异面直线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所成的角为30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或60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sp>
        <p:nvSpPr>
          <p:cNvPr id="8" name="TextBox 7"/>
          <p:cNvSpPr txBox="1"/>
          <p:nvPr/>
        </p:nvSpPr>
        <p:spPr>
          <a:xfrm>
            <a:off x="2053679" y="607381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30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或60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7278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8222" y="225036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过该点的公共直线.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符号表示: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作用:(i)可用来确定两个平面的交线;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(ii)判断三点共线、三线共点.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2.直线与直线的位置关系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(1)位置关系的分类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4266" kern="0" spc="3829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92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公理4:平行于同一条直线的两条直线互相平行.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符号表示:设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是三条直线,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,则③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公理4实质上是说平行具有传递性,在平面、空间中这个性质都适用.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53707" y="3930343"/>
          <a:ext cx="4870345" cy="937928"/>
        </p:xfrm>
        <a:graphic>
          <a:graphicData uri="http://schemas.openxmlformats.org/presentationml/2006/ole">
            <p:oleObj spid="_x0000_s1027" name="Equation" r:id="rId4" imgW="142646400" imgH="27432000" progId="Equation.DSMT4">
              <p:embed/>
            </p:oleObj>
          </a:graphicData>
        </a:graphic>
      </p:graphicFrame>
      <p:grpSp>
        <p:nvGrpSpPr>
          <p:cNvPr id="5" name="组合 16"/>
          <p:cNvGrpSpPr/>
          <p:nvPr/>
        </p:nvGrpSpPr>
        <p:grpSpPr bwMode="auto">
          <a:xfrm>
            <a:off x="3844694" y="4565456"/>
            <a:ext cx="604038" cy="295952"/>
            <a:chOff x="4881563" y="2969419"/>
            <a:chExt cx="783431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8" name="组合 16"/>
          <p:cNvGrpSpPr/>
          <p:nvPr/>
        </p:nvGrpSpPr>
        <p:grpSpPr bwMode="auto">
          <a:xfrm>
            <a:off x="6868286" y="5409363"/>
            <a:ext cx="1074306" cy="358898"/>
            <a:chOff x="4881563" y="2969419"/>
            <a:chExt cx="783431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69780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135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作用:判断空间两条直线平行.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(3)等角定理:空间中如果两个角的两边分别</a:t>
            </a:r>
            <a:r>
              <a:rPr lang="zh-CN" altLang="en-US" sz="2075" kern="0" spc="536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,那么这两个角</a:t>
            </a:r>
            <a:endParaRPr lang="en-US" altLang="zh-CN" sz="2015" kern="0" dirty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相等或互补    </a:t>
            </a:r>
            <a:r>
              <a:rPr lang="zh-CN" altLang="en-US" sz="2015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(4)异面直线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(i)定义:所谓异面直线是指不同在任何一个平面内的两条直线.其含义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不存在这样的平面,能同时经过这两条直线.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符号表示:不存在平面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.当然也可以这样理解: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∥\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(ii)性质:两条异面直线既不相交又不平行.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(5)异面直线所成的角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过空间任意一点分别引两条异面直线的平行直线,那么这两条相交直线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所成的锐(或直)角叫做这两条异面直线所成的角.若记这个角为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779989" y="1668594"/>
          <a:ext cx="945381" cy="401070"/>
        </p:xfrm>
        <a:graphic>
          <a:graphicData uri="http://schemas.openxmlformats.org/presentationml/2006/ole">
            <p:oleObj spid="_x0000_s2051" name="Equation" r:id="rId4" imgW="24993600" imgH="10668000" progId="Equation.DSMT4">
              <p:embed/>
            </p:oleObj>
          </a:graphicData>
        </a:graphic>
      </p:graphicFrame>
      <p:grpSp>
        <p:nvGrpSpPr>
          <p:cNvPr id="5" name="组合 16"/>
          <p:cNvGrpSpPr/>
          <p:nvPr/>
        </p:nvGrpSpPr>
        <p:grpSpPr bwMode="auto">
          <a:xfrm>
            <a:off x="2371741" y="2068213"/>
            <a:ext cx="1718889" cy="358102"/>
            <a:chOff x="4881563" y="2969419"/>
            <a:chExt cx="783431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340266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593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范围是⑤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4888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3.直线和平面的位置关系</a:t>
            </a:r>
            <a:endParaRPr lang="zh-CN" altLang="en-US" sz="1805" b="1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50487" y="1352764"/>
          <a:ext cx="589669" cy="589669"/>
        </p:xfrm>
        <a:graphic>
          <a:graphicData uri="http://schemas.openxmlformats.org/presentationml/2006/ole">
            <p:oleObj spid="_x0000_s3075" name="Equation" r:id="rId4" imgW="16459200" imgH="16459200" progId="Equation.DSMT4">
              <p:embed/>
            </p:oleObj>
          </a:graphicData>
        </a:graphic>
      </p:graphicFrame>
      <p:grpSp>
        <p:nvGrpSpPr>
          <p:cNvPr id="5" name="组合 16"/>
          <p:cNvGrpSpPr/>
          <p:nvPr/>
        </p:nvGrpSpPr>
        <p:grpSpPr bwMode="auto">
          <a:xfrm>
            <a:off x="3066339" y="1280389"/>
            <a:ext cx="1074306" cy="788620"/>
            <a:chOff x="4881563" y="2969419"/>
            <a:chExt cx="783431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aphicFrame>
        <p:nvGraphicFramePr>
          <p:cNvPr id="8" name="表格 2"/>
          <p:cNvGraphicFramePr>
            <a:graphicFrameLocks noGrp="1"/>
          </p:cNvGraphicFramePr>
          <p:nvPr/>
        </p:nvGraphicFramePr>
        <p:xfrm>
          <a:off x="2013639" y="2856037"/>
          <a:ext cx="7759760" cy="1303722"/>
        </p:xfrm>
        <a:graphic>
          <a:graphicData uri="http://schemas.openxmlformats.org/drawingml/2006/table">
            <a:tbl>
              <a:tblPr/>
              <a:tblGrid>
                <a:gridCol w="1939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399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399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399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9196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位置关系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直线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在平面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内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直线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与平面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相交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直线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与平面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平行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196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公共点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无数个公共点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一个公共点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无公共点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00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符号表示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⊂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∩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∥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0802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229297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4.两个平面的位置关系</a:t>
            </a:r>
            <a:endParaRPr lang="zh-CN" altLang="en-US" sz="1805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2053707" y="1856145"/>
          <a:ext cx="7759759" cy="3290869"/>
        </p:xfrm>
        <a:graphic>
          <a:graphicData uri="http://schemas.openxmlformats.org/drawingml/2006/table">
            <a:tbl>
              <a:tblPr/>
              <a:tblGrid>
                <a:gridCol w="7477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94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188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040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92964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1968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位置关系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图示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表示法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公共点个数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9636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两平面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平行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4203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∥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β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没有公共点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2881"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-1095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斜交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4534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∩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β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有无数个公共点在一条直线上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377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垂直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3853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α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⊥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β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有无数个公共点在一条直线上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4" name="图片 4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684" y="2375223"/>
            <a:ext cx="826390" cy="716204"/>
          </a:xfrm>
          <a:prstGeom prst="rect">
            <a:avLst/>
          </a:prstGeom>
        </p:spPr>
      </p:pic>
      <p:pic>
        <p:nvPicPr>
          <p:cNvPr id="5" name="图片 5" descr="text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511" y="3624174"/>
            <a:ext cx="245850" cy="1114520"/>
          </a:xfrm>
          <a:prstGeom prst="rect">
            <a:avLst/>
          </a:prstGeom>
        </p:spPr>
      </p:pic>
      <p:pic>
        <p:nvPicPr>
          <p:cNvPr id="6" name="图片 6" descr="textimage2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8568" y="3315635"/>
            <a:ext cx="788266" cy="757949"/>
          </a:xfrm>
          <a:prstGeom prst="rect">
            <a:avLst/>
          </a:prstGeom>
        </p:spPr>
      </p:pic>
      <p:pic>
        <p:nvPicPr>
          <p:cNvPr id="7" name="图片 7" descr="textimage3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0630" y="4165731"/>
            <a:ext cx="787824" cy="78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5199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46854"/>
            <a:ext cx="8147747" cy="4234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点、线、面位置关系的判断方法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1.判断点、线、面的位置关系的常用方法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①根据公理和定理证明位置关系;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②通过构造特例否定其位置关系;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③利用原命题和逆否命题等价判断命题的真伪;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④反证法.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2.点共线问题的证明方法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证明空间点共线,一般转化为证明这些点是某两个平面的公共点,再依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据公理3证明这些点都在这两个平面的交线上.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5313074" y="139050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7371" y="870233"/>
            <a:ext cx="2777259" cy="4153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86157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315223"/>
            <a:ext cx="8147747" cy="32597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3.线共点问题的证明方法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证明空间三线共点,先证两条直线交于一点,再证第三条直线经过这点,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将问题转化为证明点在直线上.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4.点线共面问题的证明方法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(1)纳入平面法:先确定一个平面,再证有关点、线在此平面内;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(2)辅助平面法:先证有关点、线确定平面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,再证其余点、线确定平面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最后证明平面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重合.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4288524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597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　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是两条不同的直线,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为两个不同的平面,有下列四个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命题: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其中所有正确命题的序号是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  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775" kern="0" spc="5119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670" y="4861407"/>
            <a:ext cx="5904422" cy="75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3540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393</Words>
  <Application>Microsoft Office PowerPoint</Application>
  <PresentationFormat>自定义</PresentationFormat>
  <Paragraphs>129</Paragraphs>
  <Slides>15</Slides>
  <Notes>14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2019-12-06T14:48:05Z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