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1"/>
  </p:sldMasterIdLst>
  <p:notesMasterIdLst>
    <p:notesMasterId r:id="rId23"/>
  </p:notesMasterIdLst>
  <p:sldIdLst>
    <p:sldId id="261" r:id="rId12"/>
    <p:sldId id="282" r:id="rId13"/>
    <p:sldId id="263" r:id="rId14"/>
    <p:sldId id="264" r:id="rId15"/>
    <p:sldId id="265" r:id="rId16"/>
    <p:sldId id="267" r:id="rId17"/>
    <p:sldId id="272" r:id="rId18"/>
    <p:sldId id="274" r:id="rId19"/>
    <p:sldId id="279" r:id="rId20"/>
    <p:sldId id="280" r:id="rId21"/>
    <p:sldId id="28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customXml" Target="../customXml/item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1.xml"/><Relationship Id="rId24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slide" Target="slides/slide8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12" Type="http://schemas.openxmlformats.org/officeDocument/2006/relationships/image" Target="../media/image44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11" Type="http://schemas.openxmlformats.org/officeDocument/2006/relationships/image" Target="../media/image43.wmf"/><Relationship Id="rId5" Type="http://schemas.openxmlformats.org/officeDocument/2006/relationships/image" Target="../media/image37.wmf"/><Relationship Id="rId10" Type="http://schemas.openxmlformats.org/officeDocument/2006/relationships/image" Target="../media/image42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338C7-1EBF-46C0-9CD9-15396D1E69D1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1ACE8-56F4-42B1-9A45-4B870F6EB3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8351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16128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00964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53656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66638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60930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41200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86320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585493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03465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531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7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9.png"/><Relationship Id="rId10" Type="http://schemas.openxmlformats.org/officeDocument/2006/relationships/oleObject" Target="../embeddings/oleObject5.bin"/><Relationship Id="rId4" Type="http://schemas.openxmlformats.org/officeDocument/2006/relationships/notesSlide" Target="../notesSlides/notesSlide1.xml"/><Relationship Id="rId9" Type="http://schemas.openxmlformats.org/officeDocument/2006/relationships/oleObject" Target="../embeddings/oleObject4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oleObject" Target="../embeddings/oleObject33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7.bin"/><Relationship Id="rId12" Type="http://schemas.openxmlformats.org/officeDocument/2006/relationships/oleObject" Target="../embeddings/oleObject32.bin"/><Relationship Id="rId2" Type="http://schemas.openxmlformats.org/officeDocument/2006/relationships/customXml" Target="../../customXml/item3.xml"/><Relationship Id="rId16" Type="http://schemas.openxmlformats.org/officeDocument/2006/relationships/oleObject" Target="../embeddings/oleObject36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35.bin"/><Relationship Id="rId10" Type="http://schemas.openxmlformats.org/officeDocument/2006/relationships/oleObject" Target="../embeddings/oleObject30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29.bin"/><Relationship Id="rId14" Type="http://schemas.openxmlformats.org/officeDocument/2006/relationships/oleObject" Target="../embeddings/oleObject3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9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oleObject" Target="../embeddings/oleObject18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2.bin"/><Relationship Id="rId12" Type="http://schemas.openxmlformats.org/officeDocument/2006/relationships/oleObject" Target="../embeddings/oleObject17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20.bin"/><Relationship Id="rId10" Type="http://schemas.openxmlformats.org/officeDocument/2006/relationships/oleObject" Target="../embeddings/oleObject15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14.bin"/><Relationship Id="rId14" Type="http://schemas.openxmlformats.org/officeDocument/2006/relationships/oleObject" Target="../embeddings/oleObject1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7.xml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3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8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22127" y="1910645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  基本不等式的应用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8176" y="1447802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3593" y="922288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53707" y="2031109"/>
            <a:ext cx="8147747" cy="3897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1.几个重要不等式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0;(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0;|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0;-|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7" kern="0" spc="41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360" kern="0" spc="169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1261" kern="0" spc="21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3580" kern="0" spc="10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&gt;0),当且仅当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时等号成立.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33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649" kern="0" spc="299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991" kern="0" spc="347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∈R),当且仅当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时等号成立.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(4)特殊地:</a:t>
            </a:r>
            <a:r>
              <a:rPr lang="zh-CN" altLang="en-US" sz="4038" kern="0" spc="2679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52501" y="3592016"/>
          <a:ext cx="888085" cy="658902"/>
        </p:xfrm>
        <a:graphic>
          <a:graphicData uri="http://schemas.openxmlformats.org/presentationml/2006/ole">
            <p:oleObj spid="_x0000_s1033" name="Equation" r:id="rId6" imgW="23469600" imgH="17373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496840" y="3677439"/>
          <a:ext cx="515663" cy="553859"/>
        </p:xfrm>
        <a:graphic>
          <a:graphicData uri="http://schemas.openxmlformats.org/presentationml/2006/ole">
            <p:oleObj spid="_x0000_s1034" name="Equation" r:id="rId7" imgW="137160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268755" y="3771812"/>
          <a:ext cx="439269" cy="296029"/>
        </p:xfrm>
        <a:graphic>
          <a:graphicData uri="http://schemas.openxmlformats.org/presentationml/2006/ole">
            <p:oleObj spid="_x0000_s1035" name="Equation" r:id="rId8" imgW="11582400" imgH="792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964277" y="3677886"/>
          <a:ext cx="591794" cy="839966"/>
        </p:xfrm>
        <a:graphic>
          <a:graphicData uri="http://schemas.openxmlformats.org/presentationml/2006/ole">
            <p:oleObj spid="_x0000_s1036" name="Equation" r:id="rId9" imgW="15544800" imgH="2225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352501" y="4409751"/>
          <a:ext cx="716199" cy="592058"/>
        </p:xfrm>
        <a:graphic>
          <a:graphicData uri="http://schemas.openxmlformats.org/presentationml/2006/ole">
            <p:oleObj spid="_x0000_s1037" name="Equation" r:id="rId10" imgW="18897600" imgH="1554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324953" y="4381403"/>
          <a:ext cx="821240" cy="668451"/>
        </p:xfrm>
        <a:graphic>
          <a:graphicData uri="http://schemas.openxmlformats.org/presentationml/2006/ole">
            <p:oleObj spid="_x0000_s1038" name="Equation" r:id="rId11" imgW="21640800" imgH="17678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192454" y="5126856"/>
          <a:ext cx="3915219" cy="974030"/>
        </p:xfrm>
        <a:graphic>
          <a:graphicData uri="http://schemas.openxmlformats.org/presentationml/2006/ole">
            <p:oleObj spid="_x0000_s1039" name="Equation" r:id="rId12" imgW="103327200" imgH="25603200" progId="Equation.DSMT4">
              <p:embed/>
            </p:oleObj>
          </a:graphicData>
        </a:graphic>
      </p:graphicFrame>
      <p:grpSp>
        <p:nvGrpSpPr>
          <p:cNvPr id="13" name="组合 16"/>
          <p:cNvGrpSpPr/>
          <p:nvPr/>
        </p:nvGrpSpPr>
        <p:grpSpPr bwMode="auto">
          <a:xfrm>
            <a:off x="4202795" y="5178964"/>
            <a:ext cx="214861" cy="286481"/>
            <a:chOff x="4881563" y="2969419"/>
            <a:chExt cx="783431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6" name="组合 16"/>
          <p:cNvGrpSpPr/>
          <p:nvPr/>
        </p:nvGrpSpPr>
        <p:grpSpPr bwMode="auto">
          <a:xfrm>
            <a:off x="4062957" y="5664769"/>
            <a:ext cx="214861" cy="286481"/>
            <a:chOff x="4881563" y="2969419"/>
            <a:chExt cx="783431" cy="219075"/>
          </a:xfrm>
        </p:grpSpPr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9" name="组合 16"/>
          <p:cNvGrpSpPr/>
          <p:nvPr/>
        </p:nvGrpSpPr>
        <p:grpSpPr bwMode="auto">
          <a:xfrm>
            <a:off x="5943289" y="5664769"/>
            <a:ext cx="214861" cy="286481"/>
            <a:chOff x="4881563" y="2969419"/>
            <a:chExt cx="783431" cy="219075"/>
          </a:xfrm>
        </p:grpSpPr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366541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318187"/>
            <a:ext cx="8147747" cy="2328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(1)仔细阅读题目,透彻理解题意;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(2)分析实际问题中的数量关系,引入未知数,并用它表示其他的变量,把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要求最值的变量设为函数;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(3)应用基本不等式求出函数的最值;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(4)还原实际问题,作出解答.</a:t>
            </a:r>
            <a:endParaRPr lang="zh-CN" altLang="en-US" sz="1805" dirty="0"/>
          </a:p>
        </p:txBody>
      </p:sp>
      <p:sp>
        <p:nvSpPr>
          <p:cNvPr id="3" name="矩形 2"/>
          <p:cNvSpPr/>
          <p:nvPr/>
        </p:nvSpPr>
        <p:spPr>
          <a:xfrm>
            <a:off x="2013639" y="1781732"/>
            <a:ext cx="4591792" cy="506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4.应用基本不等式解决实际问题的步骤:</a:t>
            </a:r>
            <a:endParaRPr lang="zh-CN" altLang="en-US" sz="201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2760203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4980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　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+2=0(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&gt;0)被圆(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+3)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=1截得的弦长为2,则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599" kern="0" spc="-71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9" kern="0" spc="-10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</a:t>
            </a:r>
            <a:r>
              <a:rPr lang="zh-CN" altLang="en-US" sz="1202" kern="0" spc="81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19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A.4　    B.12　    C.16　    D.6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53707" y="1633132"/>
          <a:ext cx="238732" cy="553859"/>
        </p:xfrm>
        <a:graphic>
          <a:graphicData uri="http://schemas.openxmlformats.org/presentationml/2006/ole">
            <p:oleObj spid="_x0000_s5134" name="Equation" r:id="rId5" imgW="64008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436957" y="1633131"/>
          <a:ext cx="200536" cy="553860"/>
        </p:xfrm>
        <a:graphic>
          <a:graphicData uri="http://schemas.openxmlformats.org/presentationml/2006/ole">
            <p:oleObj spid="_x0000_s5135" name="Equation" r:id="rId6" imgW="5181600" imgH="14630400" progId="Equation.DSMT4">
              <p:embed/>
            </p:oleObj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2053707" y="2700892"/>
            <a:ext cx="8147747" cy="3163201"/>
            <a:chOff x="540000" y="1080000"/>
            <a:chExt cx="8127000" cy="3155147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080000"/>
              <a:ext cx="8127000" cy="3035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圆(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+3)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=1的半径为1,圆心为(-3,-1),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因为直线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ny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+2=0(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&gt;0)被圆(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+3)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=1截得的弦长为2,所以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直线经过圆的圆心,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则可得3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523" kern="0" spc="-64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523" kern="0" spc="-94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23" kern="0" spc="-109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27" kern="0" spc="371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23" kern="0" spc="-109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27" kern="0" spc="980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3+</a:t>
              </a:r>
              <a:r>
                <a:rPr lang="zh-CN" altLang="en-US" sz="2827" kern="0" spc="378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=6,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当且仅当</a:t>
              </a:r>
              <a:r>
                <a:rPr lang="zh-CN" altLang="en-US" sz="2599" kern="0" spc="-71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18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,即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24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=1时取等号.故选D.</a:t>
              </a:r>
              <a:endParaRPr lang="zh-CN" altLang="en-US" sz="1805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795600" y="3062531"/>
            <a:ext cx="238124" cy="552449"/>
          </p:xfrm>
          <a:graphic>
            <a:graphicData uri="http://schemas.openxmlformats.org/presentationml/2006/ole">
              <p:oleObj spid="_x0000_s5136" name="Equation" r:id="rId7" imgW="64008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177874" y="3062531"/>
            <a:ext cx="200024" cy="552449"/>
          </p:xfrm>
          <a:graphic>
            <a:graphicData uri="http://schemas.openxmlformats.org/presentationml/2006/ole">
              <p:oleObj spid="_x0000_s5137" name="Equation" r:id="rId8" imgW="5181600" imgH="14630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522048" y="3062531"/>
            <a:ext cx="180975" cy="552450"/>
          </p:xfrm>
          <a:graphic>
            <a:graphicData uri="http://schemas.openxmlformats.org/presentationml/2006/ole">
              <p:oleObj spid="_x0000_s5138" name="Equation" r:id="rId9" imgW="48768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703023" y="3043146"/>
            <a:ext cx="828674" cy="619125"/>
          </p:xfrm>
          <a:graphic>
            <a:graphicData uri="http://schemas.openxmlformats.org/presentationml/2006/ole">
              <p:oleObj spid="_x0000_s5139" name="Equation" r:id="rId10" imgW="21945600" imgH="16459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420787" y="3062531"/>
            <a:ext cx="180975" cy="552450"/>
          </p:xfrm>
          <a:graphic>
            <a:graphicData uri="http://schemas.openxmlformats.org/presentationml/2006/ole">
              <p:oleObj spid="_x0000_s5140" name="Equation" r:id="rId11" imgW="4876800" imgH="14630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601762" y="3043146"/>
            <a:ext cx="1600200" cy="619125"/>
          </p:xfrm>
          <a:graphic>
            <a:graphicData uri="http://schemas.openxmlformats.org/presentationml/2006/ole">
              <p:oleObj spid="_x0000_s5141" name="Equation" r:id="rId12" imgW="42367200" imgH="164592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729511" y="3014125"/>
            <a:ext cx="838199" cy="619125"/>
          </p:xfrm>
          <a:graphic>
            <a:graphicData uri="http://schemas.openxmlformats.org/presentationml/2006/ole">
              <p:oleObj spid="_x0000_s5142" name="Equation" r:id="rId13" imgW="22250400" imgH="164592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562400" y="3682697"/>
            <a:ext cx="238125" cy="552450"/>
          </p:xfrm>
          <a:graphic>
            <a:graphicData uri="http://schemas.openxmlformats.org/presentationml/2006/ole">
              <p:oleObj spid="_x0000_s5143" name="Equation" r:id="rId14" imgW="6400800" imgH="14630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1944674" y="3682697"/>
            <a:ext cx="352425" cy="552449"/>
          </p:xfrm>
          <a:graphic>
            <a:graphicData uri="http://schemas.openxmlformats.org/presentationml/2006/ole">
              <p:oleObj spid="_x0000_s5144" name="Equation" r:id="rId15" imgW="9448800" imgH="146304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2935705" y="3682697"/>
            <a:ext cx="171450" cy="552450"/>
          </p:xfrm>
          <a:graphic>
            <a:graphicData uri="http://schemas.openxmlformats.org/presentationml/2006/ole">
              <p:oleObj spid="_x0000_s5145" name="Equation" r:id="rId16" imgW="4572000" imgH="14630400" progId="Equation.DSMT4">
                <p:embed/>
              </p:oleObj>
            </a:graphicData>
          </a:graphic>
        </p:graphicFrame>
      </p:grpSp>
      <p:sp>
        <p:nvSpPr>
          <p:cNvPr id="18" name="TextBox 2"/>
          <p:cNvSpPr txBox="1"/>
          <p:nvPr/>
        </p:nvSpPr>
        <p:spPr>
          <a:xfrm>
            <a:off x="2085259" y="5864092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168966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8222" y="225036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619644"/>
            <a:ext cx="8147747" cy="4960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(1)如果积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是定值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,那么当且仅当④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有⑤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最小  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值,是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  <a:r>
              <a:rPr lang="zh-CN" altLang="en-US" sz="2707" u="sng" kern="0" spc="7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(简记:积定和最小)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(2)如果和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是定值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,那么当且仅当⑦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有⑧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最大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值,是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⑨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662" u="sng" kern="0" spc="-248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.(简记:和定积最大)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3.不等式的恒成立、能成立、恰成立等问题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恒成立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问题:若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上存在最小值,则不等式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在区间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恒成立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⑩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上存在最大值,则不等式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在区间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上恒成立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endParaRPr lang="en-US" altLang="zh-CN" sz="2017" kern="0" dirty="0">
              <a:solidFill>
                <a:srgbClr val="000000"/>
              </a:solidFill>
              <a:latin typeface="NEU-BZ" pitchFamily="65" charset="-122"/>
              <a:ea typeface="NEU-BZ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681" kern="0" spc="49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3640" y="6150576"/>
            <a:ext cx="276930" cy="286479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03171" y="2235565"/>
          <a:ext cx="335658" cy="326586"/>
        </p:xfrm>
        <a:graphic>
          <a:graphicData uri="http://schemas.openxmlformats.org/presentationml/2006/ole">
            <p:oleObj spid="_x0000_s2052" name="Equation" r:id="rId6" imgW="9448800" imgH="91440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73135" y="3435619"/>
          <a:ext cx="263083" cy="562454"/>
        </p:xfrm>
        <a:graphic>
          <a:graphicData uri="http://schemas.openxmlformats.org/presentationml/2006/ole">
            <p:oleObj spid="_x0000_s2053" name="Equation" r:id="rId7" imgW="7315200" imgH="15544800" progId="Equation.DSMT4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013671" y="738501"/>
            <a:ext cx="4583671" cy="96406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506"/>
              </a:spcBef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2.利用基本不等式求最值</a:t>
            </a:r>
            <a:endParaRPr lang="zh-CN" altLang="en-US" sz="201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&gt;0,则</a:t>
            </a:r>
            <a:endParaRPr lang="zh-CN" altLang="en-US" sz="2015" dirty="0"/>
          </a:p>
        </p:txBody>
      </p:sp>
      <p:grpSp>
        <p:nvGrpSpPr>
          <p:cNvPr id="8" name="组合 16"/>
          <p:cNvGrpSpPr/>
          <p:nvPr/>
        </p:nvGrpSpPr>
        <p:grpSpPr bwMode="auto">
          <a:xfrm>
            <a:off x="6018312" y="1669566"/>
            <a:ext cx="931065" cy="358102"/>
            <a:chOff x="4881563" y="2969419"/>
            <a:chExt cx="783431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8147983" y="1638491"/>
            <a:ext cx="931065" cy="358102"/>
            <a:chOff x="4881563" y="2969419"/>
            <a:chExt cx="783431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4" name="组合 16"/>
          <p:cNvGrpSpPr/>
          <p:nvPr/>
        </p:nvGrpSpPr>
        <p:grpSpPr bwMode="auto">
          <a:xfrm>
            <a:off x="2340666" y="2251999"/>
            <a:ext cx="931065" cy="358102"/>
            <a:chOff x="4881563" y="2969419"/>
            <a:chExt cx="783431" cy="219075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7" name="组合 16"/>
          <p:cNvGrpSpPr/>
          <p:nvPr/>
        </p:nvGrpSpPr>
        <p:grpSpPr bwMode="auto">
          <a:xfrm>
            <a:off x="6189225" y="2768879"/>
            <a:ext cx="931065" cy="358102"/>
            <a:chOff x="4881563" y="2969419"/>
            <a:chExt cx="783431" cy="219075"/>
          </a:xfrm>
        </p:grpSpPr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9" name="直接连接符 18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0" name="组合 19"/>
          <p:cNvGrpSpPr/>
          <p:nvPr/>
        </p:nvGrpSpPr>
        <p:grpSpPr bwMode="auto">
          <a:xfrm>
            <a:off x="8197998" y="2768879"/>
            <a:ext cx="931065" cy="358102"/>
            <a:chOff x="4881563" y="2969419"/>
            <a:chExt cx="783431" cy="219075"/>
          </a:xfrm>
        </p:grpSpPr>
        <p:sp>
          <p:nvSpPr>
            <p:cNvPr id="2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2" name="直接连接符 21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3" name="组合 22"/>
          <p:cNvGrpSpPr/>
          <p:nvPr/>
        </p:nvGrpSpPr>
        <p:grpSpPr bwMode="auto">
          <a:xfrm>
            <a:off x="2319061" y="3437754"/>
            <a:ext cx="697263" cy="635830"/>
            <a:chOff x="4881563" y="2969419"/>
            <a:chExt cx="783431" cy="219075"/>
          </a:xfrm>
        </p:grpSpPr>
        <p:sp>
          <p:nvSpPr>
            <p:cNvPr id="2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5" name="直接连接符 24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6" name="组合 25"/>
          <p:cNvGrpSpPr/>
          <p:nvPr/>
        </p:nvGrpSpPr>
        <p:grpSpPr bwMode="auto">
          <a:xfrm>
            <a:off x="3393366" y="5178964"/>
            <a:ext cx="1270226" cy="398647"/>
            <a:chOff x="4881563" y="2969419"/>
            <a:chExt cx="783431" cy="219075"/>
          </a:xfrm>
        </p:grpSpPr>
        <p:sp>
          <p:nvSpPr>
            <p:cNvPr id="2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8" name="直接连接符 27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9" name="组合 28"/>
          <p:cNvGrpSpPr/>
          <p:nvPr/>
        </p:nvGrpSpPr>
        <p:grpSpPr bwMode="auto">
          <a:xfrm>
            <a:off x="2340666" y="6072886"/>
            <a:ext cx="1270226" cy="398647"/>
            <a:chOff x="4881563" y="2969419"/>
            <a:chExt cx="783431" cy="219075"/>
          </a:xfrm>
        </p:grpSpPr>
        <p:sp>
          <p:nvSpPr>
            <p:cNvPr id="3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31" name="直接连接符 30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168265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7940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能成立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问题:若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上存在最大值,则在区间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上存在实数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不等式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成立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1681" kern="0" spc="49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上存在最小值,则在区间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上存在实数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使不等式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立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1681" kern="0" spc="49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恰成立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问题:不等式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在区间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上恰成立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的解集为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不等式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在区间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上恰成立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的解集为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7103" y="1639086"/>
            <a:ext cx="276929" cy="286479"/>
          </a:xfrm>
          <a:prstGeom prst="rect">
            <a:avLst/>
          </a:prstGeom>
        </p:spPr>
      </p:pic>
      <p:pic>
        <p:nvPicPr>
          <p:cNvPr id="4" name="图片 4" descr="textimage2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6213" y="2571846"/>
            <a:ext cx="276930" cy="286479"/>
          </a:xfrm>
          <a:prstGeom prst="rect">
            <a:avLst/>
          </a:prstGeom>
        </p:spPr>
      </p:pic>
      <p:grpSp>
        <p:nvGrpSpPr>
          <p:cNvPr id="5" name="组合 16"/>
          <p:cNvGrpSpPr/>
          <p:nvPr/>
        </p:nvGrpSpPr>
        <p:grpSpPr bwMode="auto">
          <a:xfrm>
            <a:off x="4545359" y="1566870"/>
            <a:ext cx="1289167" cy="358102"/>
            <a:chOff x="4881563" y="2969419"/>
            <a:chExt cx="783431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8" name="组合 16"/>
          <p:cNvGrpSpPr/>
          <p:nvPr/>
        </p:nvGrpSpPr>
        <p:grpSpPr bwMode="auto">
          <a:xfrm>
            <a:off x="2863613" y="2513473"/>
            <a:ext cx="1289167" cy="358102"/>
            <a:chOff x="4881563" y="2969419"/>
            <a:chExt cx="783431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sp>
        <p:nvSpPr>
          <p:cNvPr id="11" name="矩形 10"/>
          <p:cNvSpPr/>
          <p:nvPr/>
        </p:nvSpPr>
        <p:spPr>
          <a:xfrm>
            <a:off x="1942019" y="3875458"/>
            <a:ext cx="9095787" cy="2418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知识拓展</a:t>
            </a:r>
            <a:endParaRPr lang="zh-CN" altLang="en-US" sz="2015" b="1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基本不等式具有将“和式”转化为“积式”和将“积式”转化为</a:t>
            </a:r>
            <a:r>
              <a:rPr lang="zh-CN" altLang="en-US" sz="2015" dirty="0"/>
              <a:t/>
            </a:r>
            <a:br>
              <a:rPr lang="zh-CN" altLang="en-US" sz="201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“和式”的放缩功能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015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创造应用基本不等式的条件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合理拆添项或配凑因式是常用的解题技</a:t>
            </a:r>
            <a:r>
              <a:rPr lang="zh-CN" altLang="en-US" sz="2015" dirty="0"/>
              <a:t/>
            </a:r>
            <a:br>
              <a:rPr lang="zh-CN" altLang="en-US" sz="201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巧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拆与凑的前提是能使等号成立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01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195230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65529"/>
            <a:ext cx="8147747" cy="2735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3.“和定积最大,积定和最小”,即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=2,3,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)正数的和为定值,则可求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其积的最大值;积为定值,则可求其和的最小值.应用此结论求最值要注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意三个条件: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(1)各项或各因式均正;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(2)和或积为定值;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(3)各项或各因式都能取得相等的值.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22127" y="3913114"/>
            <a:ext cx="8147747" cy="2328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必要时要进行适当的变形,以满足上述条件.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4.基本不等式是几个正数和与积转化的依据,不但可直接解决和与积的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不等问题,而且通过结合不等式性质、函数单调性等还可解决其他形式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的不等式.如:和与平方和、和与倒数和、和与根式和、和与两数之积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的和等.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1952133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18248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    利用基本不等式求最值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1929644"/>
            <a:ext cx="8147747" cy="561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&gt;0,且</a:t>
            </a:r>
            <a:r>
              <a:rPr lang="zh-CN" altLang="en-US" sz="2543" kern="0" spc="-96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62" kern="0" spc="-11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233885" y="2040837"/>
          <a:ext cx="200536" cy="553860"/>
        </p:xfrm>
        <a:graphic>
          <a:graphicData uri="http://schemas.openxmlformats.org/presentationml/2006/ole">
            <p:oleObj spid="_x0000_s3085" name="Equation" r:id="rId5" imgW="51816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78938" y="2039570"/>
          <a:ext cx="210085" cy="601607"/>
        </p:xfrm>
        <a:graphic>
          <a:graphicData uri="http://schemas.openxmlformats.org/presentationml/2006/ole">
            <p:oleObj spid="_x0000_s3086" name="Equation" r:id="rId6" imgW="5486400" imgH="15849600" progId="Equation.DSMT4">
              <p:embed/>
            </p:oleObj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2053707" y="2418074"/>
            <a:ext cx="8147747" cy="3374398"/>
            <a:chOff x="540000" y="1080000"/>
            <a:chExt cx="8127000" cy="3365806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1080000"/>
              <a:ext cx="8127000" cy="32075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∵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</a:t>
              </a:r>
              <a:r>
                <a:rPr lang="zh-CN" altLang="en-US" sz="2543" kern="0" spc="-96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762" kern="0" spc="-11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8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991" kern="0" spc="324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0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43" kern="0" spc="-88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762" kern="0" spc="-43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+10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6+10=16,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3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当且仅当</a:t>
              </a:r>
              <a:r>
                <a:rPr lang="zh-CN" altLang="en-US" sz="2543" kern="0" spc="-88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62" kern="0" spc="-43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时,等号成立.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3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又</a:t>
              </a:r>
              <a:r>
                <a:rPr lang="zh-CN" altLang="en-US" sz="2543" kern="0" spc="-96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762" kern="0" spc="-11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=1,∴当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=4,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=12时,(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min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=16.</a:t>
              </a:r>
              <a:endParaRPr lang="zh-CN" altLang="en-US" sz="1805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459026" y="1190911"/>
            <a:ext cx="200025" cy="552450"/>
          </p:xfrm>
          <a:graphic>
            <a:graphicData uri="http://schemas.openxmlformats.org/presentationml/2006/ole">
              <p:oleObj spid="_x0000_s3087" name="Equation" r:id="rId7" imgW="5181600" imgH="14630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803201" y="1189646"/>
            <a:ext cx="209550" cy="600075"/>
          </p:xfrm>
          <a:graphic>
            <a:graphicData uri="http://schemas.openxmlformats.org/presentationml/2006/ole">
              <p:oleObj spid="_x0000_s3088" name="Equation" r:id="rId8" imgW="5486400" imgH="158496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848137" y="1854316"/>
            <a:ext cx="790575" cy="666749"/>
          </p:xfrm>
          <a:graphic>
            <a:graphicData uri="http://schemas.openxmlformats.org/presentationml/2006/ole">
              <p:oleObj spid="_x0000_s3089" name="Equation" r:id="rId9" imgW="21031200" imgH="17678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684149" y="2567158"/>
            <a:ext cx="209549" cy="552449"/>
          </p:xfrm>
          <a:graphic>
            <a:graphicData uri="http://schemas.openxmlformats.org/presentationml/2006/ole">
              <p:oleObj spid="_x0000_s3090" name="Equation" r:id="rId10" imgW="5486400" imgH="14630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037848" y="2565893"/>
            <a:ext cx="295275" cy="600075"/>
          </p:xfrm>
          <a:graphic>
            <a:graphicData uri="http://schemas.openxmlformats.org/presentationml/2006/ole">
              <p:oleObj spid="_x0000_s3091" name="Equation" r:id="rId11" imgW="7924800" imgH="158496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562400" y="3207077"/>
            <a:ext cx="209549" cy="552449"/>
          </p:xfrm>
          <a:graphic>
            <a:graphicData uri="http://schemas.openxmlformats.org/presentationml/2006/ole">
              <p:oleObj spid="_x0000_s3092" name="Equation" r:id="rId12" imgW="5486400" imgH="14630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916099" y="3205812"/>
            <a:ext cx="295275" cy="600075"/>
          </p:xfrm>
          <a:graphic>
            <a:graphicData uri="http://schemas.openxmlformats.org/presentationml/2006/ole">
              <p:oleObj spid="_x0000_s3093" name="Equation" r:id="rId13" imgW="7924800" imgH="158496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795600" y="3846996"/>
            <a:ext cx="200024" cy="552449"/>
          </p:xfrm>
          <a:graphic>
            <a:graphicData uri="http://schemas.openxmlformats.org/presentationml/2006/ole">
              <p:oleObj spid="_x0000_s3094" name="Equation" r:id="rId14" imgW="5181600" imgH="146304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139774" y="3845731"/>
            <a:ext cx="209549" cy="600075"/>
          </p:xfrm>
          <a:graphic>
            <a:graphicData uri="http://schemas.openxmlformats.org/presentationml/2006/ole">
              <p:oleObj spid="_x0000_s3095" name="Equation" r:id="rId15" imgW="5486400" imgH="15849600" progId="Equation.DSMT4">
                <p:embed/>
              </p:oleObj>
            </a:graphicData>
          </a:graphic>
        </p:graphicFrame>
      </p:grpSp>
      <p:sp>
        <p:nvSpPr>
          <p:cNvPr id="18" name="TextBox 2"/>
          <p:cNvSpPr txBox="1"/>
          <p:nvPr/>
        </p:nvSpPr>
        <p:spPr>
          <a:xfrm>
            <a:off x="2102234" y="5887091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16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13410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  不等式的综合应用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3707" y="1674259"/>
            <a:ext cx="8147747" cy="43905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1.不等式的应用题分类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一类是建立不等式求参数取值范围或解决一些实际应用题,另一类是建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立函数关系,利用基本不等式求最值问题.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2.解不等式的实际应用题的一般步骤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0095" kern="0" spc="4487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4" name="图片 3" descr="textimage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6392" y="4029256"/>
            <a:ext cx="5403080" cy="2121319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791147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89869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    利用不等式解决实际问题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2090932"/>
            <a:ext cx="8147747" cy="1338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(2017江苏,10,5分)某公司一年购买某种货物600吨,每次购买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吨,运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费为6万元/次,一年的总存储费用为4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万元.要使一年的总运费与总存储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费用之和最小,则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的值是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pSp>
        <p:nvGrpSpPr>
          <p:cNvPr id="5" name="组合 4"/>
          <p:cNvGrpSpPr/>
          <p:nvPr/>
        </p:nvGrpSpPr>
        <p:grpSpPr>
          <a:xfrm>
            <a:off x="2022127" y="3429000"/>
            <a:ext cx="8147747" cy="1358045"/>
            <a:chOff x="540000" y="1080000"/>
            <a:chExt cx="8127000" cy="1354587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12161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设总费用为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万元,则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23" kern="0" spc="78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6+4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=4</a:t>
              </a:r>
              <a:r>
                <a:rPr lang="zh-CN" altLang="en-US" sz="2827" kern="0" spc="469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240.当且仅当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06"/>
                </a:spcBef>
              </a:pPr>
              <a:r>
                <a:rPr lang="zh-CN" altLang="en-US" sz="2599" kern="0" spc="70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,即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=30时,等号成立.</a:t>
              </a:r>
              <a:endParaRPr lang="zh-CN" altLang="en-US" sz="1805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784577" y="1201763"/>
            <a:ext cx="419099" cy="552449"/>
          </p:xfrm>
          <a:graphic>
            <a:graphicData uri="http://schemas.openxmlformats.org/presentationml/2006/ole">
              <p:oleObj spid="_x0000_s4102" name="Equation" r:id="rId5" imgW="10972800" imgH="1463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5134760" y="1182378"/>
            <a:ext cx="952499" cy="619124"/>
          </p:xfrm>
          <a:graphic>
            <a:graphicData uri="http://schemas.openxmlformats.org/presentationml/2006/ole">
              <p:oleObj spid="_x0000_s4103" name="Equation" r:id="rId6" imgW="25298400" imgH="164592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40000" y="1882137"/>
            <a:ext cx="419099" cy="552450"/>
          </p:xfrm>
          <a:graphic>
            <a:graphicData uri="http://schemas.openxmlformats.org/presentationml/2006/ole">
              <p:oleObj spid="_x0000_s4104" name="Equation" r:id="rId7" imgW="10972800" imgH="14630400" progId="Equation.DSMT4">
                <p:embed/>
              </p:oleObj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2022127" y="4861407"/>
            <a:ext cx="8147747" cy="1397015"/>
            <a:chOff x="540000" y="1080000"/>
            <a:chExt cx="8127000" cy="1393458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1080000"/>
              <a:ext cx="8127000" cy="13934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30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易错警示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1.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1714" kern="0" spc="174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&gt;0)中“=”成立的条件是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.2.本题是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求取最值时变量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的值,不要与求最值混淆.</a:t>
              </a:r>
              <a:endParaRPr lang="zh-CN" altLang="en-US" sz="1805" dirty="0"/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792110" y="1626806"/>
            <a:ext cx="438150" cy="295275"/>
          </p:xfrm>
          <a:graphic>
            <a:graphicData uri="http://schemas.openxmlformats.org/presentationml/2006/ole">
              <p:oleObj spid="_x0000_s4105" name="Equation" r:id="rId8" imgW="11582400" imgH="79248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54068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090095"/>
            <a:ext cx="8147747" cy="3768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  不等式与函数、方程、数列的综合问题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1.利用不等式的性质、不等式的证明方法、解不等式等知识可以解决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函数中的有关问题,主要体现在利用不等式求函数的定义域、值域、最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值、证明单调性等方面.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2.利用函数、方程、不等式之间的关系,可解决一元二次方程根的分布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问题.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3.不等式与数列的综合题经常出现在高考压轴题中,主要体现在比较数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列中两项的大小的问题中.</a:t>
            </a:r>
            <a:endParaRPr lang="zh-CN" altLang="en-US" sz="1805" dirty="0"/>
          </a:p>
        </p:txBody>
      </p:sp>
      <p:sp>
        <p:nvSpPr>
          <p:cNvPr id="3" name="文本框 2"/>
          <p:cNvSpPr txBox="1"/>
          <p:nvPr/>
        </p:nvSpPr>
        <p:spPr>
          <a:xfrm>
            <a:off x="4982815" y="1585804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77112" y="1065528"/>
            <a:ext cx="2777259" cy="415395"/>
          </a:xfrm>
          <a:prstGeom prst="rect">
            <a:avLst/>
          </a:prstGeom>
          <a:noFill/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94383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52D199DB-9141-4E7C-9812-1980A9902EEB}">
  <ds:schemaRefs/>
</ds:datastoreItem>
</file>

<file path=customXml/itemProps10.xml><?xml version="1.0" encoding="utf-8"?>
<ds:datastoreItem xmlns:ds="http://schemas.openxmlformats.org/officeDocument/2006/customXml" ds:itemID="{CD59C016-F4F8-49E5-AD9E-153CEFD83D48}">
  <ds:schemaRefs/>
</ds:datastoreItem>
</file>

<file path=customXml/itemProps2.xml><?xml version="1.0" encoding="utf-8"?>
<ds:datastoreItem xmlns:ds="http://schemas.openxmlformats.org/officeDocument/2006/customXml" ds:itemID="{9A3723BD-9725-422D-8B65-F52880F318B1}">
  <ds:schemaRefs/>
</ds:datastoreItem>
</file>

<file path=customXml/itemProps3.xml><?xml version="1.0" encoding="utf-8"?>
<ds:datastoreItem xmlns:ds="http://schemas.openxmlformats.org/officeDocument/2006/customXml" ds:itemID="{7E562B1E-16F1-48AE-95BA-DC091FFD618B}">
  <ds:schemaRefs/>
</ds:datastoreItem>
</file>

<file path=customXml/itemProps4.xml><?xml version="1.0" encoding="utf-8"?>
<ds:datastoreItem xmlns:ds="http://schemas.openxmlformats.org/officeDocument/2006/customXml" ds:itemID="{6D926554-F53D-49F8-B64D-F60C117AE1D6}">
  <ds:schemaRefs/>
</ds:datastoreItem>
</file>

<file path=customXml/itemProps5.xml><?xml version="1.0" encoding="utf-8"?>
<ds:datastoreItem xmlns:ds="http://schemas.openxmlformats.org/officeDocument/2006/customXml" ds:itemID="{B8557110-B05C-4758-ACCB-316BDDC137BE}">
  <ds:schemaRefs/>
</ds:datastoreItem>
</file>

<file path=customXml/itemProps6.xml><?xml version="1.0" encoding="utf-8"?>
<ds:datastoreItem xmlns:ds="http://schemas.openxmlformats.org/officeDocument/2006/customXml" ds:itemID="{6384D3F0-A19B-4D04-84B4-B9E2F10491EF}">
  <ds:schemaRefs/>
</ds:datastoreItem>
</file>

<file path=customXml/itemProps7.xml><?xml version="1.0" encoding="utf-8"?>
<ds:datastoreItem xmlns:ds="http://schemas.openxmlformats.org/officeDocument/2006/customXml" ds:itemID="{6EB4F4BB-2F5D-4527-9D84-A382C7BF19C7}">
  <ds:schemaRefs/>
</ds:datastoreItem>
</file>

<file path=customXml/itemProps8.xml><?xml version="1.0" encoding="utf-8"?>
<ds:datastoreItem xmlns:ds="http://schemas.openxmlformats.org/officeDocument/2006/customXml" ds:itemID="{67916764-8FDB-4876-8947-CB39BBE0B700}">
  <ds:schemaRefs/>
</ds:datastoreItem>
</file>

<file path=customXml/itemProps9.xml><?xml version="1.0" encoding="utf-8"?>
<ds:datastoreItem xmlns:ds="http://schemas.openxmlformats.org/officeDocument/2006/customXml" ds:itemID="{99966BB1-4994-4C2B-9098-352E08D544F2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293</Words>
  <Application>Microsoft Office PowerPoint</Application>
  <PresentationFormat>自定义</PresentationFormat>
  <Paragraphs>70</Paragraphs>
  <Slides>11</Slides>
  <Notes>10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2019-12-06T14:48:55Z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