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7"/>
  </p:sldMasterIdLst>
  <p:notesMasterIdLst>
    <p:notesMasterId r:id="rId55"/>
  </p:notesMasterIdLst>
  <p:sldIdLst>
    <p:sldId id="262" r:id="rId28"/>
    <p:sldId id="309" r:id="rId29"/>
    <p:sldId id="264" r:id="rId30"/>
    <p:sldId id="267" r:id="rId31"/>
    <p:sldId id="268" r:id="rId32"/>
    <p:sldId id="269" r:id="rId33"/>
    <p:sldId id="271" r:id="rId34"/>
    <p:sldId id="274" r:id="rId35"/>
    <p:sldId id="277" r:id="rId36"/>
    <p:sldId id="278" r:id="rId37"/>
    <p:sldId id="279" r:id="rId38"/>
    <p:sldId id="280" r:id="rId39"/>
    <p:sldId id="281" r:id="rId40"/>
    <p:sldId id="283" r:id="rId41"/>
    <p:sldId id="287" r:id="rId42"/>
    <p:sldId id="288" r:id="rId43"/>
    <p:sldId id="290" r:id="rId44"/>
    <p:sldId id="292" r:id="rId45"/>
    <p:sldId id="293" r:id="rId46"/>
    <p:sldId id="295" r:id="rId47"/>
    <p:sldId id="297" r:id="rId48"/>
    <p:sldId id="300" r:id="rId49"/>
    <p:sldId id="301" r:id="rId50"/>
    <p:sldId id="303" r:id="rId51"/>
    <p:sldId id="305" r:id="rId52"/>
    <p:sldId id="307" r:id="rId53"/>
    <p:sldId id="308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2.xml"/><Relationship Id="rId21" Type="http://schemas.openxmlformats.org/officeDocument/2006/relationships/customXml" Target="../customXml/item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slide" Target="slides/slide20.xml"/><Relationship Id="rId50" Type="http://schemas.openxmlformats.org/officeDocument/2006/relationships/slide" Target="slides/slide23.xml"/><Relationship Id="rId55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2.xml"/><Relationship Id="rId41" Type="http://schemas.openxmlformats.org/officeDocument/2006/relationships/slide" Target="slides/slide14.xml"/><Relationship Id="rId54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3" Type="http://schemas.openxmlformats.org/officeDocument/2006/relationships/slide" Target="slides/slide26.xml"/><Relationship Id="rId58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slide" Target="slides/slide22.xml"/><Relationship Id="rId57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Master" Target="slideMasters/slideMaster1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slide" Target="slides/slide21.xml"/><Relationship Id="rId5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24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0" Type="http://schemas.openxmlformats.org/officeDocument/2006/relationships/image" Target="../media/image68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4" Type="http://schemas.openxmlformats.org/officeDocument/2006/relationships/image" Target="../media/image7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B3B22-C69E-4E9D-9C1E-D85046AB6C39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13218-5387-46D0-8103-31C3F1FBCD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8117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10898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86915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11249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68989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15927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7801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020062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03314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50762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89179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25173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29946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66515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28034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691397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55216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6310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642685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2915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27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0871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07072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27156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06993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1192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521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3.bin"/><Relationship Id="rId10" Type="http://schemas.openxmlformats.org/officeDocument/2006/relationships/oleObject" Target="../embeddings/oleObject28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2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3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0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2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10" Type="http://schemas.openxmlformats.org/officeDocument/2006/relationships/oleObject" Target="../embeddings/oleObject45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4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6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8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5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oleObject" Target="../embeddings/oleObject5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3.bin"/><Relationship Id="rId12" Type="http://schemas.openxmlformats.org/officeDocument/2006/relationships/oleObject" Target="../embeddings/oleObject58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2.bin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61.bin"/><Relationship Id="rId10" Type="http://schemas.openxmlformats.org/officeDocument/2006/relationships/oleObject" Target="../embeddings/oleObject56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55.bin"/><Relationship Id="rId14" Type="http://schemas.openxmlformats.org/officeDocument/2006/relationships/oleObject" Target="../embeddings/oleObject6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4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6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9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8.bin"/><Relationship Id="rId5" Type="http://schemas.openxmlformats.org/officeDocument/2006/relationships/oleObject" Target="../embeddings/oleObject67.bin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3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2.bin"/><Relationship Id="rId5" Type="http://schemas.openxmlformats.org/officeDocument/2006/relationships/oleObject" Target="../embeddings/oleObject71.bin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6.png"/><Relationship Id="rId5" Type="http://schemas.openxmlformats.org/officeDocument/2006/relationships/oleObject" Target="../embeddings/oleObject75.bin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8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7.bin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6.bin"/><Relationship Id="rId10" Type="http://schemas.openxmlformats.org/officeDocument/2006/relationships/oleObject" Target="../embeddings/oleObject81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8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85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8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2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6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2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587763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抛物线的定义及其标准方程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平面内到一个定点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和一条定直线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)距离相等的点的轨迹叫做抛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物线.点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叫做抛物线的①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焦点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叫做抛物线的②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准线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,抛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物线关于过焦点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且与准线垂直的直线对称,这条直线叫抛物线的对称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轴,简称抛物线的轴.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在抛物线中,记焦点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到准线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,以抛物线的焦点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到准线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线段的中点为坐标原点,以抛物线的轴为坐标轴建立坐标系,可以得到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抛物线的四种不同形式的标准方程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35560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830095"/>
            <a:ext cx="2777259" cy="415395"/>
          </a:xfrm>
          <a:prstGeom prst="rect">
            <a:avLst/>
          </a:prstGeom>
          <a:noFill/>
        </p:spPr>
      </p:pic>
      <p:grpSp>
        <p:nvGrpSpPr>
          <p:cNvPr id="5" name="组合 16"/>
          <p:cNvGrpSpPr/>
          <p:nvPr/>
        </p:nvGrpSpPr>
        <p:grpSpPr bwMode="auto">
          <a:xfrm>
            <a:off x="4876263" y="2909636"/>
            <a:ext cx="927446" cy="521281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8313813" y="3046341"/>
            <a:ext cx="891111" cy="382659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79644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4361" u="sng" kern="0" spc="188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4361" u="sng" kern="0" spc="20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519" i="1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662" u="sng" kern="0" spc="3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(其中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的倾斜角);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</a:t>
            </a:r>
            <a:r>
              <a:rPr lang="zh-CN" altLang="en-US" sz="2762" kern="0" spc="15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62" kern="0" spc="144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-10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为直径的圆与抛物线的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准线相切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(9)以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)为直径的圆与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轴相切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&gt;0)的弦,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),弦中点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),设直线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sz="1805"/>
              <a:t/>
            </a:r>
            <a:br>
              <a:rPr sz="1805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存在,且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(1)弦长|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</a:t>
            </a:r>
            <a:r>
              <a:rPr lang="zh-CN" altLang="en-US" sz="1522" kern="0" spc="41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73522" y="1323686"/>
          <a:ext cx="752963" cy="526167"/>
        </p:xfrm>
        <a:graphic>
          <a:graphicData uri="http://schemas.openxmlformats.org/presentationml/2006/ole">
            <p:oleObj spid="_x0000_s6154" name="Equation" r:id="rId5" imgW="21031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88368" y="1323686"/>
          <a:ext cx="771106" cy="526167"/>
        </p:xfrm>
        <a:graphic>
          <a:graphicData uri="http://schemas.openxmlformats.org/presentationml/2006/ole">
            <p:oleObj spid="_x0000_s6155" name="Equation" r:id="rId6" imgW="21336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20271" y="2348327"/>
          <a:ext cx="607814" cy="562454"/>
        </p:xfrm>
        <a:graphic>
          <a:graphicData uri="http://schemas.openxmlformats.org/presentationml/2006/ole">
            <p:oleObj spid="_x0000_s6156" name="Equation" r:id="rId7" imgW="16764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52501" y="3278254"/>
          <a:ext cx="544311" cy="601607"/>
        </p:xfrm>
        <a:graphic>
          <a:graphicData uri="http://schemas.openxmlformats.org/presentationml/2006/ole">
            <p:oleObj spid="_x0000_s6157" name="Equation" r:id="rId8" imgW="143256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41330" y="3278254"/>
          <a:ext cx="534762" cy="601607"/>
        </p:xfrm>
        <a:graphic>
          <a:graphicData uri="http://schemas.openxmlformats.org/presentationml/2006/ole">
            <p:oleObj spid="_x0000_s6158" name="Equation" r:id="rId9" imgW="140208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20609" y="3278254"/>
          <a:ext cx="219634" cy="601607"/>
        </p:xfrm>
        <a:graphic>
          <a:graphicData uri="http://schemas.openxmlformats.org/presentationml/2006/ole">
            <p:oleObj spid="_x0000_s6159" name="Equation" r:id="rId10" imgW="57912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34429" y="5853388"/>
          <a:ext cx="716199" cy="334225"/>
        </p:xfrm>
        <a:graphic>
          <a:graphicData uri="http://schemas.openxmlformats.org/presentationml/2006/ole">
            <p:oleObj spid="_x0000_s6160" name="Equation" r:id="rId11" imgW="18897600" imgH="883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500772" y="5822646"/>
          <a:ext cx="754396" cy="620704"/>
        </p:xfrm>
        <a:graphic>
          <a:graphicData uri="http://schemas.openxmlformats.org/presentationml/2006/ole">
            <p:oleObj spid="_x0000_s6161" name="Equation" r:id="rId12" imgW="198120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070610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56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95" kern="0" spc="-5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95" kern="0" spc="-5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的垂直平分线方程为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762" kern="0" spc="-50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09770" y="1197452"/>
          <a:ext cx="286479" cy="611156"/>
        </p:xfrm>
        <a:graphic>
          <a:graphicData uri="http://schemas.openxmlformats.org/presentationml/2006/ole">
            <p:oleObj spid="_x0000_s7173" name="Equation" r:id="rId5" imgW="76200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26110" y="1848142"/>
          <a:ext cx="286479" cy="611156"/>
        </p:xfrm>
        <a:graphic>
          <a:graphicData uri="http://schemas.openxmlformats.org/presentationml/2006/ole">
            <p:oleObj spid="_x0000_s7174" name="Equation" r:id="rId6" imgW="76200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36454" y="2494064"/>
          <a:ext cx="286479" cy="601607"/>
        </p:xfrm>
        <a:graphic>
          <a:graphicData uri="http://schemas.openxmlformats.org/presentationml/2006/ole">
            <p:oleObj spid="_x0000_s7175" name="Equation" r:id="rId7" imgW="7620000" imgH="15849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883264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69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【知识拓展】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1.如图所示,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&gt;0)的过焦点的一条弦(焦点弦),分别过</a:t>
            </a:r>
            <a:r>
              <a:rPr sz="1805"/>
              <a:t/>
            </a:r>
            <a:br>
              <a:rPr sz="1805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作抛物线的切线,交于点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,连接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,则有以下结论: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0979" kern="0" spc="171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12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的轨迹是一条直线,为抛物线的准线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711" y="2634890"/>
            <a:ext cx="3299254" cy="2769961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58365" y="5501002"/>
          <a:ext cx="219634" cy="553860"/>
        </p:xfrm>
        <a:graphic>
          <a:graphicData uri="http://schemas.openxmlformats.org/presentationml/2006/ole">
            <p:oleObj spid="_x0000_s8195" name="Equation" r:id="rId6" imgW="57912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368741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13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(2)两切线互相垂直,即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</a:t>
            </a:r>
            <a:r>
              <a:rPr lang="zh-CN" altLang="en-US" sz="2827" kern="0" spc="81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2.非焦点弦性质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(1)已知直线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&gt;0)交于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定点(2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,0),反之亦成立;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&gt;0)上任意一点,点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,0)是抛物线的对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称轴上一点,则|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19" kern="0" spc="114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90531" y="2118155"/>
          <a:ext cx="1394199" cy="620704"/>
        </p:xfrm>
        <a:graphic>
          <a:graphicData uri="http://schemas.openxmlformats.org/presentationml/2006/ole">
            <p:oleObj spid="_x0000_s9220" name="Equation" r:id="rId5" imgW="368808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73342" y="4647699"/>
          <a:ext cx="1871665" cy="763944"/>
        </p:xfrm>
        <a:graphic>
          <a:graphicData uri="http://schemas.openxmlformats.org/presentationml/2006/ole">
            <p:oleObj spid="_x0000_s9221" name="Equation" r:id="rId6" imgW="49377600" imgH="20116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092307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63124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过抛物线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作直线交抛物线于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)两点,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=6,那么|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A.6　    B.8　    C.9　    D.10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直线与抛物线相交的弦长问题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125450" y="3717768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由抛物线方程可知2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=2.∴|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=6+2=8,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故选B.</a:t>
            </a:r>
            <a:endParaRPr lang="zh-CN" altLang="en-US" sz="1805" dirty="0"/>
          </a:p>
        </p:txBody>
      </p:sp>
      <p:sp>
        <p:nvSpPr>
          <p:cNvPr id="5" name="TextBox 2"/>
          <p:cNvSpPr txBox="1"/>
          <p:nvPr/>
        </p:nvSpPr>
        <p:spPr>
          <a:xfrm>
            <a:off x="2197641" y="487283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0006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43720"/>
            <a:ext cx="8147747" cy="1340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(2019届黑龙江哈三中期中考试,14)已知点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(2,1),若抛物线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的一条弦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的中点恰好是点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所在的直线方程为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与抛物线有关的弦中点问题</a:t>
            </a:r>
            <a:endParaRPr lang="zh-CN" altLang="en-US" sz="1805" b="1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258104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724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易知直线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的斜率存在且不为0.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所在的直线方程为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联立</a:t>
            </a:r>
            <a:r>
              <a:rPr lang="zh-CN" altLang="en-US" sz="2991" kern="0" spc="88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整理得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+[2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)-4]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+(1-2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9" kern="0" spc="77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的中点为点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(2,1),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所以-</a:t>
            </a:r>
            <a:r>
              <a:rPr lang="zh-CN" altLang="en-US" sz="2599" kern="0" spc="77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所在的直线方程为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-3,即2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66213" y="2583945"/>
          <a:ext cx="1508791" cy="668451"/>
        </p:xfrm>
        <a:graphic>
          <a:graphicData uri="http://schemas.openxmlformats.org/presentationml/2006/ole">
            <p:oleObj spid="_x0000_s10245" name="Equation" r:id="rId5" imgW="399288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94209" y="3271407"/>
          <a:ext cx="1317805" cy="553859"/>
        </p:xfrm>
        <a:graphic>
          <a:graphicData uri="http://schemas.openxmlformats.org/presentationml/2006/ole">
            <p:oleObj spid="_x0000_s10246" name="Equation" r:id="rId6" imgW="347472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51545" y="4333651"/>
          <a:ext cx="1317806" cy="553860"/>
        </p:xfrm>
        <a:graphic>
          <a:graphicData uri="http://schemas.openxmlformats.org/presentationml/2006/ole">
            <p:oleObj spid="_x0000_s10247" name="Equation" r:id="rId7" imgW="34747200" imgH="14630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197641" y="552256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97307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367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一题多解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易知直线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的斜率存在且不为0.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所在的直线方程为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由已知可得</a:t>
            </a:r>
            <a:r>
              <a:rPr lang="zh-CN" altLang="en-US" sz="3089" kern="0" spc="4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两式相减可得</a:t>
            </a:r>
            <a:r>
              <a:rPr lang="zh-CN" altLang="en-US" sz="1439" kern="0" spc="4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439" kern="0" spc="4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7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95" kern="0" spc="26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95" kern="0" spc="26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,又知弦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的中点是点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=2,∴所求直线的方程为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-3,即2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4969" y="2580867"/>
          <a:ext cx="993129" cy="697099"/>
        </p:xfrm>
        <a:graphic>
          <a:graphicData uri="http://schemas.openxmlformats.org/presentationml/2006/ole">
            <p:oleObj spid="_x0000_s11272" name="Equation" r:id="rId5" imgW="26212800" imgH="1828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65612" y="2761037"/>
          <a:ext cx="238732" cy="324676"/>
        </p:xfrm>
        <a:graphic>
          <a:graphicData uri="http://schemas.openxmlformats.org/presentationml/2006/ole">
            <p:oleObj spid="_x0000_s11273" name="Equation" r:id="rId6" imgW="64008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89680" y="2761036"/>
          <a:ext cx="238733" cy="324677"/>
        </p:xfrm>
        <a:graphic>
          <a:graphicData uri="http://schemas.openxmlformats.org/presentationml/2006/ole">
            <p:oleObj spid="_x0000_s11274" name="Equation" r:id="rId7" imgW="64008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67228" y="3329520"/>
          <a:ext cx="697100" cy="611156"/>
        </p:xfrm>
        <a:graphic>
          <a:graphicData uri="http://schemas.openxmlformats.org/presentationml/2006/ole">
            <p:oleObj spid="_x0000_s11275" name="Equation" r:id="rId8" imgW="18288000" imgH="1615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08845" y="3329520"/>
          <a:ext cx="697099" cy="611156"/>
        </p:xfrm>
        <a:graphic>
          <a:graphicData uri="http://schemas.openxmlformats.org/presentationml/2006/ole">
            <p:oleObj spid="_x0000_s11276" name="Equation" r:id="rId9" imgW="18288000" imgH="161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67228" y="3949511"/>
          <a:ext cx="181437" cy="553859"/>
        </p:xfrm>
        <a:graphic>
          <a:graphicData uri="http://schemas.openxmlformats.org/presentationml/2006/ole">
            <p:oleObj spid="_x0000_s11277" name="Equation" r:id="rId10" imgW="48768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366925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006613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求抛物线的标准方程的方法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定义法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:根据条件确定动点满足的几何特征,利用抛物线的定义确定轨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迹类型,从而确定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的值,得到抛物线的标准方程.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待定系数法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:根据条件设出标准方程,再确定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的值,这里应注意抛物线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的标准方程有四种形式.从简单化角度出发,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焦点在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轴上的,设为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u="sng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0),焦点在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轴上的,设为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ay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39050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2472" y="941853"/>
            <a:ext cx="2777259" cy="415395"/>
          </a:xfrm>
          <a:prstGeom prst="rect">
            <a:avLst/>
          </a:prstGeom>
          <a:noFill/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666018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275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点,且|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762" kern="0" spc="7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176" kern="0" spc="8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2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4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2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2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94070" y="1612062"/>
          <a:ext cx="448818" cy="601607"/>
        </p:xfrm>
        <a:graphic>
          <a:graphicData uri="http://schemas.openxmlformats.org/presentationml/2006/ole">
            <p:oleObj spid="_x0000_s12295" name="Equation" r:id="rId5" imgW="118872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24159" y="2307375"/>
          <a:ext cx="171888" cy="553860"/>
        </p:xfrm>
        <a:graphic>
          <a:graphicData uri="http://schemas.openxmlformats.org/presentationml/2006/ole">
            <p:oleObj spid="_x0000_s12296" name="Equation" r:id="rId6" imgW="4572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77616" y="2307375"/>
          <a:ext cx="276929" cy="553860"/>
        </p:xfrm>
        <a:graphic>
          <a:graphicData uri="http://schemas.openxmlformats.org/presentationml/2006/ole">
            <p:oleObj spid="_x0000_s12297" name="Equation" r:id="rId7" imgW="7315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10020" y="2903240"/>
          <a:ext cx="296029" cy="553859"/>
        </p:xfrm>
        <a:graphic>
          <a:graphicData uri="http://schemas.openxmlformats.org/presentationml/2006/ole">
            <p:oleObj spid="_x0000_s12298" name="Equation" r:id="rId8" imgW="7924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01757" y="2903240"/>
          <a:ext cx="296029" cy="553859"/>
        </p:xfrm>
        <a:graphic>
          <a:graphicData uri="http://schemas.openxmlformats.org/presentationml/2006/ole">
            <p:oleObj spid="_x0000_s12299" name="Equation" r:id="rId9" imgW="7924800" imgH="146304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2125450" y="3645575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02985" y="4439686"/>
            <a:ext cx="5462208" cy="148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275049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3388" y="220733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218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由题意,知直线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必过原点,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(易知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圆心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(0,2)到直线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51" kern="0" spc="32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48" kern="0" spc="73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69" kern="0" spc="11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2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680" kern="0" spc="101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680" kern="0" spc="258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4825" kern="0" spc="17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0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</a:t>
            </a:r>
            <a:r>
              <a:rPr lang="zh-CN" altLang="en-US" sz="2777" kern="0" spc="301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代入抛物线方程,得</a:t>
            </a:r>
            <a:r>
              <a:rPr lang="zh-CN" altLang="en-US" sz="2991" kern="0" spc="15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478" kern="0" spc="-11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78" kern="0" spc="-2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2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.故选C.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19013" y="2257230"/>
          <a:ext cx="754396" cy="620706"/>
        </p:xfrm>
        <a:graphic>
          <a:graphicData uri="http://schemas.openxmlformats.org/presentationml/2006/ole">
            <p:oleObj spid="_x0000_s13325" name="Equation" r:id="rId5" imgW="198120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17926" y="2096086"/>
          <a:ext cx="1384651" cy="830790"/>
        </p:xfrm>
        <a:graphic>
          <a:graphicData uri="http://schemas.openxmlformats.org/presentationml/2006/ole">
            <p:oleObj spid="_x0000_s13326" name="Equation" r:id="rId6" imgW="36576000" imgH="21945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847094" y="2208998"/>
          <a:ext cx="477465" cy="601606"/>
        </p:xfrm>
        <a:graphic>
          <a:graphicData uri="http://schemas.openxmlformats.org/presentationml/2006/ole">
            <p:oleObj spid="_x0000_s13327" name="Equation" r:id="rId7" imgW="124968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9960" y="3283055"/>
          <a:ext cx="1632933" cy="668451"/>
        </p:xfrm>
        <a:graphic>
          <a:graphicData uri="http://schemas.openxmlformats.org/presentationml/2006/ole">
            <p:oleObj spid="_x0000_s13328" name="Equation" r:id="rId8" imgW="42976800" imgH="1767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99146" y="3283055"/>
          <a:ext cx="668451" cy="668451"/>
        </p:xfrm>
        <a:graphic>
          <a:graphicData uri="http://schemas.openxmlformats.org/presentationml/2006/ole">
            <p:oleObj spid="_x0000_s13329" name="Equation" r:id="rId9" imgW="17678400" imgH="1767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23850" y="3014106"/>
          <a:ext cx="830789" cy="1203214"/>
        </p:xfrm>
        <a:graphic>
          <a:graphicData uri="http://schemas.openxmlformats.org/presentationml/2006/ole">
            <p:oleObj spid="_x0000_s13330" name="Equation" r:id="rId10" imgW="21945600" imgH="31699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09960" y="4223439"/>
          <a:ext cx="735297" cy="620704"/>
        </p:xfrm>
        <a:graphic>
          <a:graphicData uri="http://schemas.openxmlformats.org/presentationml/2006/ole">
            <p:oleObj spid="_x0000_s13331" name="Equation" r:id="rId11" imgW="19507200" imgH="1645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59340" y="4174760"/>
          <a:ext cx="572959" cy="668452"/>
        </p:xfrm>
        <a:graphic>
          <a:graphicData uri="http://schemas.openxmlformats.org/presentationml/2006/ole">
            <p:oleObj spid="_x0000_s13332" name="Equation" r:id="rId12" imgW="15240000" imgH="1767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197132" y="4242874"/>
          <a:ext cx="171887" cy="553859"/>
        </p:xfrm>
        <a:graphic>
          <a:graphicData uri="http://schemas.openxmlformats.org/presentationml/2006/ole">
            <p:oleObj spid="_x0000_s13333" name="Equation" r:id="rId13" imgW="45720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218231" y="4242874"/>
          <a:ext cx="276930" cy="553860"/>
        </p:xfrm>
        <a:graphic>
          <a:graphicData uri="http://schemas.openxmlformats.org/presentationml/2006/ole">
            <p:oleObj spid="_x0000_s13334" name="Equation" r:id="rId14" imgW="73152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916293" y="4883112"/>
          <a:ext cx="296029" cy="553859"/>
        </p:xfrm>
        <a:graphic>
          <a:graphicData uri="http://schemas.openxmlformats.org/presentationml/2006/ole">
            <p:oleObj spid="_x0000_s13335" name="Equation" r:id="rId15" imgW="7924800" imgH="14630400" progId="Equation.DSMT4">
              <p:embed/>
            </p:oleObj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2125450" y="5594754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89201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37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抛物线定义的应用策略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抛物线是到定点和定直线的距离相等的点的轨迹,利用抛物线的定义解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决问题,应灵活地进行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抛物线上的点到焦点的距离与到准线的距离的等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价转化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.“看到准线想到焦点,看到焦点应该想到准线”,这是解决抛物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线焦点弦有关问题的有效途径.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258" y="3645576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(2017课标全国Ⅱ,12,5分)过抛物线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,且斜率为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轴的上方),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的准线,点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B.2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C.2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D.3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271012" y="3727398"/>
          <a:ext cx="315126" cy="296028"/>
        </p:xfrm>
        <a:graphic>
          <a:graphicData uri="http://schemas.openxmlformats.org/presentationml/2006/ole">
            <p:oleObj spid="_x0000_s14343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2379" y="5126537"/>
          <a:ext cx="315127" cy="296029"/>
        </p:xfrm>
        <a:graphic>
          <a:graphicData uri="http://schemas.openxmlformats.org/presentationml/2006/ole">
            <p:oleObj spid="_x0000_s14344" name="Equation" r:id="rId6" imgW="82296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93118" y="5126537"/>
          <a:ext cx="324677" cy="296029"/>
        </p:xfrm>
        <a:graphic>
          <a:graphicData uri="http://schemas.openxmlformats.org/presentationml/2006/ole">
            <p:oleObj spid="_x0000_s14345" name="Equation" r:id="rId7" imgW="85344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93408" y="5126537"/>
          <a:ext cx="315127" cy="296029"/>
        </p:xfrm>
        <a:graphic>
          <a:graphicData uri="http://schemas.openxmlformats.org/presentationml/2006/ole">
            <p:oleObj spid="_x0000_s14346" name="Equation" r:id="rId8" imgW="82296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98287" y="5126536"/>
          <a:ext cx="315126" cy="296028"/>
        </p:xfrm>
        <a:graphic>
          <a:graphicData uri="http://schemas.openxmlformats.org/presentationml/2006/ole">
            <p:oleObj spid="_x0000_s14347" name="Equation" r:id="rId9" imgW="8229600" imgH="7924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970543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402383"/>
            <a:ext cx="8147747" cy="39344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如图,因为直线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的斜率为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的倾斜角为60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由抛物线的定义得|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为等边三角形.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,垂足为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|=1,|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|=2,所以|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599" kern="0" spc="20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+2,即|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FH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|sin 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59" kern="0" spc="11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.故选C.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10885" y="2484206"/>
          <a:ext cx="315127" cy="296029"/>
        </p:xfrm>
        <a:graphic>
          <a:graphicData uri="http://schemas.openxmlformats.org/presentationml/2006/ole">
            <p:oleObj spid="_x0000_s15366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59715" y="5284656"/>
          <a:ext cx="592058" cy="553859"/>
        </p:xfrm>
        <a:graphic>
          <a:graphicData uri="http://schemas.openxmlformats.org/presentationml/2006/ole">
            <p:oleObj spid="_x0000_s15367" name="Equation" r:id="rId6" imgW="15544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99904" y="5859450"/>
          <a:ext cx="343775" cy="601607"/>
        </p:xfrm>
        <a:graphic>
          <a:graphicData uri="http://schemas.openxmlformats.org/presentationml/2006/ole">
            <p:oleObj spid="_x0000_s15368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716323" y="6002093"/>
          <a:ext cx="315126" cy="296028"/>
        </p:xfrm>
        <a:graphic>
          <a:graphicData uri="http://schemas.openxmlformats.org/presentationml/2006/ole">
            <p:oleObj spid="_x0000_s15369" name="Equation" r:id="rId8" imgW="8229600" imgH="79248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2053707" y="1046670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6135" y="1732502"/>
            <a:ext cx="5500406" cy="67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84737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096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0292" kern="0" spc="141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5862" y="1552013"/>
            <a:ext cx="3103526" cy="279794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125450" y="4800644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410339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769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方法3    与直线和抛物线位置关系有关问题的求解方法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1.直线和抛物线的位置关系有三种:相交、相切、相离.判断方法有:把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直线方程和抛物线方程联立,若得到的是一元二次方程,则:①若方程的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判别式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&gt;0,则直线与抛物线相交;②若方程的判别式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=0,则直线与抛物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线相切;③若方程的判别式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&lt;0,则直线与抛物线相离.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若得到的是一元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一次方程,则直线与抛物线交于一点,此时直线与对称轴平行(或重合).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2.直线与抛物线相交时,常采用根与系数关系和点差法求解;直线与抛物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线相离时,常考查最值问题,利用数形结合法进行求解;直线和抛物线相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切时,切线的斜率可以用导数求解.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3.当求解直线与抛物线相交的弦长问题时,利用弦长公式|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846" kern="0" spc="37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784" kern="0" spc="119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84" kern="0" spc="124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为直线的斜率,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0)进行求</a:t>
            </a:r>
            <a:r>
              <a:rPr lang="zh-CN" altLang="en-US" sz="180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767562" y="5323537"/>
          <a:ext cx="716199" cy="334225"/>
        </p:xfrm>
        <a:graphic>
          <a:graphicData uri="http://schemas.openxmlformats.org/presentationml/2006/ole">
            <p:oleObj spid="_x0000_s16390" name="Equation" r:id="rId5" imgW="1889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3707" y="5912122"/>
          <a:ext cx="1747525" cy="391521"/>
        </p:xfrm>
        <a:graphic>
          <a:graphicData uri="http://schemas.openxmlformats.org/presentationml/2006/ole">
            <p:oleObj spid="_x0000_s16391" name="Equation" r:id="rId6" imgW="46024800" imgH="1036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45749" y="5892598"/>
          <a:ext cx="754396" cy="620706"/>
        </p:xfrm>
        <a:graphic>
          <a:graphicData uri="http://schemas.openxmlformats.org/presentationml/2006/ole">
            <p:oleObj spid="_x0000_s16392" name="Equation" r:id="rId7" imgW="198120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00145" y="5912122"/>
          <a:ext cx="1804821" cy="391521"/>
        </p:xfrm>
        <a:graphic>
          <a:graphicData uri="http://schemas.openxmlformats.org/presentationml/2006/ole">
            <p:oleObj spid="_x0000_s16393" name="Equation" r:id="rId8" imgW="47548800" imgH="10363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652268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472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(2017课标全国Ⅰ,20,12分)设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为曲线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上两点,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的横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6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坐标之和为4.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为曲线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上一点,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平行,且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60789" y="1148748"/>
          <a:ext cx="286479" cy="592058"/>
        </p:xfrm>
        <a:graphic>
          <a:graphicData uri="http://schemas.openxmlformats.org/presentationml/2006/ole">
            <p:oleObj spid="_x0000_s17411" name="Equation" r:id="rId5" imgW="7620000" imgH="155448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2053707" y="3609470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7368" y="4295302"/>
            <a:ext cx="5481307" cy="216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402649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7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95" kern="0" spc="26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33" kern="0" spc="2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'=</a:t>
            </a:r>
            <a:r>
              <a:rPr lang="zh-CN" altLang="en-US" sz="2554" kern="0" spc="-9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由题设知</a:t>
            </a:r>
            <a:r>
              <a:rPr lang="zh-CN" altLang="en-US" sz="2599" kern="0" spc="-4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=2,于是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(2,1).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故线段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(2,2+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05235" y="1615127"/>
          <a:ext cx="286479" cy="592058"/>
        </p:xfrm>
        <a:graphic>
          <a:graphicData uri="http://schemas.openxmlformats.org/presentationml/2006/ole">
            <p:oleObj spid="_x0000_s18441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77109" y="1615127"/>
          <a:ext cx="286479" cy="592058"/>
        </p:xfrm>
        <a:graphic>
          <a:graphicData uri="http://schemas.openxmlformats.org/presentationml/2006/ole">
            <p:oleObj spid="_x0000_s18442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21420" y="2296246"/>
          <a:ext cx="697099" cy="611156"/>
        </p:xfrm>
        <a:graphic>
          <a:graphicData uri="http://schemas.openxmlformats.org/presentationml/2006/ole">
            <p:oleObj spid="_x0000_s18443" name="Equation" r:id="rId7" imgW="18288000" imgH="1615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63037" y="2298186"/>
          <a:ext cx="658902" cy="553859"/>
        </p:xfrm>
        <a:graphic>
          <a:graphicData uri="http://schemas.openxmlformats.org/presentationml/2006/ole">
            <p:oleObj spid="_x0000_s18444" name="Equation" r:id="rId8" imgW="17373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66023" y="2898232"/>
          <a:ext cx="286479" cy="592058"/>
        </p:xfrm>
        <a:graphic>
          <a:graphicData uri="http://schemas.openxmlformats.org/presentationml/2006/ole">
            <p:oleObj spid="_x0000_s18445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76256" y="2937996"/>
          <a:ext cx="200535" cy="553859"/>
        </p:xfrm>
        <a:graphic>
          <a:graphicData uri="http://schemas.openxmlformats.org/presentationml/2006/ole">
            <p:oleObj spid="_x0000_s18446" name="Equation" r:id="rId10" imgW="51816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078718" y="4015032"/>
          <a:ext cx="267380" cy="553859"/>
        </p:xfrm>
        <a:graphic>
          <a:graphicData uri="http://schemas.openxmlformats.org/presentationml/2006/ole">
            <p:oleObj spid="_x0000_s18447" name="Equation" r:id="rId11" imgW="70104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807434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3799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=16(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+1)&gt;0,即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&gt;-1时,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714" kern="0" spc="3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617" kern="0" spc="9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</a:t>
            </a:r>
            <a:r>
              <a:rPr lang="zh-CN" altLang="en-US" sz="1878" kern="0" spc="54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由题设知|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即4</a:t>
            </a:r>
            <a:r>
              <a:rPr lang="zh-CN" altLang="en-US" sz="1878" kern="0" spc="549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+7.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69673" y="1148748"/>
          <a:ext cx="286479" cy="592058"/>
        </p:xfrm>
        <a:graphic>
          <a:graphicData uri="http://schemas.openxmlformats.org/presentationml/2006/ole">
            <p:oleObj spid="_x0000_s19463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55205" y="1796995"/>
          <a:ext cx="658903" cy="296029"/>
        </p:xfrm>
        <a:graphic>
          <a:graphicData uri="http://schemas.openxmlformats.org/presentationml/2006/ole">
            <p:oleObj spid="_x0000_s19464" name="Equation" r:id="rId6" imgW="173736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30007" y="2263374"/>
          <a:ext cx="324676" cy="296029"/>
        </p:xfrm>
        <a:graphic>
          <a:graphicData uri="http://schemas.openxmlformats.org/presentationml/2006/ole">
            <p:oleObj spid="_x0000_s19465" name="Equation" r:id="rId7" imgW="85344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68891" y="2263747"/>
          <a:ext cx="935833" cy="343775"/>
        </p:xfrm>
        <a:graphic>
          <a:graphicData uri="http://schemas.openxmlformats.org/presentationml/2006/ole">
            <p:oleObj spid="_x0000_s19466" name="Equation" r:id="rId8" imgW="24688800" imgH="9144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38086" y="3189308"/>
          <a:ext cx="935833" cy="343775"/>
        </p:xfrm>
        <a:graphic>
          <a:graphicData uri="http://schemas.openxmlformats.org/presentationml/2006/ole">
            <p:oleObj spid="_x0000_s19467" name="Equation" r:id="rId9" imgW="24688800" imgH="91440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87321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058412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(2018湖北荆州中学11月月考,9)已知抛物线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(-4,0),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过抛物线的焦点作垂直于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轴的直线,与抛物线交于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两点,若△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CAB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的面积为24,则以直线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为准线的抛物线的标准方程是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=-8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求抛物线的标准方程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1981066" y="4006535"/>
            <a:ext cx="8147747" cy="1723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是焦点弦,∴|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27" kern="0" spc="32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=24,解得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=-12(舍),∴抛物线方程为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=2,∴以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为准线的抛物线的标准方程为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=-8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,故选D.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021661" y="4090530"/>
          <a:ext cx="181437" cy="553860"/>
        </p:xfrm>
        <a:graphic>
          <a:graphicData uri="http://schemas.openxmlformats.org/presentationml/2006/ole">
            <p:oleObj spid="_x0000_s1028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28361" y="4737730"/>
          <a:ext cx="773495" cy="620704"/>
        </p:xfrm>
        <a:graphic>
          <a:graphicData uri="http://schemas.openxmlformats.org/presentationml/2006/ole">
            <p:oleObj spid="_x0000_s1029" name="Equation" r:id="rId6" imgW="20421600" imgH="164592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1908874" y="5955714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71056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440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抛物线的几何性质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1.抛物线的几何性质</a:t>
            </a:r>
            <a:endParaRPr lang="zh-CN" altLang="en-US" sz="1805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4491" y="2779273"/>
            <a:ext cx="8770797" cy="260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333571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4491" y="1624205"/>
            <a:ext cx="8626413" cy="31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16"/>
          <p:cNvGrpSpPr/>
          <p:nvPr/>
        </p:nvGrpSpPr>
        <p:grpSpPr bwMode="auto">
          <a:xfrm>
            <a:off x="3497095" y="2431340"/>
            <a:ext cx="831867" cy="520806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16"/>
          <p:cNvGrpSpPr/>
          <p:nvPr/>
        </p:nvGrpSpPr>
        <p:grpSpPr bwMode="auto">
          <a:xfrm>
            <a:off x="5518466" y="2463935"/>
            <a:ext cx="831867" cy="520806"/>
            <a:chOff x="4881562" y="2969419"/>
            <a:chExt cx="783432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4" name="组合 16"/>
          <p:cNvGrpSpPr/>
          <p:nvPr/>
        </p:nvGrpSpPr>
        <p:grpSpPr bwMode="auto">
          <a:xfrm>
            <a:off x="7448597" y="2463935"/>
            <a:ext cx="831867" cy="520806"/>
            <a:chOff x="4881562" y="2969419"/>
            <a:chExt cx="783432" cy="219075"/>
          </a:xfrm>
        </p:grpSpPr>
        <p:sp>
          <p:nvSpPr>
            <p:cNvPr id="2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7" name="组合 16"/>
          <p:cNvGrpSpPr/>
          <p:nvPr/>
        </p:nvGrpSpPr>
        <p:grpSpPr bwMode="auto">
          <a:xfrm>
            <a:off x="9333447" y="2431600"/>
            <a:ext cx="831867" cy="520806"/>
            <a:chOff x="4881562" y="2969419"/>
            <a:chExt cx="783432" cy="219075"/>
          </a:xfrm>
        </p:grpSpPr>
        <p:sp>
          <p:nvSpPr>
            <p:cNvPr id="2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0" name="组合 16"/>
          <p:cNvGrpSpPr/>
          <p:nvPr/>
        </p:nvGrpSpPr>
        <p:grpSpPr bwMode="auto">
          <a:xfrm>
            <a:off x="3424903" y="3212425"/>
            <a:ext cx="831867" cy="520806"/>
            <a:chOff x="4881562" y="2969419"/>
            <a:chExt cx="783432" cy="219075"/>
          </a:xfrm>
        </p:grpSpPr>
        <p:sp>
          <p:nvSpPr>
            <p:cNvPr id="3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3" name="组合 16"/>
          <p:cNvGrpSpPr/>
          <p:nvPr/>
        </p:nvGrpSpPr>
        <p:grpSpPr bwMode="auto">
          <a:xfrm>
            <a:off x="5347511" y="3238996"/>
            <a:ext cx="831867" cy="520806"/>
            <a:chOff x="4881562" y="2969419"/>
            <a:chExt cx="783432" cy="219075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6" name="组合 16"/>
          <p:cNvGrpSpPr/>
          <p:nvPr/>
        </p:nvGrpSpPr>
        <p:grpSpPr bwMode="auto">
          <a:xfrm>
            <a:off x="7363119" y="3238996"/>
            <a:ext cx="831867" cy="520806"/>
            <a:chOff x="4881562" y="2969419"/>
            <a:chExt cx="783432" cy="219075"/>
          </a:xfrm>
        </p:grpSpPr>
        <p:sp>
          <p:nvSpPr>
            <p:cNvPr id="3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9" name="组合 16"/>
          <p:cNvGrpSpPr/>
          <p:nvPr/>
        </p:nvGrpSpPr>
        <p:grpSpPr bwMode="auto">
          <a:xfrm>
            <a:off x="9173677" y="3237236"/>
            <a:ext cx="831867" cy="520806"/>
            <a:chOff x="4881562" y="2969419"/>
            <a:chExt cx="783432" cy="219075"/>
          </a:xfrm>
        </p:grpSpPr>
        <p:sp>
          <p:nvSpPr>
            <p:cNvPr id="4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4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50343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2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&gt;0)的关系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在抛物线内(含焦点)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813" kern="0" spc="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在抛物线上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813" kern="0" spc="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在抛物线外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813" kern="0" spc="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3.焦半径:抛物线上的点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)与焦点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的距离称作焦半径,记作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86208" y="1650132"/>
          <a:ext cx="238732" cy="324676"/>
        </p:xfrm>
        <a:graphic>
          <a:graphicData uri="http://schemas.openxmlformats.org/presentationml/2006/ole">
            <p:oleObj spid="_x0000_s2057" name="Equation" r:id="rId5" imgW="64008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46783" y="2116511"/>
          <a:ext cx="238732" cy="324676"/>
        </p:xfrm>
        <a:graphic>
          <a:graphicData uri="http://schemas.openxmlformats.org/presentationml/2006/ole">
            <p:oleObj spid="_x0000_s2058" name="Equation" r:id="rId6" imgW="64008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46783" y="2582891"/>
          <a:ext cx="238732" cy="324676"/>
        </p:xfrm>
        <a:graphic>
          <a:graphicData uri="http://schemas.openxmlformats.org/presentationml/2006/ole">
            <p:oleObj spid="_x0000_s2059" name="Equation" r:id="rId7" imgW="64008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39761" y="3498650"/>
          <a:ext cx="219633" cy="553859"/>
        </p:xfrm>
        <a:graphic>
          <a:graphicData uri="http://schemas.openxmlformats.org/presentationml/2006/ole">
            <p:oleObj spid="_x0000_s2060" name="Equation" r:id="rId8" imgW="5791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10430" y="4094514"/>
          <a:ext cx="219634" cy="553860"/>
        </p:xfrm>
        <a:graphic>
          <a:graphicData uri="http://schemas.openxmlformats.org/presentationml/2006/ole">
            <p:oleObj spid="_x0000_s2061" name="Equation" r:id="rId9" imgW="57912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239761" y="4690378"/>
          <a:ext cx="219633" cy="553859"/>
        </p:xfrm>
        <a:graphic>
          <a:graphicData uri="http://schemas.openxmlformats.org/presentationml/2006/ole">
            <p:oleObj spid="_x0000_s2062" name="Equation" r:id="rId10" imgW="57912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10430" y="5286242"/>
          <a:ext cx="219634" cy="553860"/>
        </p:xfrm>
        <a:graphic>
          <a:graphicData uri="http://schemas.openxmlformats.org/presentationml/2006/ole">
            <p:oleObj spid="_x0000_s2063" name="Equation" r:id="rId11" imgW="57912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795855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89473"/>
            <a:ext cx="8147747" cy="15095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(2019届湖南衡阳第一中学第一次月考,4)抛物线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的焦点坐标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27" kern="0" spc="266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B.(1,0)　    C.(0,1)　    D.</a:t>
            </a:r>
            <a:r>
              <a:rPr lang="zh-CN" altLang="en-US" sz="2827" kern="0" spc="18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2828" y="3024871"/>
          <a:ext cx="697100" cy="620704"/>
        </p:xfrm>
        <a:graphic>
          <a:graphicData uri="http://schemas.openxmlformats.org/presentationml/2006/ole">
            <p:oleObj spid="_x0000_s3078" name="Equation" r:id="rId5" imgW="182880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38493" y="3024871"/>
          <a:ext cx="592058" cy="620704"/>
        </p:xfrm>
        <a:graphic>
          <a:graphicData uri="http://schemas.openxmlformats.org/presentationml/2006/ole">
            <p:oleObj spid="_x0000_s3079" name="Equation" r:id="rId6" imgW="15544800" imgH="164592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抛物线几何性质的应用</a:t>
            </a:r>
            <a:endParaRPr lang="zh-CN" altLang="en-US" sz="1805" b="1" dirty="0"/>
          </a:p>
        </p:txBody>
      </p:sp>
      <p:sp>
        <p:nvSpPr>
          <p:cNvPr id="7" name="TextBox 2"/>
          <p:cNvSpPr txBox="1"/>
          <p:nvPr/>
        </p:nvSpPr>
        <p:spPr>
          <a:xfrm>
            <a:off x="1981066" y="3934343"/>
            <a:ext cx="8147747" cy="11007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由题意知抛物线的标准方程为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,∴焦点坐标为</a:t>
            </a:r>
            <a:r>
              <a:rPr lang="zh-CN" altLang="en-US" sz="2827" kern="0" spc="266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.故选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endParaRPr lang="zh-CN" altLang="en-US" sz="1805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402438" y="4056417"/>
          <a:ext cx="181437" cy="553860"/>
        </p:xfrm>
        <a:graphic>
          <a:graphicData uri="http://schemas.openxmlformats.org/presentationml/2006/ole">
            <p:oleObj spid="_x0000_s3080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298203" y="4036982"/>
          <a:ext cx="697099" cy="620704"/>
        </p:xfrm>
        <a:graphic>
          <a:graphicData uri="http://schemas.openxmlformats.org/presentationml/2006/ole">
            <p:oleObj spid="_x0000_s3081" name="Equation" r:id="rId8" imgW="18288000" imgH="164592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1981066" y="530598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84123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463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(2018湖南永州三模,6)已知抛物线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(其中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为常数)过点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(1,3),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则抛物线的焦点到准线的距离等于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99" kern="0" spc="-4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2828" y="2099511"/>
          <a:ext cx="181437" cy="553860"/>
        </p:xfrm>
        <a:graphic>
          <a:graphicData uri="http://schemas.openxmlformats.org/presentationml/2006/ole">
            <p:oleObj spid="_x0000_s4104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31751" y="2099511"/>
          <a:ext cx="181437" cy="553860"/>
        </p:xfrm>
        <a:graphic>
          <a:graphicData uri="http://schemas.openxmlformats.org/presentationml/2006/ole">
            <p:oleObj spid="_x0000_s4105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60674" y="2099511"/>
          <a:ext cx="276929" cy="553859"/>
        </p:xfrm>
        <a:graphic>
          <a:graphicData uri="http://schemas.openxmlformats.org/presentationml/2006/ole">
            <p:oleObj spid="_x0000_s4106" name="Equation" r:id="rId7" imgW="7315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99230" y="2099511"/>
          <a:ext cx="181437" cy="553860"/>
        </p:xfrm>
        <a:graphic>
          <a:graphicData uri="http://schemas.openxmlformats.org/presentationml/2006/ole">
            <p:oleObj spid="_x0000_s4107" name="Equation" r:id="rId8" imgW="4876800" imgH="146304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981066" y="3140233"/>
            <a:ext cx="8147747" cy="1700099"/>
            <a:chOff x="540000" y="1080000"/>
            <a:chExt cx="8127000" cy="169577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1080000"/>
              <a:ext cx="8127000" cy="15937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由抛物线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(其中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为常数)过点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(1,3),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可得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=3,则抛物线的标准方程为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则抛物线的焦点到准线的距离等于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.故选D.</a:t>
              </a:r>
              <a:endParaRPr lang="zh-CN" altLang="en-US" sz="1805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91362" y="1628973"/>
            <a:ext cx="171450" cy="552450"/>
          </p:xfrm>
          <a:graphic>
            <a:graphicData uri="http://schemas.openxmlformats.org/presentationml/2006/ole">
              <p:oleObj spid="_x0000_s4108" name="Equation" r:id="rId9" imgW="45720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373999" y="2223320"/>
            <a:ext cx="180975" cy="552450"/>
          </p:xfrm>
          <a:graphic>
            <a:graphicData uri="http://schemas.openxmlformats.org/presentationml/2006/ole">
              <p:oleObj spid="_x0000_s4109" name="Equation" r:id="rId10" imgW="4876800" imgH="146304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1981066" y="508941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26794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38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考点三    直线与抛物线的位置关系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为抛物线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&gt;0)的焦点弦,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662" u="sng" kern="0" spc="-21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弦长|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911" kern="0" spc="26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时,弦长|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|最短,最小长度为2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(4)弦长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436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的倾斜角).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的倾斜角为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轴上方,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轴下方,则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58765" y="2739440"/>
          <a:ext cx="308442" cy="562454"/>
        </p:xfrm>
        <a:graphic>
          <a:graphicData uri="http://schemas.openxmlformats.org/presentationml/2006/ole">
            <p:oleObj spid="_x0000_s5125" name="Equation" r:id="rId5" imgW="85344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36231" y="4574431"/>
          <a:ext cx="572959" cy="353324"/>
        </p:xfrm>
        <a:graphic>
          <a:graphicData uri="http://schemas.openxmlformats.org/presentationml/2006/ole">
            <p:oleObj spid="_x0000_s5126" name="Equation" r:id="rId6" imgW="15240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42648" y="5186314"/>
          <a:ext cx="526167" cy="526167"/>
        </p:xfrm>
        <a:graphic>
          <a:graphicData uri="http://schemas.openxmlformats.org/presentationml/2006/ole">
            <p:oleObj spid="_x0000_s5127" name="Equation" r:id="rId7" imgW="146304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54604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EAA121E3-9A8B-43E0-A959-72C0962D2505}">
  <ds:schemaRefs/>
</ds:datastoreItem>
</file>

<file path=customXml/itemProps10.xml><?xml version="1.0" encoding="utf-8"?>
<ds:datastoreItem xmlns:ds="http://schemas.openxmlformats.org/officeDocument/2006/customXml" ds:itemID="{9A645E52-3892-405D-A8CB-75462EF33065}">
  <ds:schemaRefs/>
</ds:datastoreItem>
</file>

<file path=customXml/itemProps11.xml><?xml version="1.0" encoding="utf-8"?>
<ds:datastoreItem xmlns:ds="http://schemas.openxmlformats.org/officeDocument/2006/customXml" ds:itemID="{E5E0DA48-2ED8-405D-A629-5B6596E3BCB1}">
  <ds:schemaRefs/>
</ds:datastoreItem>
</file>

<file path=customXml/itemProps12.xml><?xml version="1.0" encoding="utf-8"?>
<ds:datastoreItem xmlns:ds="http://schemas.openxmlformats.org/officeDocument/2006/customXml" ds:itemID="{90CF2817-BB9C-4EDA-BD4B-ADB828509C5E}">
  <ds:schemaRefs/>
</ds:datastoreItem>
</file>

<file path=customXml/itemProps13.xml><?xml version="1.0" encoding="utf-8"?>
<ds:datastoreItem xmlns:ds="http://schemas.openxmlformats.org/officeDocument/2006/customXml" ds:itemID="{978407E0-18B6-454E-A57F-BC57FB526C5E}">
  <ds:schemaRefs/>
</ds:datastoreItem>
</file>

<file path=customXml/itemProps14.xml><?xml version="1.0" encoding="utf-8"?>
<ds:datastoreItem xmlns:ds="http://schemas.openxmlformats.org/officeDocument/2006/customXml" ds:itemID="{07AE8E95-8169-4D0B-B7F5-487A0B4FD98B}">
  <ds:schemaRefs/>
</ds:datastoreItem>
</file>

<file path=customXml/itemProps15.xml><?xml version="1.0" encoding="utf-8"?>
<ds:datastoreItem xmlns:ds="http://schemas.openxmlformats.org/officeDocument/2006/customXml" ds:itemID="{ACDFE2EB-AED8-4BD5-83B3-E8A2348A65DE}">
  <ds:schemaRefs/>
</ds:datastoreItem>
</file>

<file path=customXml/itemProps16.xml><?xml version="1.0" encoding="utf-8"?>
<ds:datastoreItem xmlns:ds="http://schemas.openxmlformats.org/officeDocument/2006/customXml" ds:itemID="{11BFA443-6182-42F8-A008-0A35169130B3}">
  <ds:schemaRefs/>
</ds:datastoreItem>
</file>

<file path=customXml/itemProps17.xml><?xml version="1.0" encoding="utf-8"?>
<ds:datastoreItem xmlns:ds="http://schemas.openxmlformats.org/officeDocument/2006/customXml" ds:itemID="{F3E106DA-C499-4C4C-9D73-EB2A14C1D953}">
  <ds:schemaRefs/>
</ds:datastoreItem>
</file>

<file path=customXml/itemProps18.xml><?xml version="1.0" encoding="utf-8"?>
<ds:datastoreItem xmlns:ds="http://schemas.openxmlformats.org/officeDocument/2006/customXml" ds:itemID="{3322A60D-24B3-4793-803E-BB315DD46C30}">
  <ds:schemaRefs/>
</ds:datastoreItem>
</file>

<file path=customXml/itemProps19.xml><?xml version="1.0" encoding="utf-8"?>
<ds:datastoreItem xmlns:ds="http://schemas.openxmlformats.org/officeDocument/2006/customXml" ds:itemID="{F23BE583-D532-4264-907D-D75F56B7AF3A}">
  <ds:schemaRefs/>
</ds:datastoreItem>
</file>

<file path=customXml/itemProps2.xml><?xml version="1.0" encoding="utf-8"?>
<ds:datastoreItem xmlns:ds="http://schemas.openxmlformats.org/officeDocument/2006/customXml" ds:itemID="{109033D3-677B-423F-BF6A-4AB15A1DF3EC}">
  <ds:schemaRefs/>
</ds:datastoreItem>
</file>

<file path=customXml/itemProps20.xml><?xml version="1.0" encoding="utf-8"?>
<ds:datastoreItem xmlns:ds="http://schemas.openxmlformats.org/officeDocument/2006/customXml" ds:itemID="{D44D70F9-8DA1-490D-9F96-FC93318308A3}">
  <ds:schemaRefs/>
</ds:datastoreItem>
</file>

<file path=customXml/itemProps21.xml><?xml version="1.0" encoding="utf-8"?>
<ds:datastoreItem xmlns:ds="http://schemas.openxmlformats.org/officeDocument/2006/customXml" ds:itemID="{9B88937E-9D71-4503-97D3-4FEB8A6EB351}">
  <ds:schemaRefs/>
</ds:datastoreItem>
</file>

<file path=customXml/itemProps22.xml><?xml version="1.0" encoding="utf-8"?>
<ds:datastoreItem xmlns:ds="http://schemas.openxmlformats.org/officeDocument/2006/customXml" ds:itemID="{7DE92B89-EE21-4077-A68F-707C76D6F9F6}">
  <ds:schemaRefs/>
</ds:datastoreItem>
</file>

<file path=customXml/itemProps23.xml><?xml version="1.0" encoding="utf-8"?>
<ds:datastoreItem xmlns:ds="http://schemas.openxmlformats.org/officeDocument/2006/customXml" ds:itemID="{EC698598-2C9C-440D-9E3E-F0E8E887E996}">
  <ds:schemaRefs/>
</ds:datastoreItem>
</file>

<file path=customXml/itemProps24.xml><?xml version="1.0" encoding="utf-8"?>
<ds:datastoreItem xmlns:ds="http://schemas.openxmlformats.org/officeDocument/2006/customXml" ds:itemID="{1866EEF8-83D5-46E4-B045-883848BE83CA}">
  <ds:schemaRefs/>
</ds:datastoreItem>
</file>

<file path=customXml/itemProps25.xml><?xml version="1.0" encoding="utf-8"?>
<ds:datastoreItem xmlns:ds="http://schemas.openxmlformats.org/officeDocument/2006/customXml" ds:itemID="{AFAF727B-488A-4D95-8337-0A4F064DC0D4}">
  <ds:schemaRefs/>
</ds:datastoreItem>
</file>

<file path=customXml/itemProps26.xml><?xml version="1.0" encoding="utf-8"?>
<ds:datastoreItem xmlns:ds="http://schemas.openxmlformats.org/officeDocument/2006/customXml" ds:itemID="{885D350B-F0B3-4D0C-AA8E-9A8C27BDB30E}">
  <ds:schemaRefs/>
</ds:datastoreItem>
</file>

<file path=customXml/itemProps3.xml><?xml version="1.0" encoding="utf-8"?>
<ds:datastoreItem xmlns:ds="http://schemas.openxmlformats.org/officeDocument/2006/customXml" ds:itemID="{A38916DA-F85D-43EC-84EA-6183A3364B6F}">
  <ds:schemaRefs/>
</ds:datastoreItem>
</file>

<file path=customXml/itemProps4.xml><?xml version="1.0" encoding="utf-8"?>
<ds:datastoreItem xmlns:ds="http://schemas.openxmlformats.org/officeDocument/2006/customXml" ds:itemID="{E022BDE7-424F-47A1-9DAE-9B0049BB3E16}">
  <ds:schemaRefs/>
</ds:datastoreItem>
</file>

<file path=customXml/itemProps5.xml><?xml version="1.0" encoding="utf-8"?>
<ds:datastoreItem xmlns:ds="http://schemas.openxmlformats.org/officeDocument/2006/customXml" ds:itemID="{75F843DF-1156-4B83-8CD6-BDFBA37569B8}">
  <ds:schemaRefs/>
</ds:datastoreItem>
</file>

<file path=customXml/itemProps6.xml><?xml version="1.0" encoding="utf-8"?>
<ds:datastoreItem xmlns:ds="http://schemas.openxmlformats.org/officeDocument/2006/customXml" ds:itemID="{8AFDEADC-7FA0-495F-9DA9-46652CCDEB08}">
  <ds:schemaRefs/>
</ds:datastoreItem>
</file>

<file path=customXml/itemProps7.xml><?xml version="1.0" encoding="utf-8"?>
<ds:datastoreItem xmlns:ds="http://schemas.openxmlformats.org/officeDocument/2006/customXml" ds:itemID="{8D0D6A9B-F529-49BC-9D42-81F3FB0B23E9}">
  <ds:schemaRefs/>
</ds:datastoreItem>
</file>

<file path=customXml/itemProps8.xml><?xml version="1.0" encoding="utf-8"?>
<ds:datastoreItem xmlns:ds="http://schemas.openxmlformats.org/officeDocument/2006/customXml" ds:itemID="{BCF1111B-D50C-4054-90EA-CC063C1CE11C}">
  <ds:schemaRefs/>
</ds:datastoreItem>
</file>

<file path=customXml/itemProps9.xml><?xml version="1.0" encoding="utf-8"?>
<ds:datastoreItem xmlns:ds="http://schemas.openxmlformats.org/officeDocument/2006/customXml" ds:itemID="{97CD6C50-014E-47F2-9748-FC435E4192E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189</Words>
  <Application>Microsoft Office PowerPoint</Application>
  <PresentationFormat>自定义</PresentationFormat>
  <Paragraphs>145</Paragraphs>
  <Slides>27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2019-12-08T07:43:01Z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