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71" r:id="rId2"/>
    <p:sldId id="262" r:id="rId3"/>
    <p:sldId id="313" r:id="rId4"/>
    <p:sldId id="487" r:id="rId5"/>
    <p:sldId id="488" r:id="rId6"/>
    <p:sldId id="489" r:id="rId7"/>
    <p:sldId id="273" r:id="rId8"/>
    <p:sldId id="287" r:id="rId9"/>
    <p:sldId id="389" r:id="rId10"/>
    <p:sldId id="390" r:id="rId11"/>
    <p:sldId id="359" r:id="rId12"/>
    <p:sldId id="414" r:id="rId13"/>
    <p:sldId id="416" r:id="rId14"/>
    <p:sldId id="436" r:id="rId15"/>
    <p:sldId id="312" r:id="rId16"/>
    <p:sldId id="281" r:id="rId17"/>
    <p:sldId id="454" r:id="rId18"/>
    <p:sldId id="456" r:id="rId19"/>
    <p:sldId id="455" r:id="rId20"/>
    <p:sldId id="417" r:id="rId21"/>
    <p:sldId id="423" r:id="rId22"/>
    <p:sldId id="419" r:id="rId23"/>
    <p:sldId id="457" r:id="rId24"/>
    <p:sldId id="460" r:id="rId25"/>
    <p:sldId id="459" r:id="rId26"/>
    <p:sldId id="458" r:id="rId27"/>
    <p:sldId id="461" r:id="rId28"/>
    <p:sldId id="462" r:id="rId29"/>
    <p:sldId id="463" r:id="rId30"/>
    <p:sldId id="368" r:id="rId31"/>
    <p:sldId id="465" r:id="rId32"/>
    <p:sldId id="466" r:id="rId33"/>
    <p:sldId id="464" r:id="rId34"/>
    <p:sldId id="441" r:id="rId35"/>
    <p:sldId id="442" r:id="rId36"/>
    <p:sldId id="425" r:id="rId37"/>
    <p:sldId id="440" r:id="rId38"/>
    <p:sldId id="443" r:id="rId39"/>
    <p:sldId id="451" r:id="rId40"/>
    <p:sldId id="467" r:id="rId41"/>
    <p:sldId id="468" r:id="rId42"/>
    <p:sldId id="379" r:id="rId43"/>
    <p:sldId id="383" r:id="rId44"/>
    <p:sldId id="471" r:id="rId45"/>
    <p:sldId id="473" r:id="rId46"/>
    <p:sldId id="474" r:id="rId47"/>
    <p:sldId id="469" r:id="rId48"/>
    <p:sldId id="394" r:id="rId49"/>
    <p:sldId id="470" r:id="rId50"/>
    <p:sldId id="386" r:id="rId51"/>
    <p:sldId id="476" r:id="rId52"/>
    <p:sldId id="453" r:id="rId53"/>
    <p:sldId id="400" r:id="rId54"/>
    <p:sldId id="480" r:id="rId55"/>
    <p:sldId id="481" r:id="rId56"/>
    <p:sldId id="477" r:id="rId57"/>
    <p:sldId id="396" r:id="rId58"/>
    <p:sldId id="478" r:id="rId59"/>
    <p:sldId id="479" r:id="rId60"/>
    <p:sldId id="483" r:id="rId61"/>
    <p:sldId id="484" r:id="rId62"/>
    <p:sldId id="485" r:id="rId6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13"/>
          </p14:sldIdLst>
        </p14:section>
        <p14:section name="考情精解读" id="{E5B6AE4C-B16F-4E49-ACF6-1636DDCCFF7B}">
          <p14:sldIdLst>
            <p14:sldId id="487"/>
            <p14:sldId id="488"/>
            <p14:sldId id="489"/>
          </p14:sldIdLst>
        </p14:section>
        <p14:section name="A考点帮·知识全通关" id="{0696FE38-A922-4D75-AA25-7EF156A1C92B}">
          <p14:sldIdLst>
            <p14:sldId id="273"/>
            <p14:sldId id="287"/>
            <p14:sldId id="389"/>
            <p14:sldId id="390"/>
            <p14:sldId id="359"/>
            <p14:sldId id="414"/>
            <p14:sldId id="416"/>
            <p14:sldId id="436"/>
          </p14:sldIdLst>
        </p14:section>
        <p14:section name="B考法帮·题型全突破" id="{EAE3448C-E808-4F1F-840E-365612D64D3F}">
          <p14:sldIdLst>
            <p14:sldId id="312"/>
            <p14:sldId id="281"/>
            <p14:sldId id="454"/>
            <p14:sldId id="456"/>
            <p14:sldId id="455"/>
            <p14:sldId id="417"/>
            <p14:sldId id="423"/>
            <p14:sldId id="419"/>
            <p14:sldId id="457"/>
            <p14:sldId id="460"/>
            <p14:sldId id="459"/>
            <p14:sldId id="458"/>
            <p14:sldId id="461"/>
            <p14:sldId id="462"/>
            <p14:sldId id="463"/>
            <p14:sldId id="368"/>
            <p14:sldId id="465"/>
            <p14:sldId id="466"/>
            <p14:sldId id="464"/>
            <p14:sldId id="441"/>
            <p14:sldId id="442"/>
            <p14:sldId id="425"/>
            <p14:sldId id="440"/>
            <p14:sldId id="443"/>
            <p14:sldId id="451"/>
            <p14:sldId id="467"/>
            <p14:sldId id="468"/>
            <p14:sldId id="379"/>
            <p14:sldId id="383"/>
            <p14:sldId id="471"/>
            <p14:sldId id="473"/>
            <p14:sldId id="474"/>
            <p14:sldId id="469"/>
            <p14:sldId id="394"/>
            <p14:sldId id="470"/>
            <p14:sldId id="386"/>
            <p14:sldId id="476"/>
            <p14:sldId id="453"/>
            <p14:sldId id="400"/>
            <p14:sldId id="480"/>
            <p14:sldId id="481"/>
            <p14:sldId id="477"/>
            <p14:sldId id="396"/>
            <p14:sldId id="478"/>
            <p14:sldId id="479"/>
            <p14:sldId id="483"/>
            <p14:sldId id="484"/>
            <p14:sldId id="485"/>
          </p14:sldIdLst>
        </p14:section>
        <p14:section name="尾片" id="{185A69EE-4998-4242-976C-7169DE9C7BAE}">
          <p14:sldIdLst>
            <p14:sldId id="4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05">
          <p15:clr>
            <a:srgbClr val="A4A3A4"/>
          </p15:clr>
        </p15:guide>
        <p15:guide id="2" pos="38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251C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34" autoAdjust="0"/>
    <p:restoredTop sz="92442" autoAdjust="0"/>
  </p:normalViewPr>
  <p:slideViewPr>
    <p:cSldViewPr snapToGrid="0" showGuides="1">
      <p:cViewPr varScale="1">
        <p:scale>
          <a:sx n="82" d="100"/>
          <a:sy n="82" d="100"/>
        </p:scale>
        <p:origin x="-510" y="-84"/>
      </p:cViewPr>
      <p:guideLst>
        <p:guide orient="horz" pos="2205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9427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CA81B-B0A0-44D5-9E27-DD786A82E201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AA3FA-8741-4BC6-B01B-F0039F9974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651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5087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61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9659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9693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7924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5712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890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276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8630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93198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9958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354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99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8683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648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3698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560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52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278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 dirty="0"/>
              <a:t>第</a:t>
            </a:r>
            <a:r>
              <a:rPr lang="zh-CN" altLang="en-US" sz="4000" b="1" dirty="0"/>
              <a:t>二</a:t>
            </a:r>
            <a:r>
              <a:rPr lang="zh-CN" altLang="zh-CN" sz="4000" b="1" dirty="0"/>
              <a:t>讲　</a:t>
            </a:r>
            <a:r>
              <a:rPr lang="zh-CN" altLang="en-US" sz="4000" b="1" dirty="0"/>
              <a:t>圆的方程及直线、圆的位置关系</a:t>
            </a:r>
            <a:endParaRPr lang="zh-CN" altLang="zh-CN" sz="4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2874605" y="1546119"/>
            <a:ext cx="6442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 smtClean="0">
                <a:solidFill>
                  <a:srgbClr val="DA251C"/>
                </a:solidFill>
              </a:rPr>
              <a:t>文科</a:t>
            </a:r>
            <a:r>
              <a:rPr lang="zh-CN" altLang="en-US" sz="2400" dirty="0">
                <a:solidFill>
                  <a:srgbClr val="DA251C"/>
                </a:solidFill>
              </a:rPr>
              <a:t>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zh-CN" sz="2400" dirty="0">
                <a:solidFill>
                  <a:srgbClr val="DA251C"/>
                </a:solidFill>
              </a:rPr>
              <a:t>第</a:t>
            </a:r>
            <a:r>
              <a:rPr lang="zh-CN" altLang="en-US" sz="2400" dirty="0">
                <a:solidFill>
                  <a:srgbClr val="DA251C"/>
                </a:solidFill>
              </a:rPr>
              <a:t>九</a:t>
            </a:r>
            <a:r>
              <a:rPr lang="zh-CN" altLang="zh-CN" sz="2400" dirty="0">
                <a:solidFill>
                  <a:srgbClr val="DA251C"/>
                </a:solidFill>
              </a:rPr>
              <a:t>章　</a:t>
            </a:r>
            <a:r>
              <a:rPr lang="zh-CN" altLang="en-US" sz="2400" dirty="0">
                <a:solidFill>
                  <a:srgbClr val="DA251C"/>
                </a:solidFill>
              </a:rPr>
              <a:t>直线和圆的方程</a:t>
            </a:r>
            <a:endParaRPr lang="zh-CN" altLang="zh-CN" sz="2400" dirty="0">
              <a:solidFill>
                <a:srgbClr val="DA251C"/>
              </a:solidFill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2301" y="409908"/>
            <a:ext cx="1143989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点与圆的位置关系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根据点到圆心的距离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与圆的半径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r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的大小判断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r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⇔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点在圆</a:t>
            </a:r>
            <a:r>
              <a:rPr lang="zh-CN" altLang="zh-CN" sz="2800" dirty="0"/>
              <a:t>外</a:t>
            </a:r>
            <a:r>
              <a:rPr lang="en-US" altLang="zh-CN" sz="2800" dirty="0"/>
              <a:t>;</a:t>
            </a:r>
            <a:r>
              <a:rPr lang="en-US" altLang="zh-CN" sz="2800" i="1" dirty="0"/>
              <a:t>d=r</a:t>
            </a:r>
            <a:r>
              <a:rPr lang="en-US" altLang="zh-CN" sz="2800" dirty="0"/>
              <a:t>⇔</a:t>
            </a:r>
            <a:r>
              <a:rPr lang="zh-CN" altLang="zh-CN" sz="2800" dirty="0"/>
              <a:t>点在圆上</a:t>
            </a:r>
            <a:r>
              <a:rPr lang="en-US" altLang="zh-CN" sz="2800" dirty="0"/>
              <a:t>;</a:t>
            </a:r>
            <a:r>
              <a:rPr lang="en-US" altLang="zh-CN" sz="2800" i="1" dirty="0"/>
              <a:t>d&lt;r</a:t>
            </a:r>
            <a:r>
              <a:rPr lang="en-US" altLang="zh-CN" sz="2800" dirty="0"/>
              <a:t>⇔</a:t>
            </a:r>
            <a:r>
              <a:rPr lang="zh-CN" altLang="zh-CN" sz="2800" dirty="0"/>
              <a:t>点在圆内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根据点</a:t>
            </a:r>
            <a:r>
              <a:rPr lang="en-US" altLang="zh-CN" sz="2800" i="1" dirty="0"/>
              <a:t>M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,</a:t>
            </a:r>
            <a:r>
              <a:rPr lang="en-US" altLang="zh-CN" sz="2800" i="1" dirty="0"/>
              <a:t>y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)</a:t>
            </a:r>
            <a:r>
              <a:rPr lang="zh-CN" altLang="zh-CN" sz="2800" dirty="0"/>
              <a:t>的坐标与圆的方程</a:t>
            </a:r>
            <a:r>
              <a:rPr lang="en-US" altLang="zh-CN" sz="2800" dirty="0"/>
              <a:t>(</a:t>
            </a:r>
            <a:r>
              <a:rPr lang="en-US" altLang="zh-CN" sz="2800" i="1" dirty="0"/>
              <a:t>x-a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y-b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=r</a:t>
            </a:r>
            <a:r>
              <a:rPr lang="en-US" altLang="zh-CN" sz="2800" baseline="30000" dirty="0"/>
              <a:t>2</a:t>
            </a:r>
            <a:r>
              <a:rPr lang="zh-CN" altLang="zh-CN" sz="2800" dirty="0"/>
              <a:t>的关系判断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-a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-b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&gt;r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⇔</a:t>
            </a:r>
            <a:r>
              <a:rPr lang="zh-CN" altLang="zh-CN" sz="2800" dirty="0"/>
              <a:t>点在圆外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-a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-b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=r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⇔</a:t>
            </a:r>
            <a:r>
              <a:rPr lang="zh-CN" altLang="zh-CN" sz="2800" dirty="0"/>
              <a:t>点在圆上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-a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-b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&lt;r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⇔</a:t>
            </a:r>
            <a:r>
              <a:rPr lang="zh-CN" altLang="zh-CN" sz="2800" dirty="0"/>
              <a:t>点在圆内</a:t>
            </a:r>
            <a:r>
              <a:rPr lang="en-US" altLang="zh-CN" sz="2800" i="1" dirty="0"/>
              <a:t>.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805541"/>
            <a:ext cx="1172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设圆</a:t>
            </a:r>
            <a:r>
              <a:rPr lang="en-US" altLang="zh-CN" sz="2800" i="1" dirty="0"/>
              <a:t>O</a:t>
            </a:r>
            <a:r>
              <a:rPr lang="zh-CN" altLang="zh-CN" sz="2800" dirty="0"/>
              <a:t>的半径为</a:t>
            </a:r>
            <a:r>
              <a:rPr lang="en-US" altLang="zh-CN" sz="2800" i="1" dirty="0"/>
              <a:t>r</a:t>
            </a:r>
            <a:r>
              <a:rPr lang="en-US" altLang="zh-CN" sz="2800" dirty="0"/>
              <a:t>,</a:t>
            </a:r>
            <a:r>
              <a:rPr lang="zh-CN" altLang="zh-CN" sz="2800" dirty="0"/>
              <a:t>圆心</a:t>
            </a:r>
            <a:r>
              <a:rPr lang="en-US" altLang="zh-CN" sz="2800" i="1" dirty="0"/>
              <a:t>O</a:t>
            </a:r>
            <a:r>
              <a:rPr lang="zh-CN" altLang="zh-CN" sz="2800" dirty="0"/>
              <a:t>到直线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的距离为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0"/>
            <a:ext cx="5909945" cy="729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</a:rPr>
              <a:t>直线与圆的位置关系（重点）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3357676"/>
              </p:ext>
            </p:extLst>
          </p:nvPr>
        </p:nvGraphicFramePr>
        <p:xfrm>
          <a:off x="506551" y="1544949"/>
          <a:ext cx="10515600" cy="4418185"/>
        </p:xfrm>
        <a:graphic>
          <a:graphicData uri="http://schemas.openxmlformats.org/drawingml/2006/table">
            <a:tbl>
              <a:tblPr firstRow="1" firstCol="1" bandRow="1"/>
              <a:tblGrid>
                <a:gridCol w="1940560"/>
                <a:gridCol w="2600761"/>
                <a:gridCol w="2861954"/>
                <a:gridCol w="3112325"/>
              </a:tblGrid>
              <a:tr h="3512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位置关系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相离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相切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相交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979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图形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6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公共点个数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的关系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d&gt;r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d=r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d&lt;r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1" name="sdyioyoihpgiogijk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0575" y="2502185"/>
            <a:ext cx="2203450" cy="177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sdyioyoihpgiogijk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931" y="2565746"/>
            <a:ext cx="2012767" cy="165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sdyioyoihpgiogijk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2927" y="2629307"/>
            <a:ext cx="1694962" cy="165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805541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圆与圆的位置关系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设两圆的圆心距为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两圆的半径分别为</a:t>
            </a:r>
            <a:r>
              <a:rPr lang="en-US" altLang="zh-CN" sz="2800" i="1" dirty="0" err="1"/>
              <a:t>R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r</a:t>
            </a:r>
            <a:r>
              <a:rPr lang="en-US" altLang="zh-CN" sz="2800" dirty="0"/>
              <a:t>(</a:t>
            </a:r>
            <a:r>
              <a:rPr lang="en-US" altLang="zh-CN" sz="2800" i="1" dirty="0"/>
              <a:t>R&gt;r</a:t>
            </a:r>
            <a:r>
              <a:rPr lang="en-US" altLang="zh-CN" sz="2800" dirty="0"/>
              <a:t>),</a:t>
            </a:r>
            <a:r>
              <a:rPr lang="zh-CN" altLang="zh-CN" sz="2800" dirty="0"/>
              <a:t>则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0"/>
            <a:ext cx="5754370" cy="729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</a:rPr>
              <a:t>圆与圆的位置关系（重点）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8219023"/>
              </p:ext>
            </p:extLst>
          </p:nvPr>
        </p:nvGraphicFramePr>
        <p:xfrm>
          <a:off x="507428" y="2255838"/>
          <a:ext cx="11138471" cy="4275448"/>
        </p:xfrm>
        <a:graphic>
          <a:graphicData uri="http://schemas.openxmlformats.org/drawingml/2006/table">
            <a:tbl>
              <a:tblPr firstRow="1" firstCol="1" bandRow="1"/>
              <a:tblGrid>
                <a:gridCol w="2358686"/>
                <a:gridCol w="1853252"/>
                <a:gridCol w="1945915"/>
                <a:gridCol w="1948022"/>
                <a:gridCol w="1516298"/>
                <a:gridCol w="1516298"/>
              </a:tblGrid>
              <a:tr h="6265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位置关系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外离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外切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相交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内切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内含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15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图形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5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公共点个数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5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的关系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R-r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R-r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R-r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5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公切线条数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方正书宋_GBK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lt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82" name="W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4673" y="3263227"/>
            <a:ext cx="1657084" cy="98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W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829" y="3231359"/>
            <a:ext cx="1657085" cy="10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X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0292" y="3175000"/>
            <a:ext cx="1623934" cy="116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N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4509" y="3197388"/>
            <a:ext cx="1145590" cy="111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N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0382" y="3197388"/>
            <a:ext cx="1145590" cy="111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6310" y="114278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两圆相交时</a:t>
            </a:r>
            <a:r>
              <a:rPr lang="en-US" altLang="zh-CN" sz="2800" b="1" dirty="0"/>
              <a:t>,</a:t>
            </a:r>
            <a:r>
              <a:rPr lang="zh-CN" altLang="zh-CN" sz="2800" b="1" dirty="0"/>
              <a:t>公共弦所在直线的方程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设圆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i="1" dirty="0"/>
              <a:t>　</a:t>
            </a:r>
            <a:r>
              <a:rPr lang="en-US" altLang="zh-CN" sz="2800" dirty="0"/>
              <a:t>①,</a:t>
            </a:r>
            <a:r>
              <a:rPr lang="zh-CN" altLang="zh-CN" sz="2800" dirty="0"/>
              <a:t>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i="1" dirty="0"/>
              <a:t>　</a:t>
            </a:r>
            <a:r>
              <a:rPr lang="en-US" altLang="zh-CN" sz="2800" dirty="0"/>
              <a:t>②,</a:t>
            </a:r>
            <a:r>
              <a:rPr lang="zh-CN" altLang="zh-CN" sz="2800" dirty="0"/>
              <a:t>若两圆相交</a:t>
            </a:r>
            <a:r>
              <a:rPr lang="en-US" altLang="zh-CN" sz="2800" dirty="0"/>
              <a:t>,</a:t>
            </a:r>
            <a:r>
              <a:rPr lang="zh-CN" altLang="zh-CN" sz="2800" dirty="0"/>
              <a:t>则有一条公共弦</a:t>
            </a:r>
            <a:r>
              <a:rPr lang="en-US" altLang="zh-CN" sz="2800" dirty="0"/>
              <a:t>,</a:t>
            </a:r>
            <a:r>
              <a:rPr lang="zh-CN" altLang="zh-CN" sz="2800" dirty="0"/>
              <a:t>由</a:t>
            </a:r>
            <a:r>
              <a:rPr lang="en-US" altLang="zh-CN" sz="2800" dirty="0"/>
              <a:t>①-②,</a:t>
            </a:r>
            <a:r>
              <a:rPr lang="zh-CN" altLang="zh-CN" sz="2800" dirty="0"/>
              <a:t>得</a:t>
            </a:r>
            <a:r>
              <a:rPr lang="en-US" altLang="zh-CN" sz="2800" dirty="0"/>
              <a:t>(</a:t>
            </a:r>
            <a:r>
              <a:rPr lang="en-US" altLang="zh-CN" sz="2800" i="1" dirty="0"/>
              <a:t>D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-D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)</a:t>
            </a:r>
            <a:r>
              <a:rPr lang="en-US" altLang="zh-CN" sz="2800" i="1" dirty="0"/>
              <a:t>x+</a:t>
            </a:r>
            <a:r>
              <a:rPr lang="en-US" altLang="zh-CN" sz="2800" dirty="0"/>
              <a:t>(</a:t>
            </a:r>
            <a:r>
              <a:rPr lang="en-US" altLang="zh-CN" sz="2800" i="1" dirty="0"/>
              <a:t>E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-E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)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-F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i="1" dirty="0"/>
              <a:t>　</a:t>
            </a:r>
            <a:r>
              <a:rPr lang="en-US" altLang="zh-CN" sz="2800" dirty="0"/>
              <a:t>③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方程</a:t>
            </a:r>
            <a:r>
              <a:rPr lang="en-US" altLang="zh-CN" sz="2800" dirty="0"/>
              <a:t>③</a:t>
            </a:r>
            <a:r>
              <a:rPr lang="zh-CN" altLang="zh-CN" sz="2800" dirty="0"/>
              <a:t>表示圆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与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的公共弦所在直线的方程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8111" y="1247649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lt"/>
                <a:ea typeface="+mj-ea"/>
              </a:rPr>
              <a:t>名师提醒</a:t>
            </a:r>
            <a:endParaRPr lang="en-US" altLang="zh-CN" sz="2800" b="1" dirty="0">
              <a:solidFill>
                <a:srgbClr val="DA251C"/>
              </a:solidFill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lt"/>
                <a:ea typeface="+mj-ea"/>
              </a:rPr>
              <a:t>(1</a:t>
            </a:r>
            <a:r>
              <a:rPr lang="en-US" altLang="zh-CN" sz="2800" dirty="0" smtClean="0">
                <a:latin typeface="+mj-lt"/>
                <a:ea typeface="+mj-ea"/>
              </a:rPr>
              <a:t>)</a:t>
            </a:r>
            <a:r>
              <a:rPr lang="zh-CN" altLang="en-US" sz="2800" dirty="0"/>
              <a:t>方程③存在的前提是两圆相交</a:t>
            </a:r>
            <a:r>
              <a:rPr lang="en-US" altLang="zh-CN" sz="2800" dirty="0" smtClean="0"/>
              <a:t>.</a:t>
            </a:r>
            <a:endParaRPr lang="en-US" altLang="zh-CN" sz="2800" dirty="0" smtClean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j-lt"/>
                <a:ea typeface="+mj-ea"/>
              </a:rPr>
              <a:t>(</a:t>
            </a:r>
            <a:r>
              <a:rPr lang="en-US" altLang="zh-CN" sz="2800" dirty="0">
                <a:latin typeface="+mj-lt"/>
                <a:ea typeface="+mj-ea"/>
              </a:rPr>
              <a:t>2)</a:t>
            </a:r>
            <a:r>
              <a:rPr lang="zh-CN" altLang="en-US" sz="2800" dirty="0">
                <a:latin typeface="+mj-lt"/>
                <a:ea typeface="+mj-ea"/>
              </a:rPr>
              <a:t>两圆公共弦的垂直平分线过两圆的圆心</a:t>
            </a:r>
            <a:r>
              <a:rPr lang="en-US" altLang="zh-CN" sz="2800" dirty="0">
                <a:latin typeface="+mj-lt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lt"/>
                <a:ea typeface="+mj-ea"/>
              </a:rPr>
              <a:t>(3)</a:t>
            </a:r>
            <a:r>
              <a:rPr lang="zh-CN" altLang="en-US" sz="2800" dirty="0">
                <a:latin typeface="+mj-lt"/>
                <a:ea typeface="+mj-ea"/>
              </a:rPr>
              <a:t>求公共弦长时</a:t>
            </a:r>
            <a:r>
              <a:rPr lang="en-US" altLang="zh-CN" sz="2800" dirty="0">
                <a:latin typeface="+mj-lt"/>
                <a:ea typeface="+mj-ea"/>
              </a:rPr>
              <a:t>,</a:t>
            </a:r>
            <a:r>
              <a:rPr lang="zh-CN" altLang="en-US" sz="2800" dirty="0">
                <a:latin typeface="+mj-lt"/>
                <a:ea typeface="+mj-ea"/>
              </a:rPr>
              <a:t>几何法比代数法简单且易求</a:t>
            </a:r>
            <a:r>
              <a:rPr lang="en-US" altLang="zh-CN" sz="2800" dirty="0">
                <a:latin typeface="+mj-lt"/>
                <a:ea typeface="+mj-ea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567714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求圆的方程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与圆有关的最值问题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直线与圆、圆与圆的位置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圆中的弦长问题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圆的切线问题</a:t>
            </a:r>
          </a:p>
        </p:txBody>
      </p:sp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330842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求圆的方程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405" y="1010940"/>
            <a:ext cx="1171093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[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2018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天津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,12,5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][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文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]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平面直角坐标系中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经过三点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(0,0),(1,1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2,0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圆的方程为</a:t>
            </a:r>
            <a:r>
              <a:rPr lang="zh-CN" altLang="en-US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zh-CN" altLang="en-US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 </a:t>
            </a:r>
            <a:endParaRPr lang="zh-CN" altLang="en-US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614" y="2677532"/>
            <a:ext cx="117035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思维导引 </a:t>
            </a:r>
            <a:r>
              <a:rPr lang="zh-CN" altLang="en-US" sz="2800" b="1" dirty="0" smtClean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    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设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圆的一般方程为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x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y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Dx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Ey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=0(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D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E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-4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&gt;0),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分别将三点的坐标代入圆的方程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求出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即可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或者设圆的标准方程为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+(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r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分别将三点的坐标代入圆的方程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求出</a:t>
            </a:r>
            <a:r>
              <a:rPr lang="en-US" altLang="zh-CN" sz="2800" i="1" dirty="0" err="1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r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即可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27683" y="244825"/>
                <a:ext cx="11546751" cy="64880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解析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解法一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(待定系数法)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设圆的方程为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Dx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Ey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E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&gt;0),则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</m:t>
                            </m:r>
                            <m:r>
                              <a:rPr kumimoji="0" lang="zh-CN" altLang="en-US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1+1+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4+2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=0,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解得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=-2,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E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=0,即圆的方程为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解法二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(待定系数法)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设圆的方程为(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①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(1−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28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(1−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②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(2−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28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683" y="244825"/>
                <a:ext cx="11546751" cy="6488058"/>
              </a:xfrm>
              <a:prstGeom prst="rect">
                <a:avLst/>
              </a:prstGeom>
              <a:blipFill rotWithShape="0">
                <a:blip r:embed="rId3"/>
                <a:stretch>
                  <a:fillRect l="-105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42064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90985" y="123175"/>
                <a:ext cx="11901015" cy="6325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由①-③,得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代入②,得(1-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,结合①,得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=0,所以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=1,故圆的方程为(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解法三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(几何法)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记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(0,0),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(2,0),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(1,1),连接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,由圆过点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(0,0),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(2,0)知,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的垂直平分线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=1必过圆心.连接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,又圆过点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(1,1),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的中点为(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所在直线的斜率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=-1,所以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的垂直平分线为直线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-1,联立,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=1,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解得圆心的坐标为(1,0),半径为1,故圆的方程为(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=1,即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0985" y="123175"/>
                <a:ext cx="11901015" cy="6325963"/>
              </a:xfrm>
              <a:prstGeom prst="rect">
                <a:avLst/>
              </a:prstGeom>
              <a:blipFill rotWithShape="0">
                <a:blip r:embed="rId3"/>
                <a:stretch>
                  <a:fillRect l="-1076" b="-9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8286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025" y="244825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/>
              <a:t>1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求圆的方程的两种</a:t>
            </a:r>
            <a:r>
              <a:rPr lang="zh-CN" altLang="en-US" sz="2800" b="1" dirty="0" smtClean="0"/>
              <a:t>方法</a:t>
            </a:r>
            <a:endParaRPr lang="en-US" altLang="zh-CN" sz="2800" b="1" dirty="0">
              <a:solidFill>
                <a:srgbClr val="00FF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(1)</a:t>
            </a:r>
            <a:r>
              <a:rPr lang="zh-CN" altLang="zh-CN" sz="2800" b="1" dirty="0"/>
              <a:t>几何法</a:t>
            </a:r>
            <a:r>
              <a:rPr lang="en-US" altLang="zh-CN" sz="2800" b="1" dirty="0"/>
              <a:t>:</a:t>
            </a:r>
            <a:r>
              <a:rPr lang="zh-CN" altLang="zh-CN" sz="2800" dirty="0"/>
              <a:t>根据圆的几何性质</a:t>
            </a:r>
            <a:r>
              <a:rPr lang="en-US" altLang="zh-CN" sz="2800" dirty="0"/>
              <a:t>,</a:t>
            </a:r>
            <a:r>
              <a:rPr lang="zh-CN" altLang="zh-CN" sz="2800" dirty="0"/>
              <a:t>直接求出圆心坐标和半径</a:t>
            </a:r>
            <a:r>
              <a:rPr lang="en-US" altLang="zh-CN" sz="2800" dirty="0"/>
              <a:t>,</a:t>
            </a:r>
            <a:r>
              <a:rPr lang="zh-CN" altLang="zh-CN" sz="2800" dirty="0"/>
              <a:t>进而写出方程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(2)</a:t>
            </a:r>
            <a:r>
              <a:rPr lang="zh-CN" altLang="zh-CN" sz="2800" b="1" dirty="0"/>
              <a:t>待定系数法</a:t>
            </a:r>
            <a:r>
              <a:rPr lang="en-US" altLang="zh-CN" sz="2800" b="1" dirty="0"/>
              <a:t>:</a:t>
            </a:r>
            <a:r>
              <a:rPr lang="en-US" altLang="zh-CN" sz="2800" dirty="0"/>
              <a:t>①</a:t>
            </a:r>
            <a:r>
              <a:rPr lang="zh-CN" altLang="zh-CN" sz="2800" dirty="0"/>
              <a:t>若已知条件与圆心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/>
              <a:t>)</a:t>
            </a:r>
            <a:r>
              <a:rPr lang="zh-CN" altLang="zh-CN" sz="2800" dirty="0"/>
              <a:t>和半径</a:t>
            </a:r>
            <a:r>
              <a:rPr lang="en-US" altLang="zh-CN" sz="2800" i="1" dirty="0"/>
              <a:t>r</a:t>
            </a:r>
            <a:r>
              <a:rPr lang="zh-CN" altLang="zh-CN" sz="2800" dirty="0"/>
              <a:t>有关</a:t>
            </a:r>
            <a:r>
              <a:rPr lang="en-US" altLang="zh-CN" sz="2800" dirty="0"/>
              <a:t>,</a:t>
            </a:r>
            <a:r>
              <a:rPr lang="zh-CN" altLang="zh-CN" sz="2800" dirty="0"/>
              <a:t>则设圆的标准方程</a:t>
            </a:r>
            <a:r>
              <a:rPr lang="en-US" altLang="zh-CN" sz="2800" dirty="0"/>
              <a:t>,</a:t>
            </a:r>
            <a:r>
              <a:rPr lang="zh-CN" altLang="zh-CN" sz="2800" dirty="0"/>
              <a:t>依据已知条件列出关于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r</a:t>
            </a:r>
            <a:r>
              <a:rPr lang="zh-CN" altLang="zh-CN" sz="2800" dirty="0"/>
              <a:t>的方程组</a:t>
            </a:r>
            <a:r>
              <a:rPr lang="en-US" altLang="zh-CN" sz="2800" dirty="0"/>
              <a:t>,</a:t>
            </a:r>
            <a:r>
              <a:rPr lang="zh-CN" altLang="zh-CN" sz="2800" dirty="0"/>
              <a:t>从而求出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r</a:t>
            </a:r>
            <a:r>
              <a:rPr lang="zh-CN" altLang="zh-CN" sz="2800" dirty="0"/>
              <a:t>的值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zh-CN" sz="2800" dirty="0"/>
              <a:t>若已知条件没有明确给出圆心或半径</a:t>
            </a:r>
            <a:r>
              <a:rPr lang="en-US" altLang="zh-CN" sz="2800" dirty="0"/>
              <a:t>,</a:t>
            </a:r>
            <a:r>
              <a:rPr lang="zh-CN" altLang="zh-CN" sz="2800" dirty="0"/>
              <a:t>则选择设圆的一般方程</a:t>
            </a:r>
            <a:r>
              <a:rPr lang="en-US" altLang="zh-CN" sz="2800" dirty="0"/>
              <a:t>,</a:t>
            </a:r>
            <a:r>
              <a:rPr lang="zh-CN" altLang="zh-CN" sz="2800" dirty="0"/>
              <a:t>依据已知条件列出关于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en-US" altLang="zh-CN" sz="2800" i="1" dirty="0"/>
              <a:t>E</a:t>
            </a:r>
            <a:r>
              <a:rPr lang="en-US" altLang="zh-CN" sz="2800" dirty="0"/>
              <a:t>,</a:t>
            </a:r>
            <a:r>
              <a:rPr lang="en-US" altLang="zh-CN" sz="2800" i="1" dirty="0"/>
              <a:t>F</a:t>
            </a:r>
            <a:r>
              <a:rPr lang="zh-CN" altLang="zh-CN" sz="2800" dirty="0"/>
              <a:t>的方程组</a:t>
            </a:r>
            <a:r>
              <a:rPr lang="en-US" altLang="zh-CN" sz="2800" dirty="0"/>
              <a:t>,</a:t>
            </a:r>
            <a:r>
              <a:rPr lang="zh-CN" altLang="zh-CN" sz="2800" dirty="0"/>
              <a:t>进而求出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en-US" altLang="zh-CN" sz="2800" i="1" dirty="0"/>
              <a:t>E</a:t>
            </a:r>
            <a:r>
              <a:rPr lang="en-US" altLang="zh-CN" sz="2800" dirty="0"/>
              <a:t>,</a:t>
            </a:r>
            <a:r>
              <a:rPr lang="en-US" altLang="zh-CN" sz="2800" i="1" dirty="0"/>
              <a:t>F</a:t>
            </a:r>
            <a:r>
              <a:rPr lang="zh-CN" altLang="zh-CN" sz="2800" dirty="0"/>
              <a:t>的值</a:t>
            </a:r>
            <a:r>
              <a:rPr lang="en-US" altLang="zh-CN" sz="2800" i="1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2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确定圆心位置的方法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圆心在过切点且与切线垂直的直线上</a:t>
            </a:r>
            <a:r>
              <a:rPr lang="en-US" altLang="zh-CN" sz="2800" dirty="0"/>
              <a:t>;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75343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3226549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247494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769889" y="2264770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808878"/>
            <a:ext cx="10065636" cy="225445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圆的方程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直线与圆的位置关系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圆与圆的位置关系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1023379" y="75455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34043" y="312735"/>
            <a:ext cx="117239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圆心在圆的任意弦的垂直平分线上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两圆相切时</a:t>
            </a:r>
            <a:r>
              <a:rPr lang="en-US" altLang="zh-CN" sz="2800" dirty="0"/>
              <a:t>,</a:t>
            </a:r>
            <a:r>
              <a:rPr lang="zh-CN" altLang="zh-CN" sz="2800" dirty="0"/>
              <a:t>切点与两圆圆心共线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5" name="矩形 14"/>
          <p:cNvSpPr/>
          <p:nvPr/>
        </p:nvSpPr>
        <p:spPr>
          <a:xfrm>
            <a:off x="322178" y="1508628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思维拓展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/>
              <a:t>圆系方程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同心圆系方程</a:t>
            </a:r>
            <a:r>
              <a:rPr lang="en-US" altLang="zh-CN" sz="2800" dirty="0"/>
              <a:t>:(</a:t>
            </a:r>
            <a:r>
              <a:rPr lang="en-US" altLang="zh-CN" sz="2800" i="1" dirty="0"/>
              <a:t>x-a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y-b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=r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(</a:t>
            </a:r>
            <a:r>
              <a:rPr lang="en-US" altLang="zh-CN" sz="2800" i="1" dirty="0"/>
              <a:t>r&gt;</a:t>
            </a:r>
            <a:r>
              <a:rPr lang="en-US" altLang="zh-CN" sz="2800" dirty="0"/>
              <a:t>0),</a:t>
            </a:r>
            <a:r>
              <a:rPr lang="zh-CN" altLang="zh-CN" sz="2800" dirty="0"/>
              <a:t>其中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zh-CN" sz="2800" dirty="0"/>
              <a:t>是定值</a:t>
            </a:r>
            <a:r>
              <a:rPr lang="en-US" altLang="zh-CN" sz="2800" dirty="0"/>
              <a:t>,</a:t>
            </a:r>
            <a:r>
              <a:rPr lang="en-US" altLang="zh-CN" sz="2800" i="1" dirty="0"/>
              <a:t>r</a:t>
            </a:r>
            <a:r>
              <a:rPr lang="zh-CN" altLang="zh-CN" sz="2800" dirty="0"/>
              <a:t>是参数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过直线</a:t>
            </a:r>
            <a:r>
              <a:rPr lang="en-US" altLang="zh-CN" sz="2800" i="1" dirty="0" err="1"/>
              <a:t>Ax+By+C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与圆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+Dx+Ey+F=</a:t>
            </a:r>
            <a:r>
              <a:rPr lang="en-US" altLang="zh-CN" sz="2800" dirty="0"/>
              <a:t>0</a:t>
            </a:r>
            <a:r>
              <a:rPr lang="zh-CN" altLang="zh-CN" sz="2800" dirty="0"/>
              <a:t>交点的圆系方程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+Dx+Ey+F+λ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Ax+By+C</a:t>
            </a:r>
            <a:r>
              <a:rPr lang="en-US" altLang="zh-CN" sz="2800" dirty="0"/>
              <a:t>)</a:t>
            </a:r>
            <a:r>
              <a:rPr lang="en-US" altLang="zh-CN" sz="2800" i="1" dirty="0"/>
              <a:t>=</a:t>
            </a:r>
            <a:r>
              <a:rPr lang="en-US" altLang="zh-CN" sz="2800" dirty="0"/>
              <a:t>0(</a:t>
            </a:r>
            <a:r>
              <a:rPr lang="en-US" altLang="zh-CN" sz="2800" i="1" dirty="0" err="1"/>
              <a:t>λ</a:t>
            </a:r>
            <a:r>
              <a:rPr lang="en-US" altLang="zh-CN" sz="2800" dirty="0" err="1"/>
              <a:t>∈R</a:t>
            </a:r>
            <a:r>
              <a:rPr lang="en-US" altLang="zh-CN" sz="2800" dirty="0"/>
              <a:t>);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过圆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和圆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交点的圆系方程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+λ</a:t>
            </a:r>
            <a:r>
              <a:rPr lang="en-US" altLang="zh-CN" sz="2800" dirty="0"/>
              <a:t>(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+D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x+E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y+F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)</a:t>
            </a:r>
            <a:r>
              <a:rPr lang="en-US" altLang="zh-CN" sz="2800" i="1" dirty="0"/>
              <a:t>=</a:t>
            </a:r>
            <a:r>
              <a:rPr lang="en-US" altLang="zh-CN" sz="2800" dirty="0"/>
              <a:t>0(</a:t>
            </a:r>
            <a:r>
              <a:rPr lang="en-US" altLang="zh-CN" sz="2800" i="1" dirty="0"/>
              <a:t>λ</a:t>
            </a:r>
            <a:r>
              <a:rPr lang="en-US" altLang="zh-CN" sz="2800" dirty="0"/>
              <a:t>≠</a:t>
            </a:r>
            <a:r>
              <a:rPr lang="en-US" altLang="zh-CN" sz="2800" i="1" dirty="0"/>
              <a:t>-</a:t>
            </a:r>
            <a:r>
              <a:rPr lang="en-US" altLang="zh-CN" sz="2800" dirty="0"/>
              <a:t>1)(</a:t>
            </a:r>
            <a:r>
              <a:rPr lang="zh-CN" altLang="zh-CN" sz="2800" dirty="0"/>
              <a:t>该圆系不含圆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,</a:t>
            </a:r>
            <a:r>
              <a:rPr lang="zh-CN" altLang="zh-CN" sz="2800" dirty="0"/>
              <a:t>解题时</a:t>
            </a:r>
            <a:r>
              <a:rPr lang="en-US" altLang="zh-CN" sz="2800" dirty="0"/>
              <a:t>,</a:t>
            </a:r>
            <a:r>
              <a:rPr lang="zh-CN" altLang="zh-CN" sz="2800" dirty="0"/>
              <a:t>注意检验圆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是否满足题意</a:t>
            </a:r>
            <a:r>
              <a:rPr lang="en-US" altLang="zh-CN" sz="2800" dirty="0"/>
              <a:t>,</a:t>
            </a:r>
            <a:r>
              <a:rPr lang="zh-CN" altLang="zh-CN" sz="2800" dirty="0"/>
              <a:t>以防漏解</a:t>
            </a:r>
            <a:r>
              <a:rPr lang="en-US" altLang="zh-CN" sz="2800" dirty="0"/>
              <a:t>)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82924"/>
                <a:ext cx="11723913" cy="14524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    </a:t>
                </a:r>
                <a:r>
                  <a:rPr lang="zh-CN" altLang="zh-CN" sz="2800" dirty="0" smtClean="0"/>
                  <a:t>已知</a:t>
                </a:r>
                <a:r>
                  <a:rPr lang="zh-CN" altLang="zh-CN" sz="2800" dirty="0"/>
                  <a:t>圆心在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轴上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800" dirty="0"/>
                  <a:t>的圆位于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轴右侧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且截直线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所得弦的长为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则圆的方程为</a:t>
                </a:r>
                <a:r>
                  <a:rPr lang="zh-CN" altLang="zh-CN" sz="2800" i="1" u="sng" dirty="0"/>
                  <a:t>　　　　</a:t>
                </a:r>
                <a:r>
                  <a:rPr lang="en-US" altLang="zh-CN" sz="2800" i="1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82924"/>
                <a:ext cx="11723913" cy="1452449"/>
              </a:xfrm>
              <a:prstGeom prst="rect">
                <a:avLst/>
              </a:prstGeom>
              <a:blipFill rotWithShape="0">
                <a:blip r:embed="rId2"/>
                <a:stretch>
                  <a:fillRect l="-1040" b="-5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3E39F17A-3967-473A-A90C-4A81B0E96509}"/>
                  </a:ext>
                </a:extLst>
              </p:cNvPr>
              <p:cNvSpPr/>
              <p:nvPr/>
            </p:nvSpPr>
            <p:spPr>
              <a:xfrm>
                <a:off x="234042" y="2417793"/>
                <a:ext cx="11723913" cy="36342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1.</a:t>
                </a:r>
                <a:r>
                  <a:rPr lang="en-US" altLang="zh-CN" sz="2800" dirty="0" smtClean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根据题意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设圆的圆心坐标为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,0)(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0),</a:t>
                </a:r>
                <a:r>
                  <a:rPr lang="zh-CN" altLang="zh-CN" sz="2800" dirty="0"/>
                  <a:t>则圆的标准方程为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5(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0),</a:t>
                </a:r>
                <a:r>
                  <a:rPr lang="zh-CN" altLang="zh-CN" sz="2800" dirty="0"/>
                  <a:t>则圆心到直线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的距离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 i="1">
                            <a:latin typeface="Cambria Math"/>
                          </a:rPr>
                          <m:t>𝑎</m:t>
                        </m:r>
                        <m:r>
                          <a:rPr lang="en-US" altLang="zh-CN" sz="2800">
                            <a:latin typeface="Cambria Math"/>
                          </a:rPr>
                          <m:t>+2×0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i="1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又该圆截直线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所得弦的长为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所以可得</a:t>
                </a:r>
                <a:r>
                  <a:rPr lang="en-US" altLang="zh-CN" sz="2800" dirty="0"/>
                  <a:t>1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a=</a:t>
                </a:r>
                <a:r>
                  <a:rPr lang="en-US" altLang="zh-CN" sz="2800" dirty="0"/>
                  <a:t>2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故圆的方程为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4:artisticCrisscrossEtching xmlns:a14="http://schemas.microsoft.com/office/drawing/2010/main" xmlns="" id="{3E39F17A-3967-473A-A90C-4A81B0E965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2" y="2417793"/>
                <a:ext cx="11723913" cy="3634265"/>
              </a:xfrm>
              <a:prstGeom prst="rect">
                <a:avLst/>
              </a:prstGeom>
              <a:blipFill rotWithShape="0">
                <a:blip r:embed="rId3"/>
                <a:stretch>
                  <a:fillRect l="-1040" b="-1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478162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与圆有关的最值问题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97456" y="1358490"/>
                <a:ext cx="7362913" cy="2896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示例2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已知实数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满足方程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+1=0.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(1)求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的最大值和最小值;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(2)求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的最大值和最小值;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(3)求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的最大值和最小值.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456" y="1358490"/>
                <a:ext cx="7362913" cy="2896114"/>
              </a:xfrm>
              <a:prstGeom prst="rect">
                <a:avLst/>
              </a:prstGeom>
              <a:blipFill rotWithShape="0">
                <a:blip r:embed="rId3"/>
                <a:stretch>
                  <a:fillRect l="-1738" b="-273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430895" y="386218"/>
                <a:ext cx="11761105" cy="42237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解析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(1)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(斜率型)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原方程可化为(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=3,表示以(2,0)为圆心,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为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半径的圆,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的几何意义是圆上一点与原点连线的斜率,所以设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当直线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与圆相切时,斜率k取最大值或最小值,此时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−0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,解得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=±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的最大值为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,最小值为-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0895" y="386218"/>
                <a:ext cx="11761105" cy="4223720"/>
              </a:xfrm>
              <a:prstGeom prst="rect">
                <a:avLst/>
              </a:prstGeom>
              <a:blipFill rotWithShape="0">
                <a:blip r:embed="rId3"/>
                <a:stretch>
                  <a:fillRect l="-108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41619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136969" y="244825"/>
                <a:ext cx="12055031" cy="59439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(截距型)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解法一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可看作是直线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轴上的截距,当直线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与圆相切时,纵截距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取得最大值或最小值,此时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2−0+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,解得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=-2±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的最大值为-2+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,最小值为-2-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解法二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设圆的参数方程为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=2+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kumimoji="0" lang="en-US" altLang="zh-CN" sz="2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altLang="zh-CN" sz="2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cos</m:t>
                            </m:r>
                            <m:r>
                              <a:rPr kumimoji="0" lang="en-US" altLang="zh-CN" sz="2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kumimoji="0" lang="zh-CN" altLang="en-US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𝜃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  <m:func>
                              <m:func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kumimoji="0" lang="en-US" altLang="zh-CN" sz="2800" b="0" i="0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kumimoji="0" lang="zh-CN" altLang="en-US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(0≤θ≤2π),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sin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cos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sin(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)-2,当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π时,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取最大值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-2;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π时,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取最小值-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969" y="244825"/>
                <a:ext cx="12055031" cy="5943999"/>
              </a:xfrm>
              <a:prstGeom prst="rect">
                <a:avLst/>
              </a:prstGeom>
              <a:blipFill rotWithShape="0">
                <a:blip r:embed="rId3"/>
                <a:stretch>
                  <a:fillRect l="-10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28462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86711" y="307784"/>
                <a:ext cx="11901015" cy="4996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(3)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(距离型)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解法一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表示圆上的一点与原点距离的平方,由平面几何知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识知,在原点与圆心连线与圆的两个交点处取得最大值和最小值.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又圆心到原点的距离为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(2−0)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(0−0)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的最大值是(2+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=7+4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的最小值是(2-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=7-4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解法二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由(2)中的参数方程可知,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=(2+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cos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sin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=7+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cos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θ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,从而得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的最大值和最小值分别为7+4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,7-4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6711" y="307784"/>
                <a:ext cx="11901015" cy="4996176"/>
              </a:xfrm>
              <a:prstGeom prst="rect">
                <a:avLst/>
              </a:prstGeom>
              <a:blipFill rotWithShape="0">
                <a:blip r:embed="rId3"/>
                <a:stretch>
                  <a:fillRect l="-1025" b="-109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7266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23025" y="491256"/>
                <a:ext cx="11723913" cy="59404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技巧点拨</a:t>
                </a:r>
                <a:endParaRPr lang="en-US" altLang="zh-CN" sz="2800" b="1" dirty="0" smtClean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2800" b="1" dirty="0" smtClean="0"/>
                  <a:t>与</a:t>
                </a:r>
                <a:r>
                  <a:rPr lang="zh-CN" altLang="zh-CN" sz="2800" b="1" dirty="0"/>
                  <a:t>圆有关的最值问题的常见类型及求解策略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最小圆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圆的面积最小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问题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转化为求半径最小值问题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圆上的点到圆外的点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直线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的距离的最值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应先求圆心到圆外的点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直线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的距离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再加上半径或减去半径求得最值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形如</a:t>
                </a:r>
                <a:r>
                  <a:rPr lang="en-US" altLang="zh-CN" sz="2800" i="1" dirty="0"/>
                  <a:t>μ=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800" dirty="0"/>
                  <a:t>的最值问题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可转化为动直线斜率的最值问题</a:t>
                </a:r>
                <a:r>
                  <a:rPr lang="en-US" altLang="zh-CN" sz="2800" dirty="0"/>
                  <a:t>; </a:t>
                </a:r>
                <a:endParaRPr lang="en-US" altLang="zh-CN" sz="2800" dirty="0" smtClean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4)</a:t>
                </a:r>
                <a:r>
                  <a:rPr lang="zh-CN" altLang="zh-CN" sz="2800" dirty="0"/>
                  <a:t>形如</a:t>
                </a:r>
                <a:r>
                  <a:rPr lang="en-US" altLang="zh-CN" sz="2800" i="1" dirty="0"/>
                  <a:t>t=</a:t>
                </a:r>
                <a:r>
                  <a:rPr lang="en-US" altLang="zh-CN" sz="2800" i="1" dirty="0" err="1"/>
                  <a:t>ax+by</a:t>
                </a:r>
                <a:r>
                  <a:rPr lang="zh-CN" altLang="zh-CN" sz="2800" dirty="0"/>
                  <a:t>的最值问题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可转化为动直线截距的最值问题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也可用三角代换求解</a:t>
                </a:r>
                <a:r>
                  <a:rPr lang="en-US" altLang="zh-CN" sz="2800" dirty="0"/>
                  <a:t>; </a:t>
                </a:r>
                <a:endParaRPr lang="en-US" altLang="zh-CN" sz="2800" dirty="0" smtClean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5)</a:t>
                </a:r>
                <a:r>
                  <a:rPr lang="zh-CN" altLang="zh-CN" sz="2800" dirty="0"/>
                  <a:t>形如</a:t>
                </a:r>
                <a:r>
                  <a:rPr lang="en-US" altLang="zh-CN" sz="2800" i="1" dirty="0"/>
                  <a:t>m=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zh-CN" altLang="zh-CN" sz="2800" dirty="0"/>
                  <a:t>的最值问题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可转化为动点与定点的距离的平方的最值问题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025" y="491256"/>
                <a:ext cx="11723913" cy="5940409"/>
              </a:xfrm>
              <a:prstGeom prst="rect">
                <a:avLst/>
              </a:prstGeom>
              <a:blipFill rotWithShape="0">
                <a:blip r:embed="rId3"/>
                <a:stretch>
                  <a:fillRect l="-1092" b="-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2751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48355" y="524874"/>
                <a:ext cx="11822467" cy="49414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2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[2018湖北武汉部分重点中学联考]阿波罗尼斯是古希腊著名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数学家,他对圆锥曲线有深刻而系统的研究,主要研究成果集中在他的代表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作《圆锥曲线论》一书,阿波罗尼斯圆是他的研究成果之一,指的是:已知动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与两定点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的距离之比为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λ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λ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&gt;0,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λ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≠1),那么点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的轨迹就是阿波罗尼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斯圆.下面我们来研究与此相关的一个问题,已知圆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O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=1上的动点M和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定点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,0),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(1,1),则2|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|的最小值为(  )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	 B.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	C.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	D.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355" y="524874"/>
                <a:ext cx="11822467" cy="4941481"/>
              </a:xfrm>
              <a:prstGeom prst="rect">
                <a:avLst/>
              </a:prstGeom>
              <a:blipFill rotWithShape="0">
                <a:blip r:embed="rId3"/>
                <a:stretch>
                  <a:fillRect l="-1083" b="-123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l\AppData\Local\Temp\ksohtml6632\wps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40917" y="776287"/>
            <a:ext cx="476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77275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AppData\Local\Temp\ksohtml6632\wps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40917" y="776287"/>
            <a:ext cx="476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96692" y="776287"/>
                <a:ext cx="11895308" cy="53044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2.C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(1)当点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轴上时,点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的坐标为(-1,0)或(1,0).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若点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的坐标为(-1,0),则2|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（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1+1</m:t>
                            </m:r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若点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的坐标为(1,0),则2|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（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=4.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(2)当点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不在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轴上时,取点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(-2,0),连接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OM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,因为|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OM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|=1,|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OA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OK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=2,所以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𝑂𝐴</m:t>
                            </m:r>
                          </m:e>
                        </m:d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</m:e>
                        </m:d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=2.因为∠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MOK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=∠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AOM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,所以△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MOK∽△AOM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𝑀𝐾</m:t>
                            </m:r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𝑀𝐴</m:t>
                            </m:r>
                          </m:e>
                        </m:d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692" y="776287"/>
                <a:ext cx="11895308" cy="5304401"/>
              </a:xfrm>
              <a:prstGeom prst="rect">
                <a:avLst/>
              </a:prstGeom>
              <a:blipFill rotWithShape="0">
                <a:blip r:embed="rId4"/>
                <a:stretch>
                  <a:fillRect l="-10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41200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\AppData\Local\Temp\ksohtml6632\wps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40917" y="776287"/>
            <a:ext cx="476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70933" y="776287"/>
                <a:ext cx="11793613" cy="3783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</m:d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𝑂𝐴</m:t>
                            </m:r>
                          </m:e>
                        </m:d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=2,所以|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|,则2|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|.易知|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|≥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|,可知|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|的最小值为|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|的长.因为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(1,1),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(-2,0),所以(2|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|)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min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（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（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0−1</m:t>
                            </m:r>
                            <m:r>
                              <a:rPr lang="zh-CN" altLang="en-US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综上,易知2|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|+|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|的最小值为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.故选C.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933" y="776287"/>
                <a:ext cx="11793613" cy="3783665"/>
              </a:xfrm>
              <a:prstGeom prst="rect">
                <a:avLst/>
              </a:prstGeom>
              <a:blipFill rotWithShape="0">
                <a:blip r:embed="rId4"/>
                <a:stretch>
                  <a:fillRect l="-1034" b="-161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44947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71286" y="1620102"/>
            <a:ext cx="10065636" cy="317663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求圆的方程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与圆有关的最值问题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直线与圆、圆与圆的位置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圆中的弦长问题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圆的切线问题</a:t>
            </a: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1071286" y="1079097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7" name="矩形 6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8" y="0"/>
            <a:ext cx="838842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直线与圆、圆与圆的位置</a:t>
            </a:r>
            <a:r>
              <a:rPr lang="zh-CN" altLang="en-US" sz="2800" dirty="0" smtClean="0">
                <a:solidFill>
                  <a:srgbClr val="DA251C"/>
                </a:solidFill>
              </a:rPr>
              <a:t>关系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1026787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直线与圆的位置关系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直线</a:t>
            </a:r>
            <a:r>
              <a:rPr lang="en-US" altLang="zh-CN" sz="2800" i="1" dirty="0"/>
              <a:t>l</a:t>
            </a:r>
            <a:r>
              <a:rPr lang="en-US" altLang="zh-CN" sz="2800" dirty="0"/>
              <a:t>:</a:t>
            </a:r>
            <a:r>
              <a:rPr lang="en-US" altLang="zh-CN" sz="2800" i="1" dirty="0"/>
              <a:t>mx-y+</a:t>
            </a:r>
            <a:r>
              <a:rPr lang="en-US" altLang="zh-CN" sz="2800" dirty="0"/>
              <a:t>1</a:t>
            </a:r>
            <a:r>
              <a:rPr lang="en-US" altLang="zh-CN" sz="2800" i="1" dirty="0"/>
              <a:t>-m=</a:t>
            </a:r>
            <a:r>
              <a:rPr lang="en-US" altLang="zh-CN" sz="2800" dirty="0"/>
              <a:t>0</a:t>
            </a:r>
            <a:r>
              <a:rPr lang="zh-CN" altLang="zh-CN" sz="2800" dirty="0"/>
              <a:t>与圆</a:t>
            </a:r>
            <a:r>
              <a:rPr lang="en-US" altLang="zh-CN" sz="2800" i="1" dirty="0"/>
              <a:t>C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(</a:t>
            </a:r>
            <a:r>
              <a:rPr lang="en-US" altLang="zh-CN" sz="2800" i="1" dirty="0"/>
              <a:t>y-</a:t>
            </a:r>
            <a:r>
              <a:rPr lang="en-US" altLang="zh-CN" sz="2800" dirty="0"/>
              <a:t>1)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5</a:t>
            </a:r>
            <a:r>
              <a:rPr lang="zh-CN" altLang="zh-CN" sz="2800" dirty="0"/>
              <a:t>的位置关系是 </a:t>
            </a:r>
            <a:r>
              <a:rPr lang="zh-CN" altLang="zh-CN" sz="2800" i="1" dirty="0"/>
              <a:t>　　　　　</a:t>
            </a:r>
            <a:r>
              <a:rPr lang="zh-CN" altLang="zh-CN" sz="28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A.</a:t>
            </a:r>
            <a:r>
              <a:rPr lang="zh-CN" altLang="zh-CN" sz="2800" dirty="0"/>
              <a:t>相交</a:t>
            </a:r>
            <a:r>
              <a:rPr lang="en-US" altLang="zh-CN" sz="2800" dirty="0"/>
              <a:t>	B.</a:t>
            </a:r>
            <a:r>
              <a:rPr lang="zh-CN" altLang="zh-CN" sz="2800" dirty="0"/>
              <a:t>相切</a:t>
            </a:r>
            <a:r>
              <a:rPr lang="en-US" altLang="zh-CN" sz="2800" dirty="0"/>
              <a:t>	C.</a:t>
            </a:r>
            <a:r>
              <a:rPr lang="zh-CN" altLang="zh-CN" sz="2800" dirty="0"/>
              <a:t>相离</a:t>
            </a:r>
            <a:r>
              <a:rPr lang="en-US" altLang="zh-CN" sz="2800" dirty="0"/>
              <a:t>	D.</a:t>
            </a:r>
            <a:r>
              <a:rPr lang="zh-CN" altLang="zh-CN" sz="2800" dirty="0"/>
              <a:t>不确定</a:t>
            </a:r>
          </a:p>
        </p:txBody>
      </p:sp>
      <p:sp>
        <p:nvSpPr>
          <p:cNvPr id="9" name="矩形 8"/>
          <p:cNvSpPr/>
          <p:nvPr/>
        </p:nvSpPr>
        <p:spPr>
          <a:xfrm>
            <a:off x="156726" y="3193744"/>
            <a:ext cx="116159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  <a:latin typeface="+mj-lt"/>
                <a:ea typeface="+mj-ea"/>
                <a:cs typeface="Times New Roman" panose="02020603050405020304" pitchFamily="18" charset="0"/>
              </a:rPr>
              <a:t>思维导引    </a:t>
            </a:r>
            <a:r>
              <a:rPr lang="zh-CN" altLang="en-US" sz="2800" dirty="0" smtClean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根据</a:t>
            </a: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直线与圆的位置关系的判断方法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代数法或几何法求解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也可以利用直线所过的定点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结合该定点与圆的位置关系求解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>
                <a:extLst>
                  <a:ext uri="{FF2B5EF4-FFF2-40B4-BE49-F238E27FC236}">
                    <a14:artisticCrisscrossEtching xmlns="" id="{D367374F-B721-44BC-9521-815E61F84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50" y="-206129"/>
                <a:ext cx="11634106" cy="6726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解析</a:t>
                </a:r>
                <a:r>
                  <a:rPr lang="zh-CN" altLang="en-US" sz="2800" b="1" dirty="0" smtClean="0"/>
                  <a:t>    </a:t>
                </a:r>
                <a:r>
                  <a:rPr lang="zh-CN" altLang="zh-CN" sz="2800" b="1" dirty="0" smtClean="0"/>
                  <a:t>解法</a:t>
                </a:r>
                <a:r>
                  <a:rPr lang="zh-CN" altLang="zh-CN" sz="2800" b="1" dirty="0"/>
                  <a:t>一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代数法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𝑚𝑥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)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=5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消去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整理得</a:t>
                </a:r>
                <a:r>
                  <a:rPr lang="en-US" altLang="zh-CN" sz="2800" dirty="0"/>
                  <a:t>(1</a:t>
                </a:r>
                <a:r>
                  <a:rPr lang="en-US" altLang="zh-CN" sz="2800" i="1" dirty="0"/>
                  <a:t>+m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x+m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Δ=</a:t>
                </a:r>
                <a:r>
                  <a:rPr lang="en-US" altLang="zh-CN" sz="2800" dirty="0"/>
                  <a:t>16</a:t>
                </a:r>
                <a:r>
                  <a:rPr lang="en-US" altLang="zh-CN" sz="2800" i="1" dirty="0"/>
                  <a:t>m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20</a:t>
                </a:r>
                <a:r>
                  <a:rPr lang="en-US" altLang="zh-CN" sz="2800" i="1" dirty="0"/>
                  <a:t>&gt;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与圆相交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几何法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圆心</a:t>
                </a:r>
                <a:r>
                  <a:rPr lang="en-US" altLang="zh-CN" sz="2800" dirty="0"/>
                  <a:t>(0,1)</a:t>
                </a:r>
                <a:r>
                  <a:rPr lang="zh-CN" altLang="zh-CN" sz="2800" dirty="0"/>
                  <a:t>到直线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的距离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与圆相交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解法三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点与圆的位置关系法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mx-y+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-m=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过定点</a:t>
                </a:r>
                <a:r>
                  <a:rPr lang="en-US" altLang="zh-CN" sz="2800" dirty="0"/>
                  <a:t>(1,1),</a:t>
                </a:r>
                <a:r>
                  <a:rPr lang="zh-CN" altLang="zh-CN" sz="2800" dirty="0"/>
                  <a:t>因为点</a:t>
                </a:r>
                <a:r>
                  <a:rPr lang="en-US" altLang="zh-CN" sz="2800" dirty="0"/>
                  <a:t>(1,1)</a:t>
                </a:r>
                <a:r>
                  <a:rPr lang="zh-CN" altLang="zh-CN" sz="2800" dirty="0"/>
                  <a:t>在圆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</a:t>
                </a:r>
                <a:r>
                  <a:rPr lang="zh-CN" altLang="zh-CN" sz="2800" dirty="0"/>
                  <a:t>的内部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与圆相交</a:t>
                </a:r>
                <a:r>
                  <a:rPr lang="en-US" altLang="zh-CN" sz="2800" i="1" dirty="0" smtClean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en-US" sz="2800" dirty="0"/>
                  <a:t>   </a:t>
                </a:r>
                <a:r>
                  <a:rPr lang="en-US" altLang="zh-CN" sz="2800" dirty="0" smtClean="0"/>
                  <a:t>A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4:artisticCrisscrossEtching xmlns:a14="http://schemas.microsoft.com/office/drawing/2010/main" xmlns="" id="{D367374F-B721-44BC-9521-815E61F844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850" y="-206129"/>
                <a:ext cx="11634106" cy="6726970"/>
              </a:xfrm>
              <a:prstGeom prst="rect">
                <a:avLst/>
              </a:prstGeom>
              <a:blipFill rotWithShape="0">
                <a:blip r:embed="rId2"/>
                <a:stretch>
                  <a:fillRect l="-1048" r="-576" b="-99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26297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4212" y="1395627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</a:rPr>
              <a:t>点评</a:t>
            </a:r>
            <a:r>
              <a:rPr lang="zh-CN" altLang="zh-CN" sz="2800" i="1" dirty="0"/>
              <a:t>　</a:t>
            </a:r>
            <a:r>
              <a:rPr lang="zh-CN" altLang="en-US" sz="2800" dirty="0"/>
              <a:t>判断直线与圆的位置关系时</a:t>
            </a:r>
            <a:r>
              <a:rPr lang="en-US" altLang="zh-CN" sz="2800" dirty="0"/>
              <a:t>,</a:t>
            </a:r>
            <a:r>
              <a:rPr lang="zh-CN" altLang="en-US" sz="2800" dirty="0"/>
              <a:t>通常利用圆心到直线的距离</a:t>
            </a:r>
            <a:r>
              <a:rPr lang="en-US" altLang="zh-CN" sz="2800" dirty="0"/>
              <a:t>,</a:t>
            </a:r>
            <a:r>
              <a:rPr lang="zh-CN" altLang="en-US" sz="2800" dirty="0"/>
              <a:t>注意求距离时直线方程必须化成一般式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374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025" y="392869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</a:rPr>
              <a:t>方法总结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/>
              <a:t>1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判断直线与圆的位置关系的方法 </a:t>
            </a:r>
            <a:endParaRPr lang="en-US" altLang="zh-CN" sz="2800" b="1" dirty="0" smtClean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/>
              <a:t>(</a:t>
            </a:r>
            <a:r>
              <a:rPr lang="en-US" altLang="zh-CN" sz="2800" b="1" dirty="0"/>
              <a:t>1)</a:t>
            </a:r>
            <a:r>
              <a:rPr lang="zh-CN" altLang="zh-CN" sz="2800" b="1" dirty="0"/>
              <a:t>几何法</a:t>
            </a:r>
            <a:r>
              <a:rPr lang="en-US" altLang="zh-CN" sz="2800" b="1" dirty="0"/>
              <a:t>:</a:t>
            </a:r>
            <a:r>
              <a:rPr lang="zh-CN" altLang="zh-CN" sz="2800" dirty="0"/>
              <a:t>由圆心到直线的距离</a:t>
            </a:r>
            <a:r>
              <a:rPr lang="en-US" altLang="zh-CN" sz="2800" i="1" dirty="0"/>
              <a:t>d</a:t>
            </a:r>
            <a:r>
              <a:rPr lang="zh-CN" altLang="zh-CN" sz="2800" dirty="0"/>
              <a:t>与半径</a:t>
            </a:r>
            <a:r>
              <a:rPr lang="en-US" altLang="zh-CN" sz="2800" i="1" dirty="0"/>
              <a:t>r</a:t>
            </a:r>
            <a:r>
              <a:rPr lang="zh-CN" altLang="zh-CN" sz="2800" dirty="0"/>
              <a:t>的大小关系来判断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(2)</a:t>
            </a:r>
            <a:r>
              <a:rPr lang="zh-CN" altLang="zh-CN" sz="2800" b="1" dirty="0"/>
              <a:t>代数法</a:t>
            </a:r>
            <a:r>
              <a:rPr lang="en-US" altLang="zh-CN" sz="2800" b="1" dirty="0"/>
              <a:t>:</a:t>
            </a:r>
            <a:r>
              <a:rPr lang="zh-CN" altLang="zh-CN" sz="2800" dirty="0"/>
              <a:t>联立直线与圆的方程</a:t>
            </a:r>
            <a:r>
              <a:rPr lang="en-US" altLang="zh-CN" sz="2800" dirty="0"/>
              <a:t>,</a:t>
            </a:r>
            <a:r>
              <a:rPr lang="zh-CN" altLang="zh-CN" sz="2800" dirty="0"/>
              <a:t>消元后得到关于</a:t>
            </a:r>
            <a:r>
              <a:rPr lang="en-US" altLang="zh-CN" sz="2800" i="1" dirty="0"/>
              <a:t>x</a:t>
            </a:r>
            <a:r>
              <a:rPr lang="en-US" altLang="zh-CN" sz="2800" dirty="0"/>
              <a:t>(</a:t>
            </a:r>
            <a:r>
              <a:rPr lang="zh-CN" altLang="zh-CN" sz="2800" dirty="0"/>
              <a:t>或</a:t>
            </a:r>
            <a:r>
              <a:rPr lang="en-US" altLang="zh-CN" sz="2800" i="1" dirty="0"/>
              <a:t>y</a:t>
            </a:r>
            <a:r>
              <a:rPr lang="en-US" altLang="zh-CN" sz="2800" dirty="0"/>
              <a:t>)</a:t>
            </a:r>
            <a:r>
              <a:rPr lang="zh-CN" altLang="zh-CN" sz="2800" dirty="0"/>
              <a:t>的一元二次方程</a:t>
            </a:r>
            <a:r>
              <a:rPr lang="en-US" altLang="zh-CN" sz="2800" dirty="0"/>
              <a:t>,</a:t>
            </a:r>
            <a:r>
              <a:rPr lang="zh-CN" altLang="zh-CN" sz="2800" dirty="0"/>
              <a:t>根据一元二次方程的解的个数</a:t>
            </a:r>
            <a:r>
              <a:rPr lang="en-US" altLang="zh-CN" sz="2800" dirty="0"/>
              <a:t>(</a:t>
            </a:r>
            <a:r>
              <a:rPr lang="zh-CN" altLang="zh-CN" sz="2800" dirty="0"/>
              <a:t>也就是方程组解的个数</a:t>
            </a:r>
            <a:r>
              <a:rPr lang="en-US" altLang="zh-CN" sz="2800" dirty="0"/>
              <a:t>)</a:t>
            </a:r>
            <a:r>
              <a:rPr lang="zh-CN" altLang="zh-CN" sz="2800" dirty="0"/>
              <a:t>来判断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如果</a:t>
            </a:r>
            <a:r>
              <a:rPr lang="en-US" altLang="zh-CN" sz="2800" i="1" dirty="0"/>
              <a:t>Δ&lt;</a:t>
            </a:r>
            <a:r>
              <a:rPr lang="en-US" altLang="zh-CN" sz="2800" dirty="0"/>
              <a:t>0,</a:t>
            </a:r>
            <a:r>
              <a:rPr lang="zh-CN" altLang="zh-CN" sz="2800" dirty="0"/>
              <a:t>那么直线与圆相离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如果</a:t>
            </a:r>
            <a:r>
              <a:rPr lang="en-US" altLang="zh-CN" sz="2800" i="1" dirty="0"/>
              <a:t>Δ=</a:t>
            </a:r>
            <a:r>
              <a:rPr lang="en-US" altLang="zh-CN" sz="2800" dirty="0"/>
              <a:t>0,</a:t>
            </a:r>
            <a:r>
              <a:rPr lang="zh-CN" altLang="zh-CN" sz="2800" dirty="0"/>
              <a:t>那么直线与圆相切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如果</a:t>
            </a:r>
            <a:r>
              <a:rPr lang="en-US" altLang="zh-CN" sz="2800" i="1" dirty="0"/>
              <a:t>Δ&gt;</a:t>
            </a:r>
            <a:r>
              <a:rPr lang="en-US" altLang="zh-CN" sz="2800" dirty="0"/>
              <a:t>0,</a:t>
            </a:r>
            <a:r>
              <a:rPr lang="zh-CN" altLang="zh-CN" sz="2800" dirty="0"/>
              <a:t>那么直线与圆相交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(3)</a:t>
            </a:r>
            <a:r>
              <a:rPr lang="zh-CN" altLang="zh-CN" sz="2800" b="1" dirty="0"/>
              <a:t>点与圆的位置关系法</a:t>
            </a:r>
            <a:r>
              <a:rPr lang="en-US" altLang="zh-CN" sz="2800" b="1" dirty="0"/>
              <a:t>:</a:t>
            </a:r>
            <a:r>
              <a:rPr lang="zh-CN" altLang="zh-CN" sz="2800" dirty="0"/>
              <a:t>若直线过定点且定点在圆内</a:t>
            </a:r>
            <a:r>
              <a:rPr lang="en-US" altLang="zh-CN" sz="2800" dirty="0"/>
              <a:t>,</a:t>
            </a:r>
            <a:r>
              <a:rPr lang="zh-CN" altLang="zh-CN" sz="2800" dirty="0"/>
              <a:t>可判断直线与圆相交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37163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34043" y="473103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圆与圆的位置关系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</a:rPr>
              <a:t>4    </a:t>
            </a:r>
            <a:r>
              <a:rPr lang="zh-CN" altLang="zh-CN" sz="2800" dirty="0" smtClean="0"/>
              <a:t>分别</a:t>
            </a:r>
            <a:r>
              <a:rPr lang="zh-CN" altLang="zh-CN" sz="2800" dirty="0"/>
              <a:t>求当实数</a:t>
            </a:r>
            <a:r>
              <a:rPr lang="en-US" altLang="zh-CN" sz="2800" i="1" dirty="0"/>
              <a:t>k</a:t>
            </a:r>
            <a:r>
              <a:rPr lang="zh-CN" altLang="zh-CN" sz="2800" dirty="0"/>
              <a:t>为何值时</a:t>
            </a:r>
            <a:r>
              <a:rPr lang="en-US" altLang="zh-CN" sz="2800" dirty="0"/>
              <a:t>,</a:t>
            </a:r>
            <a:r>
              <a:rPr lang="zh-CN" altLang="zh-CN" sz="2800" dirty="0"/>
              <a:t>两圆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</a:t>
            </a:r>
            <a:r>
              <a:rPr lang="en-US" altLang="zh-CN" sz="2800" dirty="0"/>
              <a:t>4</a:t>
            </a:r>
            <a:r>
              <a:rPr lang="en-US" altLang="zh-CN" sz="2800" i="1" dirty="0"/>
              <a:t>x-</a:t>
            </a:r>
            <a:r>
              <a:rPr lang="en-US" altLang="zh-CN" sz="2800" dirty="0"/>
              <a:t>6</a:t>
            </a:r>
            <a:r>
              <a:rPr lang="en-US" altLang="zh-CN" sz="2800" i="1" dirty="0"/>
              <a:t>y+</a:t>
            </a:r>
            <a:r>
              <a:rPr lang="en-US" altLang="zh-CN" sz="2800" dirty="0"/>
              <a:t>12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2</a:t>
            </a:r>
            <a:r>
              <a:rPr lang="en-US" altLang="zh-CN" sz="2800" i="1" dirty="0"/>
              <a:t>x-</a:t>
            </a:r>
            <a:r>
              <a:rPr lang="en-US" altLang="zh-CN" sz="2800" dirty="0"/>
              <a:t>14</a:t>
            </a:r>
            <a:r>
              <a:rPr lang="en-US" altLang="zh-CN" sz="2800" i="1" dirty="0"/>
              <a:t>y+k=</a:t>
            </a:r>
            <a:r>
              <a:rPr lang="en-US" altLang="zh-CN" sz="2800" dirty="0"/>
              <a:t>0</a:t>
            </a:r>
            <a:r>
              <a:rPr lang="zh-CN" altLang="zh-CN" sz="2800" dirty="0"/>
              <a:t>相交和相切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234043" y="2560189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endParaRPr lang="zh-CN" altLang="zh-CN" sz="2800" b="1" dirty="0">
              <a:solidFill>
                <a:srgbClr val="DA25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3436" y="3323345"/>
            <a:ext cx="2030187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确定两圆的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圆心和半径</a:t>
            </a:r>
          </a:p>
        </p:txBody>
      </p:sp>
      <p:sp>
        <p:nvSpPr>
          <p:cNvPr id="15" name="矩形 14"/>
          <p:cNvSpPr/>
          <p:nvPr/>
        </p:nvSpPr>
        <p:spPr>
          <a:xfrm>
            <a:off x="4216278" y="2983850"/>
            <a:ext cx="2813959" cy="20313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/>
              <a:t>利用两圆位置关系及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对</a:t>
            </a:r>
            <a:r>
              <a:rPr lang="en-US" altLang="zh-CN" sz="2800" i="1" dirty="0"/>
              <a:t>k</a:t>
            </a:r>
            <a:r>
              <a:rPr lang="zh-CN" altLang="zh-CN" sz="2800" dirty="0"/>
              <a:t>的限制确定关系式</a:t>
            </a:r>
            <a:endParaRPr lang="zh-CN" altLang="en-US" sz="2800" dirty="0">
              <a:solidFill>
                <a:srgbClr val="000000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72621" y="3323345"/>
            <a:ext cx="2407560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求解参数的值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或取值范围</a:t>
            </a:r>
          </a:p>
        </p:txBody>
      </p:sp>
      <p:cxnSp>
        <p:nvCxnSpPr>
          <p:cNvPr id="13" name="直接箭头连接符 12"/>
          <p:cNvCxnSpPr>
            <a:stCxn id="18" idx="3"/>
          </p:cNvCxnSpPr>
          <p:nvPr/>
        </p:nvCxnSpPr>
        <p:spPr>
          <a:xfrm>
            <a:off x="3173623" y="4015843"/>
            <a:ext cx="942519" cy="0"/>
          </a:xfrm>
          <a:prstGeom prst="straightConnector1">
            <a:avLst/>
          </a:prstGeom>
          <a:ln w="190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930101" y="4015843"/>
            <a:ext cx="942520" cy="0"/>
          </a:xfrm>
          <a:prstGeom prst="straightConnector1">
            <a:avLst/>
          </a:prstGeom>
          <a:ln w="190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  <p:bldP spid="15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>
                <a:extLst>
                  <a:ext uri="{FF2B5EF4-FFF2-40B4-BE49-F238E27FC236}">
                    <a14:artisticCrisscrossEtching xmlns="" id="{D367374F-B721-44BC-9521-815E61F84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947" y="429098"/>
                <a:ext cx="11634106" cy="613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解析</a:t>
                </a:r>
                <a:r>
                  <a:rPr lang="zh-CN" altLang="en-US" sz="2800" dirty="0" smtClean="0"/>
                  <a:t>    </a:t>
                </a:r>
                <a:r>
                  <a:rPr lang="zh-CN" altLang="zh-CN" sz="2800" dirty="0" smtClean="0"/>
                  <a:t>将</a:t>
                </a:r>
                <a:r>
                  <a:rPr lang="zh-CN" altLang="zh-CN" sz="2800" dirty="0"/>
                  <a:t>两圆的一般方程化为标准方程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:(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:(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7)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50</a:t>
                </a:r>
                <a:r>
                  <a:rPr lang="en-US" altLang="zh-CN" sz="2800" i="1" dirty="0"/>
                  <a:t>-k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则圆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的圆心为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2,3),</a:t>
                </a:r>
                <a:r>
                  <a:rPr lang="zh-CN" altLang="zh-CN" sz="2800" dirty="0"/>
                  <a:t>半径</a:t>
                </a:r>
                <a:r>
                  <a:rPr lang="en-US" altLang="zh-CN" sz="2800" i="1" dirty="0"/>
                  <a:t>r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圆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的圆心为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(1,7),</a:t>
                </a:r>
                <a:r>
                  <a:rPr lang="zh-CN" altLang="zh-CN" sz="2800" dirty="0"/>
                  <a:t>半径</a:t>
                </a:r>
                <a:r>
                  <a:rPr lang="en-US" altLang="zh-CN" sz="2800" i="1" dirty="0"/>
                  <a:t>r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k&lt;</a:t>
                </a:r>
                <a:r>
                  <a:rPr lang="en-US" altLang="zh-CN" sz="2800" dirty="0"/>
                  <a:t>50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从而</a:t>
                </a:r>
                <a:r>
                  <a:rPr lang="en-US" altLang="zh-CN" sz="2800" i="1" dirty="0"/>
                  <a:t>|C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|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|&lt;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6,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14</a:t>
                </a:r>
                <a:r>
                  <a:rPr lang="en-US" altLang="zh-CN" sz="2800" i="1" dirty="0"/>
                  <a:t>&lt;k&lt;</a:t>
                </a:r>
                <a:r>
                  <a:rPr lang="en-US" altLang="zh-CN" sz="2800" dirty="0"/>
                  <a:t>34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两圆相交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34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两圆外切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|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|=</a:t>
                </a:r>
                <a:r>
                  <a:rPr lang="en-US" altLang="zh-CN" sz="2800" dirty="0"/>
                  <a:t>5,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14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两圆内切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所以当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14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34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两圆相切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4:artisticCrisscrossEtching xmlns:a14="http://schemas.microsoft.com/office/drawing/2010/main" xmlns="" id="{D367374F-B721-44BC-9521-815E61F844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947" y="429098"/>
                <a:ext cx="11634106" cy="6134308"/>
              </a:xfrm>
              <a:prstGeom prst="rect">
                <a:avLst/>
              </a:prstGeom>
              <a:blipFill rotWithShape="0">
                <a:blip r:embed="rId2"/>
                <a:stretch>
                  <a:fillRect l="-1101" b="-99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82924"/>
                <a:ext cx="11723913" cy="6295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方法总结                 </a:t>
                </a:r>
                <a:r>
                  <a:rPr lang="zh-CN" altLang="zh-CN" sz="2800" b="1" dirty="0" smtClean="0"/>
                  <a:t>圆</a:t>
                </a:r>
                <a:r>
                  <a:rPr lang="zh-CN" altLang="zh-CN" sz="2800" b="1" dirty="0"/>
                  <a:t>与圆的位置关系的判断</a:t>
                </a:r>
                <a:r>
                  <a:rPr lang="zh-CN" altLang="zh-CN" sz="2800" b="1" dirty="0" smtClean="0"/>
                  <a:t>方法</a:t>
                </a:r>
                <a:endParaRPr lang="zh-CN" altLang="zh-CN" sz="2800" b="1" dirty="0">
                  <a:solidFill>
                    <a:srgbClr val="00FFFF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DA251C"/>
                    </a:solidFill>
                  </a:rPr>
                  <a:t>(1)</a:t>
                </a:r>
                <a:r>
                  <a:rPr lang="zh-CN" altLang="zh-CN" sz="2800" b="1" dirty="0">
                    <a:solidFill>
                      <a:srgbClr val="DA251C"/>
                    </a:solidFill>
                  </a:rPr>
                  <a:t>几何法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:</a:t>
                </a:r>
                <a:r>
                  <a:rPr lang="zh-CN" altLang="zh-CN" sz="2800" dirty="0"/>
                  <a:t>由两圆的圆心距</a:t>
                </a:r>
                <a:r>
                  <a:rPr lang="en-US" altLang="zh-CN" sz="2800" i="1" dirty="0"/>
                  <a:t>d</a:t>
                </a:r>
                <a:r>
                  <a:rPr lang="zh-CN" altLang="zh-CN" sz="2800" dirty="0"/>
                  <a:t>与半径</a:t>
                </a:r>
                <a:r>
                  <a:rPr lang="en-US" altLang="zh-CN" sz="2800" i="1" dirty="0" err="1"/>
                  <a:t>R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r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R&gt;r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的关系来判断</a:t>
                </a:r>
                <a:r>
                  <a:rPr lang="en-US" altLang="zh-CN" sz="2800" i="1" dirty="0"/>
                  <a:t>.d&gt;</a:t>
                </a:r>
                <a:r>
                  <a:rPr lang="en-US" altLang="zh-CN" sz="2800" i="1" dirty="0" err="1"/>
                  <a:t>R+r</a:t>
                </a:r>
                <a:r>
                  <a:rPr lang="en-US" altLang="zh-CN" sz="2800" dirty="0"/>
                  <a:t>⇔</a:t>
                </a:r>
                <a:r>
                  <a:rPr lang="zh-CN" altLang="zh-CN" sz="2800" dirty="0"/>
                  <a:t>外离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d=</a:t>
                </a:r>
                <a:r>
                  <a:rPr lang="en-US" altLang="zh-CN" sz="2800" i="1" dirty="0" err="1"/>
                  <a:t>R+r</a:t>
                </a:r>
                <a:r>
                  <a:rPr lang="en-US" altLang="zh-CN" sz="2800" dirty="0"/>
                  <a:t>⇔</a:t>
                </a:r>
                <a:r>
                  <a:rPr lang="zh-CN" altLang="zh-CN" sz="2800" dirty="0"/>
                  <a:t>外切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R-r&lt;d&lt;</a:t>
                </a:r>
                <a:r>
                  <a:rPr lang="en-US" altLang="zh-CN" sz="2800" i="1" dirty="0" err="1"/>
                  <a:t>R+r</a:t>
                </a:r>
                <a:r>
                  <a:rPr lang="en-US" altLang="zh-CN" sz="2800" dirty="0"/>
                  <a:t>⇔</a:t>
                </a:r>
                <a:r>
                  <a:rPr lang="zh-CN" altLang="zh-CN" sz="2800" dirty="0"/>
                  <a:t>相交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d=R-r</a:t>
                </a:r>
                <a:r>
                  <a:rPr lang="en-US" altLang="zh-CN" sz="2800" dirty="0"/>
                  <a:t>⇔</a:t>
                </a:r>
                <a:r>
                  <a:rPr lang="zh-CN" altLang="zh-CN" sz="2800" dirty="0"/>
                  <a:t>内切</a:t>
                </a:r>
                <a:r>
                  <a:rPr lang="en-US" altLang="zh-CN" sz="2800" dirty="0"/>
                  <a:t>;</a:t>
                </a:r>
                <a:r>
                  <a:rPr lang="en-US" altLang="zh-CN" sz="2800" i="1" dirty="0"/>
                  <a:t>d&lt;R-r</a:t>
                </a:r>
                <a:r>
                  <a:rPr lang="en-US" altLang="zh-CN" sz="2800" dirty="0"/>
                  <a:t>⇔</a:t>
                </a:r>
                <a:r>
                  <a:rPr lang="zh-CN" altLang="zh-CN" sz="2800" dirty="0"/>
                  <a:t>内含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DA251C"/>
                    </a:solidFill>
                  </a:rPr>
                  <a:t>(2)</a:t>
                </a:r>
                <a:r>
                  <a:rPr lang="zh-CN" altLang="zh-CN" sz="2800" b="1" dirty="0">
                    <a:solidFill>
                      <a:srgbClr val="DA251C"/>
                    </a:solidFill>
                  </a:rPr>
                  <a:t>代数法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:</a:t>
                </a:r>
                <a:r>
                  <a:rPr lang="zh-CN" altLang="zh-CN" sz="2800" dirty="0"/>
                  <a:t>设圆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+D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x+E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y+F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圆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+D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x+E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y+F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对于方程组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Cambria Math" panose="02040503050406030204" pitchFamily="18" charset="0"/>
                  </a:rPr>
                  <a:t>①</a:t>
                </a:r>
                <a:r>
                  <a:rPr lang="zh-CN" altLang="zh-CN" sz="2800" dirty="0" smtClean="0"/>
                  <a:t>如果</a:t>
                </a:r>
                <a:r>
                  <a:rPr lang="zh-CN" altLang="zh-CN" sz="2800" dirty="0"/>
                  <a:t>该方程组没有实数解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那么两圆相离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800" dirty="0" smtClean="0"/>
                  <a:t>如果</a:t>
                </a:r>
                <a:r>
                  <a:rPr lang="zh-CN" altLang="zh-CN" sz="2800" dirty="0"/>
                  <a:t>该方程组有两组相同的实数解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那么两圆相切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800" dirty="0" smtClean="0"/>
                  <a:t>如果</a:t>
                </a:r>
                <a:r>
                  <a:rPr lang="zh-CN" altLang="zh-CN" sz="2800" dirty="0"/>
                  <a:t>该方程组有两组不同的实数解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那么两圆相交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82924"/>
                <a:ext cx="11723913" cy="6295313"/>
              </a:xfrm>
              <a:prstGeom prst="rect">
                <a:avLst/>
              </a:prstGeom>
              <a:blipFill rotWithShape="0">
                <a:blip r:embed="rId2"/>
                <a:stretch>
                  <a:fillRect l="-1040" b="-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1715117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      </a:t>
            </a:r>
            <a:r>
              <a:rPr lang="zh-CN" altLang="zh-CN" sz="2800" dirty="0" smtClean="0"/>
              <a:t>判断</a:t>
            </a:r>
            <a:r>
              <a:rPr lang="zh-CN" altLang="zh-CN" sz="2800" dirty="0"/>
              <a:t>圆与圆的位置关系时</a:t>
            </a:r>
            <a:r>
              <a:rPr lang="en-US" altLang="zh-CN" sz="2800" dirty="0"/>
              <a:t>,</a:t>
            </a:r>
            <a:r>
              <a:rPr lang="zh-CN" altLang="zh-CN" sz="2800" dirty="0"/>
              <a:t>一般不用代数法</a:t>
            </a:r>
            <a:r>
              <a:rPr lang="en-US" altLang="zh-CN" sz="2800" dirty="0"/>
              <a:t>,</a:t>
            </a:r>
            <a:r>
              <a:rPr lang="zh-CN" altLang="zh-CN" sz="2800" dirty="0"/>
              <a:t>因为利用代数法不能判断内切与外切</a:t>
            </a:r>
            <a:r>
              <a:rPr lang="en-US" altLang="zh-CN" sz="2800" dirty="0"/>
              <a:t>,</a:t>
            </a:r>
            <a:r>
              <a:rPr lang="zh-CN" altLang="zh-CN" sz="2800" dirty="0"/>
              <a:t>内含与外离</a:t>
            </a:r>
            <a:r>
              <a:rPr lang="en-US" altLang="zh-CN" sz="2800" dirty="0"/>
              <a:t>;</a:t>
            </a:r>
            <a:r>
              <a:rPr lang="zh-CN" altLang="zh-CN" sz="2800" dirty="0"/>
              <a:t>利用几何法的关键是判断圆心距</a:t>
            </a:r>
            <a:r>
              <a:rPr lang="en-US" altLang="zh-CN" sz="2800" i="1" dirty="0"/>
              <a:t>|C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|</a:t>
            </a:r>
            <a:r>
              <a:rPr lang="zh-CN" altLang="zh-CN" sz="2800" dirty="0"/>
              <a:t>与</a:t>
            </a:r>
            <a:r>
              <a:rPr lang="en-US" altLang="zh-CN" sz="2800" i="1" dirty="0" err="1"/>
              <a:t>R+r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R-r</a:t>
            </a:r>
            <a:r>
              <a:rPr lang="zh-CN" altLang="zh-CN" sz="2800" dirty="0"/>
              <a:t>的关系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E5AC43A0-7E67-495A-A2A5-B1103A40837C}"/>
                  </a:ext>
                </a:extLst>
              </p:cNvPr>
              <p:cNvSpPr/>
              <p:nvPr/>
            </p:nvSpPr>
            <p:spPr>
              <a:xfrm>
                <a:off x="468087" y="343833"/>
                <a:ext cx="11723913" cy="28677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 </a:t>
                </a:r>
                <a:r>
                  <a:rPr lang="zh-CN" altLang="en-US" sz="2800" dirty="0" smtClean="0"/>
                  <a:t>（</a:t>
                </a:r>
                <a:r>
                  <a:rPr lang="en-US" altLang="zh-CN" sz="2800" dirty="0"/>
                  <a:t>1</a:t>
                </a:r>
                <a:r>
                  <a:rPr lang="zh-CN" altLang="en-US" sz="2800" dirty="0" smtClean="0"/>
                  <a:t>）</a:t>
                </a:r>
                <a:r>
                  <a:rPr lang="en-US" altLang="zh-CN" sz="2800" dirty="0" smtClean="0"/>
                  <a:t>[</a:t>
                </a:r>
                <a:r>
                  <a:rPr lang="zh-CN" altLang="zh-CN" sz="2800" dirty="0"/>
                  <a:t>原创题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与圆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+x-</a:t>
                </a:r>
                <a:r>
                  <a:rPr lang="en-US" altLang="zh-CN" sz="2800" dirty="0"/>
                  <a:t>6</a:t>
                </a:r>
                <a:r>
                  <a:rPr lang="en-US" altLang="zh-CN" sz="2800" i="1" dirty="0"/>
                  <a:t>y+m=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无公共点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 </a:t>
                </a:r>
                <a:r>
                  <a:rPr lang="en-US" altLang="zh-CN" sz="2800" dirty="0"/>
                  <a:t>(</a:t>
                </a:r>
                <a:r>
                  <a:rPr lang="zh-CN" altLang="zh-CN" sz="2800" i="1" dirty="0"/>
                  <a:t>　　</a:t>
                </a:r>
                <a:r>
                  <a:rPr lang="en-US" altLang="zh-CN" sz="2800" dirty="0" smtClean="0"/>
                  <a:t>)</a:t>
                </a:r>
                <a:r>
                  <a:rPr lang="zh-CN" altLang="en-US" sz="2800" dirty="0" smtClean="0"/>
                  <a:t> 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A</a:t>
                </a:r>
                <a:r>
                  <a:rPr lang="en-US" altLang="zh-CN" sz="2800" dirty="0"/>
                  <a:t>.(1,8)	B.(8,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        C.(1,37)	D.(8,+</a:t>
                </a:r>
                <a:r>
                  <a:rPr lang="en-US" altLang="zh-CN" sz="2800" i="1" dirty="0"/>
                  <a:t>∞</a:t>
                </a:r>
                <a:r>
                  <a:rPr lang="en-US" altLang="zh-CN" sz="2800" dirty="0" smtClean="0"/>
                  <a:t>)</a:t>
                </a:r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4:artisticCrisscrossEtching xmlns:a14="http://schemas.microsoft.com/office/drawing/2010/main" xmlns="" id="{E5AC43A0-7E67-495A-A2A5-B1103A4083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343833"/>
                <a:ext cx="11723913" cy="2867773"/>
              </a:xfrm>
              <a:prstGeom prst="rect">
                <a:avLst/>
              </a:prstGeom>
              <a:blipFill rotWithShape="0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399010" y="2480079"/>
                <a:ext cx="11274881" cy="25424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dirty="0"/>
                  <a:t>已知圆</a:t>
                </a:r>
                <a:r>
                  <a:rPr lang="en-US" altLang="zh-CN" sz="2800" i="1" dirty="0"/>
                  <a:t>O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为直线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上一动点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过点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向圆</a:t>
                </a:r>
                <a:r>
                  <a:rPr lang="en-US" altLang="zh-CN" sz="2800" i="1" dirty="0"/>
                  <a:t>O</a:t>
                </a:r>
                <a:r>
                  <a:rPr lang="zh-CN" altLang="zh-CN" sz="2800" dirty="0"/>
                  <a:t>引两条</a:t>
                </a:r>
                <a:r>
                  <a:rPr lang="zh-CN" altLang="zh-CN" sz="2800" dirty="0" smtClean="0"/>
                  <a:t>切线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 smtClean="0"/>
                  <a:t>PA</a:t>
                </a:r>
                <a:r>
                  <a:rPr lang="en-US" altLang="zh-CN" sz="2800" dirty="0" smtClean="0"/>
                  <a:t>,</a:t>
                </a:r>
                <a:r>
                  <a:rPr lang="en-US" altLang="zh-CN" sz="2800" i="1" dirty="0" smtClean="0"/>
                  <a:t>PB</a:t>
                </a:r>
                <a:r>
                  <a:rPr lang="en-US" altLang="zh-CN" sz="2800" dirty="0" smtClean="0"/>
                  <a:t>,</a:t>
                </a:r>
                <a:r>
                  <a:rPr lang="en-US" altLang="zh-CN" sz="2800" i="1" dirty="0" smtClean="0"/>
                  <a:t>A</a:t>
                </a:r>
                <a:r>
                  <a:rPr lang="en-US" altLang="zh-CN" sz="2800" dirty="0" smtClean="0"/>
                  <a:t>,</a:t>
                </a:r>
                <a:r>
                  <a:rPr lang="en-US" altLang="zh-CN" sz="2800" i="1" dirty="0" smtClean="0"/>
                  <a:t>B</a:t>
                </a:r>
                <a:r>
                  <a:rPr lang="zh-CN" altLang="zh-CN" sz="2800" dirty="0"/>
                  <a:t>为切点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则直线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经过定点 </a:t>
                </a:r>
                <a:r>
                  <a:rPr lang="en-US" altLang="zh-CN" sz="2800" dirty="0"/>
                  <a:t>(</a:t>
                </a:r>
                <a:r>
                  <a:rPr lang="zh-CN" altLang="zh-CN" sz="2800" i="1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	B.(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         C.(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,0)	D.(0,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010" y="2480079"/>
                <a:ext cx="11274881" cy="2542427"/>
              </a:xfrm>
              <a:prstGeom prst="rect">
                <a:avLst/>
              </a:prstGeom>
              <a:blipFill rotWithShape="0">
                <a:blip r:embed="rId3"/>
                <a:stretch>
                  <a:fillRect l="-1081" b="-95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>
                <a:extLst>
                  <a:ext uri="{FF2B5EF4-FFF2-40B4-BE49-F238E27FC236}">
                    <a14:artisticCrisscrossEtching xmlns="" id="{A2D20C78-DC58-4279-96BC-B0176A3DC746}"/>
                  </a:ext>
                </a:extLst>
              </p:cNvPr>
              <p:cNvSpPr/>
              <p:nvPr/>
            </p:nvSpPr>
            <p:spPr>
              <a:xfrm>
                <a:off x="237205" y="330047"/>
                <a:ext cx="11723913" cy="4922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3.(1)</a:t>
                </a:r>
                <a:r>
                  <a:rPr lang="en-US" altLang="zh-CN" sz="2800" dirty="0" smtClean="0"/>
                  <a:t>B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将圆的方程配方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  <m:r>
                          <a:rPr lang="en-US" altLang="zh-CN" sz="2800" i="1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  <m:r>
                          <a:rPr lang="en-US" altLang="zh-CN" sz="2800" i="1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&gt;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m&lt;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37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将直线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的方程与圆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的方程联立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3=0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6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消去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+x-</a:t>
                </a:r>
                <a:r>
                  <a:rPr lang="en-US" altLang="zh-CN" sz="2800" dirty="0"/>
                  <a:t>6</a:t>
                </a:r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+m=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整理得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m-</a:t>
                </a:r>
                <a:r>
                  <a:rPr lang="en-US" altLang="zh-CN" sz="2800" dirty="0"/>
                  <a:t>27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①,</a:t>
                </a:r>
                <a:r>
                  <a:rPr lang="zh-CN" altLang="zh-CN" sz="2800" dirty="0"/>
                  <a:t>因为直线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与圆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无公共点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所以方程</a:t>
                </a:r>
                <a:r>
                  <a:rPr lang="en-US" altLang="zh-CN" sz="2800" dirty="0"/>
                  <a:t>①</a:t>
                </a:r>
                <a:r>
                  <a:rPr lang="zh-CN" altLang="zh-CN" sz="2800" dirty="0"/>
                  <a:t>无解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Δ=</a:t>
                </a:r>
                <a:r>
                  <a:rPr lang="en-US" altLang="zh-CN" sz="2800" dirty="0"/>
                  <a:t>10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5(4</a:t>
                </a:r>
                <a:r>
                  <a:rPr lang="en-US" altLang="zh-CN" sz="2800" i="1" dirty="0"/>
                  <a:t>m-</a:t>
                </a:r>
                <a:r>
                  <a:rPr lang="en-US" altLang="zh-CN" sz="2800" dirty="0"/>
                  <a:t>27)</a:t>
                </a:r>
                <a:r>
                  <a:rPr lang="en-US" altLang="zh-CN" sz="2800" i="1" dirty="0"/>
                  <a:t>&lt;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m&gt;</a:t>
                </a:r>
                <a:r>
                  <a:rPr lang="en-US" altLang="zh-CN" sz="2800" dirty="0"/>
                  <a:t>8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的取值范围是</a:t>
                </a:r>
                <a:r>
                  <a:rPr lang="en-US" altLang="zh-CN" sz="2800" dirty="0"/>
                  <a:t>(8,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37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5" name="矩形 14">
                <a:extLst>
                  <a:ext uri="{FF2B5EF4-FFF2-40B4-BE49-F238E27FC236}">
                    <a14:artisticCrisscrossEtching xmlns:a14="http://schemas.microsoft.com/office/drawing/2010/main" xmlns="" id="{A2D20C78-DC58-4279-96BC-B0176A3DC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05" y="330047"/>
                <a:ext cx="11723913" cy="4922117"/>
              </a:xfrm>
              <a:prstGeom prst="rect">
                <a:avLst/>
              </a:prstGeom>
              <a:blipFill rotWithShape="0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15113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矩形 22">
                <a:extLst>
                  <a:ext uri="{FF2B5EF4-FFF2-40B4-BE49-F238E27FC236}">
                    <a14:artisticCrisscrossEtching xmlns="" id="{A2D20C78-DC58-4279-96BC-B0176A3DC746}"/>
                  </a:ext>
                </a:extLst>
              </p:cNvPr>
              <p:cNvSpPr/>
              <p:nvPr/>
            </p:nvSpPr>
            <p:spPr>
              <a:xfrm>
                <a:off x="234043" y="526897"/>
                <a:ext cx="11723913" cy="47499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(2)B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因为点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是直线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上的一动点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所以设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(4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 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PA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PB</a:t>
                </a:r>
                <a:r>
                  <a:rPr lang="zh-CN" altLang="zh-CN" sz="2800" dirty="0"/>
                  <a:t>是圆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的两条切线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切点分别为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OA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PA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OB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PB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所以点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在以</a:t>
                </a:r>
                <a:r>
                  <a:rPr lang="en-US" altLang="zh-CN" sz="2800" i="1" dirty="0"/>
                  <a:t>OP</a:t>
                </a:r>
                <a:r>
                  <a:rPr lang="zh-CN" altLang="zh-CN" sz="2800" dirty="0"/>
                  <a:t>为直径的圆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上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即弦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是圆</a:t>
                </a:r>
                <a:r>
                  <a:rPr lang="en-US" altLang="zh-CN" sz="2800" i="1" dirty="0"/>
                  <a:t>O</a:t>
                </a:r>
                <a:r>
                  <a:rPr lang="zh-CN" altLang="zh-CN" sz="2800" dirty="0"/>
                  <a:t>和圆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的公共弦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因为圆心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的坐标是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-m</a:t>
                </a:r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),</a:t>
                </a:r>
                <a:r>
                  <a:rPr lang="zh-CN" altLang="zh-CN" sz="2800" dirty="0"/>
                  <a:t>且半径</a:t>
                </a:r>
                <a:r>
                  <a:rPr lang="en-US" altLang="zh-CN" sz="2800" i="1" dirty="0"/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(</m:t>
                            </m:r>
                            <m:r>
                              <a:rPr lang="en-US" altLang="zh-CN" sz="2800">
                                <a:latin typeface="Cambria Math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800" i="1"/>
                              <m:t>−</m:t>
                            </m:r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2800" i="1">
                                <a:latin typeface="Cambria Math"/>
                              </a:rPr>
                              <m:t>𝑚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800"/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+m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latin typeface="Cambria Math"/>
                          </a:rPr>
                          <m:t>𝑚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①</a:t>
                </a:r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3" name="矩形 22">
                <a:extLst>
                  <a:ext uri="{FF2B5EF4-FFF2-40B4-BE49-F238E27FC236}">
                    <a14:artisticCrisscrossEtching xmlns:a14="http://schemas.microsoft.com/office/drawing/2010/main" xmlns="" id="{A2D20C78-DC58-4279-96BC-B0176A3DC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26897"/>
                <a:ext cx="11723913" cy="4749955"/>
              </a:xfrm>
              <a:prstGeom prst="rect">
                <a:avLst/>
              </a:prstGeom>
              <a:blipFill rotWithShape="0">
                <a:blip r:embed="rId2"/>
                <a:stretch>
                  <a:fillRect l="-1040" r="-728" b="-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89141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矩形 22">
                <a:extLst>
                  <a:ext uri="{FF2B5EF4-FFF2-40B4-BE49-F238E27FC236}">
                    <a14:artisticCrisscrossEtching xmlns="" id="{A2D20C78-DC58-4279-96BC-B0176A3DC746}"/>
                  </a:ext>
                </a:extLst>
              </p:cNvPr>
              <p:cNvSpPr/>
              <p:nvPr/>
            </p:nvSpPr>
            <p:spPr>
              <a:xfrm>
                <a:off x="234043" y="797830"/>
                <a:ext cx="11723913" cy="37782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又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②,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②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①,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m-</a:t>
                </a:r>
                <a:r>
                  <a:rPr lang="en-US" altLang="zh-CN" sz="2800" dirty="0"/>
                  <a:t>4)</a:t>
                </a:r>
                <a:r>
                  <a:rPr lang="en-US" altLang="zh-CN" sz="2800" i="1" dirty="0"/>
                  <a:t>x-my+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即公共弦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所在的直线方程为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x-y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m</a:t>
                </a:r>
                <a:r>
                  <a:rPr lang="en-US" altLang="zh-CN" sz="2800" i="1" dirty="0" smtClean="0"/>
                  <a:t>+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</a:t>
                </a:r>
                <a:r>
                  <a:rPr lang="en-US" altLang="zh-CN" sz="2800" i="1" dirty="0" smtClean="0"/>
                  <a:t>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所以由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过定点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3" name="矩形 22">
                <a:extLst>
                  <a:ext uri="{FF2B5EF4-FFF2-40B4-BE49-F238E27FC236}">
                    <a14:artisticCrisscrossEtching xmlns:a14="http://schemas.microsoft.com/office/drawing/2010/main" xmlns="" id="{A2D20C78-DC58-4279-96BC-B0176A3DC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97830"/>
                <a:ext cx="11723913" cy="3778278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5515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7" y="0"/>
            <a:ext cx="418290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4   </a:t>
            </a:r>
            <a:r>
              <a:rPr lang="zh-CN" altLang="en-US" sz="2800" dirty="0">
                <a:solidFill>
                  <a:srgbClr val="DA251C"/>
                </a:solidFill>
              </a:rPr>
              <a:t>圆中的弦长问题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043" y="995090"/>
            <a:ext cx="117239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</a:rPr>
              <a:t>5    </a:t>
            </a:r>
            <a:r>
              <a:rPr lang="en-US" altLang="zh-CN" sz="2800" dirty="0"/>
              <a:t>[2019</a:t>
            </a:r>
            <a:r>
              <a:rPr lang="zh-CN" altLang="en-US" sz="2800" dirty="0"/>
              <a:t>昆明市调研测试</a:t>
            </a:r>
            <a:r>
              <a:rPr lang="en-US" altLang="zh-CN" sz="2800" dirty="0" smtClean="0"/>
              <a:t>]</a:t>
            </a:r>
            <a:r>
              <a:rPr lang="zh-CN" altLang="zh-CN" sz="2800" dirty="0" smtClean="0"/>
              <a:t>若</a:t>
            </a:r>
            <a:r>
              <a:rPr lang="zh-CN" altLang="zh-CN" sz="2800" dirty="0"/>
              <a:t>过点</a:t>
            </a:r>
            <a:r>
              <a:rPr lang="en-US" altLang="zh-CN" sz="2800" dirty="0"/>
              <a:t>(1,1)</a:t>
            </a:r>
            <a:r>
              <a:rPr lang="zh-CN" altLang="zh-CN" sz="2800" dirty="0"/>
              <a:t>的直线与圆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6</a:t>
            </a:r>
            <a:r>
              <a:rPr lang="en-US" altLang="zh-CN" sz="2800" i="1" dirty="0"/>
              <a:t>x-</a:t>
            </a:r>
            <a:r>
              <a:rPr lang="en-US" altLang="zh-CN" sz="2800" dirty="0"/>
              <a:t>4</a:t>
            </a:r>
            <a:r>
              <a:rPr lang="en-US" altLang="zh-CN" sz="2800" i="1" dirty="0"/>
              <a:t>y+</a:t>
            </a:r>
            <a:r>
              <a:rPr lang="en-US" altLang="zh-CN" sz="2800" dirty="0"/>
              <a:t>4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相交于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zh-CN" altLang="zh-CN" sz="2800" dirty="0"/>
              <a:t>两点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|AB|</a:t>
            </a:r>
            <a:r>
              <a:rPr lang="zh-CN" altLang="zh-CN" sz="2800" dirty="0"/>
              <a:t>的最小值为</a:t>
            </a:r>
            <a:r>
              <a:rPr lang="zh-CN" altLang="zh-CN" sz="2800" i="1" u="sng" dirty="0"/>
              <a:t>　　　　</a:t>
            </a:r>
            <a:r>
              <a:rPr lang="en-US" altLang="zh-CN" sz="2800" i="1" dirty="0"/>
              <a:t>. 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矩形 9">
                <a:extLst>
                  <a:ext uri="{FF2B5EF4-FFF2-40B4-BE49-F238E27FC236}">
                    <a14:artisticCrisscrossEtching xmlns="" id="{C5D1C5FA-CB19-4F1A-8BC2-1310DB698458}"/>
                  </a:ext>
                </a:extLst>
              </p:cNvPr>
              <p:cNvSpPr/>
              <p:nvPr/>
            </p:nvSpPr>
            <p:spPr>
              <a:xfrm>
                <a:off x="215256" y="3079663"/>
                <a:ext cx="11615937" cy="14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思维导引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先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由条件求出圆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+y</a:t>
                </a:r>
                <a:r>
                  <a:rPr lang="en-US" altLang="zh-CN" sz="2800" baseline="300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y+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的圆心和半径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再求出点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(1,1)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与圆心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(3,2)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间的距离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最后求得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|AB|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的最小值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|</a:t>
                </a:r>
                <a:r>
                  <a:rPr lang="en-US" altLang="zh-CN" sz="2800" i="1" dirty="0" err="1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AB|</a:t>
                </a:r>
                <a:r>
                  <a:rPr lang="en-US" altLang="zh-CN" sz="2800" baseline="-25000" dirty="0" err="1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min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latin typeface="+mj-lt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.</a:t>
                </a:r>
                <a:endParaRPr lang="zh-CN" altLang="zh-CN" sz="2800" dirty="0">
                  <a:solidFill>
                    <a:srgbClr val="000000"/>
                  </a:solidFill>
                  <a:latin typeface="+mj-lt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>
                <a:extLst>
                  <a:ext uri="{FF2B5EF4-FFF2-40B4-BE49-F238E27FC236}">
                    <a14:artisticCrisscrossEtching xmlns:a14="http://schemas.microsoft.com/office/drawing/2010/main" xmlns="" id="{C5D1C5FA-CB19-4F1A-8BC2-1310DB6984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56" y="3079663"/>
                <a:ext cx="11615937" cy="1469441"/>
              </a:xfrm>
              <a:prstGeom prst="rect">
                <a:avLst/>
              </a:prstGeom>
              <a:blipFill rotWithShape="0">
                <a:blip r:embed="rId3"/>
                <a:stretch>
                  <a:fillRect l="-1049" b="-4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1034395"/>
                <a:ext cx="11634106" cy="4343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几何法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r>
                  <a:rPr lang="zh-CN" altLang="zh-CN" sz="2800" dirty="0"/>
                  <a:t>由题意得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6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的圆心为</a:t>
                </a:r>
                <a:r>
                  <a:rPr lang="en-US" altLang="zh-CN" sz="2800" dirty="0"/>
                  <a:t>(3,2),</a:t>
                </a:r>
                <a:r>
                  <a:rPr lang="zh-CN" altLang="zh-CN" sz="2800" dirty="0"/>
                  <a:t>半径</a:t>
                </a:r>
                <a:r>
                  <a:rPr lang="en-US" altLang="zh-CN" sz="2800" i="1" dirty="0"/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36+16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因为点</a:t>
                </a:r>
                <a:r>
                  <a:rPr lang="en-US" altLang="zh-CN" sz="2800" dirty="0"/>
                  <a:t>(1,1)</a:t>
                </a:r>
                <a:r>
                  <a:rPr lang="zh-CN" altLang="zh-CN" sz="2800" dirty="0"/>
                  <a:t>与圆心</a:t>
                </a:r>
                <a:r>
                  <a:rPr lang="en-US" altLang="zh-CN" sz="2800" dirty="0"/>
                  <a:t>(3,2)</a:t>
                </a:r>
                <a:r>
                  <a:rPr lang="zh-CN" altLang="zh-CN" sz="2800" dirty="0"/>
                  <a:t>间的距离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|AB|</a:t>
                </a:r>
                <a:r>
                  <a:rPr lang="zh-CN" altLang="zh-CN" sz="2800" dirty="0"/>
                  <a:t>的最小值</a:t>
                </a:r>
                <a:r>
                  <a:rPr lang="en-US" altLang="zh-CN" sz="2800" i="1" dirty="0"/>
                  <a:t>|</a:t>
                </a:r>
                <a:r>
                  <a:rPr lang="en-US" altLang="zh-CN" sz="2800" i="1" dirty="0" err="1"/>
                  <a:t>AB|</a:t>
                </a:r>
                <a:r>
                  <a:rPr lang="en-US" altLang="zh-CN" sz="2800" baseline="-25000" dirty="0" err="1"/>
                  <a:t>min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.</a:t>
                </a:r>
                <a:r>
                  <a:rPr lang="zh-CN" altLang="en-US" sz="2800" dirty="0">
                    <a:solidFill>
                      <a:srgbClr val="C00000"/>
                    </a:solidFill>
                  </a:rPr>
                  <a:t>（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|AB|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的最小值是过点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(1,1)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且垂直于过该点的直径的弦的长</a:t>
                </a:r>
                <a:r>
                  <a:rPr lang="zh-CN" altLang="en-US" sz="2800" dirty="0">
                    <a:solidFill>
                      <a:srgbClr val="C00000"/>
                    </a:solidFill>
                  </a:rPr>
                  <a:t>）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1034395"/>
                <a:ext cx="11634106" cy="4343625"/>
              </a:xfrm>
              <a:prstGeom prst="rect">
                <a:avLst/>
              </a:prstGeom>
              <a:blipFill rotWithShape="0">
                <a:blip r:embed="rId2"/>
                <a:stretch>
                  <a:fillRect l="-1048" b="-1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23850" y="469047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34043" y="443490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    </a:t>
            </a:r>
            <a:r>
              <a:rPr lang="en-US" altLang="zh-CN" sz="2800" dirty="0" smtClean="0"/>
              <a:t>[</a:t>
            </a:r>
            <a:r>
              <a:rPr lang="en-US" altLang="zh-CN" sz="2800" dirty="0"/>
              <a:t>2017</a:t>
            </a:r>
            <a:r>
              <a:rPr lang="zh-CN" altLang="zh-CN" sz="2800" dirty="0"/>
              <a:t>全国卷</a:t>
            </a:r>
            <a:r>
              <a:rPr lang="en-US" altLang="zh-CN" sz="2800" dirty="0"/>
              <a:t>Ⅲ,20,12</a:t>
            </a:r>
            <a:r>
              <a:rPr lang="zh-CN" altLang="zh-CN" sz="2800" dirty="0"/>
              <a:t>分</a:t>
            </a:r>
            <a:r>
              <a:rPr lang="en-US" altLang="zh-CN" sz="2800" dirty="0" smtClean="0"/>
              <a:t>][</a:t>
            </a:r>
            <a:r>
              <a:rPr lang="zh-CN" altLang="en-US" sz="2800" dirty="0" smtClean="0"/>
              <a:t>文</a:t>
            </a:r>
            <a:r>
              <a:rPr lang="en-US" altLang="zh-CN" sz="2800" dirty="0" smtClean="0"/>
              <a:t>]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直角坐标系</a:t>
            </a:r>
            <a:r>
              <a:rPr lang="en-US" altLang="zh-CN" sz="2800" i="1" dirty="0" err="1"/>
              <a:t>xOy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曲线</a:t>
            </a:r>
            <a:r>
              <a:rPr lang="en-US" altLang="zh-CN" sz="2800" i="1" dirty="0"/>
              <a:t>y=x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+mx-</a:t>
            </a:r>
            <a:r>
              <a:rPr lang="en-US" altLang="zh-CN" sz="2800" dirty="0"/>
              <a:t>2</a:t>
            </a:r>
            <a:r>
              <a:rPr lang="zh-CN" altLang="zh-CN" sz="2800" dirty="0"/>
              <a:t>与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轴交于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zh-CN" altLang="zh-CN" sz="2800" dirty="0"/>
              <a:t>两点</a:t>
            </a:r>
            <a:r>
              <a:rPr lang="en-US" altLang="zh-CN" sz="2800" dirty="0"/>
              <a:t>,</a:t>
            </a:r>
            <a:r>
              <a:rPr lang="zh-CN" altLang="zh-CN" sz="2800" dirty="0"/>
              <a:t>点</a:t>
            </a:r>
            <a:r>
              <a:rPr lang="en-US" altLang="zh-CN" sz="2800" i="1" dirty="0"/>
              <a:t>C</a:t>
            </a:r>
            <a:r>
              <a:rPr lang="zh-CN" altLang="zh-CN" sz="2800" dirty="0"/>
              <a:t>的坐标为</a:t>
            </a:r>
            <a:r>
              <a:rPr lang="en-US" altLang="zh-CN" sz="2800" dirty="0"/>
              <a:t>(0,1)</a:t>
            </a:r>
            <a:r>
              <a:rPr lang="en-US" altLang="zh-CN" sz="2800" i="1" dirty="0"/>
              <a:t>.</a:t>
            </a:r>
            <a:r>
              <a:rPr lang="zh-CN" altLang="zh-CN" sz="2800" dirty="0"/>
              <a:t>当</a:t>
            </a:r>
            <a:r>
              <a:rPr lang="en-US" altLang="zh-CN" sz="2800" i="1" dirty="0"/>
              <a:t>m</a:t>
            </a:r>
            <a:r>
              <a:rPr lang="zh-CN" altLang="zh-CN" sz="2800" dirty="0"/>
              <a:t>变化时</a:t>
            </a:r>
            <a:r>
              <a:rPr lang="en-US" altLang="zh-CN" sz="2800" dirty="0"/>
              <a:t>,</a:t>
            </a:r>
            <a:r>
              <a:rPr lang="zh-CN" altLang="zh-CN" sz="2800" dirty="0"/>
              <a:t>解答下列问题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能否出现</a:t>
            </a:r>
            <a:r>
              <a:rPr lang="en-US" altLang="zh-CN" sz="2800" i="1" dirty="0"/>
              <a:t>AC</a:t>
            </a:r>
            <a:r>
              <a:rPr lang="en-US" altLang="zh-CN" sz="2800" dirty="0"/>
              <a:t>⊥</a:t>
            </a:r>
            <a:r>
              <a:rPr lang="en-US" altLang="zh-CN" sz="2800" i="1" dirty="0"/>
              <a:t>BC</a:t>
            </a:r>
            <a:r>
              <a:rPr lang="zh-CN" altLang="zh-CN" sz="2800" dirty="0"/>
              <a:t>的情况</a:t>
            </a:r>
            <a:r>
              <a:rPr lang="en-US" altLang="zh-CN" sz="2800" dirty="0"/>
              <a:t>?</a:t>
            </a:r>
            <a:r>
              <a:rPr lang="zh-CN" altLang="zh-CN" sz="2800" dirty="0"/>
              <a:t>说明理由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证明过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en-US" altLang="zh-CN" sz="2800" dirty="0"/>
              <a:t>,</a:t>
            </a:r>
            <a:r>
              <a:rPr lang="en-US" altLang="zh-CN" sz="2800" i="1" dirty="0"/>
              <a:t>C</a:t>
            </a:r>
            <a:r>
              <a:rPr lang="zh-CN" altLang="zh-CN" sz="2800" dirty="0"/>
              <a:t>三点的圆在</a:t>
            </a:r>
            <a:r>
              <a:rPr lang="en-US" altLang="zh-CN" sz="2800" i="1" dirty="0"/>
              <a:t>y</a:t>
            </a:r>
            <a:r>
              <a:rPr lang="zh-CN" altLang="zh-CN" sz="2800" dirty="0"/>
              <a:t>轴上截得的弦长为定值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矩形 12">
                <a:extLst>
                  <a:ext uri="{FF2B5EF4-FFF2-40B4-BE49-F238E27FC236}">
                    <a14:artisticCrisscrossEtching xmlns="" id="{C5D1C5FA-CB19-4F1A-8BC2-1310DB698458}"/>
                  </a:ext>
                </a:extLst>
              </p:cNvPr>
              <p:cNvSpPr/>
              <p:nvPr/>
            </p:nvSpPr>
            <p:spPr>
              <a:xfrm>
                <a:off x="288030" y="3121146"/>
                <a:ext cx="11615937" cy="27603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思维导引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利用设而不求法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借助向量的方法推证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altLang="zh-CN" sz="2800" i="1" dirty="0"/>
                  <a:t>·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altLang="zh-CN" sz="2800" dirty="0"/>
                  <a:t>≠0,</a:t>
                </a:r>
                <a:r>
                  <a:rPr lang="zh-CN" altLang="zh-CN" sz="2800" dirty="0"/>
                  <a:t>进而得出不会出现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的情况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(2)</a:t>
                </a:r>
                <a:r>
                  <a:rPr lang="zh-CN" altLang="zh-CN" sz="2800" dirty="0"/>
                  <a:t>思路一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先由条件求得过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三点的圆的方程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再令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求得圆与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轴的交点坐标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最后可证得</a:t>
                </a:r>
                <a:r>
                  <a:rPr lang="en-US" altLang="zh-CN" sz="2800" dirty="0"/>
                  <a:t>“</a:t>
                </a:r>
                <a:r>
                  <a:rPr lang="zh-CN" altLang="zh-CN" sz="2800" dirty="0"/>
                  <a:t>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三点的圆在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轴上截得的弦长为定值</a:t>
                </a:r>
                <a:r>
                  <a:rPr lang="en-US" altLang="zh-CN" sz="2800" dirty="0"/>
                  <a:t>”;</a:t>
                </a:r>
                <a:r>
                  <a:rPr lang="zh-CN" altLang="zh-CN" sz="2800" dirty="0"/>
                  <a:t>思路二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利用平面几何中的相交弦定理求解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4:artisticCrisscrossEtching xmlns:a14="http://schemas.microsoft.com/office/drawing/2010/main" xmlns="" id="{C5D1C5FA-CB19-4F1A-8BC2-1310DB6984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30" y="3121146"/>
                <a:ext cx="11615937" cy="2760307"/>
              </a:xfrm>
              <a:prstGeom prst="rect">
                <a:avLst/>
              </a:prstGeom>
              <a:blipFill rotWithShape="0">
                <a:blip r:embed="rId2"/>
                <a:stretch>
                  <a:fillRect l="-1049" b="-2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59394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469047"/>
                <a:ext cx="11634106" cy="5238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不能出现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的情况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理由如下</a:t>
                </a:r>
                <a:r>
                  <a:rPr lang="en-US" altLang="zh-CN" sz="2800" dirty="0"/>
                  <a:t>: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,0),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,0),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是方程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+mx-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的两根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又点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的坐标为</a:t>
                </a:r>
                <a:r>
                  <a:rPr lang="en-US" altLang="zh-CN" sz="2800" dirty="0"/>
                  <a:t>(0,1),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,1)·(</a:t>
                </a:r>
                <a:r>
                  <a:rPr lang="en-US" altLang="zh-CN" sz="2800" i="1" dirty="0"/>
                  <a:t>-x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,1)</a:t>
                </a:r>
                <a:r>
                  <a:rPr lang="en-US" altLang="zh-CN" sz="2800" i="1" dirty="0"/>
                  <a:t>=x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1≠0,</a:t>
                </a:r>
                <a:r>
                  <a:rPr lang="zh-CN" altLang="zh-CN" sz="2800" dirty="0"/>
                  <a:t>所以不能出现</a:t>
                </a:r>
                <a:r>
                  <a:rPr lang="en-US" altLang="zh-CN" sz="2800" i="1" dirty="0"/>
                  <a:t>AC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BC</a:t>
                </a:r>
                <a:r>
                  <a:rPr lang="zh-CN" altLang="zh-CN" sz="2800" dirty="0"/>
                  <a:t>的情况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b="1" dirty="0"/>
                  <a:t>解法一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由题意知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三点的圆的圆心必在线段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的垂直平分线上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设圆心</a:t>
                </a:r>
                <a:r>
                  <a:rPr lang="en-US" altLang="zh-CN" sz="2800" i="1" dirty="0"/>
                  <a:t>E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可得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=-m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|EA|=|EC|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-x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化简得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所以圆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的方程为</a:t>
                </a:r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469047"/>
                <a:ext cx="11634106" cy="5238101"/>
              </a:xfrm>
              <a:prstGeom prst="rect">
                <a:avLst/>
              </a:prstGeom>
              <a:blipFill rotWithShape="0">
                <a:blip r:embed="rId2"/>
                <a:stretch>
                  <a:fillRect l="-1048" r="-1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23850" y="469047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9303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221599"/>
                <a:ext cx="11634106" cy="48828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所以过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三点的圆在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轴上截得的弦长为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3,</a:t>
                </a:r>
                <a:r>
                  <a:rPr lang="zh-CN" altLang="zh-CN" sz="2800" dirty="0"/>
                  <a:t>即过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三点的圆在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轴上截得的弦长为定值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设过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三点的圆与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轴的另一个交点为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可知原点</a:t>
                </a:r>
                <a:r>
                  <a:rPr lang="en-US" altLang="zh-CN" sz="2800" i="1" dirty="0"/>
                  <a:t>O</a:t>
                </a:r>
                <a:r>
                  <a:rPr lang="zh-CN" altLang="zh-CN" sz="2800" dirty="0"/>
                  <a:t>在圆内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则由相交弦定理可得</a:t>
                </a:r>
                <a:r>
                  <a:rPr lang="en-US" altLang="zh-CN" sz="2800" i="1" dirty="0"/>
                  <a:t>|OC|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|OD|=|OA|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|OB|=|x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|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|x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|=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 smtClean="0">
                    <a:solidFill>
                      <a:srgbClr val="C00000"/>
                    </a:solidFill>
                  </a:rPr>
                  <a:t>.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利用相交弦定理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: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若圆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O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的两条弦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AB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CD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交于一点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P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|PA|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|PB|=|PC|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srgbClr val="C00000"/>
                    </a:solidFill>
                  </a:rPr>
                  <a:t>|PD|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|OC|=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|OD|=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所以过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三点的圆在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轴上截得的弦长为</a:t>
                </a:r>
                <a:r>
                  <a:rPr lang="en-US" altLang="zh-CN" sz="2800" i="1" dirty="0"/>
                  <a:t>|OC|+|OD|=</a:t>
                </a:r>
                <a:r>
                  <a:rPr lang="en-US" altLang="zh-CN" sz="2800" dirty="0"/>
                  <a:t>3,</a:t>
                </a:r>
                <a:r>
                  <a:rPr lang="zh-CN" altLang="zh-CN" sz="2800" dirty="0"/>
                  <a:t>为定值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221599"/>
                <a:ext cx="11634106" cy="4882875"/>
              </a:xfrm>
              <a:prstGeom prst="rect">
                <a:avLst/>
              </a:prstGeom>
              <a:blipFill rotWithShape="0">
                <a:blip r:embed="rId2"/>
                <a:stretch>
                  <a:fillRect l="-1048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04512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11465" y="304598"/>
                <a:ext cx="8563116" cy="3408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方法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总结</a:t>
                </a:r>
                <a:endParaRPr lang="en-US" altLang="zh-CN" sz="2800" b="1" dirty="0" smtClean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2800" b="1" dirty="0" smtClean="0"/>
                  <a:t>求解</a:t>
                </a:r>
                <a:r>
                  <a:rPr lang="zh-CN" altLang="en-US" sz="2800" b="1" dirty="0"/>
                  <a:t>圆的弦长问题的</a:t>
                </a:r>
                <a:r>
                  <a:rPr lang="zh-CN" altLang="en-US" sz="2800" b="1" dirty="0" smtClean="0"/>
                  <a:t>方法</a:t>
                </a: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(</a:t>
                </a:r>
                <a:r>
                  <a:rPr lang="en-US" altLang="zh-CN" sz="2800" b="1" dirty="0"/>
                  <a:t>1)</a:t>
                </a:r>
                <a:r>
                  <a:rPr lang="zh-CN" altLang="zh-CN" sz="2800" b="1" dirty="0"/>
                  <a:t>几何法</a:t>
                </a:r>
                <a:r>
                  <a:rPr lang="en-US" altLang="zh-CN" sz="2800" b="1" dirty="0"/>
                  <a:t>:</a:t>
                </a:r>
                <a:r>
                  <a:rPr lang="zh-CN" altLang="zh-CN" sz="2800" dirty="0"/>
                  <a:t>如</a:t>
                </a:r>
                <a:r>
                  <a:rPr lang="zh-CN" altLang="zh-CN" sz="2800" dirty="0" smtClean="0"/>
                  <a:t>图所</a:t>
                </a:r>
                <a:r>
                  <a:rPr lang="zh-CN" altLang="zh-CN" sz="2800" dirty="0"/>
                  <a:t>示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被圆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截得的弦为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圆的半径为</a:t>
                </a:r>
                <a:r>
                  <a:rPr lang="en-US" altLang="zh-CN" sz="2800" i="1" dirty="0"/>
                  <a:t>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圆心到直线的距离为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则有关系式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|AB|=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65" y="304598"/>
                <a:ext cx="8563116" cy="3408434"/>
              </a:xfrm>
              <a:prstGeom prst="rect">
                <a:avLst/>
              </a:prstGeom>
              <a:blipFill rotWithShape="0">
                <a:blip r:embed="rId3"/>
                <a:stretch>
                  <a:fillRect l="-1496" b="-1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xh15gksfxxjy2.jpg" descr="id:214750127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616950" y="1392600"/>
            <a:ext cx="3051039" cy="23802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矩形 9"/>
              <p:cNvSpPr/>
              <p:nvPr/>
            </p:nvSpPr>
            <p:spPr>
              <a:xfrm>
                <a:off x="211465" y="3713032"/>
                <a:ext cx="11822490" cy="2700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+mj-lt"/>
                  </a:rPr>
                  <a:t>(2)</a:t>
                </a:r>
                <a:r>
                  <a:rPr lang="zh-CN" altLang="zh-CN" sz="2800" b="1" dirty="0">
                    <a:latin typeface="+mj-lt"/>
                  </a:rPr>
                  <a:t>代数法</a:t>
                </a:r>
                <a:r>
                  <a:rPr lang="en-US" altLang="zh-CN" sz="2800" b="1" dirty="0">
                    <a:latin typeface="+mj-lt"/>
                  </a:rPr>
                  <a:t>:</a:t>
                </a:r>
                <a:r>
                  <a:rPr lang="zh-CN" altLang="zh-CN" sz="2800" dirty="0">
                    <a:latin typeface="+mj-lt"/>
                  </a:rPr>
                  <a:t>若斜率为</a:t>
                </a:r>
                <a:r>
                  <a:rPr lang="en-US" altLang="zh-CN" sz="2800" i="1" dirty="0">
                    <a:latin typeface="+mj-lt"/>
                  </a:rPr>
                  <a:t>k</a:t>
                </a:r>
                <a:r>
                  <a:rPr lang="zh-CN" altLang="zh-CN" sz="2800" dirty="0">
                    <a:latin typeface="+mj-lt"/>
                  </a:rPr>
                  <a:t>的直线与圆相交于</a:t>
                </a:r>
                <a:r>
                  <a:rPr lang="en-US" altLang="zh-CN" sz="2800" i="1" dirty="0">
                    <a:latin typeface="+mj-lt"/>
                  </a:rPr>
                  <a:t>A</a:t>
                </a:r>
                <a:r>
                  <a:rPr lang="en-US" altLang="zh-CN" sz="2800" dirty="0">
                    <a:latin typeface="+mj-lt"/>
                  </a:rPr>
                  <a:t>(</a:t>
                </a:r>
                <a:r>
                  <a:rPr lang="en-US" altLang="zh-CN" sz="2800" i="1" dirty="0" err="1">
                    <a:latin typeface="+mj-lt"/>
                  </a:rPr>
                  <a:t>x</a:t>
                </a:r>
                <a:r>
                  <a:rPr lang="en-US" altLang="zh-CN" sz="2800" i="1" baseline="-25000" dirty="0" err="1">
                    <a:latin typeface="+mj-lt"/>
                  </a:rPr>
                  <a:t>A</a:t>
                </a:r>
                <a:r>
                  <a:rPr lang="en-US" altLang="zh-CN" sz="2800" dirty="0" err="1">
                    <a:latin typeface="+mj-lt"/>
                  </a:rPr>
                  <a:t>,</a:t>
                </a:r>
                <a:r>
                  <a:rPr lang="en-US" altLang="zh-CN" sz="2800" i="1" dirty="0" err="1">
                    <a:latin typeface="+mj-lt"/>
                  </a:rPr>
                  <a:t>y</a:t>
                </a:r>
                <a:r>
                  <a:rPr lang="en-US" altLang="zh-CN" sz="2800" i="1" baseline="-25000" dirty="0" err="1">
                    <a:latin typeface="+mj-lt"/>
                  </a:rPr>
                  <a:t>A</a:t>
                </a:r>
                <a:r>
                  <a:rPr lang="en-US" altLang="zh-CN" sz="2800" dirty="0">
                    <a:latin typeface="+mj-lt"/>
                  </a:rPr>
                  <a:t>),</a:t>
                </a:r>
                <a:r>
                  <a:rPr lang="en-US" altLang="zh-CN" sz="2800" i="1" dirty="0">
                    <a:latin typeface="+mj-lt"/>
                  </a:rPr>
                  <a:t>B</a:t>
                </a:r>
                <a:r>
                  <a:rPr lang="en-US" altLang="zh-CN" sz="2800" dirty="0">
                    <a:latin typeface="+mj-lt"/>
                  </a:rPr>
                  <a:t>(</a:t>
                </a:r>
                <a:r>
                  <a:rPr lang="en-US" altLang="zh-CN" sz="2800" i="1" dirty="0" err="1">
                    <a:latin typeface="+mj-lt"/>
                  </a:rPr>
                  <a:t>x</a:t>
                </a:r>
                <a:r>
                  <a:rPr lang="en-US" altLang="zh-CN" sz="2800" i="1" baseline="-25000" dirty="0" err="1">
                    <a:latin typeface="+mj-lt"/>
                  </a:rPr>
                  <a:t>B</a:t>
                </a:r>
                <a:r>
                  <a:rPr lang="en-US" altLang="zh-CN" sz="2800" dirty="0" err="1">
                    <a:latin typeface="+mj-lt"/>
                  </a:rPr>
                  <a:t>,</a:t>
                </a:r>
                <a:r>
                  <a:rPr lang="en-US" altLang="zh-CN" sz="2800" i="1" dirty="0" err="1">
                    <a:latin typeface="+mj-lt"/>
                  </a:rPr>
                  <a:t>y</a:t>
                </a:r>
                <a:r>
                  <a:rPr lang="en-US" altLang="zh-CN" sz="2800" i="1" baseline="-25000" dirty="0" err="1">
                    <a:latin typeface="+mj-lt"/>
                  </a:rPr>
                  <a:t>B</a:t>
                </a:r>
                <a:r>
                  <a:rPr lang="en-US" altLang="zh-CN" sz="2800" dirty="0">
                    <a:latin typeface="+mj-lt"/>
                  </a:rPr>
                  <a:t>)</a:t>
                </a:r>
                <a:r>
                  <a:rPr lang="zh-CN" altLang="zh-CN" sz="2800" dirty="0">
                    <a:latin typeface="+mj-lt"/>
                  </a:rPr>
                  <a:t>两点</a:t>
                </a:r>
                <a:r>
                  <a:rPr lang="en-US" altLang="zh-CN" sz="2800" dirty="0">
                    <a:latin typeface="+mj-lt"/>
                  </a:rPr>
                  <a:t>,</a:t>
                </a:r>
                <a:r>
                  <a:rPr lang="zh-CN" altLang="zh-CN" sz="2800" dirty="0">
                    <a:latin typeface="+mj-lt"/>
                  </a:rPr>
                  <a:t>则</a:t>
                </a:r>
                <a:r>
                  <a:rPr lang="en-US" altLang="zh-CN" sz="2800" i="1" dirty="0">
                    <a:latin typeface="+mj-lt"/>
                  </a:rPr>
                  <a:t>|AB|=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dirty="0">
                    <a:latin typeface="+mj-lt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>
                            <a:latin typeface="+mj-lt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latin typeface="+mj-lt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latin typeface="+mj-lt"/>
                          </a:rPr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i="1" dirty="0">
                    <a:latin typeface="+mj-lt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latin typeface="+mj-lt"/>
                  </a:rPr>
                  <a:t>|</a:t>
                </a:r>
                <a:r>
                  <a:rPr lang="en-US" altLang="zh-CN" sz="2800" i="1" dirty="0" err="1">
                    <a:latin typeface="+mj-lt"/>
                  </a:rPr>
                  <a:t>y</a:t>
                </a:r>
                <a:r>
                  <a:rPr lang="en-US" altLang="zh-CN" sz="2800" i="1" baseline="-25000" dirty="0" err="1">
                    <a:latin typeface="+mj-lt"/>
                  </a:rPr>
                  <a:t>A</a:t>
                </a:r>
                <a:r>
                  <a:rPr lang="en-US" altLang="zh-CN" sz="2800" i="1" dirty="0" err="1">
                    <a:latin typeface="+mj-lt"/>
                  </a:rPr>
                  <a:t>-y</a:t>
                </a:r>
                <a:r>
                  <a:rPr lang="en-US" altLang="zh-CN" sz="2800" i="1" baseline="-25000" dirty="0" err="1">
                    <a:latin typeface="+mj-lt"/>
                  </a:rPr>
                  <a:t>B</a:t>
                </a:r>
                <a:r>
                  <a:rPr lang="en-US" altLang="zh-CN" sz="2800" i="1" dirty="0">
                    <a:latin typeface="+mj-lt"/>
                  </a:rPr>
                  <a:t>|</a:t>
                </a:r>
                <a:r>
                  <a:rPr lang="en-US" altLang="zh-CN" sz="2800" dirty="0">
                    <a:latin typeface="+mj-lt"/>
                  </a:rPr>
                  <a:t>(</a:t>
                </a:r>
                <a:r>
                  <a:rPr lang="zh-CN" altLang="zh-CN" sz="2800" dirty="0">
                    <a:latin typeface="+mj-lt"/>
                  </a:rPr>
                  <a:t>其中</a:t>
                </a:r>
                <a:r>
                  <a:rPr lang="en-US" altLang="zh-CN" sz="2800" i="1" dirty="0">
                    <a:latin typeface="+mj-lt"/>
                  </a:rPr>
                  <a:t>k</a:t>
                </a:r>
                <a:r>
                  <a:rPr lang="en-US" altLang="zh-CN" sz="2800" dirty="0">
                    <a:latin typeface="+mj-lt"/>
                  </a:rPr>
                  <a:t>≠0)</a:t>
                </a:r>
                <a:r>
                  <a:rPr lang="en-US" altLang="zh-CN" sz="2800" i="1" dirty="0">
                    <a:latin typeface="+mj-lt"/>
                  </a:rPr>
                  <a:t>.</a:t>
                </a:r>
                <a:r>
                  <a:rPr lang="zh-CN" altLang="zh-CN" sz="2800" dirty="0">
                    <a:latin typeface="+mj-lt"/>
                  </a:rPr>
                  <a:t>特别地</a:t>
                </a:r>
                <a:r>
                  <a:rPr lang="en-US" altLang="zh-CN" sz="2800" dirty="0">
                    <a:latin typeface="+mj-lt"/>
                  </a:rPr>
                  <a:t>,</a:t>
                </a:r>
                <a:r>
                  <a:rPr lang="zh-CN" altLang="zh-CN" sz="2800" dirty="0">
                    <a:latin typeface="+mj-lt"/>
                  </a:rPr>
                  <a:t>当</a:t>
                </a:r>
                <a:r>
                  <a:rPr lang="en-US" altLang="zh-CN" sz="2800" i="1" dirty="0">
                    <a:latin typeface="+mj-lt"/>
                  </a:rPr>
                  <a:t>k=</a:t>
                </a:r>
                <a:r>
                  <a:rPr lang="en-US" altLang="zh-CN" sz="2800" dirty="0">
                    <a:latin typeface="+mj-lt"/>
                  </a:rPr>
                  <a:t>0</a:t>
                </a:r>
                <a:r>
                  <a:rPr lang="zh-CN" altLang="zh-CN" sz="2800" dirty="0">
                    <a:latin typeface="+mj-lt"/>
                  </a:rPr>
                  <a:t>时</a:t>
                </a:r>
                <a:r>
                  <a:rPr lang="en-US" altLang="zh-CN" sz="2800" dirty="0">
                    <a:latin typeface="+mj-lt"/>
                  </a:rPr>
                  <a:t>,</a:t>
                </a:r>
                <a:r>
                  <a:rPr lang="en-US" altLang="zh-CN" sz="2800" i="1" dirty="0">
                    <a:latin typeface="+mj-lt"/>
                  </a:rPr>
                  <a:t>|AB|=|</a:t>
                </a:r>
                <a:r>
                  <a:rPr lang="en-US" altLang="zh-CN" sz="2800" i="1" dirty="0" err="1">
                    <a:latin typeface="+mj-lt"/>
                  </a:rPr>
                  <a:t>x</a:t>
                </a:r>
                <a:r>
                  <a:rPr lang="en-US" altLang="zh-CN" sz="2800" i="1" baseline="-25000" dirty="0" err="1">
                    <a:latin typeface="+mj-lt"/>
                  </a:rPr>
                  <a:t>A</a:t>
                </a:r>
                <a:r>
                  <a:rPr lang="en-US" altLang="zh-CN" sz="2800" i="1" dirty="0" err="1">
                    <a:latin typeface="+mj-lt"/>
                  </a:rPr>
                  <a:t>-x</a:t>
                </a:r>
                <a:r>
                  <a:rPr lang="en-US" altLang="zh-CN" sz="2800" i="1" baseline="-25000" dirty="0" err="1">
                    <a:latin typeface="+mj-lt"/>
                  </a:rPr>
                  <a:t>B</a:t>
                </a:r>
                <a:r>
                  <a:rPr lang="en-US" altLang="zh-CN" sz="2800" i="1" dirty="0">
                    <a:latin typeface="+mj-lt"/>
                  </a:rPr>
                  <a:t>|</a:t>
                </a:r>
                <a:r>
                  <a:rPr lang="en-US" altLang="zh-CN" sz="2800" dirty="0">
                    <a:latin typeface="+mj-lt"/>
                  </a:rPr>
                  <a:t>;</a:t>
                </a:r>
                <a:r>
                  <a:rPr lang="zh-CN" altLang="zh-CN" sz="2800" dirty="0">
                    <a:latin typeface="+mj-lt"/>
                  </a:rPr>
                  <a:t>当斜率不存在时</a:t>
                </a:r>
                <a:r>
                  <a:rPr lang="en-US" altLang="zh-CN" sz="2800" dirty="0">
                    <a:latin typeface="+mj-lt"/>
                  </a:rPr>
                  <a:t>,</a:t>
                </a:r>
                <a:r>
                  <a:rPr lang="en-US" altLang="zh-CN" sz="2800" i="1" dirty="0">
                    <a:latin typeface="+mj-lt"/>
                  </a:rPr>
                  <a:t>|AB|=|</a:t>
                </a:r>
                <a:r>
                  <a:rPr lang="en-US" altLang="zh-CN" sz="2800" i="1" dirty="0" err="1">
                    <a:latin typeface="+mj-lt"/>
                  </a:rPr>
                  <a:t>y</a:t>
                </a:r>
                <a:r>
                  <a:rPr lang="en-US" altLang="zh-CN" sz="2800" i="1" baseline="-25000" dirty="0" err="1">
                    <a:latin typeface="+mj-lt"/>
                  </a:rPr>
                  <a:t>A</a:t>
                </a:r>
                <a:r>
                  <a:rPr lang="en-US" altLang="zh-CN" sz="2800" i="1" dirty="0" err="1">
                    <a:latin typeface="+mj-lt"/>
                  </a:rPr>
                  <a:t>-y</a:t>
                </a:r>
                <a:r>
                  <a:rPr lang="en-US" altLang="zh-CN" sz="2800" i="1" baseline="-25000" dirty="0" err="1">
                    <a:latin typeface="+mj-lt"/>
                  </a:rPr>
                  <a:t>B</a:t>
                </a:r>
                <a:r>
                  <a:rPr lang="en-US" altLang="zh-CN" sz="2800" i="1" dirty="0">
                    <a:latin typeface="+mj-lt"/>
                  </a:rPr>
                  <a:t>|.</a:t>
                </a:r>
                <a:endParaRPr lang="zh-CN" altLang="zh-CN" sz="2800" dirty="0">
                  <a:latin typeface="+mj-lt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65" y="3713032"/>
                <a:ext cx="11822490" cy="2700291"/>
              </a:xfrm>
              <a:prstGeom prst="rect">
                <a:avLst/>
              </a:prstGeom>
              <a:blipFill rotWithShape="0">
                <a:blip r:embed="rId5"/>
                <a:stretch>
                  <a:fillRect l="-1083" b="-2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7108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4:artisticCrisscrossEtching xmlns="" xmlns:a14="http://schemas.microsoft.com/office/drawing/2010/main" xmlns:mc="http://schemas.openxmlformats.org/markup-compatibility/2006" id="{CB3372A6-A552-4047-9E71-E67C1B45C963}"/>
              </a:ext>
            </a:extLst>
          </p:cNvPr>
          <p:cNvSpPr/>
          <p:nvPr/>
        </p:nvSpPr>
        <p:spPr>
          <a:xfrm>
            <a:off x="256620" y="388561"/>
            <a:ext cx="117239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/>
              <a:t>当</a:t>
            </a:r>
            <a:r>
              <a:rPr lang="zh-CN" altLang="zh-CN" sz="2800" dirty="0"/>
              <a:t>直线与圆相交时</a:t>
            </a:r>
            <a:r>
              <a:rPr lang="en-US" altLang="zh-CN" sz="2800" dirty="0"/>
              <a:t>,</a:t>
            </a:r>
            <a:r>
              <a:rPr lang="zh-CN" altLang="zh-CN" sz="2800" dirty="0"/>
              <a:t>半径、半弦、弦心距所构成的直角三角形</a:t>
            </a:r>
            <a:r>
              <a:rPr lang="en-US" altLang="zh-CN" sz="2800" dirty="0"/>
              <a:t>(</a:t>
            </a:r>
            <a:r>
              <a:rPr lang="zh-CN" altLang="zh-CN" sz="2800" dirty="0"/>
              <a:t>如</a:t>
            </a:r>
            <a:r>
              <a:rPr lang="zh-CN" altLang="zh-CN" sz="2800" dirty="0" smtClean="0"/>
              <a:t>图中</a:t>
            </a:r>
            <a:r>
              <a:rPr lang="zh-CN" altLang="zh-CN" sz="2800" dirty="0"/>
              <a:t>的</a:t>
            </a:r>
            <a:r>
              <a:rPr lang="en-US" altLang="zh-CN" sz="2800" dirty="0" err="1"/>
              <a:t>Rt△</a:t>
            </a:r>
            <a:r>
              <a:rPr lang="en-US" altLang="zh-CN" sz="2800" i="1" dirty="0" err="1"/>
              <a:t>ADC</a:t>
            </a:r>
            <a:r>
              <a:rPr lang="en-US" altLang="zh-CN" sz="2800" dirty="0"/>
              <a:t>),</a:t>
            </a:r>
            <a:r>
              <a:rPr lang="zh-CN" altLang="zh-CN" sz="2800" dirty="0"/>
              <a:t>在解题时要注意把它和点到直线的距离公式结合起来</a:t>
            </a:r>
            <a:r>
              <a:rPr lang="zh-CN" altLang="zh-CN" sz="2800" dirty="0" smtClean="0"/>
              <a:t>使用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56619" y="1840925"/>
                <a:ext cx="11517691" cy="36174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+mj-ea"/>
                    <a:ea typeface="+mj-ea"/>
                  </a:rPr>
                  <a:t>2.</a:t>
                </a:r>
                <a:r>
                  <a:rPr lang="zh-CN" altLang="zh-CN" sz="2800" b="1" dirty="0" smtClean="0">
                    <a:latin typeface="+mj-ea"/>
                    <a:ea typeface="+mj-ea"/>
                  </a:rPr>
                  <a:t>求</a:t>
                </a:r>
                <a:r>
                  <a:rPr lang="zh-CN" altLang="zh-CN" sz="2800" b="1" dirty="0">
                    <a:latin typeface="+mj-ea"/>
                    <a:ea typeface="+mj-ea"/>
                  </a:rPr>
                  <a:t>圆中的弦长问题的</a:t>
                </a:r>
                <a:r>
                  <a:rPr lang="zh-CN" altLang="zh-CN" sz="2800" b="1" dirty="0" smtClean="0">
                    <a:latin typeface="+mj-ea"/>
                    <a:ea typeface="+mj-ea"/>
                  </a:rPr>
                  <a:t>技巧</a:t>
                </a:r>
                <a:endParaRPr lang="en-US" altLang="zh-CN" sz="2800" b="1" dirty="0" smtClean="0"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+mj-ea"/>
                    <a:ea typeface="+mj-ea"/>
                  </a:rPr>
                  <a:t>(</a:t>
                </a:r>
                <a:r>
                  <a:rPr lang="en-US" altLang="zh-CN" sz="2800" dirty="0">
                    <a:latin typeface="+mj-ea"/>
                    <a:ea typeface="+mj-ea"/>
                  </a:rPr>
                  <a:t>1)</a:t>
                </a:r>
                <a:r>
                  <a:rPr lang="zh-CN" altLang="zh-CN" sz="2800" dirty="0">
                    <a:latin typeface="+mj-ea"/>
                    <a:ea typeface="+mj-ea"/>
                  </a:rPr>
                  <a:t>垂直于弦的直径平分这条弦</a:t>
                </a:r>
                <a:r>
                  <a:rPr lang="en-US" altLang="zh-CN" sz="2800" dirty="0" smtClean="0">
                    <a:latin typeface="+mj-ea"/>
                    <a:ea typeface="+mj-ea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+mj-ea"/>
                    <a:ea typeface="+mj-ea"/>
                  </a:rPr>
                  <a:t>(</a:t>
                </a:r>
                <a:r>
                  <a:rPr lang="en-US" altLang="zh-CN" sz="2800" dirty="0">
                    <a:latin typeface="+mj-ea"/>
                    <a:ea typeface="+mj-ea"/>
                  </a:rPr>
                  <a:t>2)</a:t>
                </a:r>
                <a:r>
                  <a:rPr lang="zh-CN" altLang="zh-CN" sz="2800" dirty="0">
                    <a:latin typeface="+mj-ea"/>
                    <a:ea typeface="+mj-ea"/>
                  </a:rPr>
                  <a:t>圆心与弦的中点的连线垂直于这条弦</a:t>
                </a:r>
                <a:r>
                  <a:rPr lang="en-US" altLang="zh-CN" sz="2800" dirty="0" smtClean="0">
                    <a:latin typeface="+mj-ea"/>
                    <a:ea typeface="+mj-ea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+mj-ea"/>
                    <a:ea typeface="+mj-ea"/>
                  </a:rPr>
                  <a:t>(</a:t>
                </a:r>
                <a:r>
                  <a:rPr lang="en-US" altLang="zh-CN" sz="2800" dirty="0">
                    <a:latin typeface="+mj-ea"/>
                    <a:ea typeface="+mj-ea"/>
                  </a:rPr>
                  <a:t>3)</a:t>
                </a:r>
                <a:r>
                  <a:rPr lang="en-US" altLang="zh-CN" sz="2800" i="1" dirty="0">
                    <a:latin typeface="+mj-ea"/>
                    <a:ea typeface="+mj-ea"/>
                  </a:rPr>
                  <a:t>d</a:t>
                </a:r>
                <a:r>
                  <a:rPr lang="en-US" altLang="zh-CN" sz="2800" baseline="30000" dirty="0">
                    <a:latin typeface="+mj-ea"/>
                    <a:ea typeface="+mj-ea"/>
                  </a:rPr>
                  <a:t>2</a:t>
                </a:r>
                <a:r>
                  <a:rPr lang="en-US" altLang="zh-CN" sz="2800" i="1" dirty="0">
                    <a:latin typeface="+mj-ea"/>
                    <a:ea typeface="+mj-ea"/>
                  </a:rPr>
                  <a:t>+</a:t>
                </a:r>
                <a:r>
                  <a:rPr lang="en-US" altLang="zh-CN" sz="2800" dirty="0">
                    <a:latin typeface="+mj-ea"/>
                    <a:ea typeface="+mj-ea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  <a:ea typeface="+mj-ea"/>
                          </a:rPr>
                          <m:t>𝑙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+mj-ea"/>
                    <a:ea typeface="+mj-ea"/>
                  </a:rPr>
                  <a:t>)</a:t>
                </a:r>
                <a:r>
                  <a:rPr lang="en-US" altLang="zh-CN" sz="2800" baseline="30000" dirty="0">
                    <a:latin typeface="+mj-ea"/>
                    <a:ea typeface="+mj-ea"/>
                  </a:rPr>
                  <a:t>2</a:t>
                </a:r>
                <a:r>
                  <a:rPr lang="en-US" altLang="zh-CN" sz="2800" i="1" dirty="0">
                    <a:latin typeface="+mj-ea"/>
                    <a:ea typeface="+mj-ea"/>
                  </a:rPr>
                  <a:t>=r</a:t>
                </a:r>
                <a:r>
                  <a:rPr lang="en-US" altLang="zh-CN" sz="2800" baseline="30000" dirty="0">
                    <a:latin typeface="+mj-ea"/>
                    <a:ea typeface="+mj-ea"/>
                  </a:rPr>
                  <a:t>2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zh-CN" altLang="zh-CN" sz="2800" dirty="0">
                    <a:latin typeface="+mj-ea"/>
                    <a:ea typeface="+mj-ea"/>
                  </a:rPr>
                  <a:t>其中</a:t>
                </a:r>
                <a:r>
                  <a:rPr lang="en-US" altLang="zh-CN" sz="2800" i="1" dirty="0">
                    <a:latin typeface="+mj-ea"/>
                    <a:ea typeface="+mj-ea"/>
                  </a:rPr>
                  <a:t>r</a:t>
                </a:r>
                <a:r>
                  <a:rPr lang="zh-CN" altLang="zh-CN" sz="2800" dirty="0">
                    <a:latin typeface="+mj-ea"/>
                    <a:ea typeface="+mj-ea"/>
                  </a:rPr>
                  <a:t>为圆的半径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en-US" altLang="zh-CN" sz="2800" i="1" dirty="0">
                    <a:latin typeface="+mj-ea"/>
                    <a:ea typeface="+mj-ea"/>
                  </a:rPr>
                  <a:t>d</a:t>
                </a:r>
                <a:r>
                  <a:rPr lang="zh-CN" altLang="zh-CN" sz="2800" dirty="0">
                    <a:latin typeface="+mj-ea"/>
                    <a:ea typeface="+mj-ea"/>
                  </a:rPr>
                  <a:t>为弦心距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en-US" altLang="zh-CN" sz="2800" i="1" dirty="0">
                    <a:latin typeface="+mj-ea"/>
                    <a:ea typeface="+mj-ea"/>
                  </a:rPr>
                  <a:t>l</a:t>
                </a:r>
                <a:r>
                  <a:rPr lang="zh-CN" altLang="zh-CN" sz="2800" dirty="0">
                    <a:latin typeface="+mj-ea"/>
                    <a:ea typeface="+mj-ea"/>
                  </a:rPr>
                  <a:t>为弦长</a:t>
                </a:r>
                <a:r>
                  <a:rPr lang="en-US" altLang="zh-CN" sz="2800" dirty="0" smtClean="0">
                    <a:latin typeface="+mj-ea"/>
                    <a:ea typeface="+mj-ea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+mj-ea"/>
                    <a:ea typeface="+mj-ea"/>
                  </a:rPr>
                  <a:t>(</a:t>
                </a:r>
                <a:r>
                  <a:rPr lang="en-US" altLang="zh-CN" sz="2800" dirty="0">
                    <a:latin typeface="+mj-ea"/>
                    <a:ea typeface="+mj-ea"/>
                  </a:rPr>
                  <a:t>4)</a:t>
                </a:r>
                <a:r>
                  <a:rPr lang="zh-CN" altLang="zh-CN" sz="2800" dirty="0">
                    <a:latin typeface="+mj-ea"/>
                    <a:ea typeface="+mj-ea"/>
                  </a:rPr>
                  <a:t>在研究与弦的中点有关的问题时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zh-CN" altLang="zh-CN" sz="2800" dirty="0">
                    <a:latin typeface="+mj-ea"/>
                    <a:ea typeface="+mj-ea"/>
                  </a:rPr>
                  <a:t>注意运用</a:t>
                </a:r>
                <a:r>
                  <a:rPr lang="en-US" altLang="zh-CN" sz="2800" dirty="0">
                    <a:latin typeface="+mj-ea"/>
                    <a:ea typeface="+mj-ea"/>
                  </a:rPr>
                  <a:t>“</a:t>
                </a:r>
                <a:r>
                  <a:rPr lang="zh-CN" altLang="zh-CN" sz="2800" dirty="0">
                    <a:latin typeface="+mj-ea"/>
                    <a:ea typeface="+mj-ea"/>
                  </a:rPr>
                  <a:t>平方差法</a:t>
                </a:r>
                <a:r>
                  <a:rPr lang="en-US" altLang="zh-CN" sz="2800" dirty="0">
                    <a:latin typeface="+mj-ea"/>
                    <a:ea typeface="+mj-ea"/>
                  </a:rPr>
                  <a:t>”,</a:t>
                </a:r>
                <a:r>
                  <a:rPr lang="zh-CN" altLang="zh-CN" sz="2800" dirty="0">
                    <a:latin typeface="+mj-ea"/>
                    <a:ea typeface="+mj-ea"/>
                  </a:rPr>
                  <a:t>即设弦</a:t>
                </a:r>
                <a:r>
                  <a:rPr lang="en-US" altLang="zh-CN" sz="2800" i="1" dirty="0">
                    <a:latin typeface="+mj-ea"/>
                    <a:ea typeface="+mj-ea"/>
                  </a:rPr>
                  <a:t>AB</a:t>
                </a:r>
                <a:r>
                  <a:rPr lang="zh-CN" altLang="zh-CN" sz="2800" dirty="0" smtClean="0">
                    <a:latin typeface="+mj-ea"/>
                    <a:ea typeface="+mj-ea"/>
                  </a:rPr>
                  <a:t>两</a:t>
                </a:r>
                <a:endParaRPr lang="zh-CN" altLang="zh-CN" sz="2800" dirty="0"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19" y="1840925"/>
                <a:ext cx="11517691" cy="3617465"/>
              </a:xfrm>
              <a:prstGeom prst="rect">
                <a:avLst/>
              </a:prstGeom>
              <a:blipFill rotWithShape="0">
                <a:blip r:embed="rId2"/>
                <a:stretch>
                  <a:fillRect l="-1059" b="-1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301775" y="746592"/>
                <a:ext cx="11517691" cy="32019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latin typeface="+mj-ea"/>
                    <a:ea typeface="+mj-ea"/>
                  </a:rPr>
                  <a:t>端点</a:t>
                </a:r>
                <a:r>
                  <a:rPr lang="zh-CN" altLang="zh-CN" sz="2800" dirty="0">
                    <a:latin typeface="+mj-ea"/>
                    <a:ea typeface="+mj-ea"/>
                  </a:rPr>
                  <a:t>的坐标分别为</a:t>
                </a:r>
                <a:r>
                  <a:rPr lang="en-US" altLang="zh-CN" sz="2800" i="1" dirty="0">
                    <a:latin typeface="+mj-ea"/>
                    <a:ea typeface="+mj-ea"/>
                  </a:rPr>
                  <a:t>A</a:t>
                </a:r>
                <a:r>
                  <a:rPr lang="en-US" altLang="zh-CN" sz="2800" dirty="0">
                    <a:latin typeface="+mj-ea"/>
                    <a:ea typeface="+mj-ea"/>
                  </a:rPr>
                  <a:t>(</a:t>
                </a:r>
                <a:r>
                  <a:rPr lang="en-US" altLang="zh-CN" sz="2800" i="1" dirty="0">
                    <a:latin typeface="+mj-ea"/>
                    <a:ea typeface="+mj-ea"/>
                  </a:rPr>
                  <a:t>x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1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en-US" altLang="zh-CN" sz="2800" i="1" dirty="0">
                    <a:latin typeface="+mj-ea"/>
                    <a:ea typeface="+mj-ea"/>
                  </a:rPr>
                  <a:t>y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1</a:t>
                </a:r>
                <a:r>
                  <a:rPr lang="en-US" altLang="zh-CN" sz="2800" dirty="0">
                    <a:latin typeface="+mj-ea"/>
                    <a:ea typeface="+mj-ea"/>
                  </a:rPr>
                  <a:t>),</a:t>
                </a:r>
                <a:r>
                  <a:rPr lang="en-US" altLang="zh-CN" sz="2800" i="1" dirty="0">
                    <a:latin typeface="+mj-ea"/>
                    <a:ea typeface="+mj-ea"/>
                  </a:rPr>
                  <a:t>B</a:t>
                </a:r>
                <a:r>
                  <a:rPr lang="en-US" altLang="zh-CN" sz="2800" dirty="0">
                    <a:latin typeface="+mj-ea"/>
                    <a:ea typeface="+mj-ea"/>
                  </a:rPr>
                  <a:t>(</a:t>
                </a:r>
                <a:r>
                  <a:rPr lang="en-US" altLang="zh-CN" sz="2800" i="1" dirty="0">
                    <a:latin typeface="+mj-ea"/>
                    <a:ea typeface="+mj-ea"/>
                  </a:rPr>
                  <a:t>x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2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en-US" altLang="zh-CN" sz="2800" i="1" dirty="0">
                    <a:latin typeface="+mj-ea"/>
                    <a:ea typeface="+mj-ea"/>
                  </a:rPr>
                  <a:t>y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2</a:t>
                </a:r>
                <a:r>
                  <a:rPr lang="en-US" altLang="zh-CN" sz="2800" dirty="0">
                    <a:latin typeface="+mj-ea"/>
                    <a:ea typeface="+mj-ea"/>
                  </a:rPr>
                  <a:t>),</a:t>
                </a:r>
                <a:r>
                  <a:rPr lang="zh-CN" altLang="zh-CN" sz="2800" dirty="0">
                    <a:latin typeface="+mj-ea"/>
                    <a:ea typeface="+mj-ea"/>
                  </a:rPr>
                  <a:t>中点为</a:t>
                </a:r>
                <a:r>
                  <a:rPr lang="en-US" altLang="zh-CN" sz="2800" dirty="0">
                    <a:latin typeface="+mj-ea"/>
                    <a:ea typeface="+mj-ea"/>
                  </a:rPr>
                  <a:t>(</a:t>
                </a:r>
                <a:r>
                  <a:rPr lang="en-US" altLang="zh-CN" sz="2800" i="1" dirty="0">
                    <a:latin typeface="+mj-ea"/>
                    <a:ea typeface="+mj-ea"/>
                  </a:rPr>
                  <a:t>x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0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en-US" altLang="zh-CN" sz="2800" i="1" dirty="0">
                    <a:latin typeface="+mj-ea"/>
                    <a:ea typeface="+mj-ea"/>
                  </a:rPr>
                  <a:t>y</a:t>
                </a:r>
                <a:r>
                  <a:rPr lang="en-US" altLang="zh-CN" sz="2800" baseline="-25000" dirty="0">
                    <a:latin typeface="+mj-ea"/>
                    <a:ea typeface="+mj-ea"/>
                  </a:rPr>
                  <a:t>0</a:t>
                </a:r>
                <a:r>
                  <a:rPr lang="en-US" altLang="zh-CN" sz="2800" dirty="0">
                    <a:latin typeface="+mj-ea"/>
                    <a:ea typeface="+mj-ea"/>
                  </a:rPr>
                  <a:t>),</a:t>
                </a:r>
                <a:r>
                  <a:rPr lang="zh-CN" altLang="zh-CN" sz="2800" dirty="0">
                    <a:latin typeface="+mj-ea"/>
                    <a:ea typeface="+mj-ea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  <a:ea typeface="+mj-ea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  <a:ea typeface="+mj-ea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>
                                  <a:latin typeface="+mj-ea"/>
                                  <a:ea typeface="+mj-ea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Sup>
                                <m:sSub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  <a:ea typeface="+mj-ea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altLang="zh-CN" sz="2800">
                                  <a:latin typeface="Cambria Math" panose="02040503050406030204" pitchFamily="18" charset="0"/>
                                  <a:ea typeface="+mj-ea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  <a:ea typeface="+mj-ea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>
                                  <a:latin typeface="+mj-ea"/>
                                  <a:ea typeface="+mj-ea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latin typeface="+mj-ea"/>
                    <a:ea typeface="+mj-ea"/>
                  </a:rPr>
                  <a:t>得</a:t>
                </a:r>
                <a:r>
                  <a:rPr lang="en-US" altLang="zh-CN" sz="2800" i="1" dirty="0">
                    <a:latin typeface="+mj-ea"/>
                    <a:ea typeface="+mj-ea"/>
                  </a:rPr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latin typeface="+mj-ea"/>
                            <a:ea typeface="+mj-ea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latin typeface="+mj-ea"/>
                            <a:ea typeface="+mj-ea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 smtClean="0">
                    <a:latin typeface="+mj-ea"/>
                    <a:ea typeface="+mj-ea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>
                    <a:latin typeface="+mj-ea"/>
                    <a:ea typeface="+mj-ea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+mj-ea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  <a:ea typeface="+mj-ea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>
                    <a:latin typeface="+mj-ea"/>
                    <a:ea typeface="+mj-ea"/>
                  </a:rPr>
                  <a:t>.</a:t>
                </a:r>
                <a:endParaRPr lang="zh-CN" altLang="zh-CN" sz="2800" dirty="0"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75" y="746592"/>
                <a:ext cx="11517691" cy="3201967"/>
              </a:xfrm>
              <a:prstGeom prst="rect">
                <a:avLst/>
              </a:prstGeom>
              <a:blipFill rotWithShape="0">
                <a:blip r:embed="rId2"/>
                <a:stretch>
                  <a:fillRect l="-1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9837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B3F379E6-0CA3-4D69-B3B9-3C542518E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3529506"/>
              </p:ext>
            </p:extLst>
          </p:nvPr>
        </p:nvGraphicFramePr>
        <p:xfrm>
          <a:off x="283029" y="1155769"/>
          <a:ext cx="11625941" cy="4383667"/>
        </p:xfrm>
        <a:graphic>
          <a:graphicData uri="http://schemas.openxmlformats.org/drawingml/2006/table">
            <a:tbl>
              <a:tblPr firstRow="1" firstCol="1" bandRow="1"/>
              <a:tblGrid>
                <a:gridCol w="3408438">
                  <a:extLst>
                    <a:ext uri="{9D8B030D-6E8A-4147-A177-3AD203B41FA5}">
                      <a16:colId xmlns="" xmlns:a16="http://schemas.microsoft.com/office/drawing/2014/main" val="2958686229"/>
                    </a:ext>
                  </a:extLst>
                </a:gridCol>
                <a:gridCol w="2427111"/>
                <a:gridCol w="3357189">
                  <a:extLst>
                    <a:ext uri="{9D8B030D-6E8A-4147-A177-3AD203B41FA5}">
                      <a16:colId xmlns="" xmlns:a16="http://schemas.microsoft.com/office/drawing/2014/main" val="3252263747"/>
                    </a:ext>
                  </a:extLst>
                </a:gridCol>
                <a:gridCol w="2433203">
                  <a:extLst>
                    <a:ext uri="{9D8B030D-6E8A-4147-A177-3AD203B41FA5}">
                      <a16:colId xmlns="" xmlns:a16="http://schemas.microsoft.com/office/drawing/2014/main" val="1638432581"/>
                    </a:ext>
                  </a:extLst>
                </a:gridCol>
              </a:tblGrid>
              <a:tr h="5820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  <a:endParaRPr lang="zh-CN" altLang="en-US" sz="2800" b="0" dirty="0">
                        <a:solidFill>
                          <a:srgbClr val="DA251C"/>
                        </a:solidFill>
                        <a:latin typeface="+mj-ea"/>
                        <a:ea typeface="+mj-ea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考题取样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对</a:t>
                      </a: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应考</a:t>
                      </a: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法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114784"/>
                  </a:ext>
                </a:extLst>
              </a:tr>
              <a:tr h="9149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圆的标准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方程与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一般方程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天津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13300946"/>
                  </a:ext>
                </a:extLst>
              </a:tr>
              <a:tr h="566057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直线与圆的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位置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关系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01718090"/>
                  </a:ext>
                </a:extLst>
              </a:tr>
              <a:tr h="1359922"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ts val="14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9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/>
                </a:tc>
                <a:tc vMerge="1">
                  <a:txBody>
                    <a:bodyPr/>
                    <a:lstStyle/>
                    <a:p>
                      <a:pPr marL="0" marR="0" algn="l">
                        <a:lnSpc>
                          <a:spcPts val="14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9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Ⅱ,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T20(2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重庆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68328482"/>
                  </a:ext>
                </a:extLst>
              </a:tr>
              <a:tr h="9307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两圆的位置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关系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山东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362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354011" y="312735"/>
                <a:ext cx="11549957" cy="33868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拓展变式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2800" b="1" i="0" u="none" strike="noStrike" cap="none" normalizeH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(1)[2019合肥市高三检测]已知直线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-5=0与圆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-1)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&gt;0)相交所得的弦长为2  ,则圆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的半径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=( 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800" b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B.2	C.2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	D.4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/>
                  <a:t>(2</a:t>
                </a:r>
                <a:r>
                  <a:rPr lang="en-US" altLang="zh-CN" sz="2800" dirty="0" smtClean="0"/>
                  <a:t>)</a:t>
                </a:r>
                <a:r>
                  <a:rPr lang="zh-CN" altLang="en-US" sz="2800" dirty="0" smtClean="0"/>
                  <a:t>两</a:t>
                </a:r>
                <a:r>
                  <a:rPr lang="zh-CN" altLang="en-US" sz="2800" dirty="0"/>
                  <a:t>圆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/>
                  <a:t>+10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dirty="0"/>
                  <a:t>-24=0</a:t>
                </a:r>
                <a:r>
                  <a:rPr lang="zh-CN" altLang="en-US" sz="2800" dirty="0"/>
                  <a:t>和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dirty="0"/>
                  <a:t>-8=0</a:t>
                </a:r>
                <a:r>
                  <a:rPr lang="zh-CN" altLang="en-US" sz="2800" dirty="0"/>
                  <a:t>的公共弦所在直线的</a:t>
                </a:r>
                <a:r>
                  <a:rPr lang="zh-CN" altLang="en-US" sz="2800" dirty="0" smtClean="0"/>
                  <a:t>方程</a:t>
                </a:r>
                <a:endParaRPr lang="en-US" altLang="zh-CN" sz="2800" dirty="0" smtClean="0"/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dirty="0" smtClean="0"/>
                  <a:t>为</a:t>
                </a:r>
                <a:r>
                  <a:rPr lang="zh-CN" altLang="en-US" sz="2800" u="sng" dirty="0" smtClean="0"/>
                  <a:t>           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公共弦长为</a:t>
                </a:r>
                <a:r>
                  <a:rPr lang="zh-CN" altLang="en-US" sz="2800" u="sng" dirty="0"/>
                  <a:t>  </a:t>
                </a:r>
                <a:r>
                  <a:rPr lang="zh-CN" altLang="en-US" sz="2800" u="sng" dirty="0" smtClean="0"/>
                  <a:t>        </a:t>
                </a:r>
                <a:r>
                  <a:rPr lang="en-US" altLang="zh-CN" sz="2800" dirty="0"/>
                  <a:t>. 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011" y="312735"/>
                <a:ext cx="11549957" cy="3386889"/>
              </a:xfrm>
              <a:prstGeom prst="rect">
                <a:avLst/>
              </a:prstGeom>
              <a:blipFill rotWithShape="0">
                <a:blip r:embed="rId2"/>
                <a:stretch>
                  <a:fillRect l="-1055" b="-233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206376" y="3995272"/>
                <a:ext cx="11879278" cy="182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4.(1)B 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解法一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依题意知,圆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的圆心为(2,1),圆心到直线的距离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2+1−5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1+1</m:t>
                            </m:r>
                          </m:e>
                        </m:rad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,又弦长为2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,所以2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,解得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=2.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</mc:Choice>
        <mc:Fallback>
          <p:sp>
            <p:nvSpPr>
              <p:cNvPr id="5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6376" y="3995272"/>
                <a:ext cx="11879278" cy="1820819"/>
              </a:xfrm>
              <a:prstGeom prst="rect">
                <a:avLst/>
              </a:prstGeom>
              <a:blipFill rotWithShape="0">
                <a:blip r:embed="rId3"/>
                <a:stretch>
                  <a:fillRect l="-1077" b="-367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497260" y="188580"/>
                <a:ext cx="11694740" cy="38536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解法二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联立,得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−5=0,</m:t>
                            </m:r>
                          </m:e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−2)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−1)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消去y,整理得2x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-12x+20-r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设直线与圆的两交点分别为A(x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,y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),B(x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,y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),则x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=6,x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·x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20−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,所以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|AB|=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|x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,解得r=2.</a:t>
                </a:r>
              </a:p>
            </p:txBody>
          </p:sp>
        </mc:Choice>
        <mc:Fallback>
          <p:sp>
            <p:nvSpPr>
              <p:cNvPr id="5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7260" y="188580"/>
                <a:ext cx="11694740" cy="3853684"/>
              </a:xfrm>
              <a:prstGeom prst="rect">
                <a:avLst/>
              </a:prstGeom>
              <a:blipFill rotWithShape="0">
                <a:blip r:embed="rId2"/>
                <a:stretch>
                  <a:fillRect l="-1095" r="-5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矩形 12"/>
              <p:cNvSpPr/>
              <p:nvPr/>
            </p:nvSpPr>
            <p:spPr>
              <a:xfrm>
                <a:off x="497260" y="3581400"/>
                <a:ext cx="11723913" cy="241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(2)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+4=0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NEU-BZ-S9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NEU-BZ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Arial" panose="020B0604020202020204" pitchFamily="34" charset="0"/>
                    <a:ea typeface="NEU-BZ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dirty="0" smtClean="0"/>
                  <a:t>联立</a:t>
                </a:r>
                <a:r>
                  <a:rPr lang="zh-CN" altLang="zh-CN" sz="2800" dirty="0"/>
                  <a:t>两圆的</a:t>
                </a:r>
                <a:r>
                  <a:rPr lang="zh-CN" altLang="zh-CN" sz="2800" dirty="0" smtClean="0"/>
                  <a:t>方程</a:t>
                </a:r>
                <a:r>
                  <a:rPr lang="en-US" altLang="zh-CN" sz="2800" dirty="0" smtClean="0"/>
                  <a:t>,</a:t>
                </a:r>
                <a:r>
                  <a:rPr lang="zh-CN" altLang="zh-CN" sz="2800" dirty="0" smtClean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+10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24=0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8=0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两式</a:t>
                </a:r>
                <a:r>
                  <a:rPr lang="zh-CN" altLang="zh-CN" sz="2800" dirty="0"/>
                  <a:t>相减整理得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dirty="0" smtClean="0"/>
                  <a:t>,</a:t>
                </a:r>
                <a:r>
                  <a:rPr lang="zh-CN" altLang="en-US" sz="2800" dirty="0" smtClean="0"/>
                  <a:t>所以</a:t>
                </a:r>
                <a:r>
                  <a:rPr lang="zh-CN" altLang="zh-CN" sz="2800" dirty="0" smtClean="0"/>
                  <a:t>两圆的</a:t>
                </a:r>
                <a:r>
                  <a:rPr lang="zh-CN" altLang="zh-CN" sz="2800" dirty="0"/>
                  <a:t>公共弦所在直线的</a:t>
                </a:r>
                <a:r>
                  <a:rPr lang="zh-CN" altLang="zh-CN" sz="2800" dirty="0" smtClean="0"/>
                  <a:t>方程为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 smtClean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60" y="3581400"/>
                <a:ext cx="11723913" cy="2417328"/>
              </a:xfrm>
              <a:prstGeom prst="rect">
                <a:avLst/>
              </a:prstGeom>
              <a:blipFill rotWithShape="0">
                <a:blip r:embed="rId3"/>
                <a:stretch>
                  <a:fillRect l="-1092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90492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600424"/>
                <a:ext cx="11723913" cy="5927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500"/>
                  </a:lnSpc>
                </a:pPr>
                <a:r>
                  <a:rPr lang="zh-CN" altLang="zh-CN" sz="2800" b="1" dirty="0"/>
                  <a:t>解法一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设两圆相交于点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两点的坐标满足方程组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+4=0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800"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8=0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/>
                                </a:rPr>
                                <m:t>4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/>
                                </a:rPr>
                                <m:t>=0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|AB|=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/>
                          </a:rPr>
                          <m:t>0+4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0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即公共弦长为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10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24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5)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50,</a:t>
                </a:r>
                <a:r>
                  <a:rPr lang="zh-CN" altLang="zh-CN" sz="2800" dirty="0"/>
                  <a:t>其圆心坐标为</a:t>
                </a:r>
                <a:r>
                  <a:rPr lang="en-US" altLang="zh-CN" sz="2800" dirty="0"/>
                  <a:t>(1,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5),</a:t>
                </a:r>
                <a:r>
                  <a:rPr lang="zh-CN" altLang="zh-CN" sz="2800" dirty="0"/>
                  <a:t>半径</a:t>
                </a:r>
                <a:r>
                  <a:rPr lang="en-US" altLang="zh-CN" sz="2800" i="1" dirty="0"/>
                  <a:t>r=</a:t>
                </a:r>
                <a:r>
                  <a:rPr lang="en-US" altLang="zh-CN" sz="2800" dirty="0"/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圆心到直线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的距离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>
                            <a:latin typeface="Cambria Math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2×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  <m:r>
                          <a:rPr lang="en-US" altLang="zh-CN" sz="2800">
                            <a:latin typeface="Cambria Math"/>
                          </a:rPr>
                          <m:t>+4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1+</m:t>
                            </m:r>
                            <m:r>
                              <m:rPr>
                                <m:nor/>
                              </m:rPr>
                              <a:rPr lang="en-US" altLang="zh-CN" sz="2800"/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zh-CN" sz="2800" i="1"/>
                              <m:t>−</m:t>
                            </m:r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800"/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设公共弦长为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由勾股定理得</a:t>
                </a:r>
                <a:r>
                  <a:rPr lang="en-US" altLang="zh-CN" sz="2800" i="1" dirty="0"/>
                  <a:t>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=d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+l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50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+l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l=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故公共弦长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l=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600424"/>
                <a:ext cx="11723913" cy="5927264"/>
              </a:xfrm>
              <a:prstGeom prst="rect">
                <a:avLst/>
              </a:prstGeom>
              <a:blipFill rotWithShape="1">
                <a:blip r:embed="rId2"/>
                <a:stretch>
                  <a:fillRect l="-1040" r="-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8" y="0"/>
            <a:ext cx="374747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5   </a:t>
            </a:r>
            <a:r>
              <a:rPr lang="zh-CN" altLang="en-US" sz="2800" dirty="0">
                <a:solidFill>
                  <a:srgbClr val="DA251C"/>
                </a:solidFill>
              </a:rPr>
              <a:t>圆的切线问题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>
                <a:extLst>
                  <a:ext uri="{FF2B5EF4-FFF2-40B4-BE49-F238E27FC236}">
                    <a14:artisticCrisscrossEtching xmlns="" id="{4104C21E-97A5-4B4C-8B0C-E09A25B940D2}"/>
                  </a:ext>
                </a:extLst>
              </p:cNvPr>
              <p:cNvSpPr/>
              <p:nvPr/>
            </p:nvSpPr>
            <p:spPr>
              <a:xfrm>
                <a:off x="245332" y="1019223"/>
                <a:ext cx="11723913" cy="20942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7    </a:t>
                </a:r>
                <a:r>
                  <a:rPr lang="zh-CN" altLang="zh-CN" sz="2800" dirty="0" smtClean="0"/>
                  <a:t>已知</a:t>
                </a:r>
                <a:r>
                  <a:rPr lang="zh-CN" altLang="zh-CN" sz="2800" dirty="0"/>
                  <a:t>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1,2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),</a:t>
                </a:r>
                <a:r>
                  <a:rPr lang="zh-CN" altLang="zh-CN" sz="2800" dirty="0"/>
                  <a:t>点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(3,1),</a:t>
                </a:r>
                <a:r>
                  <a:rPr lang="zh-CN" altLang="zh-CN" sz="2800" dirty="0"/>
                  <a:t>圆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:(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2)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求过点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的圆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的切线方程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求过点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的切线方程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并求出切线长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4:artisticCrisscrossEtching xmlns:a14="http://schemas.microsoft.com/office/drawing/2010/main" xmlns="" id="{4104C21E-97A5-4B4C-8B0C-E09A25B940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332" y="1019223"/>
                <a:ext cx="11723913" cy="2094228"/>
              </a:xfrm>
              <a:prstGeom prst="rect">
                <a:avLst/>
              </a:prstGeom>
              <a:blipFill rotWithShape="0">
                <a:blip r:embed="rId3"/>
                <a:stretch>
                  <a:fillRect l="-1040" b="-3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26545" y="3761302"/>
            <a:ext cx="11615937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</a:t>
            </a: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导引    </a:t>
            </a:r>
            <a:r>
              <a:rPr lang="zh-CN" altLang="zh-CN" sz="2800" dirty="0" smtClean="0"/>
              <a:t>先</a:t>
            </a:r>
            <a:r>
              <a:rPr lang="zh-CN" altLang="zh-CN" sz="2800" dirty="0"/>
              <a:t>分别判断点</a:t>
            </a:r>
            <a:r>
              <a:rPr lang="en-US" altLang="zh-CN" sz="2800" i="1" dirty="0"/>
              <a:t>P</a:t>
            </a:r>
            <a:r>
              <a:rPr lang="en-US" altLang="zh-CN" sz="2800" dirty="0"/>
              <a:t>,</a:t>
            </a:r>
            <a:r>
              <a:rPr lang="en-US" altLang="zh-CN" sz="2800" i="1" dirty="0"/>
              <a:t>M</a:t>
            </a:r>
            <a:r>
              <a:rPr lang="zh-CN" altLang="zh-CN" sz="2800" dirty="0"/>
              <a:t>与圆</a:t>
            </a:r>
            <a:r>
              <a:rPr lang="en-US" altLang="zh-CN" sz="2800" i="1" dirty="0"/>
              <a:t>C</a:t>
            </a:r>
            <a:r>
              <a:rPr lang="zh-CN" altLang="zh-CN" sz="2800" dirty="0"/>
              <a:t>的位置关系</a:t>
            </a:r>
            <a:r>
              <a:rPr lang="en-US" altLang="zh-CN" sz="2800" dirty="0"/>
              <a:t>,</a:t>
            </a:r>
            <a:r>
              <a:rPr lang="zh-CN" altLang="zh-CN" sz="2800" dirty="0"/>
              <a:t>再利用切线的性质来确定切线的斜率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485473"/>
                <a:ext cx="11634106" cy="5812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zh-CN" altLang="zh-CN" sz="2800" dirty="0" smtClean="0"/>
                  <a:t>由</a:t>
                </a:r>
                <a:r>
                  <a:rPr lang="zh-CN" altLang="zh-CN" sz="2800" dirty="0"/>
                  <a:t>题意得圆心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(1,2),</a:t>
                </a:r>
                <a:r>
                  <a:rPr lang="zh-CN" altLang="zh-CN" sz="2800" dirty="0"/>
                  <a:t>半径</a:t>
                </a:r>
                <a:r>
                  <a:rPr lang="en-US" altLang="zh-CN" sz="2800" i="1" dirty="0"/>
                  <a:t>r=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4,</a:t>
                </a:r>
                <a:r>
                  <a:rPr lang="zh-CN" altLang="zh-CN" sz="2800" dirty="0"/>
                  <a:t>所以点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在圆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上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 err="1"/>
                  <a:t>k</a:t>
                </a:r>
                <a:r>
                  <a:rPr lang="en-US" altLang="zh-CN" sz="2800" i="1" baseline="-25000" dirty="0" err="1"/>
                  <a:t>PC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所以切线的斜率</a:t>
                </a:r>
                <a:r>
                  <a:rPr lang="en-US" altLang="zh-CN" sz="2800" i="1" dirty="0"/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𝑃𝐶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所以过点</a:t>
                </a:r>
                <a:r>
                  <a:rPr lang="en-US" altLang="zh-CN" sz="2800" i="1" dirty="0"/>
                  <a:t>P</a:t>
                </a:r>
                <a:r>
                  <a:rPr lang="zh-CN" altLang="zh-CN" sz="2800" dirty="0"/>
                  <a:t>的圆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的切线方程是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[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1)],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x-y+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(3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&gt;</a:t>
                </a:r>
                <a:r>
                  <a:rPr lang="en-US" altLang="zh-CN" sz="2800" dirty="0"/>
                  <a:t>4,</a:t>
                </a:r>
                <a:r>
                  <a:rPr lang="zh-CN" altLang="zh-CN" sz="2800" dirty="0"/>
                  <a:t>所以点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在圆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外部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当过点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的直线斜率不存在时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直线方程为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3,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又点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(1,2)</a:t>
                </a:r>
                <a:r>
                  <a:rPr lang="zh-CN" altLang="zh-CN" sz="2800" dirty="0"/>
                  <a:t>到直线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的距离</a:t>
                </a:r>
                <a:r>
                  <a:rPr lang="en-US" altLang="zh-CN" sz="2800" i="1" dirty="0"/>
                  <a:t>d=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即此时满足题意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x=</a:t>
                </a:r>
                <a:r>
                  <a:rPr lang="en-US" altLang="zh-CN" sz="2800" dirty="0"/>
                  <a:t>3</a:t>
                </a:r>
                <a:r>
                  <a:rPr lang="zh-CN" altLang="zh-CN" sz="2800" dirty="0"/>
                  <a:t>是圆的切线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485473"/>
                <a:ext cx="11634106" cy="5812104"/>
              </a:xfrm>
              <a:prstGeom prst="rect">
                <a:avLst/>
              </a:prstGeom>
              <a:blipFill rotWithShape="0">
                <a:blip r:embed="rId2"/>
                <a:stretch>
                  <a:fillRect l="-1048" b="-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23850" y="278547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15379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4104C21E-97A5-4B4C-8B0C-E09A25B940D2}"/>
                  </a:ext>
                </a:extLst>
              </p:cNvPr>
              <p:cNvSpPr/>
              <p:nvPr/>
            </p:nvSpPr>
            <p:spPr>
              <a:xfrm>
                <a:off x="291193" y="410329"/>
                <a:ext cx="11723913" cy="5927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当切线的斜率存在时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设切线方程为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=k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3),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kx-y+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则圆心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到切线的距离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2+1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=r=</a:t>
                </a:r>
                <a:r>
                  <a:rPr lang="en-US" altLang="zh-CN" sz="2800" dirty="0"/>
                  <a:t>2,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所以切线方程为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3),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综上可得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过点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的切线方程为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或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ts val="65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|MC|=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所以过点 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的圆 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的切线长为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𝑀𝐶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|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 smtClean="0"/>
                  <a:t>.</a:t>
                </a:r>
                <a:endParaRPr lang="en-US" altLang="zh-CN" sz="2800" i="1" dirty="0"/>
              </a:p>
              <a:p>
                <a:pPr>
                  <a:lnSpc>
                    <a:spcPts val="65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点评</a:t>
                </a:r>
                <a:r>
                  <a:rPr lang="zh-CN" altLang="en-US" sz="2800" dirty="0"/>
                  <a:t>　解决本题时利用数形结合可避免漏解</a:t>
                </a:r>
                <a:r>
                  <a:rPr lang="en-US" altLang="zh-CN" sz="2800" dirty="0"/>
                  <a:t>. 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4:artisticCrisscrossEtching xmlns="" xmlns:a14="http://schemas.microsoft.com/office/drawing/2010/main" id="{4104C21E-97A5-4B4C-8B0C-E09A25B940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93" y="410329"/>
                <a:ext cx="11723913" cy="5927264"/>
              </a:xfrm>
              <a:prstGeom prst="rect">
                <a:avLst/>
              </a:prstGeom>
              <a:blipFill rotWithShape="1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5242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415635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</a:rPr>
              <a:t>感悟升华</a:t>
            </a:r>
            <a:endParaRPr lang="zh-CN" altLang="zh-CN" sz="2800" b="1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>
                <a:extLst>
                  <a:ext uri="{FF2B5EF4-FFF2-40B4-BE49-F238E27FC236}">
                    <a14:artisticCrisscrossEtching xmlns="" id="{7C5E131A-04DC-4D82-A393-D436A0206CE4}"/>
                  </a:ext>
                </a:extLst>
              </p:cNvPr>
              <p:cNvSpPr/>
              <p:nvPr/>
            </p:nvSpPr>
            <p:spPr>
              <a:xfrm>
                <a:off x="234043" y="1073607"/>
                <a:ext cx="11723913" cy="5550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1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求过圆上的一点</a:t>
                </a:r>
                <a:r>
                  <a:rPr lang="en-US" altLang="zh-CN" sz="2800" b="1" dirty="0"/>
                  <a:t>(</a:t>
                </a:r>
                <a:r>
                  <a:rPr lang="en-US" altLang="zh-CN" sz="2800" b="1" i="1" dirty="0"/>
                  <a:t>x</a:t>
                </a:r>
                <a:r>
                  <a:rPr lang="en-US" altLang="zh-CN" sz="2800" b="1" baseline="-25000" dirty="0"/>
                  <a:t>0</a:t>
                </a:r>
                <a:r>
                  <a:rPr lang="en-US" altLang="zh-CN" sz="2800" b="1" dirty="0"/>
                  <a:t>,</a:t>
                </a:r>
                <a:r>
                  <a:rPr lang="en-US" altLang="zh-CN" sz="2800" b="1" i="1" dirty="0"/>
                  <a:t>y</a:t>
                </a:r>
                <a:r>
                  <a:rPr lang="en-US" altLang="zh-CN" sz="2800" b="1" baseline="-25000" dirty="0"/>
                  <a:t>0</a:t>
                </a:r>
                <a:r>
                  <a:rPr lang="en-US" altLang="zh-CN" sz="2800" b="1" dirty="0"/>
                  <a:t>)</a:t>
                </a:r>
                <a:r>
                  <a:rPr lang="zh-CN" altLang="zh-CN" sz="2800" b="1" dirty="0"/>
                  <a:t>的切线方程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先</a:t>
                </a:r>
                <a:r>
                  <a:rPr lang="zh-CN" altLang="zh-CN" sz="2800" dirty="0"/>
                  <a:t>求切点与圆心连线的斜率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不存在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则结合图形可直接写出切线方程为</a:t>
                </a:r>
                <a:r>
                  <a:rPr lang="en-US" altLang="zh-CN" sz="2800" i="1" dirty="0"/>
                  <a:t>y=y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k=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则结合图形可直接写出切线方程为</a:t>
                </a:r>
                <a:r>
                  <a:rPr lang="en-US" altLang="zh-CN" sz="2800" i="1" dirty="0"/>
                  <a:t>x=x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存在且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≠0,</a:t>
                </a:r>
                <a:r>
                  <a:rPr lang="zh-CN" altLang="zh-CN" sz="2800" dirty="0"/>
                  <a:t>则由垂直关系知切线的斜率为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由点斜式可写出切线方程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求过圆外一点</a:t>
                </a:r>
                <a:r>
                  <a:rPr lang="en-US" altLang="zh-CN" sz="2800" b="1" dirty="0"/>
                  <a:t>(</a:t>
                </a:r>
                <a:r>
                  <a:rPr lang="en-US" altLang="zh-CN" sz="2800" b="1" i="1" dirty="0"/>
                  <a:t>x</a:t>
                </a:r>
                <a:r>
                  <a:rPr lang="en-US" altLang="zh-CN" sz="2800" b="1" baseline="-25000" dirty="0"/>
                  <a:t>0</a:t>
                </a:r>
                <a:r>
                  <a:rPr lang="en-US" altLang="zh-CN" sz="2800" b="1" dirty="0"/>
                  <a:t>,</a:t>
                </a:r>
                <a:r>
                  <a:rPr lang="en-US" altLang="zh-CN" sz="2800" b="1" i="1" dirty="0"/>
                  <a:t>y</a:t>
                </a:r>
                <a:r>
                  <a:rPr lang="en-US" altLang="zh-CN" sz="2800" b="1" baseline="-25000" dirty="0"/>
                  <a:t>0</a:t>
                </a:r>
                <a:r>
                  <a:rPr lang="en-US" altLang="zh-CN" sz="2800" b="1" dirty="0"/>
                  <a:t>)</a:t>
                </a:r>
                <a:r>
                  <a:rPr lang="zh-CN" altLang="zh-CN" sz="2800" b="1" dirty="0"/>
                  <a:t>的圆的切线方程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几何法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当斜率存在时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设为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则切线方程为</a:t>
                </a:r>
                <a:r>
                  <a:rPr lang="en-US" altLang="zh-CN" sz="2800" i="1" dirty="0"/>
                  <a:t>y-y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=k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kx-y+y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-kx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由圆心到直线的距离等于半径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即可求出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进而写出切线方程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当斜率不存在时要进行验证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4:artisticCrisscrossEtching xmlns:a14="http://schemas.microsoft.com/office/drawing/2010/main" xmlns="" id="{7C5E131A-04DC-4D82-A393-D436A0206C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073607"/>
                <a:ext cx="11723913" cy="5550174"/>
              </a:xfrm>
              <a:prstGeom prst="rect">
                <a:avLst/>
              </a:prstGeom>
              <a:blipFill rotWithShape="0">
                <a:blip r:embed="rId3"/>
                <a:stretch>
                  <a:fillRect l="-1040" r="-572" b="-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7438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2" y="343890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代数法</a:t>
            </a:r>
            <a:r>
              <a:rPr lang="en-US" altLang="zh-CN" sz="2800" dirty="0"/>
              <a:t>:</a:t>
            </a:r>
            <a:r>
              <a:rPr lang="zh-CN" altLang="zh-CN" sz="2800" dirty="0"/>
              <a:t>当斜率存在时</a:t>
            </a:r>
            <a:r>
              <a:rPr lang="en-US" altLang="zh-CN" sz="2800" dirty="0"/>
              <a:t>,</a:t>
            </a:r>
            <a:r>
              <a:rPr lang="zh-CN" altLang="zh-CN" sz="2800" dirty="0"/>
              <a:t>设为</a:t>
            </a:r>
            <a:r>
              <a:rPr lang="en-US" altLang="zh-CN" sz="2800" i="1" dirty="0"/>
              <a:t>k</a:t>
            </a:r>
            <a:r>
              <a:rPr lang="en-US" altLang="zh-CN" sz="2800" dirty="0"/>
              <a:t>,</a:t>
            </a:r>
            <a:r>
              <a:rPr lang="zh-CN" altLang="zh-CN" sz="2800" dirty="0"/>
              <a:t>则切线方程为</a:t>
            </a:r>
            <a:r>
              <a:rPr lang="en-US" altLang="zh-CN" sz="2800" i="1" dirty="0"/>
              <a:t>y-y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=k</a:t>
            </a:r>
            <a:r>
              <a:rPr lang="en-US" altLang="zh-CN" sz="2800" dirty="0"/>
              <a:t>(</a:t>
            </a:r>
            <a:r>
              <a:rPr lang="en-US" altLang="zh-CN" sz="2800" i="1" dirty="0"/>
              <a:t>x-x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),</a:t>
            </a:r>
            <a:r>
              <a:rPr lang="zh-CN" altLang="zh-CN" sz="2800" dirty="0"/>
              <a:t>即</a:t>
            </a:r>
            <a:r>
              <a:rPr lang="en-US" altLang="zh-CN" sz="2800" i="1" dirty="0"/>
              <a:t>y=kx-kx</a:t>
            </a:r>
            <a:r>
              <a:rPr lang="en-US" altLang="zh-CN" sz="2800" baseline="-25000" dirty="0"/>
              <a:t>0</a:t>
            </a:r>
            <a:r>
              <a:rPr lang="en-US" altLang="zh-CN" sz="2800" i="1" dirty="0"/>
              <a:t>+y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,</a:t>
            </a:r>
            <a:r>
              <a:rPr lang="zh-CN" altLang="zh-CN" sz="2800" dirty="0"/>
              <a:t>代入圆的方程</a:t>
            </a:r>
            <a:r>
              <a:rPr lang="en-US" altLang="zh-CN" sz="2800" dirty="0"/>
              <a:t>,</a:t>
            </a:r>
            <a:r>
              <a:rPr lang="zh-CN" altLang="zh-CN" sz="2800" dirty="0"/>
              <a:t>得到一个关于</a:t>
            </a:r>
            <a:r>
              <a:rPr lang="en-US" altLang="zh-CN" sz="2800" i="1" dirty="0"/>
              <a:t>x</a:t>
            </a:r>
            <a:r>
              <a:rPr lang="zh-CN" altLang="zh-CN" sz="2800" dirty="0"/>
              <a:t>的一元二次方程</a:t>
            </a:r>
            <a:r>
              <a:rPr lang="en-US" altLang="zh-CN" sz="2800" dirty="0"/>
              <a:t>,</a:t>
            </a:r>
            <a:r>
              <a:rPr lang="zh-CN" altLang="zh-CN" sz="2800" dirty="0"/>
              <a:t>由</a:t>
            </a:r>
            <a:r>
              <a:rPr lang="en-US" altLang="zh-CN" sz="2800" i="1" dirty="0"/>
              <a:t>Δ=</a:t>
            </a:r>
            <a:r>
              <a:rPr lang="en-US" altLang="zh-CN" sz="2800" dirty="0"/>
              <a:t>0,</a:t>
            </a:r>
            <a:r>
              <a:rPr lang="zh-CN" altLang="zh-CN" sz="2800" dirty="0"/>
              <a:t>求得</a:t>
            </a:r>
            <a:r>
              <a:rPr lang="en-US" altLang="zh-CN" sz="2800" i="1" dirty="0"/>
              <a:t>k</a:t>
            </a:r>
            <a:r>
              <a:rPr lang="en-US" altLang="zh-CN" sz="2800" dirty="0"/>
              <a:t>,</a:t>
            </a:r>
            <a:r>
              <a:rPr lang="zh-CN" altLang="zh-CN" sz="2800" dirty="0"/>
              <a:t>切线方程即可求出</a:t>
            </a:r>
            <a:r>
              <a:rPr lang="en-US" altLang="zh-CN" sz="2800" i="1" dirty="0"/>
              <a:t>.</a:t>
            </a:r>
            <a:r>
              <a:rPr lang="zh-CN" altLang="zh-CN" sz="2800" dirty="0"/>
              <a:t>当斜率不存在时要进行验证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</a:t>
            </a:r>
            <a:r>
              <a:rPr lang="zh-CN" altLang="en-US" sz="2800" dirty="0" smtClean="0"/>
              <a:t>    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求过一定点的圆的切线方程时</a:t>
            </a:r>
            <a:r>
              <a:rPr lang="en-US" altLang="zh-CN" sz="2800" dirty="0"/>
              <a:t>,</a:t>
            </a:r>
            <a:r>
              <a:rPr lang="zh-CN" altLang="zh-CN" sz="2800" dirty="0"/>
              <a:t>应先判断定点与圆的位置关系</a:t>
            </a:r>
            <a:r>
              <a:rPr lang="en-US" altLang="zh-CN" sz="2800" dirty="0"/>
              <a:t>,</a:t>
            </a:r>
            <a:r>
              <a:rPr lang="zh-CN" altLang="zh-CN" sz="2800" dirty="0"/>
              <a:t>若点在圆上</a:t>
            </a:r>
            <a:r>
              <a:rPr lang="en-US" altLang="zh-CN" sz="2800" dirty="0"/>
              <a:t>,</a:t>
            </a:r>
            <a:r>
              <a:rPr lang="zh-CN" altLang="zh-CN" sz="2800" dirty="0"/>
              <a:t>则该点为切点</a:t>
            </a:r>
            <a:r>
              <a:rPr lang="en-US" altLang="zh-CN" sz="2800" dirty="0"/>
              <a:t>,</a:t>
            </a:r>
            <a:r>
              <a:rPr lang="zh-CN" altLang="zh-CN" sz="2800" dirty="0"/>
              <a:t>切线只有一条</a:t>
            </a:r>
            <a:r>
              <a:rPr lang="en-US" altLang="zh-CN" sz="2800" dirty="0"/>
              <a:t>;</a:t>
            </a:r>
            <a:r>
              <a:rPr lang="zh-CN" altLang="zh-CN" sz="2800" dirty="0"/>
              <a:t>若点在圆外</a:t>
            </a:r>
            <a:r>
              <a:rPr lang="en-US" altLang="zh-CN" sz="2800" dirty="0"/>
              <a:t>,</a:t>
            </a:r>
            <a:r>
              <a:rPr lang="zh-CN" altLang="zh-CN" sz="2800" dirty="0"/>
              <a:t>切线有两条</a:t>
            </a:r>
            <a:r>
              <a:rPr lang="en-US" altLang="zh-CN" sz="2800" dirty="0"/>
              <a:t>;</a:t>
            </a:r>
            <a:r>
              <a:rPr lang="zh-CN" altLang="zh-CN" sz="2800" dirty="0"/>
              <a:t>若点在圆内</a:t>
            </a:r>
            <a:r>
              <a:rPr lang="en-US" altLang="zh-CN" sz="2800" dirty="0"/>
              <a:t>,</a:t>
            </a:r>
            <a:r>
              <a:rPr lang="zh-CN" altLang="zh-CN" sz="2800" dirty="0"/>
              <a:t>则切线不存在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34042" y="4314208"/>
                <a:ext cx="11649728" cy="21157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3.求过圆外一点M作圆的切线长的技巧</a:t>
                </a:r>
                <a:endPara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先求M与圆心的距离d,再由勾股定理求得切线长为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(其中r为圆的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半径).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042" y="4314208"/>
                <a:ext cx="11649728" cy="2115772"/>
              </a:xfrm>
              <a:prstGeom prst="rect">
                <a:avLst/>
              </a:prstGeom>
              <a:blipFill rotWithShape="0">
                <a:blip r:embed="rId2"/>
                <a:stretch>
                  <a:fillRect l="-1047" b="-374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83F64080-0259-4284-A530-AE5F93B19575}"/>
                  </a:ext>
                </a:extLst>
              </p:cNvPr>
              <p:cNvSpPr/>
              <p:nvPr/>
            </p:nvSpPr>
            <p:spPr>
              <a:xfrm>
                <a:off x="252625" y="391778"/>
                <a:ext cx="11723913" cy="5931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拓展结论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b="1" dirty="0" smtClean="0"/>
                  <a:t>与</a:t>
                </a:r>
                <a:r>
                  <a:rPr lang="zh-CN" altLang="zh-CN" sz="2800" b="1" dirty="0"/>
                  <a:t>圆的切线有关的</a:t>
                </a:r>
                <a:r>
                  <a:rPr lang="zh-CN" altLang="zh-CN" sz="2800" b="1" dirty="0" smtClean="0"/>
                  <a:t>结论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过圆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zh-CN" altLang="zh-CN" sz="2800" dirty="0"/>
                  <a:t>上一点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的切线方程为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x+y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y=r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;</a:t>
                </a:r>
                <a:br>
                  <a:rPr lang="en-US" altLang="zh-CN" sz="2800" dirty="0"/>
                </a:br>
                <a:r>
                  <a:rPr lang="en-US" altLang="zh-CN" sz="2800" dirty="0"/>
                  <a:t>(2)</a:t>
                </a:r>
                <a:r>
                  <a:rPr lang="zh-CN" altLang="zh-CN" sz="2800" dirty="0"/>
                  <a:t>过圆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zh-CN" altLang="zh-CN" sz="2800" dirty="0"/>
                  <a:t>上一点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的切线方程为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-a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-b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;</a:t>
                </a:r>
                <a:br>
                  <a:rPr lang="en-US" altLang="zh-CN" sz="2800" dirty="0"/>
                </a:br>
                <a:r>
                  <a:rPr lang="en-US" altLang="zh-CN" sz="2800" dirty="0"/>
                  <a:t>(3)</a:t>
                </a:r>
                <a:r>
                  <a:rPr lang="zh-CN" altLang="zh-CN" sz="2800" dirty="0"/>
                  <a:t>过圆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zh-CN" altLang="zh-CN" sz="2800" dirty="0"/>
                  <a:t>外一点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作圆的两条切线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切点为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则过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两点的直线方程为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x+y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y=r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;</a:t>
                </a:r>
                <a:br>
                  <a:rPr lang="en-US" altLang="zh-CN" sz="2800" dirty="0"/>
                </a:br>
                <a:r>
                  <a:rPr lang="en-US" altLang="zh-CN" sz="2800" dirty="0"/>
                  <a:t>(4)</a:t>
                </a:r>
                <a:r>
                  <a:rPr lang="zh-CN" altLang="zh-CN" sz="2800" dirty="0"/>
                  <a:t>过圆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+Dx+Ey+F=</a:t>
                </a:r>
                <a:r>
                  <a:rPr lang="en-US" altLang="zh-CN" sz="2800" dirty="0"/>
                  <a:t>0(</a:t>
                </a:r>
                <a:r>
                  <a:rPr lang="en-US" altLang="zh-CN" sz="2800" i="1" dirty="0"/>
                  <a:t>D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+E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F&gt;</a:t>
                </a:r>
                <a:r>
                  <a:rPr lang="en-US" altLang="zh-CN" sz="2800" dirty="0"/>
                  <a:t>0)</a:t>
                </a:r>
                <a:r>
                  <a:rPr lang="zh-CN" altLang="zh-CN" sz="2800" dirty="0"/>
                  <a:t>外一点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引圆的切线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切点为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则切线长为</a:t>
                </a:r>
                <a:r>
                  <a:rPr lang="en-US" altLang="zh-CN" sz="2800" i="1" dirty="0"/>
                  <a:t>|PT|=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𝐷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𝐸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rad>
                  </m:oMath>
                </a14:m>
                <a:r>
                  <a:rPr lang="en-US" altLang="zh-CN" sz="2800" dirty="0"/>
                  <a:t>;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4:artisticCrisscrossEtching xmlns:a14="http://schemas.microsoft.com/office/drawing/2010/main" xmlns="" id="{83F64080-0259-4284-A530-AE5F93B195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25" y="391778"/>
                <a:ext cx="11723913" cy="5931945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74884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83F64080-0259-4284-A530-AE5F93B19575}"/>
                  </a:ext>
                </a:extLst>
              </p:cNvPr>
              <p:cNvSpPr/>
              <p:nvPr/>
            </p:nvSpPr>
            <p:spPr>
              <a:xfrm>
                <a:off x="252625" y="188580"/>
                <a:ext cx="11723913" cy="33604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/>
                </a:r>
                <a:br>
                  <a:rPr lang="en-US" altLang="zh-CN" sz="2800" dirty="0"/>
                </a:br>
                <a:r>
                  <a:rPr lang="en-US" altLang="zh-CN" sz="2800" dirty="0"/>
                  <a:t>(5)</a:t>
                </a:r>
                <a:r>
                  <a:rPr lang="zh-CN" altLang="zh-CN" sz="2800" dirty="0"/>
                  <a:t>过圆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:(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r&gt;</a:t>
                </a:r>
                <a:r>
                  <a:rPr lang="en-US" altLang="zh-CN" sz="2800" dirty="0"/>
                  <a:t>0)</a:t>
                </a:r>
                <a:r>
                  <a:rPr lang="zh-CN" altLang="zh-CN" sz="2800" dirty="0"/>
                  <a:t>外一点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作圆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的两条切线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切点分别为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则切点弦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所在直线方程为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-a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i="1" dirty="0"/>
                  <a:t>-b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;</a:t>
                </a:r>
                <a:br>
                  <a:rPr lang="en-US" altLang="zh-CN" sz="2800" dirty="0"/>
                </a:br>
                <a:r>
                  <a:rPr lang="en-US" altLang="zh-CN" sz="2800" dirty="0"/>
                  <a:t>(6)</a:t>
                </a:r>
                <a:r>
                  <a:rPr lang="zh-CN" altLang="zh-CN" sz="2800" dirty="0"/>
                  <a:t>若圆的方程为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x-a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y-b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=r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r&gt;</a:t>
                </a:r>
                <a:r>
                  <a:rPr lang="en-US" altLang="zh-CN" sz="2800" dirty="0"/>
                  <a:t>0),</a:t>
                </a:r>
                <a:r>
                  <a:rPr lang="zh-CN" altLang="zh-CN" sz="2800" dirty="0"/>
                  <a:t>则过圆外一点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0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的切线长</a:t>
                </a:r>
                <a:r>
                  <a:rPr lang="en-US" altLang="zh-CN" sz="2800" i="1" dirty="0"/>
                  <a:t>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25" y="188580"/>
                <a:ext cx="11723913" cy="3360472"/>
              </a:xfrm>
              <a:prstGeom prst="rect">
                <a:avLst/>
              </a:prstGeom>
              <a:blipFill rotWithShape="1">
                <a:blip r:embed="rId2"/>
                <a:stretch>
                  <a:fillRect l="-1040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127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本</a:t>
            </a:r>
            <a:r>
              <a:rPr lang="zh-CN" altLang="en-US" sz="2800" dirty="0">
                <a:latin typeface="+mj-ea"/>
                <a:ea typeface="+mj-ea"/>
              </a:rPr>
              <a:t>讲是高考的热点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主要考查圆的标准方程、直线与圆的位置关系、弦长问题、切线问题、圆与圆的位置关系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一般以选择题和填空题的形式出现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有时与椭圆、双曲线、抛物线交汇命题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解题时要充分利用圆的几何性质简化运算过程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本</a:t>
            </a:r>
            <a:r>
              <a:rPr lang="zh-CN" altLang="en-US" sz="2800" dirty="0">
                <a:latin typeface="+mj-ea"/>
                <a:ea typeface="+mj-ea"/>
              </a:rPr>
              <a:t>讲主要考查考生的数学运算、直观想象素养和数形结合思想的运用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聚焦核心素养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33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50911" y="440130"/>
                <a:ext cx="11881779" cy="54257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5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(1)[2018江西九江三校联考]已知圆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-4=0和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-1+4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=0恰有三条公切线,若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∈R,且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≠0,则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的最小值为(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)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A.1	 B.3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	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(2)[2018湖北四校联考]已知点F是抛物线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的焦点,点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为抛物线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上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任意一点,过点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向圆(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-1)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作切线,切点分别为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,则四边形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AFBM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面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积的最小值为</a:t>
                </a:r>
                <a:r>
                  <a:rPr kumimoji="0" lang="zh-CN" altLang="zh-CN" sz="2800" b="0" i="0" u="sng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en-US" altLang="zh-CN" sz="2800" b="0" i="0" u="sng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sng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911" y="440130"/>
                <a:ext cx="11881779" cy="5425716"/>
              </a:xfrm>
              <a:prstGeom prst="rect">
                <a:avLst/>
              </a:prstGeom>
              <a:blipFill rotWithShape="0">
                <a:blip r:embed="rId2"/>
                <a:stretch>
                  <a:fillRect l="-1026" b="-134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8991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20068" y="1000821"/>
                <a:ext cx="11971932" cy="44907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5.(1)A  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的方程可化为(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=4,则圆心为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,0),半径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=2.圆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endParaRPr kumimoji="0" lang="en-US" altLang="zh-CN" sz="2800" b="0" i="0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的方程可化为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=1,则圆心为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(0,2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),半径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=1.依题意可知两圆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外切,则两圆的圆心距等于两圆的半径之和,即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(2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=1+2,即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=9,所以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(5+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(5+2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zh-CN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sSup>
                              <m:sSup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)=1,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时取等号.故选A.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068" y="1000821"/>
                <a:ext cx="11971932" cy="4490781"/>
              </a:xfrm>
              <a:prstGeom prst="rect">
                <a:avLst/>
              </a:prstGeom>
              <a:blipFill rotWithShape="0">
                <a:blip r:embed="rId2"/>
                <a:stretch>
                  <a:fillRect l="-101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7485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-52975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159663" y="46459"/>
                <a:ext cx="11744305" cy="66660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设点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),易知抛物线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的焦点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(1,0)也为圆的圆心,圆的半径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r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FA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,连接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,则|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+1.因为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为切线,</a:t>
                </a:r>
                <a14:m>
                  <m:oMath xmlns:m="http://schemas.openxmlformats.org/officeDocument/2006/math">
                    <m:r>
                      <a:rPr kumimoji="0" lang="zh-CN" altLang="zh-CN" sz="28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⊥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,在Rt△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中,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𝑀𝐹</m:t>
                                </m:r>
                              </m:e>
                            </m:d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+1)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易知△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MAF</a:t>
                </a:r>
                <a14:m>
                  <m:oMath xmlns:m="http://schemas.openxmlformats.org/officeDocument/2006/math"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≌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△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MBF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,所以四边形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AFBM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的面积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=2×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|×|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AF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MA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+1)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,又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≥0,所以当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=0时,四边形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+mj-lt"/>
                    <a:ea typeface="方正书宋_GBK"/>
                    <a:cs typeface="Times New Roman" panose="02020603050405020304" pitchFamily="18" charset="0"/>
                  </a:rPr>
                  <a:t>AFBM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的面积取得最小值,最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小值</a:t>
                </a:r>
                <a14:m>
                  <m:oMath xmlns:m="http://schemas.openxmlformats.org/officeDocument/2006/math"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为</m:t>
                    </m:r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9663" y="46459"/>
                <a:ext cx="11744305" cy="6666056"/>
              </a:xfrm>
              <a:prstGeom prst="rect">
                <a:avLst/>
              </a:prstGeom>
              <a:blipFill rotWithShape="0">
                <a:blip r:embed="rId2"/>
                <a:stretch>
                  <a:fillRect l="-103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22069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圆的方程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直线与圆的位置关系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圆与圆的位置关系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949904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圆的方程</a:t>
            </a:r>
            <a:endParaRPr lang="en-US" altLang="zh-CN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185" y="0"/>
            <a:ext cx="4515485" cy="729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圆的方程（重点）</a:t>
            </a:r>
            <a:endParaRPr lang="en-US" altLang="zh-CN" sz="2800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4351626"/>
                  </p:ext>
                </p:extLst>
              </p:nvPr>
            </p:nvGraphicFramePr>
            <p:xfrm>
              <a:off x="481824" y="1725090"/>
              <a:ext cx="11577731" cy="374961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05394"/>
                    <a:gridCol w="4526972"/>
                    <a:gridCol w="6145365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名称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标准方程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一般方程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&gt;0)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Dx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Ey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=0(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E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-4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&gt;0)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圆心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dirty="0" smtClean="0">
                              <a:effectLst/>
                              <a:latin typeface="+mn-ea"/>
                              <a:ea typeface="+mn-ea"/>
                            </a:rPr>
                            <a:t>(-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𝐷</m:t>
                                  </m:r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 smtClean="0">
                              <a:effectLst/>
                              <a:latin typeface="+mn-ea"/>
                              <a:ea typeface="+mn-ea"/>
                            </a:rPr>
                            <a:t>,-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dirty="0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𝐸</m:t>
                                  </m:r>
                                </m:num>
                                <m:den>
                                  <m:r>
                                    <a:rPr lang="en-US" altLang="zh-CN" sz="2800" b="0" i="1" dirty="0" smtClean="0"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 smtClean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半径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  <a:latin typeface="+mn-ea"/>
                              <a:ea typeface="+mn-ea"/>
                            </a:rPr>
                            <a:t>r</a:t>
                          </a:r>
                          <a:endParaRPr lang="en-US" sz="2800" i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8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8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8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280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8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𝐷</m:t>
                                        </m:r>
                                      </m:e>
                                      <m:sup>
                                        <m:r>
                                          <a:rPr lang="en-US" altLang="zh-CN" sz="28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8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altLang="zh-CN" sz="28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8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𝐸</m:t>
                                        </m:r>
                                      </m:e>
                                      <m:sup>
                                        <m:r>
                                          <a:rPr lang="en-US" altLang="zh-CN" sz="2800" b="0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8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−4</m:t>
                                    </m:r>
                                    <m:r>
                                      <a:rPr lang="en-US" altLang="zh-CN" sz="2800" b="0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074351626"/>
                  </p:ext>
                </p:extLst>
              </p:nvPr>
            </p:nvGraphicFramePr>
            <p:xfrm>
              <a:off x="481824" y="1725090"/>
              <a:ext cx="11577731" cy="374961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05394"/>
                    <a:gridCol w="4526972"/>
                    <a:gridCol w="6145365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名称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标准方程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一般方程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方程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=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&gt;0)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Dx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Ey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=0(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+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E</a:t>
                          </a:r>
                          <a:r>
                            <a:rPr lang="en-US" sz="2800" baseline="30000" dirty="0">
                              <a:effectLst/>
                              <a:latin typeface="+mn-ea"/>
                              <a:ea typeface="+mn-ea"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-4</a:t>
                          </a:r>
                          <a:r>
                            <a:rPr lang="en-US" sz="2800" i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&gt;0)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99688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圆心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en-US" sz="2800" i="1" kern="1200" dirty="0" err="1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8503" t="-147561" r="-198" b="-130488"/>
                          </a:stretch>
                        </a:blipFill>
                      </a:tcPr>
                    </a:tc>
                  </a:tr>
                  <a:tr h="128968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n-ea"/>
                              <a:ea typeface="+mn-ea"/>
                            </a:rPr>
                            <a:t>半径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effectLst/>
                              <a:latin typeface="+mn-ea"/>
                              <a:ea typeface="+mn-ea"/>
                            </a:rPr>
                            <a:t>r</a:t>
                          </a:r>
                          <a:endParaRPr lang="en-US" sz="2800" i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8503" t="-191509" r="-198" b="-94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45060" y="1082107"/>
                <a:ext cx="11723913" cy="28814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名师提醒</a:t>
                </a:r>
                <a:endParaRPr lang="en-US" altLang="zh-CN" sz="2800" b="1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若没有给出</a:t>
                </a:r>
                <a:r>
                  <a:rPr lang="en-US" altLang="zh-CN" sz="2800" i="1" dirty="0"/>
                  <a:t>r&gt;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则圆的半径为</a:t>
                </a:r>
                <a:r>
                  <a:rPr lang="en-US" altLang="zh-CN" sz="2800" i="1" dirty="0"/>
                  <a:t>|r|.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在圆的一般方程中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D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+E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F=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方程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+Dx+Ey+F=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表示一个点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𝐷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𝐸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);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D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+E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F&lt;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方程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+y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+Dx+Ey+F=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没有意义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不表示任何图形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60" y="1082107"/>
                <a:ext cx="11723913" cy="2881430"/>
              </a:xfrm>
              <a:prstGeom prst="rect">
                <a:avLst/>
              </a:prstGeom>
              <a:blipFill rotWithShape="0">
                <a:blip r:embed="rId2"/>
                <a:stretch>
                  <a:fillRect l="-1040" r="-208" b="-1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1908</Words>
  <Application>Microsoft Office PowerPoint</Application>
  <PresentationFormat>自定义</PresentationFormat>
  <Paragraphs>293</Paragraphs>
  <Slides>62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355</cp:revision>
  <dcterms:created xsi:type="dcterms:W3CDTF">2018-02-01T09:53:00Z</dcterms:created>
  <dcterms:modified xsi:type="dcterms:W3CDTF">2019-12-04T00:27:35Z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