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61"/>
  </p:notesMasterIdLst>
  <p:sldIdLst>
    <p:sldId id="271" r:id="rId3"/>
    <p:sldId id="262" r:id="rId4"/>
    <p:sldId id="313" r:id="rId5"/>
    <p:sldId id="466" r:id="rId6"/>
    <p:sldId id="467" r:id="rId7"/>
    <p:sldId id="468" r:id="rId8"/>
    <p:sldId id="438" r:id="rId9"/>
    <p:sldId id="439" r:id="rId10"/>
    <p:sldId id="449" r:id="rId11"/>
    <p:sldId id="442" r:id="rId12"/>
    <p:sldId id="443" r:id="rId13"/>
    <p:sldId id="444" r:id="rId14"/>
    <p:sldId id="445" r:id="rId15"/>
    <p:sldId id="447" r:id="rId16"/>
    <p:sldId id="448" r:id="rId17"/>
    <p:sldId id="312" r:id="rId18"/>
    <p:sldId id="419" r:id="rId19"/>
    <p:sldId id="365" r:id="rId20"/>
    <p:sldId id="451" r:id="rId21"/>
    <p:sldId id="418" r:id="rId22"/>
    <p:sldId id="366" r:id="rId23"/>
    <p:sldId id="452" r:id="rId24"/>
    <p:sldId id="367" r:id="rId25"/>
    <p:sldId id="453" r:id="rId26"/>
    <p:sldId id="368" r:id="rId27"/>
    <p:sldId id="372" r:id="rId28"/>
    <p:sldId id="426" r:id="rId29"/>
    <p:sldId id="454" r:id="rId30"/>
    <p:sldId id="425" r:id="rId31"/>
    <p:sldId id="455" r:id="rId32"/>
    <p:sldId id="456" r:id="rId33"/>
    <p:sldId id="457" r:id="rId34"/>
    <p:sldId id="379" r:id="rId35"/>
    <p:sldId id="383" r:id="rId36"/>
    <p:sldId id="398" r:id="rId37"/>
    <p:sldId id="394" r:id="rId38"/>
    <p:sldId id="458" r:id="rId39"/>
    <p:sldId id="386" r:id="rId40"/>
    <p:sldId id="400" r:id="rId41"/>
    <p:sldId id="461" r:id="rId42"/>
    <p:sldId id="462" r:id="rId43"/>
    <p:sldId id="463" r:id="rId44"/>
    <p:sldId id="459" r:id="rId45"/>
    <p:sldId id="396" r:id="rId46"/>
    <p:sldId id="427" r:id="rId47"/>
    <p:sldId id="436" r:id="rId48"/>
    <p:sldId id="437" r:id="rId49"/>
    <p:sldId id="464" r:id="rId50"/>
    <p:sldId id="407" r:id="rId51"/>
    <p:sldId id="408" r:id="rId52"/>
    <p:sldId id="410" r:id="rId53"/>
    <p:sldId id="428" r:id="rId54"/>
    <p:sldId id="430" r:id="rId55"/>
    <p:sldId id="432" r:id="rId56"/>
    <p:sldId id="433" r:id="rId57"/>
    <p:sldId id="434" r:id="rId58"/>
    <p:sldId id="435" r:id="rId59"/>
    <p:sldId id="450" r:id="rId6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章节标题" id="{F5EEC428-8706-4C59-AEE4-161BB92701F7}">
          <p14:sldIdLst>
            <p14:sldId id="267"/>
            <p14:sldId id="271"/>
          </p14:sldIdLst>
        </p14:section>
        <p14:section name="目录" id="{62B0F58D-E21A-4849-85F8-F0658C934CDC}">
          <p14:sldIdLst>
            <p14:sldId id="262"/>
            <p14:sldId id="313"/>
          </p14:sldIdLst>
        </p14:section>
        <p14:section name="考情精解读" id="{E5B6AE4C-B16F-4E49-ACF6-1636DDCCFF7B}">
          <p14:sldIdLst>
            <p14:sldId id="466"/>
            <p14:sldId id="467"/>
            <p14:sldId id="468"/>
          </p14:sldIdLst>
        </p14:section>
        <p14:section name="A考点帮·知识全通关" id="{0696FE38-A922-4D75-AA25-7EF156A1C92B}">
          <p14:sldIdLst>
            <p14:sldId id="438"/>
            <p14:sldId id="439"/>
            <p14:sldId id="449"/>
            <p14:sldId id="442"/>
            <p14:sldId id="443"/>
            <p14:sldId id="444"/>
            <p14:sldId id="445"/>
            <p14:sldId id="447"/>
            <p14:sldId id="448"/>
          </p14:sldIdLst>
        </p14:section>
        <p14:section name="B考法帮·题型全突破" id="{EAE3448C-E808-4F1F-840E-365612D64D3F}">
          <p14:sldIdLst>
            <p14:sldId id="312"/>
            <p14:sldId id="419"/>
            <p14:sldId id="365"/>
            <p14:sldId id="451"/>
            <p14:sldId id="418"/>
            <p14:sldId id="366"/>
            <p14:sldId id="452"/>
            <p14:sldId id="367"/>
            <p14:sldId id="453"/>
            <p14:sldId id="368"/>
            <p14:sldId id="372"/>
            <p14:sldId id="426"/>
            <p14:sldId id="454"/>
            <p14:sldId id="425"/>
            <p14:sldId id="455"/>
            <p14:sldId id="456"/>
            <p14:sldId id="457"/>
            <p14:sldId id="379"/>
            <p14:sldId id="383"/>
            <p14:sldId id="398"/>
            <p14:sldId id="394"/>
            <p14:sldId id="458"/>
            <p14:sldId id="386"/>
            <p14:sldId id="400"/>
            <p14:sldId id="461"/>
            <p14:sldId id="462"/>
            <p14:sldId id="463"/>
            <p14:sldId id="459"/>
            <p14:sldId id="396"/>
            <p14:sldId id="427"/>
            <p14:sldId id="436"/>
            <p14:sldId id="437"/>
            <p14:sldId id="464"/>
          </p14:sldIdLst>
        </p14:section>
        <p14:section name="C.素养大提升" id="{046B2290-AAAE-4256-8982-C823E5553F00}">
          <p14:sldIdLst>
            <p14:sldId id="407"/>
            <p14:sldId id="408"/>
            <p14:sldId id="410"/>
            <p14:sldId id="428"/>
            <p14:sldId id="430"/>
            <p14:sldId id="432"/>
            <p14:sldId id="433"/>
            <p14:sldId id="434"/>
            <p14:sldId id="435"/>
            <p14:sldId id="450"/>
          </p14:sldIdLst>
        </p14:section>
        <p14:section name="尾片" id="{185A69EE-4998-4242-976C-7169DE9C7BAE}">
          <p14:sldIdLst>
            <p14:sldId id="46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20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A251C"/>
    <a:srgbClr val="00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78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-762" y="-78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5CA81B-B0A0-44D5-9E27-DD786A82E201}" type="datetimeFigureOut">
              <a:rPr lang="zh-CN" altLang="en-US" smtClean="0"/>
              <a:pPr/>
              <a:t>2019/12/4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AA3FA-8741-4BC6-B01B-F0039F9974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3420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39461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118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6838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2132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7722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0824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70444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06252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1760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AA3FA-8741-4BC6-B01B-F0039F997495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3627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56076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2019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版</a:t>
            </a:r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《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高考帮</a:t>
            </a:r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》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配套</a:t>
            </a:r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PPT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49801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81284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6291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2808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400"/>
            <a:ext cx="12192000" cy="2617200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zh-CN" sz="4000" b="1" dirty="0"/>
              <a:t>第</a:t>
            </a:r>
            <a:r>
              <a:rPr lang="zh-CN" altLang="en-US" sz="4000" b="1" dirty="0"/>
              <a:t>一</a:t>
            </a:r>
            <a:r>
              <a:rPr lang="zh-CN" altLang="zh-CN" sz="4000" b="1" dirty="0"/>
              <a:t>讲　</a:t>
            </a:r>
            <a:r>
              <a:rPr lang="zh-CN" altLang="en-US" sz="4000" b="1" dirty="0"/>
              <a:t>直线方程与两直线的位置关系</a:t>
            </a:r>
            <a:endParaRPr lang="zh-CN" altLang="zh-CN" sz="40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2874605" y="1546119"/>
            <a:ext cx="6442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A251C"/>
                </a:solidFill>
              </a:rPr>
              <a:t>【</a:t>
            </a:r>
            <a:r>
              <a:rPr lang="zh-CN" altLang="en-US" sz="2400" dirty="0">
                <a:solidFill>
                  <a:srgbClr val="DA251C"/>
                </a:solidFill>
              </a:rPr>
              <a:t>高考帮</a:t>
            </a:r>
            <a:r>
              <a:rPr lang="en-US" altLang="zh-CN" sz="2400" dirty="0" smtClean="0">
                <a:solidFill>
                  <a:srgbClr val="DA251C"/>
                </a:solidFill>
              </a:rPr>
              <a:t>·</a:t>
            </a:r>
            <a:r>
              <a:rPr lang="zh-CN" altLang="en-US" sz="2400" dirty="0" smtClean="0">
                <a:solidFill>
                  <a:srgbClr val="DA251C"/>
                </a:solidFill>
              </a:rPr>
              <a:t>文科</a:t>
            </a:r>
            <a:r>
              <a:rPr lang="zh-CN" altLang="en-US" sz="2400" dirty="0">
                <a:solidFill>
                  <a:srgbClr val="DA251C"/>
                </a:solidFill>
              </a:rPr>
              <a:t>数学</a:t>
            </a:r>
            <a:r>
              <a:rPr lang="en-US" altLang="zh-CN" sz="2400" dirty="0">
                <a:solidFill>
                  <a:srgbClr val="DA251C"/>
                </a:solidFill>
              </a:rPr>
              <a:t>】</a:t>
            </a:r>
            <a:r>
              <a:rPr lang="zh-CN" altLang="zh-CN" sz="2400" dirty="0">
                <a:solidFill>
                  <a:srgbClr val="DA251C"/>
                </a:solidFill>
              </a:rPr>
              <a:t>第</a:t>
            </a:r>
            <a:r>
              <a:rPr lang="zh-CN" altLang="en-US" sz="2400" dirty="0">
                <a:solidFill>
                  <a:srgbClr val="DA251C"/>
                </a:solidFill>
              </a:rPr>
              <a:t>九</a:t>
            </a:r>
            <a:r>
              <a:rPr lang="zh-CN" altLang="zh-CN" sz="2400" dirty="0">
                <a:solidFill>
                  <a:srgbClr val="DA251C"/>
                </a:solidFill>
              </a:rPr>
              <a:t>章　</a:t>
            </a:r>
            <a:r>
              <a:rPr lang="zh-CN" altLang="en-US" sz="2400" dirty="0">
                <a:solidFill>
                  <a:srgbClr val="DA251C"/>
                </a:solidFill>
              </a:rPr>
              <a:t>直线和圆的方程</a:t>
            </a:r>
            <a:endParaRPr lang="zh-CN" altLang="zh-CN" sz="2400" dirty="0">
              <a:solidFill>
                <a:srgbClr val="DA251C"/>
              </a:solidFill>
            </a:endParaRPr>
          </a:p>
        </p:txBody>
      </p:sp>
      <p:pic>
        <p:nvPicPr>
          <p:cNvPr id="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3201" y="4752622"/>
            <a:ext cx="5789001" cy="18231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244825"/>
            <a:ext cx="117239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</a:rPr>
              <a:t>直线方程的几种形式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4" name="表格 3">
                <a:extLst>
                  <a:ext uri="{FF2B5EF4-FFF2-40B4-BE49-F238E27FC236}">
                    <a16:creationId xmlns="" xmlns:a16="http://schemas.microsoft.com/office/drawing/2014/main" id="{ED0D52C0-E288-44C1-BD85-1BE3069F5C5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1316302"/>
                  </p:ext>
                </p:extLst>
              </p:nvPr>
            </p:nvGraphicFramePr>
            <p:xfrm>
              <a:off x="299852" y="1253094"/>
              <a:ext cx="11630396" cy="477278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89731">
                      <a:extLst>
                        <a:ext uri="{9D8B030D-6E8A-4147-A177-3AD203B41FA5}">
                          <a16:colId xmlns="" xmlns:a16="http://schemas.microsoft.com/office/drawing/2014/main" val="50988929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="" xmlns:a16="http://schemas.microsoft.com/office/drawing/2014/main" val="964874275"/>
                        </a:ext>
                      </a:extLst>
                    </a:gridCol>
                    <a:gridCol w="3865306">
                      <a:extLst>
                        <a:ext uri="{9D8B030D-6E8A-4147-A177-3AD203B41FA5}">
                          <a16:colId xmlns="" xmlns:a16="http://schemas.microsoft.com/office/drawing/2014/main" val="3222836204"/>
                        </a:ext>
                      </a:extLst>
                    </a:gridCol>
                    <a:gridCol w="3432159">
                      <a:extLst>
                        <a:ext uri="{9D8B030D-6E8A-4147-A177-3AD203B41FA5}">
                          <a16:colId xmlns="" xmlns:a16="http://schemas.microsoft.com/office/drawing/2014/main" val="2066202209"/>
                        </a:ext>
                      </a:extLst>
                    </a:gridCol>
                  </a:tblGrid>
                  <a:tr h="5621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名称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方程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说明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适用条件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383834312"/>
                      </a:ext>
                    </a:extLst>
                  </a:tr>
                  <a:tr h="562135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斜截式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y=</a:t>
                          </a:r>
                          <a:r>
                            <a:rPr lang="en-US" sz="2800" i="1" dirty="0" err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kx+b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是斜率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4"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与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</a:t>
                          </a: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轴不垂直的直线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3317043113"/>
                      </a:ext>
                    </a:extLst>
                  </a:tr>
                  <a:tr h="562135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是纵截距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2656336257"/>
                      </a:ext>
                    </a:extLst>
                  </a:tr>
                  <a:tr h="562135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点斜式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y-y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=k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x-x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,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)</a:t>
                          </a: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是直线上的已知点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212516673"/>
                      </a:ext>
                    </a:extLst>
                  </a:tr>
                  <a:tr h="562135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是斜率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4203942429"/>
                      </a:ext>
                    </a:extLst>
                  </a:tr>
                  <a:tr h="132101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两点式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2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2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zh-CN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US" sz="2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2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sz="2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zh-CN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US" sz="2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8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方正书宋_GBK"/>
                                          <a:cs typeface="Times New Roman" panose="020206030504050203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NEU-BZ-S92"/>
                              <a:cs typeface="Times New Roman" panose="02020603050405020304" pitchFamily="18" charset="0"/>
                            </a:rPr>
                            <a:t>≠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,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NEU-BZ-S92"/>
                              <a:cs typeface="Times New Roman" panose="02020603050405020304" pitchFamily="18" charset="0"/>
                            </a:rPr>
                            <a:t>≠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,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),(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,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)</a:t>
                          </a: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是直线上的两个已知点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与两坐标轴均不垂直的直线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38868685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表格 3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ED0D52C0-E288-44C1-BD85-1BE3069F5C5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2541316302"/>
                  </p:ext>
                </p:extLst>
              </p:nvPr>
            </p:nvGraphicFramePr>
            <p:xfrm>
              <a:off x="299852" y="1253094"/>
              <a:ext cx="11630396" cy="469607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89731">
                      <a:extLst>
                        <a:ext uri="{9D8B030D-6E8A-4147-A177-3AD203B41FA5}">
                          <a16:colId xmlns:a14="http://schemas.microsoft.com/office/drawing/2010/main" xmlns="" xmlns:a16="http://schemas.microsoft.com/office/drawing/2014/main" val="50988929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4="http://schemas.microsoft.com/office/drawing/2010/main" xmlns="" xmlns:a16="http://schemas.microsoft.com/office/drawing/2014/main" val="964874275"/>
                        </a:ext>
                      </a:extLst>
                    </a:gridCol>
                    <a:gridCol w="3865306">
                      <a:extLst>
                        <a:ext uri="{9D8B030D-6E8A-4147-A177-3AD203B41FA5}">
                          <a16:colId xmlns:a14="http://schemas.microsoft.com/office/drawing/2010/main" xmlns="" xmlns:a16="http://schemas.microsoft.com/office/drawing/2014/main" val="3222836204"/>
                        </a:ext>
                      </a:extLst>
                    </a:gridCol>
                    <a:gridCol w="3432159">
                      <a:extLst>
                        <a:ext uri="{9D8B030D-6E8A-4147-A177-3AD203B41FA5}">
                          <a16:colId xmlns:a14="http://schemas.microsoft.com/office/drawing/2010/main" xmlns="" xmlns:a16="http://schemas.microsoft.com/office/drawing/2014/main" val="2066202209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名称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方程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说明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适用条件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2383834312"/>
                      </a:ext>
                    </a:extLst>
                  </a:tr>
                  <a:tr h="640080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斜截式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y=</a:t>
                          </a:r>
                          <a:r>
                            <a:rPr lang="en-US" sz="2800" i="1" dirty="0" err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kx+b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是斜率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4"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与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</a:t>
                          </a: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轴不垂直的直线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3317043113"/>
                      </a:ext>
                    </a:extLst>
                  </a:tr>
                  <a:tr h="64008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是纵截距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2656336257"/>
                      </a:ext>
                    </a:extLst>
                  </a:tr>
                  <a:tr h="640080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点斜式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y-y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=k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x-x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,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)</a:t>
                          </a: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是直线上的已知点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212516673"/>
                      </a:ext>
                    </a:extLst>
                  </a:tr>
                  <a:tr h="64008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是斜率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4203942429"/>
                      </a:ext>
                    </a:extLst>
                  </a:tr>
                  <a:tr h="149567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两点式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58222" t="-213821" r="-266667" b="-146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,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),(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,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)</a:t>
                          </a: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是直线上的两个已知点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与两坐标轴均不垂直的直线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138868685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84120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6" name="表格 5">
                <a:extLst>
                  <a:ext uri="{FF2B5EF4-FFF2-40B4-BE49-F238E27FC236}">
                    <a16:creationId xmlns="" xmlns:a16="http://schemas.microsoft.com/office/drawing/2014/main" id="{6A8FE7BE-A8C6-4987-AB91-4F4DD350536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8573936"/>
                  </p:ext>
                </p:extLst>
              </p:nvPr>
            </p:nvGraphicFramePr>
            <p:xfrm>
              <a:off x="299852" y="756729"/>
              <a:ext cx="11630396" cy="447696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89731">
                      <a:extLst>
                        <a:ext uri="{9D8B030D-6E8A-4147-A177-3AD203B41FA5}">
                          <a16:colId xmlns="" xmlns:a16="http://schemas.microsoft.com/office/drawing/2014/main" val="50988929"/>
                        </a:ext>
                      </a:extLst>
                    </a:gridCol>
                    <a:gridCol w="1884106">
                      <a:extLst>
                        <a:ext uri="{9D8B030D-6E8A-4147-A177-3AD203B41FA5}">
                          <a16:colId xmlns="" xmlns:a16="http://schemas.microsoft.com/office/drawing/2014/main" val="964874275"/>
                        </a:ext>
                      </a:extLst>
                    </a:gridCol>
                    <a:gridCol w="4667250">
                      <a:extLst>
                        <a:ext uri="{9D8B030D-6E8A-4147-A177-3AD203B41FA5}">
                          <a16:colId xmlns="" xmlns:a16="http://schemas.microsoft.com/office/drawing/2014/main" val="3222836204"/>
                        </a:ext>
                      </a:extLst>
                    </a:gridCol>
                    <a:gridCol w="3489309">
                      <a:extLst>
                        <a:ext uri="{9D8B030D-6E8A-4147-A177-3AD203B41FA5}">
                          <a16:colId xmlns="" xmlns:a16="http://schemas.microsoft.com/office/drawing/2014/main" val="2066202209"/>
                        </a:ext>
                      </a:extLst>
                    </a:gridCol>
                  </a:tblGrid>
                  <a:tr h="53390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黑体_GBK"/>
                              <a:cs typeface="Times New Roman" panose="02020603050405020304" pitchFamily="18" charset="0"/>
                            </a:rPr>
                            <a:t>名称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黑体_GBK"/>
                              <a:cs typeface="Times New Roman" panose="02020603050405020304" pitchFamily="18" charset="0"/>
                            </a:rPr>
                            <a:t>方程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黑体_GBK"/>
                              <a:cs typeface="Times New Roman" panose="02020603050405020304" pitchFamily="18" charset="0"/>
                            </a:rPr>
                            <a:t>说明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黑体_GBK"/>
                              <a:cs typeface="Times New Roman" panose="02020603050405020304" pitchFamily="18" charset="0"/>
                            </a:rPr>
                            <a:t>适用条件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383834312"/>
                      </a:ext>
                    </a:extLst>
                  </a:tr>
                  <a:tr h="536582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黑体_GBK"/>
                              <a:cs typeface="Times New Roman" panose="02020603050405020304" pitchFamily="18" charset="0"/>
                            </a:rPr>
                            <a:t>截距式</a:t>
                          </a:r>
                          <a:endParaRPr lang="zh-CN" sz="240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400" i="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=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是直线的横截距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不过原点且与两坐标轴均不垂直的直线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117240200"/>
                      </a:ext>
                    </a:extLst>
                  </a:tr>
                  <a:tr h="59653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是直线的纵截距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2901749888"/>
                      </a:ext>
                    </a:extLst>
                  </a:tr>
                  <a:tr h="787858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黑体_GBK"/>
                              <a:cs typeface="Times New Roman" panose="02020603050405020304" pitchFamily="18" charset="0"/>
                            </a:rPr>
                            <a:t>一般式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 err="1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Ax</a:t>
                          </a:r>
                          <a:r>
                            <a:rPr lang="en-US" sz="2400" i="0" dirty="0" err="1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+</a:t>
                          </a:r>
                          <a:r>
                            <a:rPr lang="en-US" sz="2400" i="1" dirty="0" err="1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By</a:t>
                          </a:r>
                          <a:r>
                            <a:rPr lang="en-US" sz="2400" i="0" dirty="0" err="1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+</a:t>
                          </a:r>
                          <a:r>
                            <a:rPr lang="en-US" sz="2400" i="1" dirty="0" err="1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C</a:t>
                          </a: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=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方正书宋_GBK"/>
                              <a:ea typeface="方正书宋_GBK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400" baseline="300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400" i="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+</a:t>
                          </a: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400" baseline="300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NEU-BZ-S92"/>
                              <a:cs typeface="Times New Roman" panose="02020603050405020304" pitchFamily="18" charset="0"/>
                            </a:rPr>
                            <a:t>≠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方正书宋_GBK"/>
                              <a:ea typeface="方正书宋_GBK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当</a:t>
                          </a: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B=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时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方正书宋_GBK"/>
                              <a:ea typeface="方正书宋_GBK"/>
                              <a:cs typeface="Times New Roman" panose="02020603050405020304" pitchFamily="18" charset="0"/>
                            </a:rPr>
                            <a:t>,</a:t>
                          </a: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C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A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是直线的横截距</a:t>
                          </a: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.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所有直线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385790929"/>
                      </a:ext>
                    </a:extLst>
                  </a:tr>
                  <a:tr h="1992577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当</a:t>
                          </a: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NEU-BZ-S92"/>
                              <a:cs typeface="Times New Roman" panose="02020603050405020304" pitchFamily="18" charset="0"/>
                            </a:rPr>
                            <a:t>≠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方正书宋_GBK"/>
                              <a:ea typeface="方正书宋_GBK"/>
                              <a:cs typeface="Times New Roman" panose="02020603050405020304" pitchFamily="18" charset="0"/>
                            </a:rPr>
                            <a:t>,</a:t>
                          </a: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NEU-BZ-S92"/>
                              <a:cs typeface="Times New Roman" panose="02020603050405020304" pitchFamily="18" charset="0"/>
                            </a:rPr>
                            <a:t>≠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时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方正书宋_GBK"/>
                              <a:ea typeface="方正书宋_GBK"/>
                              <a:cs typeface="Times New Roman" panose="02020603050405020304" pitchFamily="18" charset="0"/>
                            </a:rPr>
                            <a:t>,</a:t>
                          </a: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A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B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方正书宋_GBK"/>
                              <a:ea typeface="方正书宋_GBK"/>
                              <a:cs typeface="Times New Roman" panose="02020603050405020304" pitchFamily="18" charset="0"/>
                            </a:rPr>
                            <a:t>,</a:t>
                          </a: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C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A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方正书宋_GBK"/>
                              <a:ea typeface="方正书宋_GBK"/>
                              <a:cs typeface="Times New Roman" panose="02020603050405020304" pitchFamily="18" charset="0"/>
                            </a:rPr>
                            <a:t>,</a:t>
                          </a: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24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C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B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分别为直线的斜率、横截距、纵截距</a:t>
                          </a: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.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65036413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表格 5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6A8FE7BE-A8C6-4987-AB91-4F4DD350536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3018573936"/>
                  </p:ext>
                </p:extLst>
              </p:nvPr>
            </p:nvGraphicFramePr>
            <p:xfrm>
              <a:off x="299852" y="756729"/>
              <a:ext cx="11630396" cy="447696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89731">
                      <a:extLst>
                        <a:ext uri="{9D8B030D-6E8A-4147-A177-3AD203B41FA5}">
                          <a16:colId xmlns:a14="http://schemas.microsoft.com/office/drawing/2010/main" xmlns="" xmlns:a16="http://schemas.microsoft.com/office/drawing/2014/main" val="50988929"/>
                        </a:ext>
                      </a:extLst>
                    </a:gridCol>
                    <a:gridCol w="1884106">
                      <a:extLst>
                        <a:ext uri="{9D8B030D-6E8A-4147-A177-3AD203B41FA5}">
                          <a16:colId xmlns:a14="http://schemas.microsoft.com/office/drawing/2010/main" xmlns="" xmlns:a16="http://schemas.microsoft.com/office/drawing/2014/main" val="964874275"/>
                        </a:ext>
                      </a:extLst>
                    </a:gridCol>
                    <a:gridCol w="4667250">
                      <a:extLst>
                        <a:ext uri="{9D8B030D-6E8A-4147-A177-3AD203B41FA5}">
                          <a16:colId xmlns:a14="http://schemas.microsoft.com/office/drawing/2010/main" xmlns="" xmlns:a16="http://schemas.microsoft.com/office/drawing/2014/main" val="3222836204"/>
                        </a:ext>
                      </a:extLst>
                    </a:gridCol>
                    <a:gridCol w="3489309">
                      <a:extLst>
                        <a:ext uri="{9D8B030D-6E8A-4147-A177-3AD203B41FA5}">
                          <a16:colId xmlns:a14="http://schemas.microsoft.com/office/drawing/2010/main" xmlns="" xmlns:a16="http://schemas.microsoft.com/office/drawing/2014/main" val="2066202209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黑体_GBK"/>
                              <a:cs typeface="Times New Roman" panose="02020603050405020304" pitchFamily="18" charset="0"/>
                            </a:rPr>
                            <a:t>名称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黑体_GBK"/>
                              <a:cs typeface="Times New Roman" panose="02020603050405020304" pitchFamily="18" charset="0"/>
                            </a:rPr>
                            <a:t>方程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黑体_GBK"/>
                              <a:cs typeface="Times New Roman" panose="02020603050405020304" pitchFamily="18" charset="0"/>
                            </a:rPr>
                            <a:t>说明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黑体_GBK"/>
                              <a:cs typeface="Times New Roman" panose="02020603050405020304" pitchFamily="18" charset="0"/>
                            </a:rPr>
                            <a:t>适用条件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2383834312"/>
                      </a:ext>
                    </a:extLst>
                  </a:tr>
                  <a:tr h="548640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黑体_GBK"/>
                              <a:cs typeface="Times New Roman" panose="02020603050405020304" pitchFamily="18" charset="0"/>
                            </a:rPr>
                            <a:t>截距式</a:t>
                          </a:r>
                          <a:endParaRPr lang="zh-CN" sz="240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84790" t="-48404" r="-433981" b="-2441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是直线的横截距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不过原点且与两坐标轴均不垂直的直线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1117240200"/>
                      </a:ext>
                    </a:extLst>
                  </a:tr>
                  <a:tr h="59653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是直线的纵截距</a:t>
                          </a: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2901749888"/>
                      </a:ext>
                    </a:extLst>
                  </a:tr>
                  <a:tr h="790575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黑体_GBK"/>
                              <a:cs typeface="Times New Roman" panose="02020603050405020304" pitchFamily="18" charset="0"/>
                            </a:rPr>
                            <a:t>一般式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i="1" dirty="0" err="1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Ax</a:t>
                          </a:r>
                          <a:r>
                            <a:rPr lang="en-US" sz="2400" i="0" dirty="0" err="1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+</a:t>
                          </a:r>
                          <a:r>
                            <a:rPr lang="en-US" sz="2400" i="1" dirty="0" err="1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By</a:t>
                          </a:r>
                          <a:r>
                            <a:rPr lang="en-US" sz="2400" i="0" dirty="0" err="1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+</a:t>
                          </a:r>
                          <a:r>
                            <a:rPr lang="en-US" sz="2400" i="1" dirty="0" err="1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C</a:t>
                          </a: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=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方正书宋_GBK"/>
                              <a:ea typeface="方正书宋_GBK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400" baseline="300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400" i="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+</a:t>
                          </a:r>
                          <a:r>
                            <a:rPr lang="en-US" sz="2400" i="1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400" baseline="300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NEU-BZ-S92"/>
                              <a:cs typeface="Times New Roman" panose="02020603050405020304" pitchFamily="18" charset="0"/>
                            </a:rPr>
                            <a:t>≠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方正书宋_GBK"/>
                              <a:ea typeface="方正书宋_GBK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CN" sz="2400" dirty="0">
                            <a:solidFill>
                              <a:srgbClr val="000000"/>
                            </a:solidFill>
                            <a:effectLst/>
                            <a:latin typeface="NEU-BZ-S92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74543" t="-214615" r="-75065" b="-253077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400" dirty="0">
                              <a:solidFill>
                                <a:srgbClr val="000000"/>
                              </a:solidFill>
                              <a:effectLst/>
                              <a:latin typeface="NEU-BZ-S92"/>
                              <a:ea typeface="方正书宋_GBK"/>
                              <a:cs typeface="Times New Roman" panose="02020603050405020304" pitchFamily="18" charset="0"/>
                            </a:rPr>
                            <a:t>所有直线</a:t>
                          </a:r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1385790929"/>
                      </a:ext>
                    </a:extLst>
                  </a:tr>
                  <a:tr h="1992577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6675" marR="66675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74543" t="-125076" r="-75065" b="-612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4="http://schemas.microsoft.com/office/drawing/2010/main" xmlns="" xmlns:a16="http://schemas.microsoft.com/office/drawing/2014/main" val="65036413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B943383-FF88-4FA4-B05D-479E7AD5917F}"/>
              </a:ext>
            </a:extLst>
          </p:cNvPr>
          <p:cNvSpPr/>
          <p:nvPr/>
        </p:nvSpPr>
        <p:spPr>
          <a:xfrm>
            <a:off x="261752" y="5297919"/>
            <a:ext cx="1163039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微软雅黑"/>
                <a:cs typeface="Times New Roman" panose="02020603050405020304" pitchFamily="18" charset="0"/>
              </a:rPr>
              <a:t>注意    </a:t>
            </a:r>
            <a:r>
              <a:rPr lang="zh-CN" altLang="zh-CN" sz="2800" dirty="0" smtClean="0">
                <a:solidFill>
                  <a:srgbClr val="000000"/>
                </a:solidFill>
                <a:latin typeface="微软雅黑"/>
                <a:cs typeface="Times New Roman" panose="02020603050405020304" pitchFamily="18" charset="0"/>
              </a:rPr>
              <a:t>当</a:t>
            </a:r>
            <a:r>
              <a:rPr lang="zh-CN" altLang="zh-CN" sz="2800" dirty="0">
                <a:solidFill>
                  <a:srgbClr val="000000"/>
                </a:solidFill>
                <a:latin typeface="微软雅黑"/>
                <a:cs typeface="Times New Roman" panose="02020603050405020304" pitchFamily="18" charset="0"/>
              </a:rPr>
              <a:t>直线与</a:t>
            </a:r>
            <a:r>
              <a:rPr lang="en-US" altLang="zh-CN" sz="2800" i="1" dirty="0">
                <a:solidFill>
                  <a:srgbClr val="000000"/>
                </a:solidFill>
                <a:ea typeface="方正书宋_GBK"/>
                <a:cs typeface="Times New Roman" panose="02020603050405020304" pitchFamily="18" charset="0"/>
              </a:rPr>
              <a:t>x</a:t>
            </a:r>
            <a:r>
              <a:rPr lang="zh-CN" altLang="zh-CN" sz="2800" dirty="0">
                <a:solidFill>
                  <a:srgbClr val="000000"/>
                </a:solidFill>
                <a:latin typeface="微软雅黑"/>
                <a:cs typeface="Times New Roman" panose="02020603050405020304" pitchFamily="18" charset="0"/>
              </a:rPr>
              <a:t>轴不垂直时</a:t>
            </a:r>
            <a:r>
              <a:rPr lang="en-US" altLang="zh-CN" sz="2800" dirty="0">
                <a:solidFill>
                  <a:srgbClr val="000000"/>
                </a:solidFill>
                <a:latin typeface="微软雅黑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微软雅黑"/>
                <a:cs typeface="Times New Roman" panose="02020603050405020304" pitchFamily="18" charset="0"/>
              </a:rPr>
              <a:t>可设直线的方程为</a:t>
            </a:r>
            <a:r>
              <a:rPr lang="en-US" altLang="zh-CN" sz="2800" i="1" dirty="0">
                <a:solidFill>
                  <a:srgbClr val="000000"/>
                </a:solidFill>
                <a:ea typeface="方正书宋_GBK"/>
                <a:cs typeface="Times New Roman" panose="02020603050405020304" pitchFamily="18" charset="0"/>
              </a:rPr>
              <a:t>y=</a:t>
            </a:r>
            <a:r>
              <a:rPr lang="en-US" altLang="zh-CN" sz="2800" i="1" dirty="0" err="1">
                <a:solidFill>
                  <a:srgbClr val="000000"/>
                </a:solidFill>
                <a:ea typeface="方正书宋_GBK"/>
                <a:cs typeface="Times New Roman" panose="02020603050405020304" pitchFamily="18" charset="0"/>
              </a:rPr>
              <a:t>kx+b</a:t>
            </a:r>
            <a:r>
              <a:rPr lang="en-US" altLang="zh-CN" sz="2800" dirty="0">
                <a:solidFill>
                  <a:srgbClr val="000000"/>
                </a:solidFill>
                <a:ea typeface="方正书宋_GBK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微软雅黑"/>
                <a:cs typeface="Times New Roman" panose="02020603050405020304" pitchFamily="18" charset="0"/>
              </a:rPr>
              <a:t>当不确定直线的斜率是否存在时</a:t>
            </a:r>
            <a:r>
              <a:rPr lang="en-US" altLang="zh-CN" sz="2800" dirty="0">
                <a:solidFill>
                  <a:srgbClr val="000000"/>
                </a:solidFill>
                <a:latin typeface="微软雅黑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微软雅黑"/>
                <a:cs typeface="Times New Roman" panose="02020603050405020304" pitchFamily="18" charset="0"/>
              </a:rPr>
              <a:t>可设直线的方程为</a:t>
            </a:r>
            <a:r>
              <a:rPr lang="en-US" altLang="zh-CN" sz="2800" i="1" dirty="0" err="1">
                <a:solidFill>
                  <a:srgbClr val="000000"/>
                </a:solidFill>
                <a:ea typeface="方正书宋_GBK"/>
                <a:cs typeface="Times New Roman" panose="02020603050405020304" pitchFamily="18" charset="0"/>
              </a:rPr>
              <a:t>ky+x+b</a:t>
            </a:r>
            <a:r>
              <a:rPr lang="en-US" altLang="zh-CN" sz="2800" i="1" dirty="0">
                <a:solidFill>
                  <a:srgbClr val="000000"/>
                </a:solidFill>
                <a:ea typeface="方正书宋_GBK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ea typeface="方正书宋_GBK"/>
                <a:cs typeface="Times New Roman" panose="02020603050405020304" pitchFamily="18" charset="0"/>
              </a:rPr>
              <a:t>0</a:t>
            </a:r>
            <a:r>
              <a:rPr lang="en-US" altLang="zh-CN" sz="2800" i="1" dirty="0">
                <a:solidFill>
                  <a:srgbClr val="000000"/>
                </a:solidFill>
                <a:ea typeface="方正书宋_GBK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99127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805541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</a:rPr>
              <a:t>两条直线的位置关系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5356578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2</a:t>
            </a:r>
            <a:r>
              <a:rPr lang="zh-CN" altLang="zh-CN" sz="2800" dirty="0">
                <a:solidFill>
                  <a:srgbClr val="DA251C"/>
                </a:solidFill>
              </a:rPr>
              <a:t>　</a:t>
            </a:r>
            <a:r>
              <a:rPr lang="zh-CN" altLang="en-US" sz="2800" dirty="0">
                <a:solidFill>
                  <a:srgbClr val="DA251C"/>
                </a:solidFill>
              </a:rPr>
              <a:t>两直线的位置</a:t>
            </a:r>
            <a:r>
              <a:rPr lang="zh-CN" altLang="en-US" sz="2800" dirty="0" smtClean="0">
                <a:solidFill>
                  <a:srgbClr val="DA251C"/>
                </a:solidFill>
              </a:rPr>
              <a:t>关系</a:t>
            </a:r>
            <a:r>
              <a:rPr lang="en-US" altLang="zh-CN" sz="2800" dirty="0" smtClean="0">
                <a:solidFill>
                  <a:srgbClr val="DA251C"/>
                </a:solidFill>
              </a:rPr>
              <a:t>(</a:t>
            </a:r>
            <a:r>
              <a:rPr lang="zh-CN" altLang="en-US" sz="2800" dirty="0" smtClean="0">
                <a:solidFill>
                  <a:srgbClr val="DA251C"/>
                </a:solidFill>
              </a:rPr>
              <a:t>重点</a:t>
            </a:r>
            <a:r>
              <a:rPr lang="en-US" altLang="zh-CN" sz="2800" dirty="0" smtClean="0">
                <a:solidFill>
                  <a:srgbClr val="DA251C"/>
                </a:solidFill>
              </a:rPr>
              <a:t>)</a:t>
            </a:r>
            <a:endParaRPr lang="zh-CN" altLang="zh-CN" sz="28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3" name="表格 2">
                <a:extLst>
                  <a:ext uri="{FF2B5EF4-FFF2-40B4-BE49-F238E27FC236}">
                    <a16:creationId xmlns="" xmlns:a16="http://schemas.microsoft.com/office/drawing/2014/main" id="{31DE2FD7-FE5C-4636-BFBF-0232D916201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60265084"/>
                  </p:ext>
                </p:extLst>
              </p:nvPr>
            </p:nvGraphicFramePr>
            <p:xfrm>
              <a:off x="304800" y="1645636"/>
              <a:ext cx="11615056" cy="481866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57300">
                      <a:extLst>
                        <a:ext uri="{9D8B030D-6E8A-4147-A177-3AD203B41FA5}">
                          <a16:colId xmlns="" xmlns:a16="http://schemas.microsoft.com/office/drawing/2014/main" val="2508407881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="" xmlns:a16="http://schemas.microsoft.com/office/drawing/2014/main" val="3934739389"/>
                        </a:ext>
                      </a:extLst>
                    </a:gridCol>
                    <a:gridCol w="7728856">
                      <a:extLst>
                        <a:ext uri="{9D8B030D-6E8A-4147-A177-3AD203B41FA5}">
                          <a16:colId xmlns="" xmlns:a16="http://schemas.microsoft.com/office/drawing/2014/main" val="291947110"/>
                        </a:ext>
                      </a:extLst>
                    </a:gridCol>
                  </a:tblGrid>
                  <a:tr h="5783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斜截式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一般式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370655077"/>
                      </a:ext>
                    </a:extLst>
                  </a:tr>
                  <a:tr h="115860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方程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y=k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x+b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,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y=k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x+b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x+B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y+C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0,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x+B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y+C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921979785"/>
                      </a:ext>
                    </a:extLst>
                  </a:tr>
                  <a:tr h="5783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相交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NEU-BZ-S92"/>
                              <a:cs typeface="Times New Roman" panose="02020603050405020304" pitchFamily="18" charset="0"/>
                            </a:rPr>
                            <a:t>≠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-A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NEU-BZ-S92"/>
                              <a:cs typeface="Times New Roman" panose="02020603050405020304" pitchFamily="18" charset="0"/>
                            </a:rPr>
                            <a:t>≠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3144761679"/>
                      </a:ext>
                    </a:extLst>
                  </a:tr>
                  <a:tr h="5783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垂直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=-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+B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827748800"/>
                      </a:ext>
                    </a:extLst>
                  </a:tr>
                  <a:tr h="134664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平行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=k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且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NEU-BZ-S92"/>
                              <a:cs typeface="Times New Roman" panose="02020603050405020304" pitchFamily="18" charset="0"/>
                            </a:rPr>
                            <a:t>≠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zh-CN" sz="28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plcHide m:val="on"/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zh-CN" sz="2800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zh-CN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800" i="1" smtClean="0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sSub>
                                          <m:sSubPr>
                                            <m:ctrlPr>
                                              <a:rPr lang="zh-CN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𝐵</m:t>
                                            </m:r>
                                          </m:e>
                                          <m:sub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  <m:r>
                                          <m:rPr>
                                            <m:nor/>
                                          </m:rPr>
                                          <a:rPr lang="en-US" sz="28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+mj-lt"/>
                                            <a:ea typeface="方正书宋_GBK"/>
                                            <a:cs typeface="Times New Roman" panose="020206030504050203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zh-CN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  <m:sSub>
                                          <m:sSubPr>
                                            <m:ctrlPr>
                                              <a:rPr lang="zh-CN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𝐵</m:t>
                                            </m:r>
                                          </m:e>
                                          <m:sub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r>
                                          <a:rPr lang="en-US" sz="2800" i="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方正书宋_GBK"/>
                                            <a:cs typeface="Times New Roman" panose="02020603050405020304" pitchFamily="18" charset="0"/>
                                          </a:rPr>
                                          <m:t>=0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sz="2800" i="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+mj-lt"/>
                                            <a:ea typeface="方正书宋_GBK"/>
                                            <a:cs typeface="Times New Roman" panose="02020603050405020304" pitchFamily="18" charset="0"/>
                                          </a:rPr>
                                          <m:t>,</m:t>
                                        </m:r>
                                      </m:e>
                                    </m:m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zh-CN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𝐵</m:t>
                                            </m:r>
                                          </m:e>
                                          <m:sub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sSub>
                                          <m:sSubPr>
                                            <m:ctrlPr>
                                              <a:rPr lang="zh-CN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𝐶</m:t>
                                            </m:r>
                                          </m:e>
                                          <m:sub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  <m:r>
                                          <m:rPr>
                                            <m:nor/>
                                          </m:rPr>
                                          <a:rPr lang="en-US" sz="28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+mj-lt"/>
                                            <a:ea typeface="方正书宋_GBK"/>
                                            <a:cs typeface="Times New Roman" panose="020206030504050203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zh-CN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𝐵</m:t>
                                            </m:r>
                                          </m:e>
                                          <m:sub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  <m:sSub>
                                          <m:sSubPr>
                                            <m:ctrlPr>
                                              <a:rPr lang="zh-CN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𝐶</m:t>
                                            </m:r>
                                          </m:e>
                                          <m:sub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r>
                                          <a:rPr lang="en-US" sz="2800" i="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方正书宋_GBK"/>
                                            <a:cs typeface="Times New Roman" panose="02020603050405020304" pitchFamily="18" charset="0"/>
                                          </a:rPr>
                                          <m:t>≠0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zh-CN" sz="280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plcHide m:val="on"/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zh-CN" sz="2800" i="1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zh-CN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sSub>
                                          <m:sSubPr>
                                            <m:ctrlPr>
                                              <a:rPr lang="zh-CN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𝐵</m:t>
                                            </m:r>
                                          </m:e>
                                          <m:sub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  <m:r>
                                          <m:rPr>
                                            <m:nor/>
                                          </m:rPr>
                                          <a:rPr lang="en-US" sz="28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+mj-lt"/>
                                            <a:ea typeface="方正书宋_GBK"/>
                                            <a:cs typeface="Times New Roman" panose="020206030504050203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zh-CN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  <m:sSub>
                                          <m:sSubPr>
                                            <m:ctrlPr>
                                              <a:rPr lang="zh-CN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𝐵</m:t>
                                            </m:r>
                                          </m:e>
                                          <m:sub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r>
                                          <a:rPr lang="en-US" sz="280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方正书宋_GBK"/>
                                            <a:cs typeface="Times New Roman" panose="02020603050405020304" pitchFamily="18" charset="0"/>
                                          </a:rPr>
                                          <m:t>=0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sz="280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+mj-lt"/>
                                            <a:ea typeface="方正书宋_GBK"/>
                                            <a:cs typeface="Times New Roman" panose="02020603050405020304" pitchFamily="18" charset="0"/>
                                          </a:rPr>
                                          <m:t>,</m:t>
                                        </m:r>
                                      </m:e>
                                    </m:m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zh-CN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sSub>
                                          <m:sSubPr>
                                            <m:ctrlPr>
                                              <a:rPr lang="zh-CN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𝐶</m:t>
                                            </m:r>
                                          </m:e>
                                          <m:sub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  <m:r>
                                          <m:rPr>
                                            <m:nor/>
                                          </m:rPr>
                                          <a:rPr lang="en-US" sz="2800" i="1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+mj-lt"/>
                                            <a:ea typeface="方正书宋_GBK"/>
                                            <a:cs typeface="Times New Roman" panose="020206030504050203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zh-CN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  <m:sSub>
                                          <m:sSubPr>
                                            <m:ctrlPr>
                                              <a:rPr lang="zh-CN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𝐶</m:t>
                                            </m:r>
                                          </m:e>
                                          <m:sub>
                                            <m:r>
                                              <a:rPr lang="en-US" sz="2800" i="1"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方正书宋_GBK"/>
                                                <a:cs typeface="Times New Roman" panose="020206030504050203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r>
                                          <a:rPr lang="en-US" sz="2800"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方正书宋_GBK"/>
                                            <a:cs typeface="Times New Roman" panose="02020603050405020304" pitchFamily="18" charset="0"/>
                                          </a:rPr>
                                          <m:t>≠0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oMath>
                          </a14:m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768477765"/>
                      </a:ext>
                    </a:extLst>
                  </a:tr>
                  <a:tr h="5783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重合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=k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且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=b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-A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=B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C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-B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C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=A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C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-A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C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12220634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表格 2">
                <a:extLst>
                  <a:ext uri="{FF2B5EF4-FFF2-40B4-BE49-F238E27FC236}">
                    <a16:creationId xmlns:a14="http://schemas.microsoft.com/office/drawing/2010/main" xmlns:a16="http://schemas.microsoft.com/office/drawing/2014/main" xmlns="" id="{31DE2FD7-FE5C-4636-BFBF-0232D916201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860265084"/>
                  </p:ext>
                </p:extLst>
              </p:nvPr>
            </p:nvGraphicFramePr>
            <p:xfrm>
              <a:off x="304800" y="1645636"/>
              <a:ext cx="11615056" cy="481866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57300">
                      <a:extLst>
                        <a:ext uri="{9D8B030D-6E8A-4147-A177-3AD203B41FA5}">
                          <a16:colId xmlns:a14="http://schemas.microsoft.com/office/drawing/2010/main" xmlns:a16="http://schemas.microsoft.com/office/drawing/2014/main" xmlns="" val="2508407881"/>
                        </a:ext>
                      </a:extLst>
                    </a:gridCol>
                    <a:gridCol w="2628900">
                      <a:extLst>
                        <a:ext uri="{9D8B030D-6E8A-4147-A177-3AD203B41FA5}">
                          <a16:colId xmlns:a14="http://schemas.microsoft.com/office/drawing/2010/main" xmlns:a16="http://schemas.microsoft.com/office/drawing/2014/main" xmlns="" val="3934739389"/>
                        </a:ext>
                      </a:extLst>
                    </a:gridCol>
                    <a:gridCol w="7728856">
                      <a:extLst>
                        <a:ext uri="{9D8B030D-6E8A-4147-A177-3AD203B41FA5}">
                          <a16:colId xmlns:a14="http://schemas.microsoft.com/office/drawing/2010/main" xmlns:a16="http://schemas.microsoft.com/office/drawing/2014/main" xmlns="" val="291947110"/>
                        </a:ext>
                      </a:extLst>
                    </a:gridCol>
                  </a:tblGrid>
                  <a:tr h="5783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斜截式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一般式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4="http://schemas.microsoft.com/office/drawing/2010/main" xmlns:a16="http://schemas.microsoft.com/office/drawing/2014/main" xmlns="" val="2370655077"/>
                      </a:ext>
                    </a:extLst>
                  </a:tr>
                  <a:tr h="115860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方程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y=k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x+b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,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y=k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x+b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x+B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y+C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0,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x+B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y+C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4="http://schemas.microsoft.com/office/drawing/2010/main" xmlns:a16="http://schemas.microsoft.com/office/drawing/2014/main" xmlns="" val="1921979785"/>
                      </a:ext>
                    </a:extLst>
                  </a:tr>
                  <a:tr h="5783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相交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NEU-BZ-S92"/>
                              <a:cs typeface="Times New Roman" panose="02020603050405020304" pitchFamily="18" charset="0"/>
                            </a:rPr>
                            <a:t>≠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-A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NEU-BZ-S92"/>
                              <a:cs typeface="Times New Roman" panose="02020603050405020304" pitchFamily="18" charset="0"/>
                            </a:rPr>
                            <a:t>≠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4="http://schemas.microsoft.com/office/drawing/2010/main" xmlns:a16="http://schemas.microsoft.com/office/drawing/2014/main" xmlns="" val="3144761679"/>
                      </a:ext>
                    </a:extLst>
                  </a:tr>
                  <a:tr h="5783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垂直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=-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+B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4="http://schemas.microsoft.com/office/drawing/2010/main" xmlns:a16="http://schemas.microsoft.com/office/drawing/2014/main" xmlns="" val="1827748800"/>
                      </a:ext>
                    </a:extLst>
                  </a:tr>
                  <a:tr h="134664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平行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=k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且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NEU-BZ-S92"/>
                              <a:cs typeface="Times New Roman" panose="02020603050405020304" pitchFamily="18" charset="0"/>
                            </a:rPr>
                            <a:t>≠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0237" t="-216290" r="-79" b="-561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4="http://schemas.microsoft.com/office/drawing/2010/main" xmlns:a16="http://schemas.microsoft.com/office/drawing/2014/main" xmlns="" val="768477765"/>
                      </a:ext>
                    </a:extLst>
                  </a:tr>
                  <a:tr h="5783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黑体_GBK"/>
                              <a:cs typeface="Times New Roman" panose="02020603050405020304" pitchFamily="18" charset="0"/>
                            </a:rPr>
                            <a:t>重合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=k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zh-CN" sz="28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且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=b</a:t>
                          </a:r>
                          <a:r>
                            <a:rPr lang="en-US" sz="2800" baseline="-2500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280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3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-A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=B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C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-B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C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=A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C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-A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C</a:t>
                          </a:r>
                          <a:r>
                            <a:rPr lang="en-US" sz="2800" baseline="-250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=</a:t>
                          </a:r>
                          <a:r>
                            <a:rPr lang="en-US" sz="2800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2800" i="1" dirty="0">
                              <a:solidFill>
                                <a:srgbClr val="000000"/>
                              </a:solidFill>
                              <a:effectLst/>
                              <a:latin typeface="+mj-lt"/>
                              <a:ea typeface="方正书宋_GBK"/>
                              <a:cs typeface="Times New Roman" panose="02020603050405020304" pitchFamily="18" charset="0"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j-lt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4="http://schemas.microsoft.com/office/drawing/2010/main" xmlns:a16="http://schemas.microsoft.com/office/drawing/2014/main" xmlns="" val="112220634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xmlns="" val="84238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10C83BB-35D6-4DC0-B204-118D2F7D0A0B}"/>
              </a:ext>
            </a:extLst>
          </p:cNvPr>
          <p:cNvSpPr/>
          <p:nvPr/>
        </p:nvSpPr>
        <p:spPr>
          <a:xfrm>
            <a:off x="234042" y="708445"/>
            <a:ext cx="117239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注意      </a:t>
            </a:r>
            <a:r>
              <a:rPr lang="zh-CN" altLang="en-US" sz="2800" dirty="0" smtClean="0">
                <a:solidFill>
                  <a:prstClr val="black"/>
                </a:solidFill>
              </a:rPr>
              <a:t>两</a:t>
            </a:r>
            <a:r>
              <a:rPr lang="zh-CN" altLang="en-US" sz="2800" dirty="0">
                <a:solidFill>
                  <a:prstClr val="black"/>
                </a:solidFill>
              </a:rPr>
              <a:t>条直线平行时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不要忘记它们的斜率有可能不存在的情况</a:t>
            </a:r>
            <a:r>
              <a:rPr lang="en-US" altLang="zh-CN" sz="2800" dirty="0">
                <a:solidFill>
                  <a:prstClr val="black"/>
                </a:solidFill>
              </a:rPr>
              <a:t>;</a:t>
            </a:r>
            <a:r>
              <a:rPr lang="zh-CN" altLang="en-US" sz="2800" dirty="0">
                <a:solidFill>
                  <a:prstClr val="black"/>
                </a:solidFill>
              </a:rPr>
              <a:t>两条直线垂直时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不要忘记一条直线的斜率不存在、另一条直线的斜率为零的情况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矩形 6">
                <a:extLst>
                  <a:ext uri="{FF2B5EF4-FFF2-40B4-BE49-F238E27FC236}">
                    <a16:creationId xmlns="" xmlns:a16="http://schemas.microsoft.com/office/drawing/2014/main" id="{7D248543-0EA8-488F-B5F0-2F91391027EB}"/>
                  </a:ext>
                </a:extLst>
              </p:cNvPr>
              <p:cNvSpPr/>
              <p:nvPr/>
            </p:nvSpPr>
            <p:spPr>
              <a:xfrm>
                <a:off x="234041" y="2181574"/>
                <a:ext cx="11723913" cy="2548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b="1" i="1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800" b="1" dirty="0">
                    <a:solidFill>
                      <a:prstClr val="black"/>
                    </a:solidFill>
                  </a:rPr>
                  <a:t>两条直线的交点</a:t>
                </a:r>
              </a:p>
              <a:p>
                <a:pPr>
                  <a:lnSpc>
                    <a:spcPct val="13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对于直线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l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x+B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y+C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l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x+B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y+C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它们的交点通过方程组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求解</a:t>
                </a:r>
                <a:r>
                  <a:rPr lang="en-US" altLang="zh-CN" sz="2800" i="1" dirty="0" smtClean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7" name="矩形 6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7D248543-0EA8-488F-B5F0-2F91391027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1" y="2181574"/>
                <a:ext cx="11723913" cy="2548326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344427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799" y="-2"/>
            <a:ext cx="4182534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3</a:t>
            </a:r>
            <a:r>
              <a:rPr lang="zh-CN" altLang="zh-CN" sz="2800" dirty="0">
                <a:solidFill>
                  <a:srgbClr val="DA251C"/>
                </a:solidFill>
              </a:rPr>
              <a:t>　</a:t>
            </a:r>
            <a:r>
              <a:rPr lang="zh-CN" altLang="en-US" sz="2800" dirty="0">
                <a:solidFill>
                  <a:srgbClr val="DA251C"/>
                </a:solidFill>
              </a:rPr>
              <a:t>距离</a:t>
            </a:r>
            <a:r>
              <a:rPr lang="zh-CN" altLang="en-US" sz="2800" dirty="0" smtClean="0">
                <a:solidFill>
                  <a:srgbClr val="DA251C"/>
                </a:solidFill>
              </a:rPr>
              <a:t>公式（重点）</a:t>
            </a:r>
            <a:endParaRPr lang="zh-CN" altLang="zh-CN" sz="28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2225214"/>
                  </p:ext>
                </p:extLst>
              </p:nvPr>
            </p:nvGraphicFramePr>
            <p:xfrm>
              <a:off x="297456" y="1154856"/>
              <a:ext cx="11589745" cy="4868736"/>
            </p:xfrm>
            <a:graphic>
              <a:graphicData uri="http://schemas.openxmlformats.org/drawingml/2006/table">
                <a:tbl>
                  <a:tblPr>
                    <a:tableStyleId>{2D5ABB26-0587-4C30-8999-92F81FD0307C}</a:tableStyleId>
                  </a:tblPr>
                  <a:tblGrid>
                    <a:gridCol w="5199961"/>
                    <a:gridCol w="6389784"/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</a:rPr>
                            <a:t>距离类型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</a:rPr>
                            <a:t>公式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zh-CN" sz="2800" dirty="0" smtClean="0">
                              <a:solidFill>
                                <a:prstClr val="black"/>
                              </a:solidFill>
                            </a:rPr>
                            <a:t>两点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P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1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(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x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1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,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y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1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),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P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2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(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x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2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,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y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2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)</a:t>
                          </a:r>
                          <a:r>
                            <a:rPr lang="zh-CN" altLang="en-US" sz="2800" dirty="0" smtClean="0">
                              <a:solidFill>
                                <a:prstClr val="black"/>
                              </a:solidFill>
                            </a:rPr>
                            <a:t>之</a:t>
                          </a:r>
                          <a:r>
                            <a:rPr lang="zh-CN" altLang="zh-CN" sz="2800" dirty="0" smtClean="0">
                              <a:solidFill>
                                <a:prstClr val="black"/>
                              </a:solidFill>
                            </a:rPr>
                            <a:t>间的距离</a:t>
                          </a:r>
                          <a:r>
                            <a:rPr lang="en-US" altLang="zh-CN" sz="2800" dirty="0" smtClean="0">
                              <a:effectLst/>
                            </a:rPr>
                            <a:t>.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</a:rPr>
                            <a:t>|</a:t>
                          </a:r>
                          <a:r>
                            <a:rPr lang="en-US" sz="2800" i="1" kern="1200" dirty="0">
                              <a:solidFill>
                                <a:prstClr val="black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P</a:t>
                          </a:r>
                          <a:r>
                            <a:rPr lang="en-US" sz="2800" baseline="-25000" dirty="0">
                              <a:effectLst/>
                            </a:rPr>
                            <a:t>1</a:t>
                          </a:r>
                          <a:r>
                            <a:rPr lang="en-US" sz="2800" i="1" kern="1200" dirty="0">
                              <a:solidFill>
                                <a:prstClr val="black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P</a:t>
                          </a:r>
                          <a:r>
                            <a:rPr lang="en-US" sz="2800" baseline="-25000" dirty="0">
                              <a:effectLst/>
                            </a:rPr>
                            <a:t>2</a:t>
                          </a:r>
                          <a:r>
                            <a:rPr lang="en-US" sz="2800" dirty="0">
                              <a:effectLst/>
                            </a:rPr>
                            <a:t>|=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zh-CN" altLang="zh-CN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800"/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US" altLang="zh-CN" sz="2800"/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p>
                                    <m:sSup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altLang="zh-CN" sz="2800"/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/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US" altLang="zh-CN" sz="2800"/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p>
                                    <m:sSup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altLang="zh-CN" sz="2800"/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zh-CN" sz="2800" dirty="0" smtClean="0">
                              <a:solidFill>
                                <a:prstClr val="black"/>
                              </a:solidFill>
                            </a:rPr>
                            <a:t>点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P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0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(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x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0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,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y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0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)</a:t>
                          </a:r>
                          <a:r>
                            <a:rPr lang="zh-CN" altLang="zh-CN" sz="2800" dirty="0" smtClean="0">
                              <a:solidFill>
                                <a:prstClr val="black"/>
                              </a:solidFill>
                            </a:rPr>
                            <a:t>到直线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l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: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Ax+By+C=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0</a:t>
                          </a:r>
                          <a:r>
                            <a:rPr lang="zh-CN" altLang="zh-CN" sz="2800" dirty="0" smtClean="0">
                              <a:solidFill>
                                <a:prstClr val="black"/>
                              </a:solidFill>
                            </a:rPr>
                            <a:t>的距离</a:t>
                          </a:r>
                          <a:r>
                            <a:rPr lang="en-US" altLang="zh-CN" sz="2800" dirty="0" smtClean="0">
                              <a:effectLst/>
                            </a:rPr>
                            <a:t>.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2800" i="1" kern="1200" dirty="0" smtClean="0">
                              <a:solidFill>
                                <a:prstClr val="black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</a:t>
                          </a:r>
                          <a:r>
                            <a:rPr lang="en-US" altLang="zh-CN" sz="2800" dirty="0" smtClean="0"/>
                            <a:t>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800"/>
                                    <m:t>|</m:t>
                                  </m:r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/>
                                    <m:t>|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sSup>
                                        <m:sSupPr>
                                          <m:ctrlPr>
                                            <a:rPr lang="zh-CN" altLang="zh-CN"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zh-CN" sz="2800">
                                              <a:latin typeface="Cambria Math" panose="02040503050406030204" pitchFamily="18" charset="0"/>
                                            </a:rPr>
                                            <m:t>𝐴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280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sSup>
                                        <m:sSupPr>
                                          <m:ctrlPr>
                                            <a:rPr lang="zh-CN" altLang="zh-CN"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zh-CN" sz="2800">
                                              <a:latin typeface="Cambria Math" panose="02040503050406030204" pitchFamily="18" charset="0"/>
                                            </a:rPr>
                                            <m:t>𝐵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280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e>
                                  </m:rad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zh-CN" sz="2800" dirty="0" smtClean="0">
                              <a:solidFill>
                                <a:prstClr val="black"/>
                              </a:solidFill>
                            </a:rPr>
                            <a:t>两条平行直线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Ax+By+C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1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=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0</a:t>
                          </a:r>
                          <a:r>
                            <a:rPr lang="zh-CN" altLang="zh-CN" sz="2800" dirty="0" smtClean="0">
                              <a:solidFill>
                                <a:prstClr val="black"/>
                              </a:solidFill>
                            </a:rPr>
                            <a:t>与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Ax+By+C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2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=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0</a:t>
                          </a:r>
                          <a:r>
                            <a:rPr lang="zh-CN" altLang="zh-CN" sz="2800" dirty="0" smtClean="0">
                              <a:solidFill>
                                <a:prstClr val="black"/>
                              </a:solidFill>
                            </a:rPr>
                            <a:t>间的距离</a:t>
                          </a:r>
                          <a:r>
                            <a:rPr lang="en-US" altLang="zh-CN" sz="2800" dirty="0" smtClean="0">
                              <a:effectLst/>
                            </a:rPr>
                            <a:t>.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2800" i="1" kern="1200" dirty="0" smtClean="0">
                              <a:solidFill>
                                <a:prstClr val="black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</a:t>
                          </a:r>
                          <a:r>
                            <a:rPr lang="en-US" altLang="zh-CN" sz="2800" dirty="0" smtClean="0"/>
                            <a:t>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800"/>
                                    <m:t>|</m:t>
                                  </m:r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US" altLang="zh-CN" sz="2800"/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US" altLang="zh-CN" sz="2800"/>
                                    <m:t>|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sSup>
                                        <m:sSupPr>
                                          <m:ctrlPr>
                                            <a:rPr lang="zh-CN" altLang="zh-CN"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zh-CN" sz="2800">
                                              <a:latin typeface="Cambria Math" panose="02040503050406030204" pitchFamily="18" charset="0"/>
                                            </a:rPr>
                                            <m:t>𝐴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280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sSup>
                                        <m:sSupPr>
                                          <m:ctrlPr>
                                            <a:rPr lang="zh-CN" altLang="zh-CN"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zh-CN" sz="2800">
                                              <a:latin typeface="Cambria Math" panose="02040503050406030204" pitchFamily="18" charset="0"/>
                                            </a:rPr>
                                            <m:t>𝐵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280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e>
                                  </m:rad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2572225214"/>
                  </p:ext>
                </p:extLst>
              </p:nvPr>
            </p:nvGraphicFramePr>
            <p:xfrm>
              <a:off x="297456" y="1154856"/>
              <a:ext cx="11589745" cy="4533584"/>
            </p:xfrm>
            <a:graphic>
              <a:graphicData uri="http://schemas.openxmlformats.org/drawingml/2006/table">
                <a:tbl>
                  <a:tblPr>
                    <a:tableStyleId>{2D5ABB26-0587-4C30-8999-92F81FD0307C}</a:tableStyleId>
                  </a:tblPr>
                  <a:tblGrid>
                    <a:gridCol w="5199961"/>
                    <a:gridCol w="6389784"/>
                  </a:tblGrid>
                  <a:tr h="65614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</a:rPr>
                            <a:t>距离类型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</a:rPr>
                            <a:t>公式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</a:tr>
                  <a:tr h="1285494"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zh-CN" sz="2800" dirty="0" smtClean="0">
                              <a:solidFill>
                                <a:prstClr val="black"/>
                              </a:solidFill>
                            </a:rPr>
                            <a:t>两点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P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1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(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x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1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,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y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1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),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P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2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(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x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2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,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y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2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)</a:t>
                          </a:r>
                          <a:r>
                            <a:rPr lang="zh-CN" altLang="en-US" sz="2800" dirty="0" smtClean="0">
                              <a:solidFill>
                                <a:prstClr val="black"/>
                              </a:solidFill>
                            </a:rPr>
                            <a:t>之</a:t>
                          </a:r>
                          <a:r>
                            <a:rPr lang="zh-CN" altLang="zh-CN" sz="2800" dirty="0" smtClean="0">
                              <a:solidFill>
                                <a:prstClr val="black"/>
                              </a:solidFill>
                            </a:rPr>
                            <a:t>间的距离</a:t>
                          </a:r>
                          <a:r>
                            <a:rPr lang="en-US" altLang="zh-CN" sz="2800" dirty="0" smtClean="0">
                              <a:effectLst/>
                            </a:rPr>
                            <a:t>.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81506" t="-51659" r="-191" b="-215166"/>
                          </a:stretch>
                        </a:blipFill>
                      </a:tcPr>
                    </a:tc>
                  </a:tr>
                  <a:tr h="1295972"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zh-CN" sz="2800" dirty="0" smtClean="0">
                              <a:solidFill>
                                <a:prstClr val="black"/>
                              </a:solidFill>
                            </a:rPr>
                            <a:t>点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P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0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(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x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0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,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y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0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)</a:t>
                          </a:r>
                          <a:r>
                            <a:rPr lang="zh-CN" altLang="zh-CN" sz="2800" dirty="0" smtClean="0">
                              <a:solidFill>
                                <a:prstClr val="black"/>
                              </a:solidFill>
                            </a:rPr>
                            <a:t>到直线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l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: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Ax+By+C=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0</a:t>
                          </a:r>
                          <a:r>
                            <a:rPr lang="zh-CN" altLang="zh-CN" sz="2800" dirty="0" smtClean="0">
                              <a:solidFill>
                                <a:prstClr val="black"/>
                              </a:solidFill>
                            </a:rPr>
                            <a:t>的距离</a:t>
                          </a:r>
                          <a:r>
                            <a:rPr lang="en-US" altLang="zh-CN" sz="2800" dirty="0" smtClean="0">
                              <a:effectLst/>
                            </a:rPr>
                            <a:t>.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81506" t="-150235" r="-191" b="-113146"/>
                          </a:stretch>
                        </a:blipFill>
                      </a:tcPr>
                    </a:tc>
                  </a:tr>
                  <a:tr h="1295972"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zh-CN" sz="2800" dirty="0" smtClean="0">
                              <a:solidFill>
                                <a:prstClr val="black"/>
                              </a:solidFill>
                            </a:rPr>
                            <a:t>两条平行直线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Ax+By+C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1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=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0</a:t>
                          </a:r>
                          <a:r>
                            <a:rPr lang="zh-CN" altLang="zh-CN" sz="2800" dirty="0" smtClean="0">
                              <a:solidFill>
                                <a:prstClr val="black"/>
                              </a:solidFill>
                            </a:rPr>
                            <a:t>与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Ax+By+C</a:t>
                          </a:r>
                          <a:r>
                            <a:rPr lang="en-US" altLang="zh-CN" sz="2800" baseline="-25000" dirty="0" smtClean="0">
                              <a:solidFill>
                                <a:prstClr val="black"/>
                              </a:solidFill>
                            </a:rPr>
                            <a:t>2</a:t>
                          </a:r>
                          <a:r>
                            <a:rPr lang="en-US" altLang="zh-CN" sz="2800" i="1" dirty="0" smtClean="0">
                              <a:solidFill>
                                <a:prstClr val="black"/>
                              </a:solidFill>
                            </a:rPr>
                            <a:t>=</a:t>
                          </a:r>
                          <a:r>
                            <a:rPr lang="en-US" altLang="zh-CN" sz="2800" dirty="0" smtClean="0">
                              <a:solidFill>
                                <a:prstClr val="black"/>
                              </a:solidFill>
                            </a:rPr>
                            <a:t>0</a:t>
                          </a:r>
                          <a:r>
                            <a:rPr lang="zh-CN" altLang="zh-CN" sz="2800" dirty="0" smtClean="0">
                              <a:solidFill>
                                <a:prstClr val="black"/>
                              </a:solidFill>
                            </a:rPr>
                            <a:t>间的距离</a:t>
                          </a:r>
                          <a:r>
                            <a:rPr lang="en-US" altLang="zh-CN" sz="2800" dirty="0" smtClean="0">
                              <a:effectLst/>
                            </a:rPr>
                            <a:t>.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81506" t="-250235" r="-191" b="-1314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xmlns="" val="156357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C267EB8-8C8E-4B12-91AD-30368675FF65}"/>
              </a:ext>
            </a:extLst>
          </p:cNvPr>
          <p:cNvSpPr/>
          <p:nvPr/>
        </p:nvSpPr>
        <p:spPr>
          <a:xfrm>
            <a:off x="267094" y="1677306"/>
            <a:ext cx="11723913" cy="1954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注意    </a:t>
            </a:r>
            <a:r>
              <a:rPr lang="zh-CN" altLang="en-US" sz="2800" dirty="0" smtClean="0"/>
              <a:t>点</a:t>
            </a:r>
            <a:r>
              <a:rPr lang="zh-CN" altLang="en-US" sz="2800" dirty="0"/>
              <a:t>到直线、两平行线间的距离公式的使用条件</a:t>
            </a:r>
            <a:r>
              <a:rPr lang="en-US" altLang="zh-CN" sz="2800" dirty="0"/>
              <a:t>:(1)</a:t>
            </a:r>
            <a:r>
              <a:rPr lang="zh-CN" altLang="en-US" sz="2800" dirty="0"/>
              <a:t>求点到直线的距离时</a:t>
            </a:r>
            <a:r>
              <a:rPr lang="en-US" altLang="zh-CN" sz="2800" dirty="0"/>
              <a:t>,</a:t>
            </a:r>
            <a:r>
              <a:rPr lang="zh-CN" altLang="en-US" sz="2800" dirty="0"/>
              <a:t>应先化直线方程为一般式</a:t>
            </a:r>
            <a:r>
              <a:rPr lang="en-US" altLang="zh-CN" sz="2800" dirty="0"/>
              <a:t>;(2)</a:t>
            </a:r>
            <a:r>
              <a:rPr lang="zh-CN" altLang="en-US" sz="2800" dirty="0"/>
              <a:t>求两平行线之间的距离时</a:t>
            </a:r>
            <a:r>
              <a:rPr lang="en-US" altLang="zh-CN" sz="2800" dirty="0"/>
              <a:t>,</a:t>
            </a:r>
            <a:r>
              <a:rPr lang="zh-CN" altLang="en-US" sz="2800" dirty="0"/>
              <a:t>应先将方程化为一般式且</a:t>
            </a:r>
            <a:r>
              <a:rPr lang="en-US" altLang="zh-CN" sz="2800" i="1" dirty="0" err="1"/>
              <a:t>x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y</a:t>
            </a:r>
            <a:r>
              <a:rPr lang="zh-CN" altLang="en-US" sz="2800" dirty="0"/>
              <a:t>的系数对应相等</a:t>
            </a:r>
            <a:r>
              <a:rPr lang="en-US" altLang="zh-CN" sz="2800" dirty="0" smtClean="0"/>
              <a:t>.</a:t>
            </a:r>
            <a:endParaRPr lang="zh-CN" altLang="en-US" sz="2800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97408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考法帮</a:t>
            </a:r>
            <a:r>
              <a: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</a:rPr>
              <a:t>∙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题型全突破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847114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求直线方程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两直线位置关系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两直线的交点与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距离问题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对称问题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579" y="0"/>
            <a:ext cx="3441771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DA251C"/>
                </a:solidFill>
              </a:rPr>
              <a:t>考法</a:t>
            </a:r>
            <a:r>
              <a:rPr lang="en-US" altLang="zh-CN" sz="2800" dirty="0" smtClean="0">
                <a:solidFill>
                  <a:srgbClr val="DA251C"/>
                </a:solidFill>
              </a:rPr>
              <a:t>1   </a:t>
            </a:r>
            <a:r>
              <a:rPr lang="zh-CN" altLang="en-US" sz="2800" dirty="0">
                <a:solidFill>
                  <a:srgbClr val="DA251C"/>
                </a:solidFill>
              </a:rPr>
              <a:t>求直线方程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043" y="1182542"/>
            <a:ext cx="117239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    </a:t>
            </a:r>
            <a:r>
              <a:rPr lang="en-US" altLang="zh-CN" sz="2800" dirty="0"/>
              <a:t>(1)</a:t>
            </a:r>
            <a:r>
              <a:rPr lang="zh-CN" altLang="en-US" sz="2800" dirty="0"/>
              <a:t>已知点</a:t>
            </a:r>
            <a:r>
              <a:rPr lang="en-US" altLang="zh-CN" sz="2800" i="1" dirty="0"/>
              <a:t>A</a:t>
            </a:r>
            <a:r>
              <a:rPr lang="en-US" altLang="zh-CN" sz="2800" dirty="0"/>
              <a:t>(3,4),</a:t>
            </a:r>
            <a:r>
              <a:rPr lang="zh-CN" altLang="en-US" sz="2800" dirty="0"/>
              <a:t>则经过点</a:t>
            </a:r>
            <a:r>
              <a:rPr lang="en-US" altLang="zh-CN" sz="2800" i="1" dirty="0"/>
              <a:t>A</a:t>
            </a:r>
            <a:r>
              <a:rPr lang="zh-CN" altLang="en-US" sz="2800" dirty="0"/>
              <a:t>且在两坐标轴上截距相等的直线方程为</a:t>
            </a:r>
            <a:r>
              <a:rPr lang="zh-CN" altLang="en-US" sz="2800" u="sng" dirty="0"/>
              <a:t>  </a:t>
            </a:r>
            <a:r>
              <a:rPr lang="zh-CN" altLang="en-US" sz="2800" u="sng" dirty="0" smtClean="0"/>
              <a:t>      </a:t>
            </a:r>
            <a:r>
              <a:rPr lang="en-US" altLang="zh-CN" sz="2800" dirty="0"/>
              <a:t>.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(2)</a:t>
            </a:r>
            <a:r>
              <a:rPr lang="zh-CN" altLang="zh-CN" sz="2800" dirty="0" smtClean="0"/>
              <a:t>已知</a:t>
            </a:r>
            <a:r>
              <a:rPr lang="zh-CN" altLang="zh-CN" sz="2800" dirty="0"/>
              <a:t>直线</a:t>
            </a:r>
            <a:r>
              <a:rPr lang="en-US" altLang="zh-CN" sz="2800" i="1" dirty="0"/>
              <a:t>l</a:t>
            </a:r>
            <a:r>
              <a:rPr lang="zh-CN" altLang="zh-CN" sz="2800" dirty="0"/>
              <a:t>过点</a:t>
            </a:r>
            <a:r>
              <a:rPr lang="en-US" altLang="zh-CN" sz="2800" i="1" dirty="0"/>
              <a:t>P</a:t>
            </a:r>
            <a:r>
              <a:rPr lang="en-US" altLang="zh-CN" sz="2800" dirty="0"/>
              <a:t>(3,2),</a:t>
            </a:r>
            <a:r>
              <a:rPr lang="zh-CN" altLang="zh-CN" sz="2800" dirty="0"/>
              <a:t>且与</a:t>
            </a:r>
            <a:r>
              <a:rPr lang="en-US" altLang="zh-CN" sz="2800" i="1" dirty="0"/>
              <a:t>x</a:t>
            </a:r>
            <a:r>
              <a:rPr lang="zh-CN" altLang="zh-CN" sz="2800" dirty="0"/>
              <a:t>轴、</a:t>
            </a:r>
            <a:r>
              <a:rPr lang="en-US" altLang="zh-CN" sz="2800" i="1" dirty="0"/>
              <a:t>y</a:t>
            </a:r>
            <a:r>
              <a:rPr lang="zh-CN" altLang="zh-CN" sz="2800" dirty="0"/>
              <a:t>轴的正半轴分别交于</a:t>
            </a:r>
            <a:r>
              <a:rPr lang="en-US" altLang="zh-CN" sz="2800" i="1" dirty="0"/>
              <a:t>A</a:t>
            </a:r>
            <a:r>
              <a:rPr lang="en-US" altLang="zh-CN" sz="2800" dirty="0"/>
              <a:t>,</a:t>
            </a:r>
            <a:r>
              <a:rPr lang="en-US" altLang="zh-CN" sz="2800" i="1" dirty="0"/>
              <a:t>B</a:t>
            </a:r>
            <a:r>
              <a:rPr lang="zh-CN" altLang="zh-CN" sz="2800" dirty="0"/>
              <a:t>两点</a:t>
            </a:r>
            <a:r>
              <a:rPr lang="en-US" altLang="zh-CN" sz="2800" dirty="0"/>
              <a:t>,</a:t>
            </a:r>
            <a:r>
              <a:rPr lang="zh-CN" altLang="zh-CN" sz="2800" dirty="0"/>
              <a:t>如</a:t>
            </a:r>
            <a:r>
              <a:rPr lang="zh-CN" altLang="zh-CN" sz="2800" dirty="0" smtClean="0"/>
              <a:t>图所</a:t>
            </a:r>
            <a:r>
              <a:rPr lang="zh-CN" altLang="zh-CN" sz="2800" dirty="0"/>
              <a:t>示</a:t>
            </a:r>
            <a:r>
              <a:rPr lang="en-US" altLang="zh-CN" sz="2800" dirty="0"/>
              <a:t>,</a:t>
            </a:r>
            <a:r>
              <a:rPr lang="zh-CN" altLang="zh-CN" sz="2800" dirty="0"/>
              <a:t>当</a:t>
            </a:r>
            <a:r>
              <a:rPr lang="en-US" altLang="zh-CN" sz="2800" dirty="0"/>
              <a:t>△</a:t>
            </a:r>
            <a:r>
              <a:rPr lang="en-US" altLang="zh-CN" sz="2800" i="1" dirty="0"/>
              <a:t>ABO</a:t>
            </a:r>
            <a:r>
              <a:rPr lang="zh-CN" altLang="zh-CN" sz="2800" dirty="0"/>
              <a:t>的面积取最小值</a:t>
            </a:r>
            <a:r>
              <a:rPr lang="zh-CN" altLang="zh-CN" sz="2800" dirty="0" smtClean="0"/>
              <a:t>时直线</a:t>
            </a:r>
            <a:r>
              <a:rPr lang="en-US" altLang="zh-CN" sz="2800" i="1" dirty="0"/>
              <a:t>l</a:t>
            </a:r>
            <a:r>
              <a:rPr lang="zh-CN" altLang="zh-CN" sz="2800" dirty="0"/>
              <a:t>的</a:t>
            </a:r>
            <a:r>
              <a:rPr lang="zh-CN" altLang="zh-CN" sz="2800" dirty="0" smtClean="0"/>
              <a:t>方程</a:t>
            </a:r>
            <a:r>
              <a:rPr lang="zh-CN" altLang="en-US" sz="2800" dirty="0" smtClean="0"/>
              <a:t>为</a:t>
            </a:r>
            <a:r>
              <a:rPr lang="zh-CN" altLang="en-US" sz="2800" u="sng" dirty="0" smtClean="0"/>
              <a:t>                </a:t>
            </a:r>
            <a:r>
              <a:rPr lang="en-US" altLang="zh-CN" sz="2800" i="1" dirty="0" smtClean="0"/>
              <a:t>.</a:t>
            </a:r>
            <a:endParaRPr lang="en-US" altLang="zh-CN" sz="2800" i="1" dirty="0"/>
          </a:p>
          <a:p>
            <a:pPr>
              <a:lnSpc>
                <a:spcPct val="150000"/>
              </a:lnSpc>
            </a:pPr>
            <a:endParaRPr lang="en-US" altLang="zh-CN" sz="2800" i="1" dirty="0"/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latin typeface="+mj-ea"/>
              <a:ea typeface="+mj-ea"/>
            </a:endParaRPr>
          </a:p>
        </p:txBody>
      </p:sp>
      <p:pic>
        <p:nvPicPr>
          <p:cNvPr id="10" name="XWW4.jpg" descr="id:214750055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312813" y="3573712"/>
            <a:ext cx="3039245" cy="1777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731474" y="2670345"/>
            <a:ext cx="1172391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i="1" dirty="0"/>
              <a:t>　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Rectangle 7"/>
              <p:cNvSpPr>
                <a:spLocks noChangeArrowheads="1"/>
              </p:cNvSpPr>
              <p:nvPr/>
            </p:nvSpPr>
            <p:spPr bwMode="auto">
              <a:xfrm>
                <a:off x="264405" y="428221"/>
                <a:ext cx="11693551" cy="53742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 smtClean="0">
                    <a:solidFill>
                      <a:srgbClr val="000000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  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DA251C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(截距式)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设直线在</a:t>
                </a:r>
                <a:r>
                  <a:rPr kumimoji="0" lang="zh-CN" altLang="zh-CN" sz="2800" b="0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轴,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轴上的截距均为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①若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=0,即直线过点(0,0)及(3,4).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∴直线的方程为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,即4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-3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=0.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②若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≠0,设所求直线的方程为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=1,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又点(3,4)在直线上,∴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zh-CN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=1,∴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=7.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∴直线的方程为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-7=0.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综合①②可知所求直线的方程为4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-3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=0或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-7=0.</a:t>
                </a:r>
              </a:p>
            </p:txBody>
          </p:sp>
        </mc:Choice>
        <mc:Fallback>
          <p:sp>
            <p:nvSpPr>
              <p:cNvPr id="3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4405" y="428221"/>
                <a:ext cx="11693551" cy="5374292"/>
              </a:xfrm>
              <a:prstGeom prst="rect">
                <a:avLst/>
              </a:prstGeom>
              <a:blipFill rotWithShape="0">
                <a:blip r:embed="rId2"/>
                <a:stretch>
                  <a:fillRect l="-1042" b="-136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23850" y="312735"/>
            <a:ext cx="1172391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i="1" dirty="0"/>
              <a:t>　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5" name="矩形 24">
                <a:extLst>
                  <a:ext uri="{FF2B5EF4-FFF2-40B4-BE49-F238E27FC236}">
                    <a14:artisticCrisscrossEtching xmlns="" id="{38EFA79B-866A-4024-86B7-B4CDA8B931F9}"/>
                  </a:ext>
                </a:extLst>
              </p:cNvPr>
              <p:cNvSpPr/>
              <p:nvPr/>
            </p:nvSpPr>
            <p:spPr>
              <a:xfrm>
                <a:off x="323850" y="953928"/>
                <a:ext cx="11723913" cy="49850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800" b="1" dirty="0" smtClean="0"/>
                  <a:t>解法</a:t>
                </a:r>
                <a:r>
                  <a:rPr lang="zh-CN" altLang="zh-CN" sz="2800" b="1" dirty="0"/>
                  <a:t>一</a:t>
                </a:r>
                <a:r>
                  <a:rPr lang="zh-CN" altLang="zh-CN" sz="2800" i="1" dirty="0"/>
                  <a:t>　</a:t>
                </a:r>
                <a:r>
                  <a:rPr lang="zh-CN" altLang="zh-CN" sz="2800" dirty="0"/>
                  <a:t>设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,0),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(0,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a&gt;</a:t>
                </a:r>
                <a:r>
                  <a:rPr lang="en-US" altLang="zh-CN" sz="2800" dirty="0"/>
                  <a:t>0,</a:t>
                </a:r>
                <a:r>
                  <a:rPr lang="en-US" altLang="zh-CN" sz="2800" i="1" dirty="0"/>
                  <a:t>b&gt;</a:t>
                </a:r>
                <a:r>
                  <a:rPr lang="en-US" altLang="zh-CN" sz="2800" dirty="0"/>
                  <a:t>0),</a:t>
                </a:r>
                <a:r>
                  <a:rPr lang="zh-CN" altLang="zh-CN" sz="2800" dirty="0"/>
                  <a:t>则直线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的方程为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.    </a:t>
                </a:r>
                <a:r>
                  <a:rPr lang="en-US" altLang="zh-CN" sz="2800" dirty="0">
                    <a:solidFill>
                      <a:srgbClr val="DA251C"/>
                    </a:solidFill>
                    <a:latin typeface="方正书宋_GBK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dirty="0">
                    <a:solidFill>
                      <a:srgbClr val="DA251C"/>
                    </a:solidFill>
                    <a:latin typeface="NEU-BZ-S92"/>
                    <a:ea typeface="方正硬笔楷书简体"/>
                    <a:cs typeface="Times New Roman" panose="02020603050405020304" pitchFamily="18" charset="0"/>
                  </a:rPr>
                  <a:t>截距式</a:t>
                </a:r>
                <a:r>
                  <a:rPr lang="en-US" altLang="zh-CN" sz="2800" dirty="0">
                    <a:solidFill>
                      <a:srgbClr val="DA251C"/>
                    </a:solidFill>
                    <a:latin typeface="方正书宋_GBK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过点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(3,2),</a:t>
                </a: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整理得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≥24,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△</a:t>
                </a:r>
                <a:r>
                  <a:rPr lang="en-US" altLang="zh-CN" sz="2800" i="1" baseline="-25000" dirty="0"/>
                  <a:t>ABO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≥12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a=</a:t>
                </a:r>
                <a:r>
                  <a:rPr lang="en-US" altLang="zh-CN" sz="2800" dirty="0"/>
                  <a:t>6,</a:t>
                </a:r>
                <a:r>
                  <a:rPr lang="en-US" altLang="zh-CN" sz="2800" i="1" dirty="0"/>
                  <a:t>b=</a:t>
                </a:r>
                <a:r>
                  <a:rPr lang="en-US" altLang="zh-CN" sz="2800" dirty="0"/>
                  <a:t>4</a:t>
                </a:r>
                <a:r>
                  <a:rPr lang="zh-CN" altLang="zh-CN" sz="2800" dirty="0"/>
                  <a:t>时取等号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此时直线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的方程是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12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5" name="矩形 24">
                <a:extLst>
                  <a:ext uri="{FF2B5EF4-FFF2-40B4-BE49-F238E27FC236}">
                    <a14:artisticCrisscrossEtching xmlns:a14="http://schemas.microsoft.com/office/drawing/2010/main" xmlns="" id="{38EFA79B-866A-4024-86B7-B4CDA8B931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953928"/>
                <a:ext cx="11723913" cy="4985019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326061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0450" y="144779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70450" y="3226549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zh-CN" altLang="en-US" sz="2800" b="1" dirty="0">
                <a:solidFill>
                  <a:srgbClr val="DA251C"/>
                </a:solidFill>
                <a:ea typeface="微软雅黑" panose="020B0503020204020204" pitchFamily="34" charset="-122"/>
              </a:rPr>
              <a:t>∙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63182" y="0"/>
            <a:ext cx="10065636" cy="13042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1070450" y="2265973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3736839" y="2326618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1070450" y="3808878"/>
            <a:ext cx="10065636" cy="225445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直线方程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两直线的位置关系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距离公式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>
            <a:hlinkClick r:id="rId2" action="ppaction://hlinksldjump"/>
          </p:cNvPr>
          <p:cNvSpPr/>
          <p:nvPr/>
        </p:nvSpPr>
        <p:spPr>
          <a:xfrm>
            <a:off x="1023379" y="7545597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5" name="矩形 24">
                <a:extLst>
                  <a:ext uri="{FF2B5EF4-FFF2-40B4-BE49-F238E27FC236}">
                    <a14:artisticCrisscrossEtching xmlns="" id="{38EFA79B-866A-4024-86B7-B4CDA8B931F9}"/>
                  </a:ext>
                </a:extLst>
              </p:cNvPr>
              <p:cNvSpPr/>
              <p:nvPr/>
            </p:nvSpPr>
            <p:spPr>
              <a:xfrm>
                <a:off x="234043" y="583369"/>
                <a:ext cx="11723913" cy="51811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/>
                  <a:t>解法二</a:t>
                </a:r>
                <a:r>
                  <a:rPr lang="zh-CN" altLang="zh-CN" sz="2800" i="1" dirty="0"/>
                  <a:t>　</a:t>
                </a:r>
                <a:r>
                  <a:rPr lang="zh-CN" altLang="zh-CN" sz="2800" dirty="0"/>
                  <a:t>依题意知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的斜率</a:t>
                </a:r>
                <a:r>
                  <a:rPr lang="en-US" altLang="zh-CN" sz="2800" i="1" dirty="0"/>
                  <a:t>k</a:t>
                </a:r>
                <a:r>
                  <a:rPr lang="zh-CN" altLang="zh-CN" sz="2800" dirty="0"/>
                  <a:t>存在且</a:t>
                </a:r>
                <a:r>
                  <a:rPr lang="en-US" altLang="zh-CN" sz="2800" i="1" dirty="0"/>
                  <a:t>k&lt;</a:t>
                </a:r>
                <a:r>
                  <a:rPr lang="en-US" altLang="zh-CN" sz="2800" dirty="0"/>
                  <a:t>0,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可设直线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的方程为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=k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3)(</a:t>
                </a:r>
                <a:r>
                  <a:rPr lang="en-US" altLang="zh-CN" sz="2800" i="1" dirty="0"/>
                  <a:t>k&lt;</a:t>
                </a:r>
                <a:r>
                  <a:rPr lang="en-US" altLang="zh-CN" sz="2800" dirty="0"/>
                  <a:t>0),       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方正书宋_GBK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dirty="0">
                    <a:solidFill>
                      <a:srgbClr val="FF0000"/>
                    </a:solidFill>
                    <a:latin typeface="NEU-BZ-S92"/>
                    <a:ea typeface="方正硬笔楷书简体"/>
                    <a:cs typeface="Times New Roman" panose="02020603050405020304" pitchFamily="18" charset="0"/>
                  </a:rPr>
                  <a:t>点斜式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方正书宋_GBK"/>
                    <a:cs typeface="Times New Roman" panose="02020603050405020304" pitchFamily="18" charset="0"/>
                  </a:rPr>
                  <a:t>)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(3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2800" dirty="0"/>
                  <a:t>,0),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(0,2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k</a:t>
                </a:r>
                <a:r>
                  <a:rPr lang="en-US" altLang="zh-CN" sz="2800" dirty="0"/>
                  <a:t>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△</a:t>
                </a:r>
                <a:r>
                  <a:rPr lang="en-US" altLang="zh-CN" sz="2800" i="1" baseline="-25000" dirty="0"/>
                  <a:t>ABO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(2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k</a:t>
                </a:r>
                <a:r>
                  <a:rPr lang="en-US" altLang="zh-CN" sz="2800" dirty="0"/>
                  <a:t>)(3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2800" dirty="0" smtClean="0"/>
                  <a:t>)</a:t>
                </a:r>
                <a:r>
                  <a:rPr lang="en-US" altLang="zh-CN" sz="2800" i="1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[12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9</a:t>
                </a:r>
                <a:r>
                  <a:rPr lang="en-US" altLang="zh-CN" sz="2800" i="1" dirty="0"/>
                  <a:t>k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2800" dirty="0" smtClean="0"/>
                  <a:t>]≥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[12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)·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i="1"/>
                              <m:t>−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dirty="0" smtClean="0"/>
                  <a:t>]</a:t>
                </a:r>
                <a:r>
                  <a:rPr lang="en-US" altLang="zh-CN" sz="2800" i="1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(12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12</a:t>
                </a:r>
                <a:r>
                  <a:rPr lang="en-US" altLang="zh-CN" sz="2800" dirty="0" smtClean="0"/>
                  <a:t>)</a:t>
                </a:r>
                <a:r>
                  <a:rPr lang="en-US" altLang="zh-CN" sz="2800" i="1" dirty="0" smtClean="0"/>
                  <a:t>=</a:t>
                </a:r>
                <a:r>
                  <a:rPr lang="en-US" altLang="zh-CN" sz="2800" dirty="0"/>
                  <a:t>12,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当且仅当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9</a:t>
                </a:r>
                <a:r>
                  <a:rPr lang="en-US" altLang="zh-CN" sz="2800" i="1" dirty="0"/>
                  <a:t>k=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k=-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等号成立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所以所求直线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的方程为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12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i="1" dirty="0" smtClean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5" name="矩形 24">
                <a:extLst>
                  <a:ext uri="{FF2B5EF4-FFF2-40B4-BE49-F238E27FC236}">
                    <a14:artisticCrisscrossEtching xmlns:a14="http://schemas.microsoft.com/office/drawing/2010/main" xmlns="" id="{38EFA79B-866A-4024-86B7-B4CDA8B931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583369"/>
                <a:ext cx="11723913" cy="5181162"/>
              </a:xfrm>
              <a:prstGeom prst="rect">
                <a:avLst/>
              </a:prstGeom>
              <a:blipFill rotWithShape="0">
                <a:blip r:embed="rId2"/>
                <a:stretch>
                  <a:fillRect l="-1040" b="-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312735"/>
            <a:ext cx="11723913" cy="565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感悟升华</a:t>
            </a:r>
            <a:endParaRPr lang="en-US" altLang="zh-CN" sz="2800" b="1" dirty="0">
              <a:solidFill>
                <a:srgbClr val="DA251C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8458444"/>
              </p:ext>
            </p:extLst>
          </p:nvPr>
        </p:nvGraphicFramePr>
        <p:xfrm>
          <a:off x="498310" y="1676777"/>
          <a:ext cx="11080280" cy="4023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396453"/>
                <a:gridCol w="9683827"/>
              </a:tblGrid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</a:rPr>
                        <a:t>直接法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n-lt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</a:rPr>
                        <a:t>根据已知条件</a:t>
                      </a:r>
                      <a:r>
                        <a:rPr lang="en-US" altLang="zh-CN" sz="2800" dirty="0">
                          <a:effectLst/>
                        </a:rPr>
                        <a:t>,</a:t>
                      </a:r>
                      <a:r>
                        <a:rPr lang="zh-CN" altLang="en-US" sz="2800" dirty="0">
                          <a:effectLst/>
                        </a:rPr>
                        <a:t>选择适当的直线方程形式</a:t>
                      </a:r>
                      <a:r>
                        <a:rPr lang="en-US" altLang="zh-CN" sz="2800" dirty="0">
                          <a:effectLst/>
                        </a:rPr>
                        <a:t>,</a:t>
                      </a:r>
                      <a:r>
                        <a:rPr lang="zh-CN" altLang="en-US" sz="2800" dirty="0">
                          <a:effectLst/>
                        </a:rPr>
                        <a:t>直接写出直线方程</a:t>
                      </a:r>
                      <a:r>
                        <a:rPr lang="en-US" altLang="zh-CN" sz="2800" dirty="0">
                          <a:effectLst/>
                        </a:rPr>
                        <a:t>.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n-lt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</a:rPr>
                        <a:t>待定</a:t>
                      </a:r>
                    </a:p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</a:rPr>
                        <a:t>系数法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n-lt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</a:rPr>
                        <a:t>①设所求直线方程的恰当形式</a:t>
                      </a:r>
                      <a:r>
                        <a:rPr lang="en-US" altLang="zh-CN" sz="2800" dirty="0">
                          <a:effectLst/>
                        </a:rPr>
                        <a:t>(</a:t>
                      </a:r>
                      <a:r>
                        <a:rPr lang="zh-CN" altLang="en-US" sz="2800" dirty="0">
                          <a:effectLst/>
                        </a:rPr>
                        <a:t>点斜式、斜截式、两点式、截距式和一般式</a:t>
                      </a:r>
                      <a:r>
                        <a:rPr lang="en-US" altLang="zh-CN" sz="2800" dirty="0">
                          <a:effectLst/>
                        </a:rPr>
                        <a:t>);</a:t>
                      </a:r>
                      <a:endParaRPr lang="zh-CN" altLang="en-US" sz="2800" dirty="0">
                        <a:effectLst/>
                      </a:endParaRPr>
                    </a:p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</a:rPr>
                        <a:t>②由条件建立所求参数的方程</a:t>
                      </a:r>
                      <a:r>
                        <a:rPr lang="en-US" altLang="zh-CN" sz="2800" dirty="0">
                          <a:effectLst/>
                        </a:rPr>
                        <a:t>(</a:t>
                      </a:r>
                      <a:r>
                        <a:rPr lang="zh-CN" altLang="en-US" sz="2800" dirty="0">
                          <a:effectLst/>
                        </a:rPr>
                        <a:t>组</a:t>
                      </a:r>
                      <a:r>
                        <a:rPr lang="en-US" altLang="zh-CN" sz="2800" dirty="0">
                          <a:effectLst/>
                        </a:rPr>
                        <a:t>);</a:t>
                      </a:r>
                      <a:endParaRPr lang="zh-CN" altLang="en-US" sz="2800" dirty="0">
                        <a:effectLst/>
                      </a:endParaRPr>
                    </a:p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</a:rPr>
                        <a:t>③解这个方程</a:t>
                      </a:r>
                      <a:r>
                        <a:rPr lang="en-US" altLang="zh-CN" sz="2800" dirty="0">
                          <a:effectLst/>
                        </a:rPr>
                        <a:t>(</a:t>
                      </a:r>
                      <a:r>
                        <a:rPr lang="zh-CN" altLang="en-US" sz="2800" dirty="0">
                          <a:effectLst/>
                        </a:rPr>
                        <a:t>组</a:t>
                      </a:r>
                      <a:r>
                        <a:rPr lang="en-US" altLang="zh-CN" sz="2800" dirty="0">
                          <a:effectLst/>
                        </a:rPr>
                        <a:t>)</a:t>
                      </a:r>
                      <a:r>
                        <a:rPr lang="zh-CN" altLang="en-US" sz="2800" dirty="0">
                          <a:effectLst/>
                        </a:rPr>
                        <a:t>求出参数</a:t>
                      </a:r>
                      <a:r>
                        <a:rPr lang="en-US" altLang="zh-CN" sz="2800" dirty="0">
                          <a:effectLst/>
                        </a:rPr>
                        <a:t>;</a:t>
                      </a:r>
                      <a:endParaRPr lang="zh-CN" altLang="en-US" sz="2800" dirty="0">
                        <a:effectLst/>
                      </a:endParaRPr>
                    </a:p>
                    <a:p>
                      <a:pPr marL="0" marR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</a:rPr>
                        <a:t>④把参数的值代入所设直线方程</a:t>
                      </a:r>
                      <a:r>
                        <a:rPr lang="en-US" altLang="zh-CN" sz="2800" dirty="0">
                          <a:effectLst/>
                        </a:rPr>
                        <a:t>.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n-lt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4043" y="945993"/>
            <a:ext cx="4578269" cy="66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NEU-BZ-S92"/>
                <a:cs typeface="Times New Roman" panose="02020603050405020304" pitchFamily="18" charset="0"/>
              </a:rPr>
              <a:t>1.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求解直线方程的两种方法</a:t>
            </a:r>
            <a:endParaRPr kumimoji="0" lang="zh-CN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4733" y="312735"/>
            <a:ext cx="11682534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2.谨防三种失误</a:t>
            </a:r>
            <a:endParaRPr kumimoji="0" lang="zh-CN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(1)选用点斜式和斜截式时,要注意讨论斜率是否存在.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(2)选用截距式时,要注意讨论直线是否过原点,截距是否为0.(如本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示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例(1))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(3)选用一般式</a:t>
            </a:r>
            <a:r>
              <a:rPr lang="zh-CN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Ax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+</a:t>
            </a:r>
            <a:r>
              <a:rPr lang="zh-CN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By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+</a:t>
            </a:r>
            <a:r>
              <a:rPr lang="zh-CN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C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=0确定直线的斜率时,要注意讨论</a:t>
            </a:r>
            <a:r>
              <a:rPr lang="zh-CN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B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是否为0.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4905" y="3284377"/>
            <a:ext cx="113101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+mj-ea"/>
                <a:ea typeface="+mj-ea"/>
                <a:cs typeface="Times New Roman" panose="02020603050405020304" pitchFamily="18" charset="0"/>
              </a:rPr>
              <a:t>拓展变式</a:t>
            </a:r>
            <a:r>
              <a:rPr lang="en-US" altLang="zh-CN" sz="2800" b="1" dirty="0" smtClean="0">
                <a:solidFill>
                  <a:srgbClr val="DA251C"/>
                </a:solidFill>
                <a:latin typeface="+mj-ea"/>
                <a:ea typeface="+mj-ea"/>
                <a:cs typeface="Times New Roman" panose="02020603050405020304" pitchFamily="18" charset="0"/>
              </a:rPr>
              <a:t>1    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已知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△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ABC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的三个顶点分别为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(-3,0),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(2,1),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(-2,3),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求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: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(1)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BC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边所在直线的方程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;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(2)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BC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边上中线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AD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所在直线的方程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;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(3)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BC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边的垂直平分线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DE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所在直线的方程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srgbClr val="000000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380145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Rectangle 1"/>
              <p:cNvSpPr>
                <a:spLocks noChangeArrowheads="1"/>
              </p:cNvSpPr>
              <p:nvPr/>
            </p:nvSpPr>
            <p:spPr bwMode="auto">
              <a:xfrm>
                <a:off x="361364" y="370965"/>
                <a:ext cx="11596592" cy="60183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1.(1)因为直线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BC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经过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(2,1)和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(-2,3)两点,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由两点式得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BC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的方程为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𝑦</m:t>
                        </m:r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3−1</m:t>
                        </m:r>
                      </m:den>
                    </m:f>
                    <m:r>
                      <a:rPr lang="zh-CN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−2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−2−2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即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+2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-4=0.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(2)设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BC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边的中点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D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的坐标为(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),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则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2−2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=0,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1+3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=2.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BC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边的中线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AD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经过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(-3,0),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D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(0,2)两点,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由截距式得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AD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所在直线的方程为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−3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=1,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即2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-3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+6=0.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</p:txBody>
          </p:sp>
        </mc:Choice>
        <mc:Fallback>
          <p:sp>
            <p:nvSpPr>
              <p:cNvPr id="5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1364" y="370965"/>
                <a:ext cx="11596592" cy="6018314"/>
              </a:xfrm>
              <a:prstGeom prst="rect">
                <a:avLst/>
              </a:prstGeom>
              <a:blipFill rotWithShape="0">
                <a:blip r:embed="rId2"/>
                <a:stretch>
                  <a:fillRect l="-1051" b="-121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Rectangle 1"/>
              <p:cNvSpPr>
                <a:spLocks noChangeArrowheads="1"/>
              </p:cNvSpPr>
              <p:nvPr/>
            </p:nvSpPr>
            <p:spPr bwMode="auto">
              <a:xfrm>
                <a:off x="361364" y="788318"/>
                <a:ext cx="11596592" cy="35902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(3)由(1)知,直线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BC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的斜率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k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=-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则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BC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的垂直平分线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DE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的斜率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k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=2.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由(2)知,点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D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的坐标为(0,2).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由点斜式得直线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DE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的方程为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-2=2(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-0),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即2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+2=0.</a:t>
                </a:r>
              </a:p>
            </p:txBody>
          </p:sp>
        </mc:Choice>
        <mc:Fallback>
          <p:sp>
            <p:nvSpPr>
              <p:cNvPr id="5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1364" y="788318"/>
                <a:ext cx="11596592" cy="3590214"/>
              </a:xfrm>
              <a:prstGeom prst="rect">
                <a:avLst/>
              </a:prstGeom>
              <a:blipFill rotWithShape="0">
                <a:blip r:embed="rId2"/>
                <a:stretch>
                  <a:fillRect l="-1051" b="-220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33240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578" y="0"/>
            <a:ext cx="6165921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DA251C"/>
                </a:solidFill>
              </a:rPr>
              <a:t>考法</a:t>
            </a:r>
            <a:r>
              <a:rPr lang="en-US" altLang="zh-CN" sz="2800" dirty="0" smtClean="0">
                <a:solidFill>
                  <a:srgbClr val="DA251C"/>
                </a:solidFill>
              </a:rPr>
              <a:t>2   </a:t>
            </a:r>
            <a:r>
              <a:rPr lang="zh-CN" altLang="en-US" sz="2800" dirty="0">
                <a:solidFill>
                  <a:srgbClr val="DA251C"/>
                </a:solidFill>
              </a:rPr>
              <a:t>两直线位置关系</a:t>
            </a:r>
            <a:r>
              <a:rPr lang="zh-CN" altLang="en-US" sz="2800" dirty="0" smtClean="0">
                <a:solidFill>
                  <a:srgbClr val="DA251C"/>
                </a:solidFill>
              </a:rPr>
              <a:t>的</a:t>
            </a:r>
            <a:r>
              <a:rPr lang="zh-CN" altLang="en-US" sz="2800" dirty="0">
                <a:solidFill>
                  <a:srgbClr val="DA251C"/>
                </a:solidFill>
              </a:rPr>
              <a:t>判断</a:t>
            </a:r>
            <a:r>
              <a:rPr lang="zh-CN" altLang="en-US" sz="2800" dirty="0" smtClean="0">
                <a:solidFill>
                  <a:srgbClr val="DA251C"/>
                </a:solidFill>
              </a:rPr>
              <a:t>及</a:t>
            </a:r>
            <a:r>
              <a:rPr lang="zh-CN" altLang="en-US" sz="2800" dirty="0">
                <a:solidFill>
                  <a:srgbClr val="DA251C"/>
                </a:solidFill>
              </a:rPr>
              <a:t>应用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矩形 7">
                <a:extLst>
                  <a:ext uri="{FF2B5EF4-FFF2-40B4-BE49-F238E27FC236}">
                    <a14:artisticCrisscrossEtching xmlns="" id="{AFABF530-CF3B-4A43-AEE7-C7774ACDC2AC}"/>
                  </a:ext>
                </a:extLst>
              </p:cNvPr>
              <p:cNvSpPr/>
              <p:nvPr/>
            </p:nvSpPr>
            <p:spPr>
              <a:xfrm>
                <a:off x="234043" y="729342"/>
                <a:ext cx="11723913" cy="30396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    </a:t>
                </a:r>
                <a:r>
                  <a:rPr lang="en-US" altLang="zh-CN" sz="2800" dirty="0" smtClean="0"/>
                  <a:t>(1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如果直线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y=kx-</a:t>
                </a:r>
                <a:r>
                  <a:rPr lang="en-US" altLang="zh-CN" sz="2800" dirty="0"/>
                  <a:t>1(</a:t>
                </a:r>
                <a:r>
                  <a:rPr lang="en-US" altLang="zh-CN" sz="2800" i="1" dirty="0"/>
                  <a:t>k&gt;</a:t>
                </a:r>
                <a:r>
                  <a:rPr lang="en-US" altLang="zh-CN" sz="2800" dirty="0"/>
                  <a:t>0)</a:t>
                </a:r>
                <a:r>
                  <a:rPr lang="zh-CN" altLang="zh-CN" sz="2800" dirty="0"/>
                  <a:t>与双曲线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zh-CN" altLang="zh-CN" sz="2800" dirty="0"/>
                  <a:t>的一条渐近线平行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那么</a:t>
                </a:r>
                <a:r>
                  <a:rPr lang="en-US" altLang="zh-CN" sz="2800" i="1" dirty="0"/>
                  <a:t>k=</a:t>
                </a:r>
                <a:r>
                  <a:rPr lang="zh-CN" altLang="zh-CN" sz="2800" i="1" u="sng" dirty="0"/>
                  <a:t>　　　　</a:t>
                </a:r>
                <a:r>
                  <a:rPr lang="en-US" altLang="zh-CN" sz="2800" i="1" dirty="0"/>
                  <a:t>. 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已知经过点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2,0)</a:t>
                </a:r>
                <a:r>
                  <a:rPr lang="zh-CN" altLang="zh-CN" sz="2800" dirty="0"/>
                  <a:t>和点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(1,3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的直线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1</a:t>
                </a:r>
                <a:r>
                  <a:rPr lang="zh-CN" altLang="zh-CN" sz="2800" dirty="0"/>
                  <a:t>与经过点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(0,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1)</a:t>
                </a:r>
                <a:r>
                  <a:rPr lang="zh-CN" altLang="zh-CN" sz="2800" dirty="0"/>
                  <a:t>和点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的直线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2</a:t>
                </a:r>
                <a:r>
                  <a:rPr lang="zh-CN" altLang="zh-CN" sz="2800" dirty="0"/>
                  <a:t>互相垂直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则实数</a:t>
                </a:r>
                <a:r>
                  <a:rPr lang="en-US" altLang="zh-CN" sz="2800" i="1" dirty="0"/>
                  <a:t>a</a:t>
                </a:r>
                <a:r>
                  <a:rPr lang="zh-CN" altLang="zh-CN" sz="2800" dirty="0"/>
                  <a:t>的值为</a:t>
                </a:r>
                <a:r>
                  <a:rPr lang="zh-CN" altLang="zh-CN" sz="2800" i="1" u="sng" dirty="0"/>
                  <a:t>　　　　</a:t>
                </a:r>
                <a:r>
                  <a:rPr lang="en-US" altLang="zh-CN" sz="2800" i="1" dirty="0"/>
                  <a:t>. 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8" name="矩形 7">
                <a:extLst>
                  <a:ext uri="{FF2B5EF4-FFF2-40B4-BE49-F238E27FC236}">
                    <a14:artisticCrisscrossEtching xmlns:a14="http://schemas.microsoft.com/office/drawing/2010/main" xmlns="" id="{AFABF530-CF3B-4A43-AEE7-C7774ACDC2A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729342"/>
                <a:ext cx="11723913" cy="3039678"/>
              </a:xfrm>
              <a:prstGeom prst="rect">
                <a:avLst/>
              </a:prstGeom>
              <a:blipFill rotWithShape="0">
                <a:blip r:embed="rId3"/>
                <a:stretch>
                  <a:fillRect l="-1040" b="-2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234043" y="4167617"/>
            <a:ext cx="116159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r>
              <a:rPr lang="en-US" altLang="zh-CN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sz="2800" dirty="0" smtClean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1)</a:t>
            </a:r>
            <a:r>
              <a:rPr lang="zh-CN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先由双曲线的方程求出其渐近线方程</a:t>
            </a:r>
            <a:r>
              <a:rPr lang="en-US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再由两直线平行的条件</a:t>
            </a:r>
            <a:r>
              <a:rPr lang="en-US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斜率相等</a:t>
            </a:r>
            <a:r>
              <a:rPr lang="en-US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即可求得参数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k</a:t>
            </a:r>
            <a:r>
              <a:rPr lang="zh-CN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的值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根据两直线垂直时斜率之间的关系列关于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的方程</a:t>
            </a:r>
            <a:r>
              <a:rPr lang="en-US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解之即得</a:t>
            </a:r>
            <a:r>
              <a:rPr lang="en-US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注意讨论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与</a:t>
            </a:r>
            <a:r>
              <a:rPr lang="en-US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0</a:t>
            </a:r>
            <a:r>
              <a:rPr lang="zh-CN" altLang="zh-CN" sz="2800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的关系</a:t>
            </a:r>
            <a:r>
              <a:rPr lang="en-US" altLang="zh-CN" sz="2800" i="1" dirty="0">
                <a:solidFill>
                  <a:srgbClr val="000000"/>
                </a:solidFill>
                <a:latin typeface="+mj-lt"/>
                <a:ea typeface="+mj-ea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+mj-lt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23850" y="312735"/>
            <a:ext cx="1172391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i="1" dirty="0"/>
              <a:t>　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>
                <a:extLst>
                  <a:ext uri="{FF2B5EF4-FFF2-40B4-BE49-F238E27FC236}">
                    <a14:artisticCrisscrossEtching xmlns="" id="{D367374F-B721-44BC-9521-815E61F844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850" y="424296"/>
                <a:ext cx="11723913" cy="57529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    </a:t>
                </a:r>
                <a:r>
                  <a:rPr lang="en-US" altLang="zh-CN" sz="2800" dirty="0" smtClean="0"/>
                  <a:t>(1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因为双曲线方程为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1,</a:t>
                </a:r>
                <a:r>
                  <a:rPr lang="zh-CN" altLang="zh-CN" sz="2800" dirty="0"/>
                  <a:t>所以其渐近线方程为</a:t>
                </a:r>
                <a:r>
                  <a:rPr lang="en-US" altLang="zh-CN" sz="2800" i="1" dirty="0"/>
                  <a:t>y=</a:t>
                </a:r>
                <a:r>
                  <a:rPr lang="en-US" altLang="zh-CN" sz="2800" dirty="0"/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/>
                  <a:t>x.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y=kx-</a:t>
                </a:r>
                <a:r>
                  <a:rPr lang="en-US" altLang="zh-CN" sz="2800" dirty="0"/>
                  <a:t>1(</a:t>
                </a:r>
                <a:r>
                  <a:rPr lang="en-US" altLang="zh-CN" sz="2800" i="1" dirty="0"/>
                  <a:t>k&gt;</a:t>
                </a:r>
                <a:r>
                  <a:rPr lang="en-US" altLang="zh-CN" sz="2800" dirty="0"/>
                  <a:t>0)</a:t>
                </a:r>
                <a:r>
                  <a:rPr lang="zh-CN" altLang="zh-CN" sz="2800" dirty="0"/>
                  <a:t>与双曲线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</a:t>
                </a:r>
                <a:r>
                  <a:rPr lang="zh-CN" altLang="zh-CN" sz="2800" dirty="0"/>
                  <a:t>的一条渐近线平行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k=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1</a:t>
                </a:r>
                <a:r>
                  <a:rPr lang="zh-CN" altLang="zh-CN" sz="2800" dirty="0"/>
                  <a:t>的斜率</a:t>
                </a:r>
                <a:r>
                  <a:rPr lang="en-US" altLang="zh-CN" sz="2800" i="1" dirty="0"/>
                  <a:t>k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0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den>
                    </m:f>
                  </m:oMath>
                </a14:m>
                <a:r>
                  <a:rPr lang="en-US" altLang="zh-CN" sz="2800" i="1" dirty="0"/>
                  <a:t>=a.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≠0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2</a:t>
                </a:r>
                <a:r>
                  <a:rPr lang="zh-CN" altLang="zh-CN" sz="2800" dirty="0"/>
                  <a:t>的斜率</a:t>
                </a:r>
                <a:r>
                  <a:rPr lang="en-US" altLang="zh-CN" sz="2800" i="1" dirty="0"/>
                  <a:t>k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k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k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=-</a:t>
                </a:r>
                <a:r>
                  <a:rPr lang="en-US" altLang="zh-CN" sz="2800" dirty="0"/>
                  <a:t>1,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i="1" dirty="0"/>
                  <a:t>=-</a:t>
                </a:r>
                <a:r>
                  <a:rPr lang="en-US" altLang="zh-CN" sz="2800" dirty="0"/>
                  <a:t>1</a:t>
                </a:r>
                <a:r>
                  <a:rPr lang="en-US" altLang="zh-CN" sz="2800" dirty="0" smtClean="0"/>
                  <a:t>,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Rectangle 1">
                <a:extLst>
                  <a:ext uri="{FF2B5EF4-FFF2-40B4-BE49-F238E27FC236}">
                    <a14:artisticCrisscrossEtching xmlns:a14="http://schemas.microsoft.com/office/drawing/2010/main" xmlns="" id="{D367374F-B721-44BC-9521-815E61F844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3850" y="424296"/>
                <a:ext cx="11723913" cy="5752922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055" y="1054105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/>
              <a:t>解得</a:t>
            </a:r>
            <a:r>
              <a:rPr lang="en-US" altLang="zh-CN" sz="2800" i="1" dirty="0"/>
              <a:t>a=</a:t>
            </a:r>
            <a:r>
              <a:rPr lang="en-US" altLang="zh-CN" sz="2800" dirty="0"/>
              <a:t>1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当</a:t>
            </a:r>
            <a:r>
              <a:rPr lang="en-US" altLang="zh-CN" sz="2800" i="1" dirty="0"/>
              <a:t>a=</a:t>
            </a:r>
            <a:r>
              <a:rPr lang="en-US" altLang="zh-CN" sz="2800" dirty="0"/>
              <a:t>0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en-US" altLang="zh-CN" sz="2800" i="1" dirty="0"/>
              <a:t>P</a:t>
            </a:r>
            <a:r>
              <a:rPr lang="en-US" altLang="zh-CN" sz="2800" dirty="0"/>
              <a:t>(0,</a:t>
            </a:r>
            <a:r>
              <a:rPr lang="en-US" altLang="zh-CN" sz="2800" i="1" dirty="0"/>
              <a:t>-</a:t>
            </a:r>
            <a:r>
              <a:rPr lang="en-US" altLang="zh-CN" sz="2800" dirty="0"/>
              <a:t>1),</a:t>
            </a:r>
            <a:r>
              <a:rPr lang="en-US" altLang="zh-CN" sz="2800" i="1" dirty="0"/>
              <a:t>Q</a:t>
            </a:r>
            <a:r>
              <a:rPr lang="en-US" altLang="zh-CN" sz="2800" dirty="0"/>
              <a:t>(0,0),</a:t>
            </a:r>
            <a:r>
              <a:rPr lang="zh-CN" altLang="zh-CN" sz="2800" dirty="0"/>
              <a:t>这时直线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2</a:t>
            </a:r>
            <a:r>
              <a:rPr lang="zh-CN" altLang="zh-CN" sz="2800" dirty="0"/>
              <a:t>为</a:t>
            </a:r>
            <a:r>
              <a:rPr lang="en-US" altLang="zh-CN" sz="2800" i="1" dirty="0"/>
              <a:t>y</a:t>
            </a:r>
            <a:r>
              <a:rPr lang="zh-CN" altLang="zh-CN" sz="2800" dirty="0"/>
              <a:t>轴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dirty="0"/>
              <a:t>(</a:t>
            </a:r>
            <a:r>
              <a:rPr lang="en-US" altLang="zh-CN" sz="2800" i="1" dirty="0"/>
              <a:t>-</a:t>
            </a:r>
            <a:r>
              <a:rPr lang="en-US" altLang="zh-CN" sz="2800" dirty="0"/>
              <a:t>2,0),</a:t>
            </a:r>
            <a:r>
              <a:rPr lang="en-US" altLang="zh-CN" sz="2800" i="1" dirty="0"/>
              <a:t>B</a:t>
            </a:r>
            <a:r>
              <a:rPr lang="en-US" altLang="zh-CN" sz="2800" dirty="0"/>
              <a:t>(1,0),</a:t>
            </a:r>
            <a:r>
              <a:rPr lang="zh-CN" altLang="zh-CN" sz="2800" dirty="0"/>
              <a:t>直线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1</a:t>
            </a:r>
            <a:r>
              <a:rPr lang="zh-CN" altLang="zh-CN" sz="2800" dirty="0"/>
              <a:t>为</a:t>
            </a:r>
            <a:r>
              <a:rPr lang="en-US" altLang="zh-CN" sz="2800" i="1" dirty="0"/>
              <a:t>x</a:t>
            </a:r>
            <a:r>
              <a:rPr lang="zh-CN" altLang="zh-CN" sz="2800" dirty="0"/>
              <a:t>轴</a:t>
            </a:r>
            <a:r>
              <a:rPr lang="en-US" altLang="zh-CN" sz="2800" dirty="0"/>
              <a:t>,</a:t>
            </a:r>
            <a:r>
              <a:rPr lang="zh-CN" altLang="zh-CN" sz="2800" dirty="0"/>
              <a:t>显然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⊥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综上可知</a:t>
            </a:r>
            <a:r>
              <a:rPr lang="en-US" altLang="zh-CN" sz="2800" dirty="0"/>
              <a:t>,</a:t>
            </a:r>
            <a:r>
              <a:rPr lang="zh-CN" altLang="zh-CN" sz="2800" dirty="0"/>
              <a:t>实数</a:t>
            </a:r>
            <a:r>
              <a:rPr lang="en-US" altLang="zh-CN" sz="2800" i="1" dirty="0"/>
              <a:t>a</a:t>
            </a:r>
            <a:r>
              <a:rPr lang="zh-CN" altLang="zh-CN" sz="2800" dirty="0"/>
              <a:t>的值为</a:t>
            </a:r>
            <a:r>
              <a:rPr lang="en-US" altLang="zh-CN" sz="2800" dirty="0"/>
              <a:t>1</a:t>
            </a:r>
            <a:r>
              <a:rPr lang="zh-CN" altLang="zh-CN" sz="2800" dirty="0"/>
              <a:t>或</a:t>
            </a:r>
            <a:r>
              <a:rPr lang="en-US" altLang="zh-CN" sz="2800" dirty="0"/>
              <a:t>0</a:t>
            </a:r>
            <a:r>
              <a:rPr lang="en-US" altLang="zh-CN" sz="2800" i="1" dirty="0" smtClean="0"/>
              <a:t>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DA251C"/>
                </a:solidFill>
              </a:rPr>
              <a:t>点评</a:t>
            </a:r>
            <a:r>
              <a:rPr lang="en-US" altLang="zh-CN" sz="2800" b="1" dirty="0" smtClean="0">
                <a:solidFill>
                  <a:srgbClr val="DA251C"/>
                </a:solidFill>
              </a:rPr>
              <a:t>    </a:t>
            </a:r>
            <a:r>
              <a:rPr lang="zh-CN" altLang="zh-CN" sz="2800" dirty="0" smtClean="0"/>
              <a:t>根据</a:t>
            </a:r>
            <a:r>
              <a:rPr lang="zh-CN" altLang="zh-CN" sz="2800" dirty="0"/>
              <a:t>两直线平行或垂直满足的关系即可求解</a:t>
            </a:r>
            <a:r>
              <a:rPr lang="en-US" altLang="zh-CN" sz="2800" dirty="0"/>
              <a:t>,</a:t>
            </a:r>
            <a:r>
              <a:rPr lang="zh-CN" altLang="zh-CN" sz="2800" dirty="0"/>
              <a:t>注意讨论斜率是否为零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5058" y="392869"/>
            <a:ext cx="117239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DA251C"/>
                </a:solidFill>
              </a:rPr>
              <a:t>感悟升华</a:t>
            </a:r>
            <a:endParaRPr lang="en-US" altLang="zh-CN" sz="2800" b="1" dirty="0" smtClean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 smtClean="0"/>
              <a:t>1</a:t>
            </a:r>
            <a:r>
              <a:rPr lang="en-US" altLang="zh-CN" sz="2800" b="1" i="1" dirty="0"/>
              <a:t>.</a:t>
            </a:r>
            <a:r>
              <a:rPr lang="zh-CN" altLang="zh-CN" sz="2800" b="1" dirty="0"/>
              <a:t>两直线位置关系的</a:t>
            </a:r>
            <a:r>
              <a:rPr lang="zh-CN" altLang="zh-CN" sz="2800" b="1" dirty="0" smtClean="0"/>
              <a:t>判</a:t>
            </a:r>
            <a:r>
              <a:rPr lang="zh-CN" altLang="en-US" sz="2800" b="1" dirty="0" smtClean="0"/>
              <a:t>断</a:t>
            </a:r>
            <a:r>
              <a:rPr lang="zh-CN" altLang="zh-CN" sz="2800" b="1" dirty="0" smtClean="0"/>
              <a:t>方法</a:t>
            </a:r>
            <a:endParaRPr lang="zh-CN" altLang="zh-CN" sz="2800" b="1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已知两直线的斜率存在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①</a:t>
            </a:r>
            <a:r>
              <a:rPr lang="zh-CN" altLang="zh-CN" sz="2800" dirty="0"/>
              <a:t>两直线平行</a:t>
            </a:r>
            <a:r>
              <a:rPr lang="en-US" altLang="zh-CN" sz="2800" dirty="0"/>
              <a:t>⇔</a:t>
            </a:r>
            <a:r>
              <a:rPr lang="zh-CN" altLang="zh-CN" sz="2800" dirty="0"/>
              <a:t>两直线的斜率相等且坐标轴上的截距不相等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②</a:t>
            </a:r>
            <a:r>
              <a:rPr lang="zh-CN" altLang="zh-CN" sz="2800" dirty="0"/>
              <a:t>两直线垂直</a:t>
            </a:r>
            <a:r>
              <a:rPr lang="en-US" altLang="zh-CN" sz="2800" dirty="0"/>
              <a:t>⇔</a:t>
            </a:r>
            <a:r>
              <a:rPr lang="zh-CN" altLang="zh-CN" sz="2800" dirty="0"/>
              <a:t>两直线的斜率之积为</a:t>
            </a:r>
            <a:r>
              <a:rPr lang="en-US" altLang="zh-CN" sz="2800" i="1" dirty="0"/>
              <a:t>-</a:t>
            </a:r>
            <a:r>
              <a:rPr lang="en-US" altLang="zh-CN" sz="2800" dirty="0"/>
              <a:t>1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已知两直线的斜率不存在</a:t>
            </a:r>
          </a:p>
          <a:p>
            <a:pPr>
              <a:lnSpc>
                <a:spcPct val="150000"/>
              </a:lnSpc>
            </a:pPr>
            <a:r>
              <a:rPr lang="zh-CN" altLang="zh-CN" sz="2800" dirty="0"/>
              <a:t>若两直线的斜率不存在</a:t>
            </a:r>
            <a:r>
              <a:rPr lang="en-US" altLang="zh-CN" sz="2800" dirty="0"/>
              <a:t>,</a:t>
            </a:r>
            <a:r>
              <a:rPr lang="zh-CN" altLang="zh-CN" sz="2800" dirty="0"/>
              <a:t>当两直线在</a:t>
            </a:r>
            <a:r>
              <a:rPr lang="en-US" altLang="zh-CN" sz="2800" i="1" dirty="0"/>
              <a:t>x</a:t>
            </a:r>
            <a:r>
              <a:rPr lang="zh-CN" altLang="zh-CN" sz="2800" dirty="0"/>
              <a:t>轴上的截距不相等时</a:t>
            </a:r>
            <a:r>
              <a:rPr lang="en-US" altLang="zh-CN" sz="2800" dirty="0"/>
              <a:t>,</a:t>
            </a:r>
            <a:r>
              <a:rPr lang="zh-CN" altLang="zh-CN" sz="2800" dirty="0"/>
              <a:t>两直线平行</a:t>
            </a:r>
            <a:r>
              <a:rPr lang="en-US" altLang="zh-CN" sz="2800" dirty="0"/>
              <a:t>;</a:t>
            </a:r>
            <a:r>
              <a:rPr lang="zh-CN" altLang="zh-CN" sz="2800" dirty="0"/>
              <a:t>否则两直线重合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7093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282924"/>
            <a:ext cx="1172391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dirty="0"/>
              <a:t>已知两直线的一般方程</a:t>
            </a:r>
          </a:p>
          <a:p>
            <a:pPr>
              <a:lnSpc>
                <a:spcPct val="150000"/>
              </a:lnSpc>
            </a:pPr>
            <a:r>
              <a:rPr lang="zh-CN" altLang="zh-CN" sz="2800" dirty="0"/>
              <a:t>设直线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: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x+B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y+C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=</a:t>
            </a:r>
            <a:r>
              <a:rPr lang="en-US" altLang="zh-CN" sz="2800" dirty="0"/>
              <a:t>0,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: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x+B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y+C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=</a:t>
            </a:r>
            <a:r>
              <a:rPr lang="en-US" altLang="zh-CN" sz="2800" dirty="0"/>
              <a:t>0,</a:t>
            </a:r>
            <a:r>
              <a:rPr lang="zh-CN" altLang="zh-CN" sz="2800" dirty="0"/>
              <a:t>则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∥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⇔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-A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=</a:t>
            </a:r>
            <a:r>
              <a:rPr lang="en-US" altLang="zh-CN" sz="2800" dirty="0"/>
              <a:t>0</a:t>
            </a:r>
            <a:r>
              <a:rPr lang="zh-CN" altLang="zh-CN" sz="2800" dirty="0"/>
              <a:t>且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-B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≠0,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⊥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⇔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+B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B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=</a:t>
            </a:r>
            <a:r>
              <a:rPr lang="en-US" altLang="zh-CN" sz="2800" dirty="0"/>
              <a:t>0</a:t>
            </a:r>
            <a:r>
              <a:rPr lang="en-US" altLang="zh-CN" sz="2800" i="1" dirty="0"/>
              <a:t>.</a:t>
            </a:r>
            <a:r>
              <a:rPr lang="zh-CN" altLang="zh-CN" sz="2800" dirty="0"/>
              <a:t>该方法可避免对斜率是否存在进行讨论</a:t>
            </a:r>
            <a:r>
              <a:rPr lang="en-US" altLang="zh-CN" sz="2800" i="1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2</a:t>
            </a:r>
            <a:r>
              <a:rPr lang="en-US" altLang="zh-CN" sz="2800" b="1" i="1" dirty="0"/>
              <a:t>.</a:t>
            </a:r>
            <a:r>
              <a:rPr lang="zh-CN" altLang="zh-CN" sz="2800" b="1" dirty="0"/>
              <a:t>由两条直线平行与垂直求参数的</a:t>
            </a:r>
            <a:r>
              <a:rPr lang="zh-CN" altLang="zh-CN" sz="2800" b="1" dirty="0" smtClean="0"/>
              <a:t>值</a:t>
            </a:r>
            <a:r>
              <a:rPr lang="zh-CN" altLang="en-US" sz="2800" b="1" dirty="0" smtClean="0"/>
              <a:t>的解题策略</a:t>
            </a:r>
            <a:r>
              <a:rPr lang="en-US" altLang="zh-CN" sz="2800" b="1" dirty="0" smtClean="0"/>
              <a:t>    </a:t>
            </a:r>
          </a:p>
          <a:p>
            <a:pPr>
              <a:lnSpc>
                <a:spcPct val="150000"/>
              </a:lnSpc>
            </a:pPr>
            <a:r>
              <a:rPr lang="zh-CN" altLang="zh-CN" sz="2800" dirty="0" smtClean="0"/>
              <a:t>在</a:t>
            </a:r>
            <a:r>
              <a:rPr lang="zh-CN" altLang="zh-CN" sz="2800" dirty="0"/>
              <a:t>解这类问题时</a:t>
            </a:r>
            <a:r>
              <a:rPr lang="en-US" altLang="zh-CN" sz="2800" dirty="0"/>
              <a:t>,</a:t>
            </a:r>
            <a:r>
              <a:rPr lang="zh-CN" altLang="zh-CN" sz="2800" dirty="0"/>
              <a:t>一定要</a:t>
            </a:r>
            <a:r>
              <a:rPr lang="en-US" altLang="zh-CN" sz="2800" dirty="0"/>
              <a:t>“</a:t>
            </a:r>
            <a:r>
              <a:rPr lang="zh-CN" altLang="zh-CN" sz="2800" dirty="0"/>
              <a:t>前思后想</a:t>
            </a:r>
            <a:r>
              <a:rPr lang="en-US" altLang="zh-CN" sz="2800" dirty="0"/>
              <a:t>”</a:t>
            </a:r>
            <a:r>
              <a:rPr lang="en-US" altLang="zh-CN" sz="2800" i="1" dirty="0"/>
              <a:t>.</a:t>
            </a:r>
            <a:r>
              <a:rPr lang="en-US" altLang="zh-CN" sz="2800" dirty="0"/>
              <a:t>“</a:t>
            </a:r>
            <a:r>
              <a:rPr lang="zh-CN" altLang="zh-CN" sz="2800" dirty="0"/>
              <a:t>前思</a:t>
            </a:r>
            <a:r>
              <a:rPr lang="en-US" altLang="zh-CN" sz="2800" dirty="0"/>
              <a:t>”</a:t>
            </a:r>
            <a:r>
              <a:rPr lang="zh-CN" altLang="zh-CN" sz="2800" dirty="0"/>
              <a:t>就是在解题前考虑斜率不存在的可能性</a:t>
            </a:r>
            <a:r>
              <a:rPr lang="en-US" altLang="zh-CN" sz="2800" dirty="0"/>
              <a:t>,</a:t>
            </a:r>
            <a:r>
              <a:rPr lang="zh-CN" altLang="zh-CN" sz="2800" dirty="0"/>
              <a:t>是否需要分情况讨论</a:t>
            </a:r>
            <a:r>
              <a:rPr lang="en-US" altLang="zh-CN" sz="2800" dirty="0"/>
              <a:t>;“</a:t>
            </a:r>
            <a:r>
              <a:rPr lang="zh-CN" altLang="zh-CN" sz="2800" dirty="0"/>
              <a:t>后想</a:t>
            </a:r>
            <a:r>
              <a:rPr lang="en-US" altLang="zh-CN" sz="2800" dirty="0"/>
              <a:t>”</a:t>
            </a:r>
            <a:r>
              <a:rPr lang="zh-CN" altLang="zh-CN" sz="2800" dirty="0"/>
              <a:t>就是在解题后</a:t>
            </a:r>
            <a:r>
              <a:rPr lang="en-US" altLang="zh-CN" sz="2800" dirty="0"/>
              <a:t>,</a:t>
            </a:r>
            <a:r>
              <a:rPr lang="zh-CN" altLang="zh-CN" sz="2800" dirty="0"/>
              <a:t>检验答案的正确性</a:t>
            </a:r>
            <a:r>
              <a:rPr lang="en-US" altLang="zh-CN" sz="2800" dirty="0"/>
              <a:t>,</a:t>
            </a:r>
            <a:r>
              <a:rPr lang="zh-CN" altLang="zh-CN" sz="2800" dirty="0"/>
              <a:t>看是否出现增解或漏解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81338" y="1289597"/>
            <a:ext cx="10065636" cy="244512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求直线方程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两直线位置关系的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判断及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两直线的交点与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距离问题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对称问题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" action="ppaction://noaction"/>
          </p:cNvPr>
          <p:cNvSpPr/>
          <p:nvPr/>
        </p:nvSpPr>
        <p:spPr>
          <a:xfrm>
            <a:off x="1081338" y="748592"/>
            <a:ext cx="10087407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考法帮</a:t>
            </a:r>
            <a:r>
              <a:rPr lang="zh-CN" altLang="en-US" sz="2800" b="1" dirty="0">
                <a:solidFill>
                  <a:srgbClr val="DA251C"/>
                </a:solidFill>
                <a:ea typeface="微软雅黑" panose="020B0503020204020204" pitchFamily="34" charset="-122"/>
              </a:rPr>
              <a:t>∙</a:t>
            </a:r>
            <a:r>
              <a:rPr lang="zh-CN" altLang="en-US" sz="2800" b="1" dirty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题型全突破</a:t>
            </a:r>
          </a:p>
        </p:txBody>
      </p:sp>
      <p:sp>
        <p:nvSpPr>
          <p:cNvPr id="2" name="矩形 1"/>
          <p:cNvSpPr/>
          <p:nvPr/>
        </p:nvSpPr>
        <p:spPr>
          <a:xfrm>
            <a:off x="1081338" y="4011394"/>
            <a:ext cx="3440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C</a:t>
            </a:r>
            <a:r>
              <a:rPr lang="zh-CN" altLang="en-US" sz="2800" b="1" dirty="0" smtClean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方法</a:t>
            </a:r>
            <a:r>
              <a:rPr lang="zh-CN" altLang="en-US" sz="2800" b="1" dirty="0">
                <a:solidFill>
                  <a:srgbClr val="DA251C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帮∙素养大提升</a:t>
            </a: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1081338" y="4606452"/>
            <a:ext cx="10065636" cy="133593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　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忽略斜率不存在致误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    妙用直线系求直线方程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382379" y="256492"/>
            <a:ext cx="1142724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+mn-ea"/>
                <a:cs typeface="Times New Roman" panose="02020603050405020304" pitchFamily="18" charset="0"/>
              </a:rPr>
              <a:t>拓展变式</a:t>
            </a:r>
            <a:r>
              <a:rPr lang="en-US" altLang="zh-CN" sz="2800" b="1" dirty="0" smtClean="0">
                <a:solidFill>
                  <a:srgbClr val="DA251C"/>
                </a:solidFill>
                <a:latin typeface="+mn-ea"/>
                <a:cs typeface="Times New Roman" panose="02020603050405020304" pitchFamily="18" charset="0"/>
              </a:rPr>
              <a:t>2    </a:t>
            </a:r>
            <a:r>
              <a:rPr lang="zh-CN" altLang="en-US" sz="28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已知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直线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: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: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ax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+2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y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+6=0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和直线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: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+(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-1)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y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+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a</a:t>
            </a:r>
            <a:r>
              <a:rPr lang="en-US" altLang="zh-CN" sz="2800" baseline="300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-1=0.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(1)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试判断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与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是否平行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;</a:t>
            </a:r>
            <a:endParaRPr lang="zh-CN" altLang="en-US" sz="2800" dirty="0">
              <a:solidFill>
                <a:srgbClr val="000000"/>
              </a:solidFill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(2)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⊥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时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求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a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的值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srgbClr val="000000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Rectangle 1"/>
              <p:cNvSpPr>
                <a:spLocks noChangeArrowheads="1"/>
              </p:cNvSpPr>
              <p:nvPr/>
            </p:nvSpPr>
            <p:spPr bwMode="auto">
              <a:xfrm>
                <a:off x="382379" y="2093123"/>
                <a:ext cx="11331756" cy="46260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2.(1)</a:t>
                </a: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解法一 </a:t>
                </a:r>
                <a:r>
                  <a:rPr kumimoji="0" lang="en-US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当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=1时,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+2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+6=0,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=0,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不平行于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;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当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=0时,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=-3,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-1=0,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不平行于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;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当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≠1且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≠0时,两直线可化为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-3,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1−</m:t>
                        </m:r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-(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+1),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lang="zh-CN" altLang="zh-CN" sz="2800" baseline="-300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∥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lang="zh-CN" altLang="zh-CN" sz="2800" baseline="-300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⇔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1−</m:t>
                                </m:r>
                                <m:r>
                                  <a:rPr lang="en-US" altLang="zh-CN" sz="28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den>
                            </m:f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≠−</m:t>
                            </m:r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解得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=-1.</a:t>
                </a:r>
                <a:endParaRPr lang="zh-CN" altLang="zh-CN" sz="2800" dirty="0">
                  <a:latin typeface="+mn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综上可知,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=-1时,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lang="zh-CN" altLang="zh-CN" sz="2800" baseline="-300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∥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lang="zh-CN" altLang="zh-CN" sz="2800" baseline="-300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,否则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lang="zh-CN" altLang="zh-CN" sz="2800" baseline="-300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与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lang="zh-CN" altLang="zh-CN" sz="2800" baseline="-300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不平行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.</a:t>
                </a:r>
                <a:endParaRPr lang="zh-CN" altLang="zh-CN" sz="2800" dirty="0">
                  <a:latin typeface="+mn-ea"/>
                </a:endParaRPr>
              </a:p>
            </p:txBody>
          </p:sp>
        </mc:Choice>
        <mc:Fallback>
          <p:sp>
            <p:nvSpPr>
              <p:cNvPr id="5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379" y="2093123"/>
                <a:ext cx="11331756" cy="4626010"/>
              </a:xfrm>
              <a:prstGeom prst="rect">
                <a:avLst/>
              </a:prstGeom>
              <a:blipFill rotWithShape="0">
                <a:blip r:embed="rId2"/>
                <a:stretch>
                  <a:fillRect l="-1130" b="-171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49520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Rectangle 1"/>
              <p:cNvSpPr>
                <a:spLocks noChangeArrowheads="1"/>
              </p:cNvSpPr>
              <p:nvPr/>
            </p:nvSpPr>
            <p:spPr bwMode="auto">
              <a:xfrm>
                <a:off x="320510" y="256492"/>
                <a:ext cx="11375823" cy="63280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解法二</a:t>
                </a:r>
                <a:r>
                  <a:rPr kumimoji="0" lang="en-US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  </a:t>
                </a: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由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=0,得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-1)-1×2=0,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由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C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≠0,得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-1)-1×6≠0.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∥l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⇔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d>
                              <m:dPr>
                                <m:ctrlP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×2=0,</m:t>
                            </m:r>
                          </m:e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d>
                              <m:dPr>
                                <m:ctrlP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kumimoji="0" lang="en-US" altLang="zh-CN" sz="2800" b="0" i="1" u="none" strike="noStrike" cap="none" normalizeH="0" baseline="0" dirty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0" lang="en-US" altLang="zh-CN" sz="2800" b="0" i="1" u="none" strike="noStrike" cap="none" normalizeH="0" baseline="0" dirty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kumimoji="0" lang="en-US" altLang="zh-CN" sz="2800" b="0" i="1" u="none" strike="noStrike" cap="none" normalizeH="0" baseline="0" dirty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×6≠0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⇔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sSup>
                              <m:sSupPr>
                                <m:ctrlP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−2=0,</m:t>
                            </m:r>
                          </m:e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d>
                              <m:dPr>
                                <m:ctrlP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altLang="zh-CN" sz="280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80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altLang="zh-CN" sz="2800" i="1" dirty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altLang="zh-CN" sz="280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altLang="zh-CN" sz="280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≠</m:t>
                            </m:r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6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⇒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=-1.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故当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=-1时,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∥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,否则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与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不平行.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(2)</a:t>
                </a: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解法一 </a:t>
                </a:r>
                <a:r>
                  <a:rPr kumimoji="0" lang="en-US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当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=1时,l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+2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+6=0,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=0,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与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不垂直,故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=1不成立;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当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=0时,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=-3,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-1=0,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不垂直于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;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当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≠1且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≠0时</a:t>
                </a:r>
                <a:r>
                  <a:rPr kumimoji="0" lang="en-US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-3,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1−</m:t>
                        </m:r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-(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+1),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</p:txBody>
          </p:sp>
        </mc:Choice>
        <mc:Fallback>
          <p:sp>
            <p:nvSpPr>
              <p:cNvPr id="5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0510" y="256492"/>
                <a:ext cx="11375823" cy="6328079"/>
              </a:xfrm>
              <a:prstGeom prst="rect">
                <a:avLst/>
              </a:prstGeom>
              <a:blipFill rotWithShape="0">
                <a:blip r:embed="rId2"/>
                <a:stretch>
                  <a:fillRect l="-112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28100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Rectangle 1"/>
              <p:cNvSpPr>
                <a:spLocks noChangeArrowheads="1"/>
              </p:cNvSpPr>
              <p:nvPr/>
            </p:nvSpPr>
            <p:spPr bwMode="auto">
              <a:xfrm>
                <a:off x="360346" y="910969"/>
                <a:ext cx="7587333" cy="3761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由(-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)·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1−</m:t>
                        </m:r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=-1⇒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故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∥l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时,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解法二 </a:t>
                </a:r>
                <a:r>
                  <a:rPr kumimoji="0" lang="en-US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由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=0,得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+2(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-1)=0⇒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故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⊥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l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时,</a:t>
                </a:r>
                <a:r>
                  <a:rPr lang="zh-CN" altLang="zh-CN" sz="2800" i="1" dirty="0">
                    <a:solidFill>
                      <a:srgbClr val="000000"/>
                    </a:solidFill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5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0346" y="910969"/>
                <a:ext cx="7587333" cy="3761030"/>
              </a:xfrm>
              <a:prstGeom prst="rect">
                <a:avLst/>
              </a:prstGeom>
              <a:blipFill rotWithShape="0">
                <a:blip r:embed="rId2"/>
                <a:stretch>
                  <a:fillRect l="-1606" r="-40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99248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577" y="0"/>
            <a:ext cx="6907635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DA251C"/>
                </a:solidFill>
              </a:rPr>
              <a:t>考法</a:t>
            </a:r>
            <a:r>
              <a:rPr lang="en-US" altLang="zh-CN" sz="2800" dirty="0" smtClean="0">
                <a:solidFill>
                  <a:srgbClr val="DA251C"/>
                </a:solidFill>
              </a:rPr>
              <a:t>3   </a:t>
            </a:r>
            <a:r>
              <a:rPr lang="zh-CN" altLang="en-US" sz="2800" dirty="0">
                <a:solidFill>
                  <a:srgbClr val="DA251C"/>
                </a:solidFill>
              </a:rPr>
              <a:t>两直线的交点与</a:t>
            </a:r>
            <a:r>
              <a:rPr lang="zh-CN" altLang="en-US" sz="2800" dirty="0" smtClean="0">
                <a:solidFill>
                  <a:srgbClr val="DA251C"/>
                </a:solidFill>
              </a:rPr>
              <a:t>距离问题</a:t>
            </a:r>
            <a:endParaRPr lang="en-US" altLang="zh-CN" sz="2800" dirty="0">
              <a:solidFill>
                <a:srgbClr val="DA251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矩形 7">
                <a:extLst>
                  <a:ext uri="{FF2B5EF4-FFF2-40B4-BE49-F238E27FC236}">
                    <a14:artisticCrisscrossEtching xmlns="" id="{4104C21E-97A5-4B4C-8B0C-E09A25B940D2}"/>
                  </a:ext>
                </a:extLst>
              </p:cNvPr>
              <p:cNvSpPr/>
              <p:nvPr/>
            </p:nvSpPr>
            <p:spPr>
              <a:xfrm>
                <a:off x="234043" y="1028880"/>
                <a:ext cx="11723913" cy="34444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    </a:t>
                </a:r>
                <a:r>
                  <a:rPr lang="zh-CN" altLang="zh-CN" sz="2800" dirty="0" smtClean="0"/>
                  <a:t>已知</a:t>
                </a:r>
                <a:r>
                  <a:rPr lang="zh-CN" altLang="zh-CN" sz="2800" dirty="0"/>
                  <a:t>点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1,0),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(1,0),</a:t>
                </a:r>
                <a:r>
                  <a:rPr lang="en-US" altLang="zh-CN" sz="2800" i="1" dirty="0"/>
                  <a:t>C</a:t>
                </a:r>
                <a:r>
                  <a:rPr lang="en-US" altLang="zh-CN" sz="2800" dirty="0"/>
                  <a:t>(0,1),</a:t>
                </a:r>
                <a:r>
                  <a:rPr lang="zh-CN" altLang="zh-CN" sz="2800" dirty="0"/>
                  <a:t>直线</a:t>
                </a:r>
                <a:r>
                  <a:rPr lang="en-US" altLang="zh-CN" sz="2800" i="1" dirty="0"/>
                  <a:t>y=</a:t>
                </a:r>
                <a:r>
                  <a:rPr lang="en-US" altLang="zh-CN" sz="2800" i="1" dirty="0" err="1"/>
                  <a:t>ax+b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a&gt;</a:t>
                </a:r>
                <a:r>
                  <a:rPr lang="en-US" altLang="zh-CN" sz="2800" dirty="0"/>
                  <a:t>0)</a:t>
                </a:r>
                <a:r>
                  <a:rPr lang="zh-CN" altLang="zh-CN" sz="2800" dirty="0"/>
                  <a:t>将</a:t>
                </a:r>
                <a:r>
                  <a:rPr lang="en-US" altLang="zh-CN" sz="2800" dirty="0"/>
                  <a:t>△</a:t>
                </a:r>
                <a:r>
                  <a:rPr lang="en-US" altLang="zh-CN" sz="2800" i="1" dirty="0"/>
                  <a:t>ABC</a:t>
                </a:r>
                <a:r>
                  <a:rPr lang="zh-CN" altLang="zh-CN" sz="2800" dirty="0"/>
                  <a:t>分割为面积相等的两部分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b</a:t>
                </a:r>
                <a:r>
                  <a:rPr lang="zh-CN" altLang="zh-CN" sz="2800" dirty="0"/>
                  <a:t>的取值范围是</a:t>
                </a:r>
                <a:endParaRPr lang="en-US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A.(0,1)	 B.(1-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C.(1-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]	 D.[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8" name="矩形 7">
                <a:extLst>
                  <a:ext uri="{FF2B5EF4-FFF2-40B4-BE49-F238E27FC236}">
                    <a14:artisticCrisscrossEtching xmlns:a14="http://schemas.microsoft.com/office/drawing/2010/main" xmlns="" id="{4104C21E-97A5-4B4C-8B0C-E09A25B940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1028880"/>
                <a:ext cx="11723913" cy="3444404"/>
              </a:xfrm>
              <a:prstGeom prst="rect">
                <a:avLst/>
              </a:prstGeom>
              <a:blipFill rotWithShape="0">
                <a:blip r:embed="rId3"/>
                <a:stretch>
                  <a:fillRect l="-1040" r="-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矩形 15">
                <a:extLst>
                  <a:ext uri="{FF2B5EF4-FFF2-40B4-BE49-F238E27FC236}">
                    <a14:artisticCrisscrossEtching xmlns="" id="{92ED32B7-0C39-49E8-991C-31D7144D9FD3}"/>
                  </a:ext>
                </a:extLst>
              </p:cNvPr>
              <p:cNvSpPr/>
              <p:nvPr/>
            </p:nvSpPr>
            <p:spPr>
              <a:xfrm>
                <a:off x="323850" y="891890"/>
                <a:ext cx="11634106" cy="42797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     </a:t>
                </a:r>
                <a:r>
                  <a:rPr lang="zh-CN" altLang="zh-CN" sz="2800" b="1" dirty="0" smtClean="0"/>
                  <a:t>解法</a:t>
                </a:r>
                <a:r>
                  <a:rPr lang="zh-CN" altLang="zh-CN" sz="2800" b="1" dirty="0"/>
                  <a:t>一</a:t>
                </a:r>
                <a:r>
                  <a:rPr lang="zh-CN" altLang="zh-CN" sz="2800" i="1" dirty="0"/>
                  <a:t>　</a:t>
                </a:r>
                <a:r>
                  <a:rPr lang="zh-CN" altLang="zh-CN" sz="2800" dirty="0"/>
                  <a:t>由已知得</a:t>
                </a:r>
                <a:r>
                  <a:rPr lang="en-US" altLang="zh-CN" sz="2800" i="1" dirty="0" err="1"/>
                  <a:t>l</a:t>
                </a:r>
                <a:r>
                  <a:rPr lang="en-US" altLang="zh-CN" sz="2800" i="1" baseline="-25000" dirty="0" err="1"/>
                  <a:t>BC</a:t>
                </a:r>
                <a:r>
                  <a:rPr lang="en-US" altLang="zh-CN" sz="2800" dirty="0" err="1"/>
                  <a:t>:</a:t>
                </a:r>
                <a:r>
                  <a:rPr lang="en-US" altLang="zh-CN" sz="2800" i="1" dirty="0" err="1"/>
                  <a:t>x+y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1,</a:t>
                </a:r>
                <a:r>
                  <a:rPr lang="zh-CN" altLang="zh-CN" sz="2800" dirty="0"/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𝑎𝑥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消去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a&gt;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直线</a:t>
                </a:r>
                <a:r>
                  <a:rPr lang="en-US" altLang="zh-CN" sz="2800" i="1" dirty="0"/>
                  <a:t>y=</a:t>
                </a:r>
                <a:r>
                  <a:rPr lang="en-US" altLang="zh-CN" sz="2800" i="1" dirty="0" err="1"/>
                  <a:t>ax+b</a:t>
                </a:r>
                <a:r>
                  <a:rPr lang="zh-CN" altLang="zh-CN" sz="2800" dirty="0"/>
                  <a:t>与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轴交于点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,0),</a:t>
                </a:r>
                <a:r>
                  <a:rPr lang="zh-CN" altLang="zh-CN" sz="2800" dirty="0"/>
                  <a:t>结合图形知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(1</a:t>
                </a:r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化简得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a+b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=a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a+</a:t>
                </a:r>
                <a:r>
                  <a:rPr lang="en-US" altLang="zh-CN" sz="2800" dirty="0"/>
                  <a:t>1),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r>
                  <a:rPr lang="en-US" altLang="zh-CN" sz="2800" dirty="0"/>
                  <a:t>∵</a:t>
                </a:r>
                <a:r>
                  <a:rPr lang="en-US" altLang="zh-CN" sz="2800" i="1" dirty="0"/>
                  <a:t>a&gt;</a:t>
                </a:r>
                <a:r>
                  <a:rPr lang="en-US" altLang="zh-CN" sz="2800" dirty="0"/>
                  <a:t>0,∴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i="1" dirty="0"/>
                  <a:t>&gt;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b&lt;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r>
                  <a:rPr lang="zh-CN" altLang="zh-CN" sz="2800" dirty="0"/>
                  <a:t>考虑极限位置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a=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此时易得</a:t>
                </a:r>
                <a:r>
                  <a:rPr lang="en-US" altLang="zh-CN" sz="2800" i="1" dirty="0"/>
                  <a:t>b=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故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∈(1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6" name="矩形 15">
                <a:extLst>
                  <a:ext uri="{FF2B5EF4-FFF2-40B4-BE49-F238E27FC236}">
                    <a14:artisticCrisscrossEtching xmlns:a14="http://schemas.microsoft.com/office/drawing/2010/main" xmlns="" id="{92ED32B7-0C39-49E8-991C-31D7144D9F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891890"/>
                <a:ext cx="11634106" cy="4279761"/>
              </a:xfrm>
              <a:prstGeom prst="rect">
                <a:avLst/>
              </a:prstGeom>
              <a:blipFill rotWithShape="1">
                <a:blip r:embed="rId2"/>
                <a:stretch>
                  <a:fillRect l="-1048" r="-1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323850" y="469047"/>
            <a:ext cx="1172391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i="1" dirty="0"/>
              <a:t>　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矩形 15">
                <a:extLst>
                  <a:ext uri="{FF2B5EF4-FFF2-40B4-BE49-F238E27FC236}">
                    <a14:artisticCrisscrossEtching xmlns="" id="{92ED32B7-0C39-49E8-991C-31D7144D9FD3}"/>
                  </a:ext>
                </a:extLst>
              </p:cNvPr>
              <p:cNvSpPr/>
              <p:nvPr/>
            </p:nvSpPr>
            <p:spPr>
              <a:xfrm>
                <a:off x="323850" y="720359"/>
                <a:ext cx="11634106" cy="39768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/>
                  <a:t>解法二</a:t>
                </a:r>
                <a:r>
                  <a:rPr lang="zh-CN" altLang="zh-CN" sz="2800" i="1" dirty="0"/>
                  <a:t>　</a:t>
                </a:r>
                <a:r>
                  <a:rPr lang="zh-CN" altLang="zh-CN" sz="2800" dirty="0"/>
                  <a:t>易得</a:t>
                </a:r>
                <a:r>
                  <a:rPr lang="en-US" altLang="zh-CN" sz="2800" dirty="0"/>
                  <a:t>△</a:t>
                </a:r>
                <a:r>
                  <a:rPr lang="en-US" altLang="zh-CN" sz="2800" i="1" dirty="0"/>
                  <a:t>ABC</a:t>
                </a:r>
                <a:r>
                  <a:rPr lang="zh-CN" altLang="zh-CN" sz="2800" dirty="0"/>
                  <a:t>的面积为</a:t>
                </a:r>
                <a:r>
                  <a:rPr lang="en-US" altLang="zh-CN" sz="2800" dirty="0"/>
                  <a:t>1,</a:t>
                </a:r>
                <a:r>
                  <a:rPr lang="zh-CN" altLang="zh-CN" sz="2800" dirty="0"/>
                  <a:t>利用极限位置和特殊值法求解</a:t>
                </a:r>
                <a:r>
                  <a:rPr lang="en-US" altLang="zh-CN" sz="2800" i="1" dirty="0"/>
                  <a:t>.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a=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易得</a:t>
                </a:r>
                <a:r>
                  <a:rPr lang="en-US" altLang="zh-CN" sz="2800" i="1" dirty="0"/>
                  <a:t>b=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排除</a:t>
                </a:r>
                <a:r>
                  <a:rPr lang="en-US" altLang="zh-CN" sz="2800" dirty="0"/>
                  <a:t>A,D;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a=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易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;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a=</a:t>
                </a:r>
                <a:r>
                  <a:rPr lang="en-US" altLang="zh-CN" sz="2800" dirty="0"/>
                  <a:t>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易得</a:t>
                </a:r>
                <a:r>
                  <a:rPr lang="en-US" altLang="zh-CN" sz="2800" i="1" dirty="0"/>
                  <a:t>b=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排除</a:t>
                </a:r>
                <a:r>
                  <a:rPr lang="en-US" altLang="zh-CN" sz="2800" dirty="0"/>
                  <a:t>C</a:t>
                </a:r>
                <a:r>
                  <a:rPr lang="en-US" altLang="zh-CN" sz="2800" i="1" dirty="0"/>
                  <a:t>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2800" i="1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</a:rPr>
                  <a:t>答案</a:t>
                </a:r>
                <a:r>
                  <a:rPr lang="zh-CN" altLang="zh-CN" sz="2800" i="1" dirty="0"/>
                  <a:t>　</a:t>
                </a:r>
                <a:r>
                  <a:rPr lang="en-US" altLang="zh-CN" sz="2800" dirty="0" smtClean="0"/>
                  <a:t>B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6" name="矩形 15">
                <a:extLst>
                  <a:ext uri="{FF2B5EF4-FFF2-40B4-BE49-F238E27FC236}">
                    <a14:artisticCrisscrossEtching xmlns:a14="http://schemas.microsoft.com/office/drawing/2010/main" xmlns="" id="{92ED32B7-0C39-49E8-991C-31D7144D9F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720359"/>
                <a:ext cx="11634106" cy="3976858"/>
              </a:xfrm>
              <a:prstGeom prst="rect">
                <a:avLst/>
              </a:prstGeom>
              <a:blipFill rotWithShape="0">
                <a:blip r:embed="rId2"/>
                <a:stretch>
                  <a:fillRect l="-1048" b="-1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7004" y="1060073"/>
            <a:ext cx="112849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n-ea"/>
                <a:cs typeface="Times New Roman" panose="02020603050405020304" pitchFamily="18" charset="0"/>
              </a:rPr>
              <a:t>方法总结</a:t>
            </a:r>
            <a:endParaRPr lang="zh-CN" altLang="en-US" sz="2800" dirty="0">
              <a:solidFill>
                <a:srgbClr val="DA251C"/>
              </a:solidFill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过两直线交点的直线方程的求法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(1)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先解方程组求出两直线的交点坐标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再结合其他条件写出直线方程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srgbClr val="000000"/>
              </a:solidFill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(2)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借助直线系方程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利用待定系数法求出直线方程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这样能简化解题过程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srgbClr val="000000"/>
              </a:solidFill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距离的求法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利用距离公式求解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详见原书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P179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考点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3.</a:t>
            </a:r>
            <a:endParaRPr lang="zh-CN" altLang="en-US" sz="2800" dirty="0">
              <a:solidFill>
                <a:srgbClr val="000000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25137" y="993391"/>
            <a:ext cx="1142816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  <a:cs typeface="Times New Roman" panose="02020603050405020304" pitchFamily="18" charset="0"/>
              </a:rPr>
              <a:t>拓展结论</a:t>
            </a:r>
            <a:endParaRPr lang="zh-CN" altLang="en-US" sz="2800" dirty="0">
              <a:solidFill>
                <a:srgbClr val="DA251C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点到几种特殊直线的距离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可直接求出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: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①点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P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x</a:t>
            </a:r>
            <a:r>
              <a:rPr lang="en-US" altLang="zh-CN" sz="2800" baseline="-250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0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y</a:t>
            </a:r>
            <a:r>
              <a:rPr lang="en-US" altLang="zh-CN" sz="2800" baseline="-250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0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到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x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轴的距离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=|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y</a:t>
            </a:r>
            <a:r>
              <a:rPr lang="en-US" altLang="zh-CN" sz="2800" baseline="-250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0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|;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②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点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x</a:t>
            </a:r>
            <a:r>
              <a:rPr lang="en-US" altLang="zh-CN" sz="2800" baseline="-250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0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y</a:t>
            </a:r>
            <a:r>
              <a:rPr lang="en-US" altLang="zh-CN" sz="2800" baseline="-250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0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到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y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轴的距离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=|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x</a:t>
            </a:r>
            <a:r>
              <a:rPr lang="en-US" altLang="zh-CN" sz="2800" baseline="-250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0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|;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③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点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x</a:t>
            </a:r>
            <a:r>
              <a:rPr lang="en-US" altLang="zh-CN" sz="2800" baseline="-250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0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y</a:t>
            </a:r>
            <a:r>
              <a:rPr lang="en-US" altLang="zh-CN" sz="2800" baseline="-250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0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到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与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x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轴平行的直线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y=a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的距离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=|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y</a:t>
            </a:r>
            <a:r>
              <a:rPr lang="en-US" altLang="zh-CN" sz="2800" baseline="-250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0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|;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④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点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x</a:t>
            </a:r>
            <a:r>
              <a:rPr lang="en-US" altLang="zh-CN" sz="2800" baseline="-250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0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y</a:t>
            </a:r>
            <a:r>
              <a:rPr lang="en-US" altLang="zh-CN" sz="2800" baseline="-250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0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cs typeface="Times New Roman" panose="02020603050405020304" pitchFamily="18" charset="0"/>
              </a:rPr>
              <a:t>)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到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与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y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轴平行的直线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b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的距离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=|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x</a:t>
            </a:r>
            <a:r>
              <a:rPr lang="en-US" altLang="zh-CN" sz="2800" baseline="-250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0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en-US" altLang="zh-CN" sz="2800" i="1" dirty="0">
                <a:solidFill>
                  <a:srgbClr val="000000"/>
                </a:solidFill>
                <a:ea typeface="+mj-ea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|.</a:t>
            </a:r>
            <a:endParaRPr lang="en-US" altLang="zh-CN" sz="2800" dirty="0">
              <a:solidFill>
                <a:srgbClr val="000000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59481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244824"/>
                <a:ext cx="11723913" cy="20942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 smtClean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    </a:t>
                </a:r>
                <a:r>
                  <a:rPr lang="zh-CN" altLang="zh-CN" sz="2800" dirty="0" smtClean="0"/>
                  <a:t>若</a:t>
                </a:r>
                <a:r>
                  <a:rPr lang="zh-CN" altLang="zh-CN" sz="2800" dirty="0"/>
                  <a:t>动点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zh-CN" altLang="zh-CN" sz="2800" dirty="0"/>
                  <a:t>分别在直线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x+y-</a:t>
                </a:r>
                <a:r>
                  <a:rPr lang="en-US" altLang="zh-CN" sz="2800" dirty="0"/>
                  <a:t>7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和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x+y-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上移动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AB</a:t>
                </a:r>
                <a:r>
                  <a:rPr lang="zh-CN" altLang="zh-CN" sz="2800" dirty="0"/>
                  <a:t>的中点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到原点的距离的最小值为</a:t>
                </a:r>
                <a:r>
                  <a:rPr lang="en-US" altLang="zh-CN" sz="2800" dirty="0"/>
                  <a:t>(</a:t>
                </a:r>
                <a:r>
                  <a:rPr lang="zh-CN" altLang="zh-CN" sz="2800" i="1" dirty="0"/>
                  <a:t>　　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	B.2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	C.3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800" dirty="0"/>
                  <a:t>	D.4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44824"/>
                <a:ext cx="11723913" cy="2094228"/>
              </a:xfrm>
              <a:prstGeom prst="rect">
                <a:avLst/>
              </a:prstGeom>
              <a:blipFill rotWithShape="1">
                <a:blip r:embed="rId2"/>
                <a:stretch>
                  <a:fillRect l="-1040" r="-520" b="-26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3" name="矩形 12">
                <a:extLst>
                  <a:ext uri="{FF2B5EF4-FFF2-40B4-BE49-F238E27FC236}">
                    <a14:artisticCrisscrossEtching xmlns="" id="{640257F1-C337-494E-B895-49FAEED83E54}"/>
                  </a:ext>
                </a:extLst>
              </p:cNvPr>
              <p:cNvSpPr/>
              <p:nvPr/>
            </p:nvSpPr>
            <p:spPr>
              <a:xfrm>
                <a:off x="234043" y="3253460"/>
                <a:ext cx="11723913" cy="36107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3.</a:t>
                </a:r>
                <a:r>
                  <a:rPr lang="en-US" altLang="zh-CN" sz="2800" dirty="0" smtClean="0"/>
                  <a:t>A</a:t>
                </a:r>
                <a:r>
                  <a:rPr lang="zh-CN" altLang="zh-CN" sz="2800" i="1" dirty="0"/>
                  <a:t>　</a:t>
                </a:r>
                <a:r>
                  <a:rPr lang="en-US" altLang="zh-CN" sz="2800" dirty="0"/>
                  <a:t>∵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x+y-</a:t>
                </a:r>
                <a:r>
                  <a:rPr lang="en-US" altLang="zh-CN" sz="2800" dirty="0"/>
                  <a:t>7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和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x+y-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是平行直线</a:t>
                </a:r>
                <a:r>
                  <a:rPr lang="en-US" altLang="zh-CN" sz="2800" dirty="0"/>
                  <a:t>,∴</a:t>
                </a:r>
                <a:r>
                  <a:rPr lang="zh-CN" altLang="zh-CN" sz="2800" dirty="0"/>
                  <a:t>可判断</a:t>
                </a:r>
                <a:r>
                  <a:rPr lang="en-US" altLang="zh-CN" sz="2800" i="1" dirty="0"/>
                  <a:t>AB</a:t>
                </a:r>
                <a:r>
                  <a:rPr lang="zh-CN" altLang="zh-CN" sz="2800" dirty="0"/>
                  <a:t>所在直线过原点且与直线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2</a:t>
                </a:r>
                <a:r>
                  <a:rPr lang="zh-CN" altLang="zh-CN" sz="2800" dirty="0"/>
                  <a:t>垂直时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中点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到原点的距离最小</a:t>
                </a:r>
                <a:r>
                  <a:rPr lang="en-US" altLang="zh-CN" sz="2800" i="1" dirty="0"/>
                  <a:t>.</a:t>
                </a:r>
                <a:r>
                  <a:rPr lang="en-US" altLang="zh-CN" sz="2800" dirty="0"/>
                  <a:t>∵</a:t>
                </a:r>
                <a:r>
                  <a:rPr lang="zh-CN" altLang="zh-CN" sz="2800" dirty="0"/>
                  <a:t>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x+y-</a:t>
                </a:r>
                <a:r>
                  <a:rPr lang="en-US" altLang="zh-CN" sz="2800" dirty="0"/>
                  <a:t>7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0,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x+y-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0,∴</a:t>
                </a:r>
                <a:r>
                  <a:rPr lang="zh-CN" altLang="zh-CN" sz="2800" dirty="0"/>
                  <a:t>两直线的距离为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/>
                          <m:t>|</m:t>
                        </m:r>
                        <m:r>
                          <a:rPr lang="en-US" altLang="zh-CN" sz="2800">
                            <a:latin typeface="Cambria Math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>
                            <a:latin typeface="Cambria Math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2800"/>
                          <m:t>|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>
                                    <a:latin typeface="Cambria Math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en-US" altLang="zh-CN" sz="280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>
                                    <a:latin typeface="Cambria Math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en-US" altLang="zh-CN" sz="280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又原点到直线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2</a:t>
                </a:r>
                <a:r>
                  <a:rPr lang="zh-CN" altLang="zh-CN" sz="2800" dirty="0"/>
                  <a:t>的距离为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,∴</a:t>
                </a:r>
                <a:r>
                  <a:rPr lang="en-US" altLang="zh-CN" sz="2800" i="1" dirty="0"/>
                  <a:t>AB</a:t>
                </a:r>
                <a:r>
                  <a:rPr lang="zh-CN" altLang="zh-CN" sz="2800" dirty="0"/>
                  <a:t>的中点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到原点的距离的最小值为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i="1" dirty="0"/>
                  <a:t>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A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3" name="矩形 12">
                <a:extLst>
                  <a:ext uri="{FF2B5EF4-FFF2-40B4-BE49-F238E27FC236}">
                    <a14:artisticCrisscrossEtching xmlns:a14="http://schemas.microsoft.com/office/drawing/2010/main" xmlns="" id="{640257F1-C337-494E-B895-49FAEED83E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3253460"/>
                <a:ext cx="11723913" cy="3610797"/>
              </a:xfrm>
              <a:prstGeom prst="rect">
                <a:avLst/>
              </a:prstGeom>
              <a:blipFill rotWithShape="0">
                <a:blip r:embed="rId3"/>
                <a:stretch>
                  <a:fillRect l="-1040" r="-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578" y="0"/>
            <a:ext cx="300065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DA251C"/>
                </a:solidFill>
              </a:rPr>
              <a:t>考法</a:t>
            </a:r>
            <a:r>
              <a:rPr lang="en-US" altLang="zh-CN" sz="2800" dirty="0" smtClean="0">
                <a:solidFill>
                  <a:srgbClr val="DA251C"/>
                </a:solidFill>
              </a:rPr>
              <a:t>4   </a:t>
            </a:r>
            <a:r>
              <a:rPr lang="zh-CN" altLang="en-US" sz="2800" dirty="0">
                <a:solidFill>
                  <a:srgbClr val="DA251C"/>
                </a:solidFill>
              </a:rPr>
              <a:t>对称问题</a:t>
            </a:r>
            <a:endParaRPr lang="zh-CN" altLang="zh-CN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043" y="962779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    </a:t>
            </a:r>
            <a:r>
              <a:rPr lang="zh-CN" altLang="zh-CN" sz="2800" dirty="0" smtClean="0"/>
              <a:t>已知</a:t>
            </a:r>
            <a:r>
              <a:rPr lang="zh-CN" altLang="zh-CN" sz="2800" dirty="0"/>
              <a:t>直线</a:t>
            </a:r>
            <a:r>
              <a:rPr lang="en-US" altLang="zh-CN" sz="2800" i="1" dirty="0"/>
              <a:t>l</a:t>
            </a:r>
            <a:r>
              <a:rPr lang="en-US" altLang="zh-CN" sz="2800" dirty="0"/>
              <a:t>:2</a:t>
            </a:r>
            <a:r>
              <a:rPr lang="en-US" altLang="zh-CN" sz="2800" i="1" dirty="0"/>
              <a:t>x-</a:t>
            </a:r>
            <a:r>
              <a:rPr lang="en-US" altLang="zh-CN" sz="2800" dirty="0"/>
              <a:t>3</a:t>
            </a:r>
            <a:r>
              <a:rPr lang="en-US" altLang="zh-CN" sz="2800" i="1" dirty="0"/>
              <a:t>y+</a:t>
            </a:r>
            <a:r>
              <a:rPr lang="en-US" altLang="zh-CN" sz="2800" dirty="0"/>
              <a:t>1</a:t>
            </a:r>
            <a:r>
              <a:rPr lang="en-US" altLang="zh-CN" sz="2800" i="1" dirty="0"/>
              <a:t>=</a:t>
            </a:r>
            <a:r>
              <a:rPr lang="en-US" altLang="zh-CN" sz="2800" dirty="0"/>
              <a:t>0,</a:t>
            </a:r>
            <a:r>
              <a:rPr lang="zh-CN" altLang="zh-CN" sz="2800" dirty="0"/>
              <a:t>点</a:t>
            </a:r>
            <a:r>
              <a:rPr lang="en-US" altLang="zh-CN" sz="2800" i="1" dirty="0"/>
              <a:t>A</a:t>
            </a:r>
            <a:r>
              <a:rPr lang="en-US" altLang="zh-CN" sz="2800" dirty="0"/>
              <a:t>(</a:t>
            </a:r>
            <a:r>
              <a:rPr lang="en-US" altLang="zh-CN" sz="2800" i="1" dirty="0"/>
              <a:t>-</a:t>
            </a:r>
            <a:r>
              <a:rPr lang="en-US" altLang="zh-CN" sz="2800" dirty="0"/>
              <a:t>1,</a:t>
            </a:r>
            <a:r>
              <a:rPr lang="en-US" altLang="zh-CN" sz="2800" i="1" dirty="0"/>
              <a:t>-</a:t>
            </a:r>
            <a:r>
              <a:rPr lang="en-US" altLang="zh-CN" sz="2800" dirty="0"/>
              <a:t>2)</a:t>
            </a:r>
            <a:r>
              <a:rPr lang="en-US" altLang="zh-CN" sz="2800" i="1" dirty="0"/>
              <a:t>.</a:t>
            </a:r>
            <a:r>
              <a:rPr lang="zh-CN" altLang="zh-CN" sz="2800" dirty="0"/>
              <a:t>求</a:t>
            </a:r>
            <a:r>
              <a:rPr lang="en-US" altLang="zh-CN" sz="2800" dirty="0"/>
              <a:t>: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点</a:t>
            </a:r>
            <a:r>
              <a:rPr lang="en-US" altLang="zh-CN" sz="2800" i="1" dirty="0"/>
              <a:t>A</a:t>
            </a:r>
            <a:r>
              <a:rPr lang="zh-CN" altLang="zh-CN" sz="2800" dirty="0"/>
              <a:t>关于直线</a:t>
            </a:r>
            <a:r>
              <a:rPr lang="en-US" altLang="zh-CN" sz="2800" i="1" dirty="0"/>
              <a:t>l</a:t>
            </a:r>
            <a:r>
              <a:rPr lang="zh-CN" altLang="zh-CN" sz="2800" dirty="0"/>
              <a:t>的对称点</a:t>
            </a:r>
            <a:r>
              <a:rPr lang="en-US" altLang="zh-CN" sz="2800" i="1" dirty="0"/>
              <a:t>A'</a:t>
            </a:r>
            <a:r>
              <a:rPr lang="zh-CN" altLang="zh-CN" sz="2800" dirty="0"/>
              <a:t>的坐标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直线</a:t>
            </a:r>
            <a:r>
              <a:rPr lang="en-US" altLang="zh-CN" sz="2800" i="1" dirty="0"/>
              <a:t>m</a:t>
            </a:r>
            <a:r>
              <a:rPr lang="en-US" altLang="zh-CN" sz="2800" dirty="0"/>
              <a:t>:3</a:t>
            </a:r>
            <a:r>
              <a:rPr lang="en-US" altLang="zh-CN" sz="2800" i="1" dirty="0"/>
              <a:t>x-</a:t>
            </a:r>
            <a:r>
              <a:rPr lang="en-US" altLang="zh-CN" sz="2800" dirty="0"/>
              <a:t>2</a:t>
            </a:r>
            <a:r>
              <a:rPr lang="en-US" altLang="zh-CN" sz="2800" i="1" dirty="0"/>
              <a:t>y-</a:t>
            </a:r>
            <a:r>
              <a:rPr lang="en-US" altLang="zh-CN" sz="2800" dirty="0"/>
              <a:t>6</a:t>
            </a:r>
            <a:r>
              <a:rPr lang="en-US" altLang="zh-CN" sz="2800" i="1" dirty="0"/>
              <a:t>=</a:t>
            </a:r>
            <a:r>
              <a:rPr lang="en-US" altLang="zh-CN" sz="2800" dirty="0"/>
              <a:t>0</a:t>
            </a:r>
            <a:r>
              <a:rPr lang="zh-CN" altLang="zh-CN" sz="2800" dirty="0"/>
              <a:t>关于直线</a:t>
            </a:r>
            <a:r>
              <a:rPr lang="en-US" altLang="zh-CN" sz="2800" i="1" dirty="0"/>
              <a:t>l</a:t>
            </a:r>
            <a:r>
              <a:rPr lang="zh-CN" altLang="zh-CN" sz="2800" dirty="0"/>
              <a:t>的对称直线</a:t>
            </a:r>
            <a:r>
              <a:rPr lang="en-US" altLang="zh-CN" sz="2800" i="1" dirty="0"/>
              <a:t>m'</a:t>
            </a:r>
            <a:r>
              <a:rPr lang="zh-CN" altLang="zh-CN" sz="2800" dirty="0"/>
              <a:t>的方程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dirty="0"/>
              <a:t>直线</a:t>
            </a:r>
            <a:r>
              <a:rPr lang="en-US" altLang="zh-CN" sz="2800" i="1" dirty="0"/>
              <a:t>l</a:t>
            </a:r>
            <a:r>
              <a:rPr lang="zh-CN" altLang="zh-CN" sz="2800" dirty="0"/>
              <a:t>关于点</a:t>
            </a:r>
            <a:r>
              <a:rPr lang="en-US" altLang="zh-CN" sz="2800" i="1" dirty="0"/>
              <a:t>A</a:t>
            </a:r>
            <a:r>
              <a:rPr lang="zh-CN" altLang="zh-CN" sz="2800" dirty="0"/>
              <a:t>对称的直线</a:t>
            </a:r>
            <a:r>
              <a:rPr lang="en-US" altLang="zh-CN" sz="2800" i="1" dirty="0"/>
              <a:t>l'</a:t>
            </a:r>
            <a:r>
              <a:rPr lang="zh-CN" altLang="zh-CN" sz="2800" dirty="0"/>
              <a:t>的方程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9" name="矩形 8"/>
          <p:cNvSpPr/>
          <p:nvPr/>
        </p:nvSpPr>
        <p:spPr>
          <a:xfrm>
            <a:off x="234043" y="4553432"/>
            <a:ext cx="11615937" cy="13849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思维导引    </a:t>
            </a:r>
            <a:r>
              <a:rPr lang="zh-CN" altLang="en-US" sz="2800" dirty="0" smtClean="0">
                <a:latin typeface="+mj-ea"/>
                <a:ea typeface="+mj-ea"/>
              </a:rPr>
              <a:t>本题</a:t>
            </a:r>
            <a:r>
              <a:rPr lang="zh-CN" altLang="en-US" sz="2800" dirty="0">
                <a:latin typeface="+mj-ea"/>
                <a:ea typeface="+mj-ea"/>
              </a:rPr>
              <a:t>考查点关于直线、直线关于直线和直线关于点的对称问题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解题的关键是将问题转化为求对称点的问题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zh-CN" sz="28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337723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矩形 15">
                <a:extLst>
                  <a:ext uri="{FF2B5EF4-FFF2-40B4-BE49-F238E27FC236}">
                    <a14:artisticCrisscrossEtching xmlns="" id="{92ED32B7-0C39-49E8-991C-31D7144D9FD3}"/>
                  </a:ext>
                </a:extLst>
              </p:cNvPr>
              <p:cNvSpPr/>
              <p:nvPr/>
            </p:nvSpPr>
            <p:spPr>
              <a:xfrm>
                <a:off x="323850" y="767695"/>
                <a:ext cx="11634106" cy="5099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i="1" dirty="0"/>
                  <a:t>　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设</a:t>
                </a:r>
                <a:r>
                  <a:rPr lang="en-US" altLang="zh-CN" sz="2800" i="1" dirty="0"/>
                  <a:t>A'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y</a:t>
                </a:r>
                <a:r>
                  <a:rPr lang="en-US" altLang="zh-CN" sz="2800" dirty="0"/>
                  <a:t>),</a:t>
                </a:r>
                <a:endParaRPr lang="zh-CN" altLang="zh-CN" sz="2800" dirty="0"/>
              </a:p>
              <a:p>
                <a:pPr>
                  <a:lnSpc>
                    <a:spcPct val="120000"/>
                  </a:lnSpc>
                </a:pP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+2</m:t>
                                  </m:r>
                                </m:num>
                                <m:den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/>
                                <m:t>·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2×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/>
                                    <m:t>−</m:t>
                                  </m:r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3×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/>
                                    <m:t>−</m:t>
                                  </m:r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+1=0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33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A'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33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在直线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上取一点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如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(2,0),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(2,0)</a:t>
                </a:r>
                <a:r>
                  <a:rPr lang="zh-CN" altLang="zh-CN" sz="2800" dirty="0"/>
                  <a:t>关于直线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的对称点必在</a:t>
                </a:r>
                <a:r>
                  <a:rPr lang="en-US" altLang="zh-CN" sz="2800" i="1" dirty="0"/>
                  <a:t>m'</a:t>
                </a:r>
                <a:r>
                  <a:rPr lang="zh-CN" altLang="zh-CN" sz="2800" dirty="0"/>
                  <a:t>上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设对称点为</a:t>
                </a:r>
                <a:r>
                  <a:rPr lang="en-US" altLang="zh-CN" sz="2800" i="1" dirty="0"/>
                  <a:t>M'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2×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+2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3×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+0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+1=0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/>
                                    <m:t>−</m:t>
                                  </m:r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num>
                                <m:den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/>
                                    <m:t>−</m:t>
                                  </m:r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dirty="0"/>
              </a:p>
            </p:txBody>
          </p:sp>
        </mc:Choice>
        <mc:Fallback>
          <p:sp>
            <p:nvSpPr>
              <p:cNvPr id="16" name="矩形 15">
                <a:extLst>
                  <a:ext uri="{FF2B5EF4-FFF2-40B4-BE49-F238E27FC236}">
                    <a14:artisticCrisscrossEtching xmlns:a14="http://schemas.microsoft.com/office/drawing/2010/main" xmlns="" id="{92ED32B7-0C39-49E8-991C-31D7144D9F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767695"/>
                <a:ext cx="11634106" cy="5099216"/>
              </a:xfrm>
              <a:prstGeom prst="rect">
                <a:avLst/>
              </a:prstGeom>
              <a:blipFill rotWithShape="1">
                <a:blip r:embed="rId2"/>
                <a:stretch>
                  <a:fillRect l="-1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323850" y="278547"/>
            <a:ext cx="1172391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i="1" dirty="0"/>
              <a:t>　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54697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矩形 13">
                <a:extLst>
                  <a:ext uri="{FF2B5EF4-FFF2-40B4-BE49-F238E27FC236}">
                    <a14:artisticCrisscrossEtching xmlns="" id="{4104C21E-97A5-4B4C-8B0C-E09A25B940D2}"/>
                  </a:ext>
                </a:extLst>
              </p:cNvPr>
              <p:cNvSpPr/>
              <p:nvPr/>
            </p:nvSpPr>
            <p:spPr>
              <a:xfrm>
                <a:off x="291193" y="410329"/>
                <a:ext cx="11723913" cy="49008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zh-CN" sz="2800" dirty="0"/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30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M'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设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与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的交点为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+1=0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6=0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(4,3)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m'</a:t>
                </a:r>
                <a:r>
                  <a:rPr lang="zh-CN" altLang="zh-CN" sz="2800" dirty="0"/>
                  <a:t>经过点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(4,3),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 smtClean="0"/>
                  <a:t>所以</a:t>
                </a:r>
                <a:r>
                  <a:rPr lang="zh-CN" altLang="zh-CN" sz="2800" dirty="0" smtClean="0"/>
                  <a:t>由</a:t>
                </a:r>
                <a:r>
                  <a:rPr lang="zh-CN" altLang="zh-CN" sz="2800" dirty="0"/>
                  <a:t>两点式得直线</a:t>
                </a:r>
                <a:r>
                  <a:rPr lang="en-US" altLang="zh-CN" sz="2800" i="1" dirty="0"/>
                  <a:t>m'</a:t>
                </a:r>
                <a:r>
                  <a:rPr lang="zh-CN" altLang="zh-CN" sz="2800" dirty="0"/>
                  <a:t>的方程为</a:t>
                </a:r>
                <a:r>
                  <a:rPr lang="en-US" altLang="zh-CN" sz="2800" dirty="0"/>
                  <a:t>9</a:t>
                </a:r>
                <a:r>
                  <a:rPr lang="en-US" altLang="zh-CN" sz="2800" i="1" dirty="0"/>
                  <a:t>x-</a:t>
                </a:r>
                <a:r>
                  <a:rPr lang="en-US" altLang="zh-CN" sz="2800" dirty="0"/>
                  <a:t>46</a:t>
                </a:r>
                <a:r>
                  <a:rPr lang="en-US" altLang="zh-CN" sz="2800" i="1" dirty="0"/>
                  <a:t>y+</a:t>
                </a:r>
                <a:r>
                  <a:rPr lang="en-US" altLang="zh-CN" sz="2800" dirty="0"/>
                  <a:t>102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4" name="矩形 13">
                <a:extLst>
                  <a:ext uri="{FF2B5EF4-FFF2-40B4-BE49-F238E27FC236}">
                    <a14:artisticCrisscrossEtching xmlns:a14="http://schemas.microsoft.com/office/drawing/2010/main" xmlns="" id="{4104C21E-97A5-4B4C-8B0C-E09A25B940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193" y="410329"/>
                <a:ext cx="11723913" cy="4900893"/>
              </a:xfrm>
              <a:prstGeom prst="rect">
                <a:avLst/>
              </a:prstGeom>
              <a:blipFill rotWithShape="0">
                <a:blip r:embed="rId2"/>
                <a:stretch>
                  <a:fillRect l="-1092" b="-9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220163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323850" y="731376"/>
            <a:ext cx="1163410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b="1" dirty="0"/>
              <a:t>解法一</a:t>
            </a:r>
            <a:r>
              <a:rPr lang="zh-CN" altLang="zh-CN" sz="2800" i="1" dirty="0"/>
              <a:t>　</a:t>
            </a:r>
            <a:r>
              <a:rPr lang="zh-CN" altLang="zh-CN" sz="2800" dirty="0"/>
              <a:t>在</a:t>
            </a:r>
            <a:r>
              <a:rPr lang="en-US" altLang="zh-CN" sz="2800" i="1" dirty="0"/>
              <a:t>l</a:t>
            </a:r>
            <a:r>
              <a:rPr lang="en-US" altLang="zh-CN" sz="2800" dirty="0"/>
              <a:t>:2</a:t>
            </a:r>
            <a:r>
              <a:rPr lang="en-US" altLang="zh-CN" sz="2800" i="1" dirty="0"/>
              <a:t>x-</a:t>
            </a:r>
            <a:r>
              <a:rPr lang="en-US" altLang="zh-CN" sz="2800" dirty="0"/>
              <a:t>3</a:t>
            </a:r>
            <a:r>
              <a:rPr lang="en-US" altLang="zh-CN" sz="2800" i="1" dirty="0"/>
              <a:t>y+</a:t>
            </a:r>
            <a:r>
              <a:rPr lang="en-US" altLang="zh-CN" sz="2800" dirty="0"/>
              <a:t>1</a:t>
            </a:r>
            <a:r>
              <a:rPr lang="en-US" altLang="zh-CN" sz="2800" i="1" dirty="0"/>
              <a:t>=</a:t>
            </a:r>
            <a:r>
              <a:rPr lang="en-US" altLang="zh-CN" sz="2800" dirty="0"/>
              <a:t>0</a:t>
            </a:r>
            <a:r>
              <a:rPr lang="zh-CN" altLang="zh-CN" sz="2800" dirty="0"/>
              <a:t>上任取两点</a:t>
            </a:r>
            <a:r>
              <a:rPr lang="en-US" altLang="zh-CN" sz="2800" dirty="0"/>
              <a:t>,</a:t>
            </a:r>
            <a:r>
              <a:rPr lang="zh-CN" altLang="zh-CN" sz="2800" dirty="0"/>
              <a:t>如</a:t>
            </a:r>
            <a:r>
              <a:rPr lang="en-US" altLang="zh-CN" sz="2800" i="1" dirty="0"/>
              <a:t>P</a:t>
            </a:r>
            <a:r>
              <a:rPr lang="en-US" altLang="zh-CN" sz="2800" dirty="0"/>
              <a:t>(1,1),</a:t>
            </a:r>
            <a:r>
              <a:rPr lang="en-US" altLang="zh-CN" sz="2800" i="1" dirty="0"/>
              <a:t>N</a:t>
            </a:r>
            <a:r>
              <a:rPr lang="en-US" altLang="zh-CN" sz="2800" dirty="0"/>
              <a:t>(4,3),</a:t>
            </a:r>
            <a:r>
              <a:rPr lang="zh-CN" altLang="zh-CN" sz="2800" dirty="0"/>
              <a:t>则</a:t>
            </a:r>
            <a:r>
              <a:rPr lang="en-US" altLang="zh-CN" sz="2800" i="1" dirty="0"/>
              <a:t>P</a:t>
            </a:r>
            <a:r>
              <a:rPr lang="en-US" altLang="zh-CN" sz="2800" dirty="0"/>
              <a:t>,</a:t>
            </a:r>
            <a:r>
              <a:rPr lang="en-US" altLang="zh-CN" sz="2800" i="1" dirty="0"/>
              <a:t>N</a:t>
            </a:r>
            <a:r>
              <a:rPr lang="zh-CN" altLang="zh-CN" sz="2800" dirty="0"/>
              <a:t>关于点</a:t>
            </a:r>
            <a:r>
              <a:rPr lang="en-US" altLang="zh-CN" sz="2800" i="1" dirty="0"/>
              <a:t>A</a:t>
            </a:r>
            <a:r>
              <a:rPr lang="zh-CN" altLang="zh-CN" sz="2800" dirty="0"/>
              <a:t>的对称点</a:t>
            </a:r>
            <a:r>
              <a:rPr lang="en-US" altLang="zh-CN" sz="2800" i="1" dirty="0"/>
              <a:t>P'</a:t>
            </a:r>
            <a:r>
              <a:rPr lang="en-US" altLang="zh-CN" sz="2800" dirty="0"/>
              <a:t>,</a:t>
            </a:r>
            <a:r>
              <a:rPr lang="en-US" altLang="zh-CN" sz="2800" i="1" dirty="0"/>
              <a:t>N'</a:t>
            </a:r>
            <a:r>
              <a:rPr lang="zh-CN" altLang="zh-CN" sz="2800" dirty="0"/>
              <a:t>均在直线</a:t>
            </a:r>
            <a:r>
              <a:rPr lang="en-US" altLang="zh-CN" sz="2800" i="1" dirty="0"/>
              <a:t>l'</a:t>
            </a:r>
            <a:r>
              <a:rPr lang="zh-CN" altLang="zh-CN" sz="2800" dirty="0"/>
              <a:t>上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易知</a:t>
            </a:r>
            <a:r>
              <a:rPr lang="en-US" altLang="zh-CN" sz="2800" i="1" dirty="0"/>
              <a:t>P'</a:t>
            </a:r>
            <a:r>
              <a:rPr lang="en-US" altLang="zh-CN" sz="2800" dirty="0"/>
              <a:t>(</a:t>
            </a:r>
            <a:r>
              <a:rPr lang="en-US" altLang="zh-CN" sz="2800" i="1" dirty="0"/>
              <a:t>-</a:t>
            </a:r>
            <a:r>
              <a:rPr lang="en-US" altLang="zh-CN" sz="2800" dirty="0"/>
              <a:t>3,</a:t>
            </a:r>
            <a:r>
              <a:rPr lang="en-US" altLang="zh-CN" sz="2800" i="1" dirty="0"/>
              <a:t>-</a:t>
            </a:r>
            <a:r>
              <a:rPr lang="en-US" altLang="zh-CN" sz="2800" dirty="0"/>
              <a:t>5),</a:t>
            </a:r>
            <a:r>
              <a:rPr lang="en-US" altLang="zh-CN" sz="2800" i="1" dirty="0"/>
              <a:t>N'</a:t>
            </a:r>
            <a:r>
              <a:rPr lang="en-US" altLang="zh-CN" sz="2800" dirty="0"/>
              <a:t>(</a:t>
            </a:r>
            <a:r>
              <a:rPr lang="en-US" altLang="zh-CN" sz="2800" i="1" dirty="0"/>
              <a:t>-</a:t>
            </a:r>
            <a:r>
              <a:rPr lang="en-US" altLang="zh-CN" sz="2800" dirty="0"/>
              <a:t>6,</a:t>
            </a:r>
            <a:r>
              <a:rPr lang="en-US" altLang="zh-CN" sz="2800" i="1" dirty="0"/>
              <a:t>-</a:t>
            </a:r>
            <a:r>
              <a:rPr lang="en-US" altLang="zh-CN" sz="2800" dirty="0"/>
              <a:t>7),</a:t>
            </a:r>
            <a:r>
              <a:rPr lang="zh-CN" altLang="zh-CN" sz="2800" dirty="0"/>
              <a:t>由两点式可得</a:t>
            </a:r>
            <a:r>
              <a:rPr lang="en-US" altLang="zh-CN" sz="2800" i="1" dirty="0"/>
              <a:t>l'</a:t>
            </a:r>
            <a:r>
              <a:rPr lang="zh-CN" altLang="zh-CN" sz="2800" dirty="0"/>
              <a:t>的方程为</a:t>
            </a:r>
            <a:r>
              <a:rPr lang="en-US" altLang="zh-CN" sz="2800" dirty="0"/>
              <a:t>2</a:t>
            </a:r>
            <a:r>
              <a:rPr lang="en-US" altLang="zh-CN" sz="2800" i="1" dirty="0"/>
              <a:t>x-</a:t>
            </a:r>
            <a:r>
              <a:rPr lang="en-US" altLang="zh-CN" sz="2800" dirty="0"/>
              <a:t>3</a:t>
            </a:r>
            <a:r>
              <a:rPr lang="en-US" altLang="zh-CN" sz="2800" i="1" dirty="0"/>
              <a:t>y-</a:t>
            </a:r>
            <a:r>
              <a:rPr lang="en-US" altLang="zh-CN" sz="2800" dirty="0"/>
              <a:t>9</a:t>
            </a:r>
            <a:r>
              <a:rPr lang="en-US" altLang="zh-CN" sz="2800" i="1" dirty="0"/>
              <a:t>=</a:t>
            </a:r>
            <a:r>
              <a:rPr lang="en-US" altLang="zh-CN" sz="2800" dirty="0"/>
              <a:t>0</a:t>
            </a:r>
            <a:r>
              <a:rPr lang="en-US" altLang="zh-CN" sz="2800" i="1" dirty="0"/>
              <a:t>.</a:t>
            </a:r>
            <a:endParaRPr lang="en-US" altLang="zh-CN" sz="2800" b="1" dirty="0"/>
          </a:p>
          <a:p>
            <a:pPr>
              <a:lnSpc>
                <a:spcPct val="150000"/>
              </a:lnSpc>
            </a:pPr>
            <a:r>
              <a:rPr lang="zh-CN" altLang="zh-CN" sz="2800" b="1" dirty="0"/>
              <a:t>解法二</a:t>
            </a:r>
            <a:r>
              <a:rPr lang="zh-CN" altLang="zh-CN" sz="2800" i="1" dirty="0"/>
              <a:t>　</a:t>
            </a:r>
            <a:r>
              <a:rPr lang="zh-CN" altLang="zh-CN" sz="2800" dirty="0"/>
              <a:t>设</a:t>
            </a:r>
            <a:r>
              <a:rPr lang="en-US" altLang="zh-CN" sz="2800" i="1" dirty="0"/>
              <a:t>Q</a:t>
            </a:r>
            <a:r>
              <a:rPr lang="en-US" altLang="zh-CN" sz="2800" dirty="0"/>
              <a:t>(</a:t>
            </a:r>
            <a:r>
              <a:rPr lang="en-US" altLang="zh-CN" sz="2800" i="1" dirty="0" err="1"/>
              <a:t>x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y</a:t>
            </a:r>
            <a:r>
              <a:rPr lang="en-US" altLang="zh-CN" sz="2800" dirty="0"/>
              <a:t>)</a:t>
            </a:r>
            <a:r>
              <a:rPr lang="zh-CN" altLang="zh-CN" sz="2800" dirty="0"/>
              <a:t>为</a:t>
            </a:r>
            <a:r>
              <a:rPr lang="en-US" altLang="zh-CN" sz="2800" i="1" dirty="0"/>
              <a:t>l'</a:t>
            </a:r>
            <a:r>
              <a:rPr lang="zh-CN" altLang="zh-CN" sz="2800" dirty="0"/>
              <a:t>上任意一点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则</a:t>
            </a:r>
            <a:r>
              <a:rPr lang="en-US" altLang="zh-CN" sz="2800" i="1" dirty="0"/>
              <a:t>Q</a:t>
            </a:r>
            <a:r>
              <a:rPr lang="en-US" altLang="zh-CN" sz="2800" dirty="0"/>
              <a:t>(</a:t>
            </a:r>
            <a:r>
              <a:rPr lang="en-US" altLang="zh-CN" sz="2800" i="1" dirty="0" err="1"/>
              <a:t>x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y</a:t>
            </a:r>
            <a:r>
              <a:rPr lang="en-US" altLang="zh-CN" sz="2800" dirty="0"/>
              <a:t>)</a:t>
            </a:r>
            <a:r>
              <a:rPr lang="zh-CN" altLang="zh-CN" sz="2800" dirty="0"/>
              <a:t>关于点</a:t>
            </a:r>
            <a:r>
              <a:rPr lang="en-US" altLang="zh-CN" sz="2800" i="1" dirty="0"/>
              <a:t>A</a:t>
            </a:r>
            <a:r>
              <a:rPr lang="en-US" altLang="zh-CN" sz="2800" dirty="0"/>
              <a:t>(</a:t>
            </a:r>
            <a:r>
              <a:rPr lang="en-US" altLang="zh-CN" sz="2800" i="1" dirty="0"/>
              <a:t>-</a:t>
            </a:r>
            <a:r>
              <a:rPr lang="en-US" altLang="zh-CN" sz="2800" dirty="0"/>
              <a:t>1,</a:t>
            </a:r>
            <a:r>
              <a:rPr lang="en-US" altLang="zh-CN" sz="2800" i="1" dirty="0"/>
              <a:t>-</a:t>
            </a:r>
            <a:r>
              <a:rPr lang="en-US" altLang="zh-CN" sz="2800" dirty="0"/>
              <a:t>2)</a:t>
            </a:r>
            <a:r>
              <a:rPr lang="zh-CN" altLang="zh-CN" sz="2800" dirty="0"/>
              <a:t>的对称点为</a:t>
            </a:r>
            <a:r>
              <a:rPr lang="en-US" altLang="zh-CN" sz="2800" i="1" dirty="0"/>
              <a:t>Q'</a:t>
            </a:r>
            <a:r>
              <a:rPr lang="en-US" altLang="zh-CN" sz="2800" dirty="0"/>
              <a:t>(</a:t>
            </a:r>
            <a:r>
              <a:rPr lang="en-US" altLang="zh-CN" sz="2800" i="1" dirty="0"/>
              <a:t>-</a:t>
            </a:r>
            <a:r>
              <a:rPr lang="en-US" altLang="zh-CN" sz="2800" dirty="0"/>
              <a:t>2</a:t>
            </a:r>
            <a:r>
              <a:rPr lang="en-US" altLang="zh-CN" sz="2800" i="1" dirty="0"/>
              <a:t>-x</a:t>
            </a:r>
            <a:r>
              <a:rPr lang="en-US" altLang="zh-CN" sz="2800" dirty="0"/>
              <a:t>,</a:t>
            </a:r>
            <a:r>
              <a:rPr lang="en-US" altLang="zh-CN" sz="2800" i="1" dirty="0"/>
              <a:t>-</a:t>
            </a:r>
            <a:r>
              <a:rPr lang="en-US" altLang="zh-CN" sz="2800" dirty="0"/>
              <a:t>4</a:t>
            </a:r>
            <a:r>
              <a:rPr lang="en-US" altLang="zh-CN" sz="2800" i="1" dirty="0"/>
              <a:t>-y</a:t>
            </a:r>
            <a:r>
              <a:rPr lang="en-US" altLang="zh-CN" sz="2800" dirty="0"/>
              <a:t>),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∵</a:t>
            </a:r>
            <a:r>
              <a:rPr lang="en-US" altLang="zh-CN" sz="2800" i="1" dirty="0"/>
              <a:t>Q'</a:t>
            </a:r>
            <a:r>
              <a:rPr lang="zh-CN" altLang="zh-CN" sz="2800" dirty="0"/>
              <a:t>在直线</a:t>
            </a:r>
            <a:r>
              <a:rPr lang="en-US" altLang="zh-CN" sz="2800" i="1" dirty="0"/>
              <a:t>l</a:t>
            </a:r>
            <a:r>
              <a:rPr lang="zh-CN" altLang="zh-CN" sz="2800" dirty="0"/>
              <a:t>上</a:t>
            </a:r>
            <a:r>
              <a:rPr lang="en-US" altLang="zh-CN" sz="2800" dirty="0"/>
              <a:t>,∴2(</a:t>
            </a:r>
            <a:r>
              <a:rPr lang="en-US" altLang="zh-CN" sz="2800" i="1" dirty="0"/>
              <a:t>-</a:t>
            </a:r>
            <a:r>
              <a:rPr lang="en-US" altLang="zh-CN" sz="2800" dirty="0"/>
              <a:t>2</a:t>
            </a:r>
            <a:r>
              <a:rPr lang="en-US" altLang="zh-CN" sz="2800" i="1" dirty="0"/>
              <a:t>-x</a:t>
            </a:r>
            <a:r>
              <a:rPr lang="en-US" altLang="zh-CN" sz="2800" dirty="0"/>
              <a:t>)</a:t>
            </a:r>
            <a:r>
              <a:rPr lang="en-US" altLang="zh-CN" sz="2800" i="1" dirty="0"/>
              <a:t>-</a:t>
            </a:r>
            <a:r>
              <a:rPr lang="en-US" altLang="zh-CN" sz="2800" dirty="0"/>
              <a:t>3(</a:t>
            </a:r>
            <a:r>
              <a:rPr lang="en-US" altLang="zh-CN" sz="2800" i="1" dirty="0"/>
              <a:t>-</a:t>
            </a:r>
            <a:r>
              <a:rPr lang="en-US" altLang="zh-CN" sz="2800" dirty="0"/>
              <a:t>4</a:t>
            </a:r>
            <a:r>
              <a:rPr lang="en-US" altLang="zh-CN" sz="2800" i="1" dirty="0"/>
              <a:t>-y</a:t>
            </a:r>
            <a:r>
              <a:rPr lang="en-US" altLang="zh-CN" sz="2800" dirty="0"/>
              <a:t>)</a:t>
            </a:r>
            <a:r>
              <a:rPr lang="en-US" altLang="zh-CN" sz="2800" i="1" dirty="0"/>
              <a:t>+</a:t>
            </a:r>
            <a:r>
              <a:rPr lang="en-US" altLang="zh-CN" sz="2800" dirty="0"/>
              <a:t>1</a:t>
            </a:r>
            <a:r>
              <a:rPr lang="en-US" altLang="zh-CN" sz="2800" i="1" dirty="0"/>
              <a:t>=</a:t>
            </a:r>
            <a:r>
              <a:rPr lang="en-US" altLang="zh-CN" sz="2800" dirty="0"/>
              <a:t>0,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即</a:t>
            </a:r>
            <a:r>
              <a:rPr lang="en-US" altLang="zh-CN" sz="2800" dirty="0"/>
              <a:t>2</a:t>
            </a:r>
            <a:r>
              <a:rPr lang="en-US" altLang="zh-CN" sz="2800" i="1" dirty="0"/>
              <a:t>x-</a:t>
            </a:r>
            <a:r>
              <a:rPr lang="en-US" altLang="zh-CN" sz="2800" dirty="0"/>
              <a:t>3</a:t>
            </a:r>
            <a:r>
              <a:rPr lang="en-US" altLang="zh-CN" sz="2800" i="1" dirty="0"/>
              <a:t>y-</a:t>
            </a:r>
            <a:r>
              <a:rPr lang="en-US" altLang="zh-CN" sz="2800" dirty="0"/>
              <a:t>9</a:t>
            </a:r>
            <a:r>
              <a:rPr lang="en-US" altLang="zh-CN" sz="2800" i="1" dirty="0"/>
              <a:t>=</a:t>
            </a:r>
            <a:r>
              <a:rPr lang="en-US" altLang="zh-CN" sz="2800" dirty="0"/>
              <a:t>0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92842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矩形 10">
                <a:extLst>
                  <a:ext uri="{FF2B5EF4-FFF2-40B4-BE49-F238E27FC236}">
                    <a14:artisticCrisscrossEtching xmlns="" id="{7C5E131A-04DC-4D82-A393-D436A0206CE4}"/>
                  </a:ext>
                </a:extLst>
              </p:cNvPr>
              <p:cNvSpPr/>
              <p:nvPr/>
            </p:nvSpPr>
            <p:spPr>
              <a:xfrm>
                <a:off x="234043" y="300210"/>
                <a:ext cx="11723913" cy="60583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方法总结</a:t>
                </a:r>
                <a:endParaRPr lang="en-US" altLang="zh-CN" sz="2800" b="1" dirty="0" smtClean="0">
                  <a:solidFill>
                    <a:srgbClr val="DA251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/>
                  <a:t>1</a:t>
                </a:r>
                <a:r>
                  <a:rPr lang="en-US" altLang="zh-CN" sz="2800" b="1" i="1" dirty="0"/>
                  <a:t>.</a:t>
                </a:r>
                <a:r>
                  <a:rPr lang="zh-CN" altLang="zh-CN" sz="2800" b="1" dirty="0"/>
                  <a:t>点关于点</a:t>
                </a:r>
                <a:r>
                  <a:rPr lang="zh-CN" altLang="zh-CN" sz="2800" b="1" dirty="0" smtClean="0"/>
                  <a:t>对称</a:t>
                </a:r>
                <a:endParaRPr lang="en-US" altLang="zh-CN" sz="2800" b="1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/>
                  <a:t>若</a:t>
                </a:r>
                <a:r>
                  <a:rPr lang="zh-CN" altLang="zh-CN" sz="2800" dirty="0"/>
                  <a:t>点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和点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y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关于点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对称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则由中点坐标公式得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=2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=2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进而求解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2</a:t>
                </a:r>
                <a:r>
                  <a:rPr lang="en-US" altLang="zh-CN" sz="2800" b="1" i="1" dirty="0"/>
                  <a:t>.</a:t>
                </a:r>
                <a:r>
                  <a:rPr lang="zh-CN" altLang="zh-CN" sz="2800" b="1" dirty="0"/>
                  <a:t>直线关于点对称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在已知直线上取两点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利用中点坐标公式求出它们关于已知点对称的点的坐标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再由两点式求出直线方程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求出一个对称点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再利用两对称直线平行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由点斜式得到所求直线方程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1" name="矩形 10">
                <a:extLst>
                  <a:ext uri="{FF2B5EF4-FFF2-40B4-BE49-F238E27FC236}">
                    <a14:artisticCrisscrossEtching xmlns:a14="http://schemas.microsoft.com/office/drawing/2010/main" xmlns="" id="{7C5E131A-04DC-4D82-A393-D436A0206CE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300210"/>
                <a:ext cx="11723913" cy="6058390"/>
              </a:xfrm>
              <a:prstGeom prst="rect">
                <a:avLst/>
              </a:prstGeom>
              <a:blipFill rotWithShape="0">
                <a:blip r:embed="rId3"/>
                <a:stretch>
                  <a:fillRect l="-1040" r="-676" b="-6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61670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>
                <a:extLst>
                  <a:ext uri="{FF2B5EF4-FFF2-40B4-BE49-F238E27FC236}">
                    <a14:artisticCrisscrossEtching xmlns="" id="{173B72A3-BB22-4282-B0A1-3EDB630F16F3}"/>
                  </a:ext>
                </a:extLst>
              </p:cNvPr>
              <p:cNvSpPr/>
              <p:nvPr/>
            </p:nvSpPr>
            <p:spPr>
              <a:xfrm>
                <a:off x="234042" y="343890"/>
                <a:ext cx="11723913" cy="53874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3</a:t>
                </a:r>
                <a:r>
                  <a:rPr lang="en-US" altLang="zh-CN" sz="2800" b="1" i="1" dirty="0"/>
                  <a:t>.</a:t>
                </a:r>
                <a:r>
                  <a:rPr lang="zh-CN" altLang="zh-CN" sz="2800" b="1" dirty="0"/>
                  <a:t>点关于直线对称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若两点</a:t>
                </a:r>
                <a:r>
                  <a:rPr lang="en-US" altLang="zh-CN" sz="2800" i="1" dirty="0"/>
                  <a:t>P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与</a:t>
                </a:r>
                <a:r>
                  <a:rPr lang="en-US" altLang="zh-CN" sz="2800" i="1" dirty="0"/>
                  <a:t>P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关于直线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Ax+By+C=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对称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则由方程组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(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/>
                                <m:t>)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(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/>
                                <m:t>)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US" altLang="zh-CN" sz="2800" i="1"/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US" altLang="zh-CN" sz="2800" i="1"/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/>
                                <m:t>·(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num>
                                <m:den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/>
                                <m:t>)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可得到点</a:t>
                </a:r>
                <a:r>
                  <a:rPr lang="en-US" altLang="zh-CN" sz="2800" i="1" dirty="0"/>
                  <a:t>P</a:t>
                </a:r>
                <a:r>
                  <a:rPr lang="en-US" altLang="zh-CN" sz="2800" baseline="-25000" dirty="0"/>
                  <a:t>1</a:t>
                </a:r>
                <a:r>
                  <a:rPr lang="zh-CN" altLang="zh-CN" sz="2800" dirty="0"/>
                  <a:t>关于直线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对称的点</a:t>
                </a:r>
                <a:r>
                  <a:rPr lang="en-US" altLang="zh-CN" sz="2800" i="1" dirty="0"/>
                  <a:t>P</a:t>
                </a:r>
                <a:r>
                  <a:rPr lang="en-US" altLang="zh-CN" sz="2800" baseline="-25000" dirty="0"/>
                  <a:t>2</a:t>
                </a:r>
                <a:r>
                  <a:rPr lang="zh-CN" altLang="zh-CN" sz="2800" dirty="0"/>
                  <a:t>的坐标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y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)(</a:t>
                </a:r>
                <a:r>
                  <a:rPr lang="zh-CN" altLang="zh-CN" sz="2800" dirty="0"/>
                  <a:t>其中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≠0,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≠</a:t>
                </a:r>
                <a:r>
                  <a:rPr lang="en-US" altLang="zh-CN" sz="2800" i="1" dirty="0"/>
                  <a:t>x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4</a:t>
                </a:r>
                <a:r>
                  <a:rPr lang="en-US" altLang="zh-CN" sz="2800" b="1" i="1" dirty="0"/>
                  <a:t>.</a:t>
                </a:r>
                <a:r>
                  <a:rPr lang="zh-CN" altLang="zh-CN" sz="2800" b="1" dirty="0"/>
                  <a:t>直线关于直线对称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设直线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1</a:t>
                </a:r>
                <a:r>
                  <a:rPr lang="zh-CN" altLang="zh-CN" sz="2800" dirty="0"/>
                  <a:t>关于直线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的对称直线为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.</a:t>
                </a:r>
              </a:p>
            </p:txBody>
          </p:sp>
        </mc:Choice>
        <mc:Fallback>
          <p:sp>
            <p:nvSpPr>
              <p:cNvPr id="2" name="矩形 1">
                <a:extLst>
                  <a:ext uri="{FF2B5EF4-FFF2-40B4-BE49-F238E27FC236}">
                    <a14:artisticCrisscrossEtching xmlns:a14="http://schemas.microsoft.com/office/drawing/2010/main" xmlns="" id="{173B72A3-BB22-4282-B0A1-3EDB630F16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2" y="343890"/>
                <a:ext cx="11723913" cy="5387437"/>
              </a:xfrm>
              <a:prstGeom prst="rect">
                <a:avLst/>
              </a:prstGeom>
              <a:blipFill rotWithShape="1">
                <a:blip r:embed="rId2"/>
                <a:stretch>
                  <a:fillRect l="-1040" b="-7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244824"/>
            <a:ext cx="117239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当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1</a:t>
            </a:r>
            <a:r>
              <a:rPr lang="zh-CN" altLang="zh-CN" sz="2800" dirty="0"/>
              <a:t>与</a:t>
            </a:r>
            <a:r>
              <a:rPr lang="en-US" altLang="zh-CN" sz="2800" i="1" dirty="0"/>
              <a:t>l</a:t>
            </a:r>
            <a:r>
              <a:rPr lang="zh-CN" altLang="zh-CN" sz="2800" dirty="0"/>
              <a:t>相交时</a:t>
            </a:r>
            <a:r>
              <a:rPr lang="en-US" altLang="zh-CN" sz="2800" dirty="0"/>
              <a:t>,</a:t>
            </a:r>
            <a:r>
              <a:rPr lang="zh-CN" altLang="zh-CN" sz="2800" dirty="0"/>
              <a:t>则交点必在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2</a:t>
            </a:r>
            <a:r>
              <a:rPr lang="zh-CN" altLang="zh-CN" sz="2800" dirty="0"/>
              <a:t>上</a:t>
            </a:r>
            <a:r>
              <a:rPr lang="en-US" altLang="zh-CN" sz="2800" dirty="0"/>
              <a:t>,</a:t>
            </a:r>
            <a:r>
              <a:rPr lang="zh-CN" altLang="zh-CN" sz="2800" dirty="0"/>
              <a:t>再求出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1</a:t>
            </a:r>
            <a:r>
              <a:rPr lang="zh-CN" altLang="zh-CN" sz="2800" dirty="0"/>
              <a:t>上某个点</a:t>
            </a:r>
            <a:r>
              <a:rPr lang="en-US" altLang="zh-CN" sz="2800" i="1" dirty="0"/>
              <a:t>P</a:t>
            </a:r>
            <a:r>
              <a:rPr lang="en-US" altLang="zh-CN" sz="2800" baseline="-25000" dirty="0"/>
              <a:t>1</a:t>
            </a:r>
            <a:r>
              <a:rPr lang="zh-CN" altLang="zh-CN" sz="2800" dirty="0"/>
              <a:t>关于对称轴</a:t>
            </a:r>
            <a:r>
              <a:rPr lang="en-US" altLang="zh-CN" sz="2800" i="1" dirty="0"/>
              <a:t>l</a:t>
            </a:r>
            <a:r>
              <a:rPr lang="zh-CN" altLang="zh-CN" sz="2800" dirty="0"/>
              <a:t>对称的点</a:t>
            </a:r>
            <a:r>
              <a:rPr lang="en-US" altLang="zh-CN" sz="2800" i="1" dirty="0"/>
              <a:t>P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,</a:t>
            </a:r>
            <a:r>
              <a:rPr lang="zh-CN" altLang="zh-CN" sz="2800" dirty="0"/>
              <a:t>那么经过交点及点</a:t>
            </a:r>
            <a:r>
              <a:rPr lang="en-US" altLang="zh-CN" sz="2800" i="1" dirty="0"/>
              <a:t>P</a:t>
            </a:r>
            <a:r>
              <a:rPr lang="en-US" altLang="zh-CN" sz="2800" baseline="-25000" dirty="0"/>
              <a:t>2</a:t>
            </a:r>
            <a:r>
              <a:rPr lang="zh-CN" altLang="zh-CN" sz="2800" dirty="0"/>
              <a:t>即可求出直线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2</a:t>
            </a:r>
            <a:r>
              <a:rPr lang="zh-CN" altLang="zh-CN" sz="2800" dirty="0"/>
              <a:t>的方程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当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∥</a:t>
            </a:r>
            <a:r>
              <a:rPr lang="en-US" altLang="zh-CN" sz="2800" i="1" dirty="0"/>
              <a:t>l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zh-CN" altLang="zh-CN" sz="2800" dirty="0"/>
              <a:t>借助两直线平行所满足的条件设出对称直线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2</a:t>
            </a:r>
            <a:r>
              <a:rPr lang="zh-CN" altLang="zh-CN" sz="2800" dirty="0"/>
              <a:t>的方程</a:t>
            </a:r>
            <a:r>
              <a:rPr lang="en-US" altLang="zh-CN" sz="2800" dirty="0"/>
              <a:t>,</a:t>
            </a:r>
            <a:r>
              <a:rPr lang="zh-CN" altLang="zh-CN" sz="2800" dirty="0"/>
              <a:t>再利用两平行直线间的距离公式列出方程</a:t>
            </a:r>
            <a:r>
              <a:rPr lang="en-US" altLang="zh-CN" sz="2800" dirty="0"/>
              <a:t>,</a:t>
            </a:r>
            <a:r>
              <a:rPr lang="zh-CN" altLang="zh-CN" sz="2800" dirty="0"/>
              <a:t>解得直线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2</a:t>
            </a:r>
            <a:r>
              <a:rPr lang="zh-CN" altLang="zh-CN" sz="2800" dirty="0"/>
              <a:t>方程中的常数项</a:t>
            </a:r>
            <a:r>
              <a:rPr lang="en-US" altLang="zh-CN" sz="2800" dirty="0"/>
              <a:t>,</a:t>
            </a:r>
            <a:r>
              <a:rPr lang="zh-CN" altLang="zh-CN" sz="2800" dirty="0"/>
              <a:t>从而得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2</a:t>
            </a:r>
            <a:r>
              <a:rPr lang="zh-CN" altLang="zh-CN" sz="2800" dirty="0"/>
              <a:t>的方程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5</a:t>
            </a:r>
            <a:r>
              <a:rPr lang="en-US" altLang="zh-CN" sz="2800" b="1" i="1" dirty="0"/>
              <a:t>.</a:t>
            </a:r>
            <a:r>
              <a:rPr lang="zh-CN" altLang="zh-CN" sz="2800" b="1" dirty="0"/>
              <a:t>解决对称问题要抓住以下两点</a:t>
            </a:r>
            <a:r>
              <a:rPr lang="en-US" altLang="zh-CN" sz="2800" b="1" dirty="0"/>
              <a:t>:</a:t>
            </a:r>
            <a:endParaRPr lang="zh-CN" altLang="zh-CN" sz="2800" b="1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一是已知点与对称点的连线与对称轴垂直</a:t>
            </a:r>
            <a:r>
              <a:rPr lang="en-US" altLang="zh-CN" sz="2800" dirty="0"/>
              <a:t>,</a:t>
            </a:r>
            <a:r>
              <a:rPr lang="zh-CN" altLang="zh-CN" sz="2800" dirty="0"/>
              <a:t>二是以已知点和对称点为端点的线段的中点在对称轴上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>
            <a:extLst>
              <a:ext uri="{FF2B5EF4-FFF2-40B4-BE49-F238E27FC236}">
                <a14:artisticCrisscrossEtching xmlns="" xmlns:a14="http://schemas.microsoft.com/office/drawing/2010/main" xmlns:mc="http://schemas.openxmlformats.org/markup-compatibility/2006" id="{83F64080-0259-4284-A530-AE5F93B19575}"/>
              </a:ext>
            </a:extLst>
          </p:cNvPr>
          <p:cNvSpPr/>
          <p:nvPr/>
        </p:nvSpPr>
        <p:spPr>
          <a:xfrm>
            <a:off x="234043" y="3414142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sz="2800" dirty="0" smtClean="0"/>
              <a:t>(1)</a:t>
            </a:r>
            <a:r>
              <a:rPr lang="zh-CN" altLang="zh-CN" sz="2800" b="1" dirty="0" smtClean="0"/>
              <a:t>解法</a:t>
            </a:r>
            <a:r>
              <a:rPr lang="zh-CN" altLang="zh-CN" sz="2800" b="1" dirty="0"/>
              <a:t>一</a:t>
            </a:r>
            <a:r>
              <a:rPr lang="zh-CN" altLang="zh-CN" sz="2800" i="1" dirty="0"/>
              <a:t>　</a:t>
            </a:r>
            <a:r>
              <a:rPr lang="zh-CN" altLang="zh-CN" sz="2800" dirty="0"/>
              <a:t>圆</a:t>
            </a:r>
            <a:r>
              <a:rPr lang="en-US" altLang="zh-CN" sz="2800" i="1" dirty="0"/>
              <a:t>C</a:t>
            </a:r>
            <a:r>
              <a:rPr lang="zh-CN" altLang="zh-CN" sz="2800" dirty="0"/>
              <a:t>的圆心坐标为</a:t>
            </a:r>
            <a:r>
              <a:rPr lang="en-US" altLang="zh-CN" sz="2800" dirty="0"/>
              <a:t>(2,2),</a:t>
            </a:r>
            <a:r>
              <a:rPr lang="zh-CN" altLang="zh-CN" sz="2800" dirty="0"/>
              <a:t>半径为</a:t>
            </a:r>
            <a:r>
              <a:rPr lang="en-US" altLang="zh-CN" sz="2800" dirty="0"/>
              <a:t>1</a:t>
            </a:r>
            <a:r>
              <a:rPr lang="en-US" altLang="zh-CN" sz="2800" i="1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显然</a:t>
            </a:r>
            <a:r>
              <a:rPr lang="en-US" altLang="zh-CN" sz="2800" dirty="0"/>
              <a:t>,</a:t>
            </a:r>
            <a:r>
              <a:rPr lang="zh-CN" altLang="zh-CN" sz="2800" dirty="0"/>
              <a:t>入射光线所在直线的斜率</a:t>
            </a:r>
            <a:r>
              <a:rPr lang="en-US" altLang="zh-CN" sz="2800" i="1" dirty="0"/>
              <a:t>k</a:t>
            </a:r>
            <a:r>
              <a:rPr lang="zh-CN" altLang="zh-CN" sz="2800" dirty="0"/>
              <a:t>不存在时不符合题意</a:t>
            </a:r>
            <a:r>
              <a:rPr lang="en-US" altLang="zh-CN" sz="2800" dirty="0"/>
              <a:t>,</a:t>
            </a:r>
            <a:r>
              <a:rPr lang="zh-CN" altLang="zh-CN" sz="2800" dirty="0"/>
              <a:t>故可设入射光线所在直线的方程为</a:t>
            </a:r>
            <a:r>
              <a:rPr lang="en-US" altLang="zh-CN" sz="2800" i="1" dirty="0"/>
              <a:t>y-</a:t>
            </a:r>
            <a:r>
              <a:rPr lang="en-US" altLang="zh-CN" sz="2800" dirty="0"/>
              <a:t>3</a:t>
            </a:r>
            <a:r>
              <a:rPr lang="en-US" altLang="zh-CN" sz="2800" i="1" dirty="0"/>
              <a:t>=k</a:t>
            </a:r>
            <a:r>
              <a:rPr lang="en-US" altLang="zh-CN" sz="2800" dirty="0"/>
              <a:t>(</a:t>
            </a:r>
            <a:r>
              <a:rPr lang="en-US" altLang="zh-CN" sz="2800" i="1" dirty="0"/>
              <a:t>x+</a:t>
            </a:r>
            <a:r>
              <a:rPr lang="en-US" altLang="zh-CN" sz="2800" dirty="0"/>
              <a:t>3),</a:t>
            </a:r>
            <a:r>
              <a:rPr lang="zh-CN" altLang="zh-CN" sz="2800" dirty="0"/>
              <a:t>则反射光线所在直线的斜率</a:t>
            </a:r>
            <a:r>
              <a:rPr lang="en-US" altLang="zh-CN" sz="2800" i="1" dirty="0"/>
              <a:t>k'=-k</a:t>
            </a:r>
            <a:r>
              <a:rPr lang="en-US" altLang="zh-CN" sz="2800" dirty="0"/>
              <a:t>,</a:t>
            </a:r>
            <a:r>
              <a:rPr lang="zh-CN" altLang="zh-CN" sz="2800" dirty="0"/>
              <a:t>点</a:t>
            </a:r>
            <a:r>
              <a:rPr lang="en-US" altLang="zh-CN" sz="2800" i="1" dirty="0"/>
              <a:t>P</a:t>
            </a:r>
            <a:r>
              <a:rPr lang="zh-CN" altLang="zh-CN" sz="2800" dirty="0"/>
              <a:t>关于</a:t>
            </a:r>
            <a:r>
              <a:rPr lang="en-US" altLang="zh-CN" sz="2800" i="1" dirty="0"/>
              <a:t>x</a:t>
            </a:r>
            <a:r>
              <a:rPr lang="zh-CN" altLang="zh-CN" sz="2800" dirty="0"/>
              <a:t>轴的对称点</a:t>
            </a:r>
            <a:r>
              <a:rPr lang="en-US" altLang="zh-CN" sz="2800" i="1" dirty="0"/>
              <a:t>P'</a:t>
            </a:r>
            <a:r>
              <a:rPr lang="en-US" altLang="zh-CN" sz="2800" dirty="0"/>
              <a:t>(</a:t>
            </a:r>
            <a:r>
              <a:rPr lang="en-US" altLang="zh-CN" sz="2800" i="1" dirty="0"/>
              <a:t>-</a:t>
            </a:r>
            <a:r>
              <a:rPr lang="en-US" altLang="zh-CN" sz="2800" dirty="0"/>
              <a:t>3,</a:t>
            </a:r>
            <a:r>
              <a:rPr lang="en-US" altLang="zh-CN" sz="2800" i="1" dirty="0"/>
              <a:t>-</a:t>
            </a:r>
            <a:r>
              <a:rPr lang="en-US" altLang="zh-CN" sz="2800" dirty="0"/>
              <a:t>3)</a:t>
            </a:r>
            <a:r>
              <a:rPr lang="zh-CN" altLang="zh-CN" sz="2800" dirty="0"/>
              <a:t>在反射光线所在的直线上</a:t>
            </a:r>
            <a:r>
              <a:rPr lang="en-US" altLang="zh-CN" sz="2800" dirty="0"/>
              <a:t>,</a:t>
            </a:r>
            <a:r>
              <a:rPr lang="zh-CN" altLang="zh-CN" sz="2800" dirty="0"/>
              <a:t>故反射光线所在直线的方程为</a:t>
            </a:r>
            <a:r>
              <a:rPr lang="en-US" altLang="zh-CN" sz="2800" i="1" dirty="0"/>
              <a:t>y+</a:t>
            </a:r>
            <a:r>
              <a:rPr lang="en-US" altLang="zh-CN" sz="2800" dirty="0"/>
              <a:t>3</a:t>
            </a:r>
            <a:r>
              <a:rPr lang="en-US" altLang="zh-CN" sz="2800" i="1" dirty="0" smtClean="0"/>
              <a:t>=</a:t>
            </a:r>
          </a:p>
        </p:txBody>
      </p:sp>
      <p:sp>
        <p:nvSpPr>
          <p:cNvPr id="13" name="矩形 12"/>
          <p:cNvSpPr/>
          <p:nvPr/>
        </p:nvSpPr>
        <p:spPr>
          <a:xfrm>
            <a:off x="234043" y="585186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拓展变式</a:t>
            </a:r>
            <a:r>
              <a:rPr lang="en-US" altLang="zh-CN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       </a:t>
            </a:r>
            <a:r>
              <a:rPr lang="en-US" altLang="zh-CN" sz="2800" dirty="0" smtClean="0"/>
              <a:t>(1)</a:t>
            </a:r>
            <a:r>
              <a:rPr lang="zh-CN" altLang="zh-CN" sz="2800" dirty="0" smtClean="0"/>
              <a:t>若</a:t>
            </a:r>
            <a:r>
              <a:rPr lang="zh-CN" altLang="zh-CN" sz="2800" dirty="0"/>
              <a:t>自点</a:t>
            </a:r>
            <a:r>
              <a:rPr lang="en-US" altLang="zh-CN" sz="2800" i="1" dirty="0"/>
              <a:t>P</a:t>
            </a:r>
            <a:r>
              <a:rPr lang="en-US" altLang="zh-CN" sz="2800" dirty="0"/>
              <a:t>(</a:t>
            </a:r>
            <a:r>
              <a:rPr lang="en-US" altLang="zh-CN" sz="2800" i="1" dirty="0"/>
              <a:t>-</a:t>
            </a:r>
            <a:r>
              <a:rPr lang="en-US" altLang="zh-CN" sz="2800" dirty="0"/>
              <a:t>3,3)</a:t>
            </a:r>
            <a:r>
              <a:rPr lang="zh-CN" altLang="zh-CN" sz="2800" dirty="0"/>
              <a:t>发出的光线</a:t>
            </a:r>
            <a:r>
              <a:rPr lang="en-US" altLang="zh-CN" sz="2800" i="1" dirty="0"/>
              <a:t>l</a:t>
            </a:r>
            <a:r>
              <a:rPr lang="zh-CN" altLang="zh-CN" sz="2800" dirty="0"/>
              <a:t>经</a:t>
            </a:r>
            <a:r>
              <a:rPr lang="en-US" altLang="zh-CN" sz="2800" i="1" dirty="0"/>
              <a:t>x</a:t>
            </a:r>
            <a:r>
              <a:rPr lang="zh-CN" altLang="zh-CN" sz="2800" dirty="0"/>
              <a:t>轴反射</a:t>
            </a:r>
            <a:r>
              <a:rPr lang="en-US" altLang="zh-CN" sz="2800" dirty="0"/>
              <a:t>,</a:t>
            </a:r>
            <a:r>
              <a:rPr lang="zh-CN" altLang="zh-CN" sz="2800" dirty="0"/>
              <a:t>其反射光线所在的直线与圆</a:t>
            </a:r>
            <a:r>
              <a:rPr lang="en-US" altLang="zh-CN" sz="2800" i="1" dirty="0"/>
              <a:t>C</a:t>
            </a:r>
            <a:r>
              <a:rPr lang="en-US" altLang="zh-CN" sz="2800" dirty="0"/>
              <a:t>: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+y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-</a:t>
            </a:r>
            <a:r>
              <a:rPr lang="en-US" altLang="zh-CN" sz="2800" dirty="0"/>
              <a:t>4</a:t>
            </a:r>
            <a:r>
              <a:rPr lang="en-US" altLang="zh-CN" sz="2800" i="1" dirty="0"/>
              <a:t>x-</a:t>
            </a:r>
            <a:r>
              <a:rPr lang="en-US" altLang="zh-CN" sz="2800" dirty="0"/>
              <a:t>4</a:t>
            </a:r>
            <a:r>
              <a:rPr lang="en-US" altLang="zh-CN" sz="2800" i="1" dirty="0"/>
              <a:t>y+</a:t>
            </a:r>
            <a:r>
              <a:rPr lang="en-US" altLang="zh-CN" sz="2800" dirty="0"/>
              <a:t>7</a:t>
            </a:r>
            <a:r>
              <a:rPr lang="en-US" altLang="zh-CN" sz="2800" i="1" dirty="0"/>
              <a:t>=</a:t>
            </a:r>
            <a:r>
              <a:rPr lang="en-US" altLang="zh-CN" sz="2800" dirty="0"/>
              <a:t>0</a:t>
            </a:r>
            <a:r>
              <a:rPr lang="zh-CN" altLang="zh-CN" sz="2800" dirty="0"/>
              <a:t>相切</a:t>
            </a:r>
            <a:r>
              <a:rPr lang="en-US" altLang="zh-CN" sz="2800" dirty="0"/>
              <a:t>,</a:t>
            </a:r>
            <a:r>
              <a:rPr lang="zh-CN" altLang="zh-CN" sz="2800" dirty="0"/>
              <a:t>求直线</a:t>
            </a:r>
            <a:r>
              <a:rPr lang="en-US" altLang="zh-CN" sz="2800" i="1" dirty="0"/>
              <a:t>l</a:t>
            </a:r>
            <a:r>
              <a:rPr lang="zh-CN" altLang="zh-CN" sz="2800" dirty="0"/>
              <a:t>的方程</a:t>
            </a:r>
            <a:r>
              <a:rPr lang="en-US" altLang="zh-CN" sz="2800" i="1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en-US" sz="2800" dirty="0"/>
              <a:t>已知在△</a:t>
            </a:r>
            <a:r>
              <a:rPr lang="en-US" altLang="zh-CN" sz="2800" i="1" dirty="0"/>
              <a:t>ABC</a:t>
            </a:r>
            <a:r>
              <a:rPr lang="zh-CN" altLang="en-US" sz="2800" dirty="0"/>
              <a:t>中</a:t>
            </a:r>
            <a:r>
              <a:rPr lang="en-US" altLang="zh-CN" sz="2800" dirty="0"/>
              <a:t>,</a:t>
            </a:r>
            <a:r>
              <a:rPr lang="zh-CN" altLang="en-US" sz="2800" dirty="0"/>
              <a:t>顶点</a:t>
            </a:r>
            <a:r>
              <a:rPr lang="en-US" altLang="zh-CN" sz="2800" i="1" dirty="0"/>
              <a:t>A</a:t>
            </a:r>
            <a:r>
              <a:rPr lang="en-US" altLang="zh-CN" sz="2800" dirty="0"/>
              <a:t>(4,5),</a:t>
            </a:r>
            <a:r>
              <a:rPr lang="zh-CN" altLang="en-US" sz="2800" dirty="0"/>
              <a:t>点</a:t>
            </a:r>
            <a:r>
              <a:rPr lang="en-US" altLang="zh-CN" sz="2800" dirty="0"/>
              <a:t>B</a:t>
            </a:r>
            <a:r>
              <a:rPr lang="zh-CN" altLang="en-US" sz="2800" dirty="0"/>
              <a:t>在直线</a:t>
            </a:r>
            <a:r>
              <a:rPr lang="en-US" altLang="zh-CN" sz="2800" i="1" dirty="0"/>
              <a:t>l</a:t>
            </a:r>
            <a:r>
              <a:rPr lang="en-US" altLang="zh-CN" sz="2800" dirty="0"/>
              <a:t>:2</a:t>
            </a:r>
            <a:r>
              <a:rPr lang="en-US" altLang="zh-CN" sz="2800" i="1" dirty="0"/>
              <a:t>x</a:t>
            </a:r>
            <a:r>
              <a:rPr lang="en-US" altLang="zh-CN" sz="2800" dirty="0"/>
              <a:t>-</a:t>
            </a:r>
            <a:r>
              <a:rPr lang="en-US" altLang="zh-CN" sz="2800" i="1" dirty="0"/>
              <a:t>y</a:t>
            </a:r>
            <a:r>
              <a:rPr lang="en-US" altLang="zh-CN" sz="2800" dirty="0"/>
              <a:t>+2=0</a:t>
            </a:r>
            <a:r>
              <a:rPr lang="zh-CN" altLang="en-US" sz="2800" dirty="0"/>
              <a:t>上</a:t>
            </a:r>
            <a:r>
              <a:rPr lang="en-US" altLang="zh-CN" sz="2800" dirty="0"/>
              <a:t>,</a:t>
            </a:r>
            <a:r>
              <a:rPr lang="zh-CN" altLang="en-US" sz="2800" dirty="0"/>
              <a:t>点</a:t>
            </a:r>
            <a:r>
              <a:rPr lang="en-US" altLang="zh-CN" sz="2800" i="1" dirty="0"/>
              <a:t>C</a:t>
            </a:r>
            <a:r>
              <a:rPr lang="zh-CN" altLang="en-US" sz="2800" dirty="0"/>
              <a:t>在</a:t>
            </a:r>
            <a:r>
              <a:rPr lang="en-US" altLang="zh-CN" sz="2800" i="1" dirty="0"/>
              <a:t>x</a:t>
            </a:r>
            <a:r>
              <a:rPr lang="zh-CN" altLang="en-US" sz="2800" dirty="0"/>
              <a:t>轴上</a:t>
            </a:r>
            <a:r>
              <a:rPr lang="en-US" altLang="zh-CN" sz="2800" dirty="0"/>
              <a:t>,</a:t>
            </a:r>
            <a:r>
              <a:rPr lang="zh-CN" altLang="en-US" sz="2800" dirty="0"/>
              <a:t>求△</a:t>
            </a:r>
            <a:r>
              <a:rPr lang="en-US" altLang="zh-CN" sz="2800" i="1" dirty="0"/>
              <a:t>ABC</a:t>
            </a:r>
            <a:r>
              <a:rPr lang="zh-CN" altLang="en-US" sz="2800" dirty="0"/>
              <a:t>周长的最小值</a:t>
            </a:r>
            <a:r>
              <a:rPr lang="en-US" altLang="zh-CN" sz="2800" dirty="0"/>
              <a:t>.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endParaRPr lang="zh-CN" altLang="zh-CN" sz="2800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矩形 13"/>
              <p:cNvSpPr/>
              <p:nvPr/>
            </p:nvSpPr>
            <p:spPr>
              <a:xfrm>
                <a:off x="313066" y="508075"/>
                <a:ext cx="8838686" cy="53164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i="1" dirty="0"/>
                  <a:t>-k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3),</a:t>
                </a:r>
                <a:r>
                  <a:rPr lang="zh-CN" altLang="zh-CN" sz="2800" dirty="0"/>
                  <a:t>该直线应与圆相切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故得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/>
                          <m:t>|</m:t>
                        </m:r>
                        <m:r>
                          <a:rPr lang="en-US" altLang="zh-CN" sz="2800">
                            <a:latin typeface="Cambria Math"/>
                          </a:rPr>
                          <m:t>2</m:t>
                        </m:r>
                        <m:r>
                          <a:rPr lang="en-US" altLang="zh-CN" sz="2800" i="1">
                            <a:latin typeface="Cambria Math"/>
                          </a:rPr>
                          <m:t>𝑘</m:t>
                        </m:r>
                        <m:r>
                          <a:rPr lang="en-US" altLang="zh-CN" sz="2800">
                            <a:latin typeface="Cambria Math"/>
                          </a:rPr>
                          <m:t>+2+3+3</m:t>
                        </m:r>
                        <m:r>
                          <a:rPr lang="en-US" altLang="zh-CN" sz="2800" i="1">
                            <a:latin typeface="Cambria Math"/>
                          </a:rPr>
                          <m:t>𝑘</m:t>
                        </m:r>
                        <m:r>
                          <m:rPr>
                            <m:nor/>
                          </m:rPr>
                          <a:rPr lang="en-US" altLang="zh-CN" sz="2800"/>
                          <m:t>|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/>
                              </a:rPr>
                              <m:t>1+</m:t>
                            </m:r>
                            <m:sSup>
                              <m:sSup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>
                                    <a:latin typeface="Cambria Math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altLang="zh-CN" sz="280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1,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12</a:t>
                </a:r>
                <a:r>
                  <a:rPr lang="en-US" altLang="zh-CN" sz="2800" i="1" dirty="0"/>
                  <a:t>k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25</a:t>
                </a:r>
                <a:r>
                  <a:rPr lang="en-US" altLang="zh-CN" sz="2800" i="1" dirty="0"/>
                  <a:t>k+</a:t>
                </a:r>
                <a:r>
                  <a:rPr lang="en-US" altLang="zh-CN" sz="2800" dirty="0"/>
                  <a:t>12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k=-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dirty="0"/>
                  <a:t>或</a:t>
                </a:r>
                <a:r>
                  <a:rPr lang="en-US" altLang="zh-CN" sz="2800" i="1" dirty="0"/>
                  <a:t>k=-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en-US" altLang="zh-CN" sz="280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所以所求直线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的方程为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或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y+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/>
                  <a:t>解法二</a:t>
                </a:r>
                <a:r>
                  <a:rPr lang="zh-CN" altLang="zh-CN" sz="2800" i="1" dirty="0"/>
                  <a:t>　</a:t>
                </a:r>
                <a:r>
                  <a:rPr lang="zh-CN" altLang="zh-CN" sz="2800" dirty="0"/>
                  <a:t>如</a:t>
                </a:r>
                <a:r>
                  <a:rPr lang="zh-CN" altLang="zh-CN" sz="2800" dirty="0" smtClean="0"/>
                  <a:t>图所</a:t>
                </a:r>
                <a:r>
                  <a:rPr lang="zh-CN" altLang="zh-CN" sz="2800" dirty="0"/>
                  <a:t>示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设圆</a:t>
                </a:r>
                <a:r>
                  <a:rPr lang="en-US" altLang="zh-CN" sz="2800" i="1" dirty="0"/>
                  <a:t>C</a:t>
                </a:r>
                <a:r>
                  <a:rPr lang="zh-CN" altLang="zh-CN" sz="2800" dirty="0"/>
                  <a:t>关于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轴对称的圆为圆</a:t>
                </a:r>
                <a:r>
                  <a:rPr lang="en-US" altLang="zh-CN" sz="2800" i="1" dirty="0"/>
                  <a:t>C'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则圆</a:t>
                </a:r>
                <a:r>
                  <a:rPr lang="en-US" altLang="zh-CN" sz="2800" i="1" dirty="0"/>
                  <a:t>C'</a:t>
                </a:r>
                <a:r>
                  <a:rPr lang="zh-CN" altLang="zh-CN" sz="2800" dirty="0"/>
                  <a:t>的圆心坐标为</a:t>
                </a:r>
                <a:r>
                  <a:rPr lang="en-US" altLang="zh-CN" sz="2800" dirty="0"/>
                  <a:t>(2,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2),</a:t>
                </a:r>
                <a:r>
                  <a:rPr lang="zh-CN" altLang="zh-CN" sz="2800" dirty="0"/>
                  <a:t>半径为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.</a:t>
                </a:r>
                <a:r>
                  <a:rPr lang="zh-CN" altLang="zh-CN" sz="2800" dirty="0"/>
                  <a:t>设入射光线所在直线的方程为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=k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3),</a:t>
                </a:r>
                <a:r>
                  <a:rPr lang="zh-CN" altLang="zh-CN" sz="2800" dirty="0"/>
                  <a:t>则该直线与圆</a:t>
                </a:r>
                <a:r>
                  <a:rPr lang="en-US" altLang="zh-CN" sz="2800" i="1" dirty="0"/>
                  <a:t>C'</a:t>
                </a:r>
                <a:r>
                  <a:rPr lang="zh-CN" altLang="zh-CN" sz="2800" dirty="0"/>
                  <a:t>相切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类似解法一可得直线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的方程为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或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y+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066" y="508075"/>
                <a:ext cx="8838686" cy="5316455"/>
              </a:xfrm>
              <a:prstGeom prst="rect">
                <a:avLst/>
              </a:prstGeom>
              <a:blipFill rotWithShape="0">
                <a:blip r:embed="rId2"/>
                <a:stretch>
                  <a:fillRect l="-1379" r="-276" b="-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XA58.jpg" descr="id:214749435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151752" y="871297"/>
            <a:ext cx="2806204" cy="2687423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305837" y="244823"/>
                <a:ext cx="11652119" cy="64238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(2)设点</a:t>
                </a:r>
                <a:r>
                  <a:rPr kumimoji="0" lang="zh-CN" altLang="zh-CN" sz="2800" b="0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关于</a:t>
                </a:r>
                <a:r>
                  <a:rPr kumimoji="0" lang="zh-CN" altLang="zh-CN" sz="2800" b="0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轴的对称点为</a:t>
                </a:r>
                <a:r>
                  <a:rPr lang="zh-CN" altLang="zh-CN" sz="2800" i="1" dirty="0"/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i="1" dirty="0"/>
                  <a:t>y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),点</a:t>
                </a:r>
                <a:r>
                  <a:rPr lang="zh-CN" altLang="zh-CN" sz="2800" i="1" dirty="0"/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关于直线</a:t>
                </a:r>
                <a:r>
                  <a:rPr lang="zh-CN" altLang="zh-CN" sz="2800" i="1" dirty="0"/>
                  <a:t>l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:2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/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+2=0的对称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点为</a:t>
                </a:r>
                <a:r>
                  <a:rPr lang="zh-CN" altLang="zh-CN" sz="2800" i="1" dirty="0"/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i="1" dirty="0"/>
                  <a:t>y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).连接</a:t>
                </a:r>
                <a:r>
                  <a:rPr lang="zh-CN" altLang="zh-CN" sz="2800" i="1" dirty="0"/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i="1" dirty="0"/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交直线</a:t>
                </a:r>
                <a:r>
                  <a:rPr lang="zh-CN" altLang="zh-CN" sz="2800" i="1" dirty="0"/>
                  <a:t>l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于点</a:t>
                </a:r>
                <a:r>
                  <a:rPr lang="zh-CN" altLang="zh-CN" sz="2800" i="1" dirty="0"/>
                  <a:t>B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,交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轴于点</a:t>
                </a:r>
                <a:r>
                  <a:rPr lang="zh-CN" altLang="zh-CN" sz="2800" i="1" dirty="0"/>
                  <a:t>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,则此时△</a:t>
                </a:r>
                <a:r>
                  <a:rPr lang="zh-CN" altLang="zh-CN" sz="2800" i="1" dirty="0"/>
                  <a:t>ABC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的周长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n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取最小值,且最小值为|</a:t>
                </a:r>
                <a:r>
                  <a:rPr lang="zh-CN" altLang="zh-CN" sz="2800" i="1" dirty="0"/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i="1" dirty="0"/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|.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i="1" dirty="0"/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与</a:t>
                </a:r>
                <a:r>
                  <a:rPr lang="zh-CN" altLang="zh-CN" sz="2800" i="1" dirty="0"/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关于直线</a:t>
                </a:r>
                <a:r>
                  <a:rPr lang="zh-CN" altLang="zh-CN" sz="2800" i="1" dirty="0"/>
                  <a:t>l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:2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/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+2=0对称,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f>
                              <m:fPr>
                                <m:ctrlP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kumimoji="0" lang="en-US" altLang="zh-CN" sz="2800" b="0" i="1" u="none" strike="noStrike" cap="none" normalizeH="0" baseline="0" dirty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altLang="zh-CN" sz="2800" b="0" i="1" u="none" strike="noStrike" cap="none" normalizeH="0" baseline="0" dirty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kumimoji="0" lang="en-US" altLang="zh-CN" sz="2800" b="0" i="1" u="none" strike="noStrike" cap="none" normalizeH="0" baseline="0" dirty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−5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kumimoji="0" lang="en-US" altLang="zh-CN" sz="2800" b="0" i="1" u="none" strike="noStrike" cap="none" normalizeH="0" baseline="0" dirty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altLang="zh-CN" sz="2800" b="0" i="1" u="none" strike="noStrike" cap="none" normalizeH="0" baseline="0" dirty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kumimoji="0" lang="en-US" altLang="zh-CN" sz="2800" b="0" i="1" u="none" strike="noStrike" cap="none" normalizeH="0" baseline="0" dirty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−4</m:t>
                                </m:r>
                              </m:den>
                            </m:f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∙2=−1,</m:t>
                            </m:r>
                          </m:e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∙</m:t>
                            </m:r>
                            <m:f>
                              <m:fPr>
                                <m:ctrlP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kumimoji="0" lang="en-US" altLang="zh-CN" sz="2800" b="0" i="1" u="none" strike="noStrike" cap="none" normalizeH="0" baseline="0" dirty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altLang="zh-CN" sz="2800" b="0" i="1" u="none" strike="noStrike" cap="none" normalizeH="0" baseline="0" dirty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kumimoji="0" lang="en-US" altLang="zh-CN" sz="2800" b="0" i="1" u="none" strike="noStrike" cap="none" normalizeH="0" baseline="0" dirty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+4</m:t>
                                </m:r>
                              </m:num>
                              <m:den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kumimoji="0" lang="en-US" altLang="zh-CN" sz="2800" b="0" i="1" u="none" strike="noStrike" cap="none" normalizeH="0" baseline="0" dirty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altLang="zh-CN" sz="2800" b="0" i="1" u="none" strike="noStrike" cap="none" normalizeH="0" baseline="0" dirty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kumimoji="0" lang="en-US" altLang="zh-CN" sz="2800" b="0" i="1" u="none" strike="noStrike" cap="none" normalizeH="0" baseline="0" dirty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+5</m:t>
                                </m:r>
                              </m:num>
                              <m:den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+2=0,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解得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=0,</m:t>
                            </m:r>
                          </m:e>
                          <m:e>
                            <m:sSub>
                              <m:sSubPr>
                                <m:ctrlP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800" b="0" i="1" u="none" strike="noStrike" cap="none" normalizeH="0" baseline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=7.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 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i="1" dirty="0"/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(0,7).易求得</a:t>
                </a:r>
                <a:r>
                  <a:rPr lang="zh-CN" altLang="zh-CN" sz="2800" i="1" dirty="0"/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(4,-5).</a:t>
                </a:r>
                <a:endParaRPr kumimoji="0" lang="zh-CN" altLang="zh-CN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∴△</a:t>
                </a:r>
                <a:r>
                  <a:rPr lang="zh-CN" altLang="zh-CN" sz="2800" i="1" dirty="0"/>
                  <a:t>ABC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的最小周长为|</a:t>
                </a:r>
                <a:r>
                  <a:rPr lang="zh-CN" altLang="zh-CN" sz="2800" i="1" dirty="0"/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i="1" dirty="0"/>
                  <a:t>A</a:t>
                </a:r>
                <a:r>
                  <a:rPr kumimoji="0" lang="zh-CN" altLang="zh-CN" sz="2800" b="0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|=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8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12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=4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n-ea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5837" y="244823"/>
                <a:ext cx="11652119" cy="6423810"/>
              </a:xfrm>
              <a:prstGeom prst="rect">
                <a:avLst/>
              </a:prstGeom>
              <a:blipFill rotWithShape="0">
                <a:blip r:embed="rId2"/>
                <a:stretch>
                  <a:fillRect l="-1046" b="-85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78952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方法帮</a:t>
            </a:r>
            <a:r>
              <a: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</a:rPr>
              <a:t>∙素养大提升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　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忽略斜率不存在致误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    妙用直线系求直线方程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命题规律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="" xmlns:a16="http://schemas.microsoft.com/office/drawing/2014/main" id="{B3F379E6-0CA3-4D69-B3B9-3C542518EE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9028034"/>
              </p:ext>
            </p:extLst>
          </p:nvPr>
        </p:nvGraphicFramePr>
        <p:xfrm>
          <a:off x="457198" y="1107496"/>
          <a:ext cx="11277603" cy="2996172"/>
        </p:xfrm>
        <a:graphic>
          <a:graphicData uri="http://schemas.openxmlformats.org/drawingml/2006/table">
            <a:tbl>
              <a:tblPr firstRow="1" firstCol="1" bandRow="1"/>
              <a:tblGrid>
                <a:gridCol w="2971802">
                  <a:extLst>
                    <a:ext uri="{9D8B030D-6E8A-4147-A177-3AD203B41FA5}">
                      <a16:colId xmlns="" xmlns:a16="http://schemas.microsoft.com/office/drawing/2014/main" val="2958686229"/>
                    </a:ext>
                  </a:extLst>
                </a:gridCol>
                <a:gridCol w="2920513"/>
                <a:gridCol w="2819400">
                  <a:extLst>
                    <a:ext uri="{9D8B030D-6E8A-4147-A177-3AD203B41FA5}">
                      <a16:colId xmlns="" xmlns:a16="http://schemas.microsoft.com/office/drawing/2014/main" val="3252263747"/>
                    </a:ext>
                  </a:extLst>
                </a:gridCol>
                <a:gridCol w="2565888">
                  <a:extLst>
                    <a:ext uri="{9D8B030D-6E8A-4147-A177-3AD203B41FA5}">
                      <a16:colId xmlns="" xmlns:a16="http://schemas.microsoft.com/office/drawing/2014/main" val="16384325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800" b="0" dirty="0" smtClean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考点内容</a:t>
                      </a:r>
                      <a:endParaRPr lang="zh-CN" altLang="en-US" sz="2800" b="0" dirty="0">
                        <a:solidFill>
                          <a:srgbClr val="DA251C"/>
                        </a:solidFill>
                        <a:latin typeface="+mj-ea"/>
                        <a:ea typeface="+mj-ea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800" b="0" kern="1200" dirty="0" smtClean="0">
                          <a:solidFill>
                            <a:srgbClr val="DA251C"/>
                          </a:solidFill>
                          <a:latin typeface="+mj-ea"/>
                          <a:ea typeface="+mj-ea"/>
                          <a:cs typeface="+mn-cs"/>
                        </a:rPr>
                        <a:t>考纲要求</a:t>
                      </a:r>
                      <a:endParaRPr lang="zh-CN" altLang="en-US" sz="2800" b="0" kern="1200" dirty="0">
                        <a:solidFill>
                          <a:srgbClr val="DA251C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考题取样</a:t>
                      </a:r>
                      <a:endParaRPr lang="zh-CN" altLang="en-US" sz="2800" b="0" kern="1200" dirty="0">
                        <a:solidFill>
                          <a:srgbClr val="DA251C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800" b="0" kern="1200" dirty="0" smtClean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对</a:t>
                      </a: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应考</a:t>
                      </a:r>
                      <a:r>
                        <a:rPr lang="zh-CN" altLang="en-US" sz="2800" b="0" kern="1200" dirty="0" smtClean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法</a:t>
                      </a:r>
                      <a:endParaRPr lang="zh-CN" altLang="en-US" sz="2800" b="0" kern="1200" dirty="0">
                        <a:solidFill>
                          <a:srgbClr val="DA251C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41147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直线方程</a:t>
                      </a: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掌握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Ⅰ,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T20</a:t>
                      </a: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133009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两条直线的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位置</a:t>
                      </a: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关系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理解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2014</a:t>
                      </a: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福建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017180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距离公式</a:t>
                      </a:r>
                    </a:p>
                  </a:txBody>
                  <a:tcPr marL="66675" marR="66675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掌握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2016</a:t>
                      </a: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Ⅱ,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68328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4098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579" y="0"/>
            <a:ext cx="4908622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DA251C"/>
                </a:solidFill>
              </a:rPr>
              <a:t>易错　</a:t>
            </a:r>
            <a:r>
              <a:rPr lang="zh-CN" altLang="en-US" sz="2800" dirty="0">
                <a:solidFill>
                  <a:srgbClr val="DA251C"/>
                </a:solidFill>
              </a:rPr>
              <a:t>忽略斜率不存在致误</a:t>
            </a:r>
          </a:p>
        </p:txBody>
      </p:sp>
      <p:sp>
        <p:nvSpPr>
          <p:cNvPr id="9" name="矩形 8"/>
          <p:cNvSpPr/>
          <p:nvPr/>
        </p:nvSpPr>
        <p:spPr>
          <a:xfrm>
            <a:off x="234042" y="1361898"/>
            <a:ext cx="117239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/>
              <a:t>    [</a:t>
            </a:r>
            <a:r>
              <a:rPr lang="en-US" altLang="zh-CN" sz="2800" dirty="0"/>
              <a:t>2019</a:t>
            </a:r>
            <a:r>
              <a:rPr lang="zh-CN" altLang="en-US" sz="2800" dirty="0"/>
              <a:t>惠州市高三调研</a:t>
            </a:r>
            <a:r>
              <a:rPr lang="en-US" altLang="zh-CN" sz="2800" dirty="0"/>
              <a:t>(</a:t>
            </a:r>
            <a:r>
              <a:rPr lang="zh-CN" altLang="en-US" sz="2800" dirty="0"/>
              <a:t>一</a:t>
            </a:r>
            <a:r>
              <a:rPr lang="en-US" altLang="zh-CN" sz="2800" dirty="0"/>
              <a:t>)]</a:t>
            </a:r>
            <a:r>
              <a:rPr lang="zh-CN" altLang="en-US" sz="2800" dirty="0"/>
              <a:t>过点</a:t>
            </a:r>
            <a:r>
              <a:rPr lang="en-US" altLang="zh-CN" sz="2800" i="1" dirty="0"/>
              <a:t>A</a:t>
            </a:r>
            <a:r>
              <a:rPr lang="en-US" altLang="zh-CN" sz="2800" dirty="0"/>
              <a:t>(3,5)</a:t>
            </a:r>
            <a:r>
              <a:rPr lang="zh-CN" altLang="en-US" sz="2800" dirty="0"/>
              <a:t>作圆</a:t>
            </a:r>
            <a:r>
              <a:rPr lang="en-US" altLang="zh-CN" sz="2800" i="1" dirty="0"/>
              <a:t>O</a:t>
            </a:r>
            <a:r>
              <a:rPr lang="en-US" altLang="zh-CN" sz="2800" dirty="0"/>
              <a:t>:</a:t>
            </a:r>
            <a:r>
              <a:rPr lang="en-US" altLang="zh-CN" sz="2800" i="1" dirty="0"/>
              <a:t>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y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-2</a:t>
            </a:r>
            <a:r>
              <a:rPr lang="en-US" altLang="zh-CN" sz="2800" i="1" dirty="0"/>
              <a:t>x</a:t>
            </a:r>
            <a:r>
              <a:rPr lang="en-US" altLang="zh-CN" sz="2800" dirty="0"/>
              <a:t>-4</a:t>
            </a:r>
            <a:r>
              <a:rPr lang="en-US" altLang="zh-CN" sz="2800" i="1" dirty="0"/>
              <a:t>y</a:t>
            </a:r>
            <a:r>
              <a:rPr lang="en-US" altLang="zh-CN" sz="2800" dirty="0"/>
              <a:t>+1=0</a:t>
            </a:r>
            <a:r>
              <a:rPr lang="zh-CN" altLang="en-US" sz="2800" dirty="0"/>
              <a:t>的切线</a:t>
            </a:r>
            <a:r>
              <a:rPr lang="en-US" altLang="zh-CN" sz="2800" dirty="0"/>
              <a:t>,</a:t>
            </a:r>
            <a:r>
              <a:rPr lang="zh-CN" altLang="en-US" sz="2800" dirty="0"/>
              <a:t>则切线的方程</a:t>
            </a:r>
            <a:r>
              <a:rPr lang="zh-CN" altLang="en-US" sz="2800" dirty="0" smtClean="0"/>
              <a:t>为</a:t>
            </a:r>
            <a:r>
              <a:rPr lang="zh-CN" altLang="en-US" sz="2800" u="sng" dirty="0" smtClean="0"/>
              <a:t>         </a:t>
            </a:r>
            <a:r>
              <a:rPr lang="en-US" altLang="zh-CN" sz="2800" dirty="0"/>
              <a:t>. 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234042" y="2948562"/>
            <a:ext cx="11500756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易错</a:t>
            </a:r>
            <a:r>
              <a:rPr lang="zh-CN" altLang="en-US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      </a:t>
            </a:r>
            <a:r>
              <a:rPr lang="zh-CN" altLang="en-US" sz="2800" dirty="0" smtClean="0"/>
              <a:t>解</a:t>
            </a:r>
            <a:r>
              <a:rPr lang="zh-CN" altLang="en-US" sz="2800" dirty="0"/>
              <a:t>本题容易出现的问题是忽略斜率不存在</a:t>
            </a:r>
            <a:r>
              <a:rPr lang="en-US" altLang="zh-CN" sz="2800" dirty="0"/>
              <a:t>,</a:t>
            </a:r>
            <a:r>
              <a:rPr lang="zh-CN" altLang="en-US" sz="2800" dirty="0"/>
              <a:t>即直线与圆相切的情况</a:t>
            </a:r>
            <a:r>
              <a:rPr lang="en-US" altLang="zh-CN" sz="2800" dirty="0"/>
              <a:t>,</a:t>
            </a:r>
            <a:r>
              <a:rPr lang="zh-CN" altLang="en-US" sz="2800" dirty="0"/>
              <a:t>而导致错误</a:t>
            </a:r>
            <a:r>
              <a:rPr lang="en-US" altLang="zh-CN" sz="2800" dirty="0" smtClean="0"/>
              <a:t>.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Rectangle 1"/>
              <p:cNvSpPr>
                <a:spLocks noChangeArrowheads="1"/>
              </p:cNvSpPr>
              <p:nvPr/>
            </p:nvSpPr>
            <p:spPr bwMode="auto">
              <a:xfrm>
                <a:off x="267480" y="117879"/>
                <a:ext cx="11311110" cy="67428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1" i="0" u="none" strike="noStrike" cap="none" normalizeH="0" baseline="0" dirty="0" smtClean="0">
                    <a:ln>
                      <a:noFill/>
                    </a:ln>
                    <a:solidFill>
                      <a:srgbClr val="DA251C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解析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 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圆</a:t>
                </a:r>
                <a:r>
                  <a:rPr lang="zh-CN" altLang="zh-CN" sz="2800" i="1" dirty="0"/>
                  <a:t>O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的标准方程为(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-1)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+(</a:t>
                </a:r>
                <a:r>
                  <a:rPr lang="zh-CN" altLang="zh-CN" sz="2800" i="1" dirty="0"/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-2)</a:t>
                </a:r>
                <a:r>
                  <a:rPr kumimoji="0" lang="zh-CN" altLang="zh-CN" sz="2800" b="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=4,其圆心为(1,2).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∵|</a:t>
                </a:r>
                <a:r>
                  <a:rPr lang="zh-CN" altLang="zh-CN" sz="2800" i="1" dirty="0"/>
                  <a:t>OA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(3−1</m:t>
                        </m:r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+(5−2</m:t>
                        </m:r>
                        <m:sSup>
                          <m:sSup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en-US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13</m:t>
                        </m:r>
                      </m:e>
                    </m:rad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&gt;2,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∴点</a:t>
                </a:r>
                <a:r>
                  <a:rPr lang="zh-CN" altLang="zh-CN" sz="2800" i="1" dirty="0"/>
                  <a:t>A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(3,5)在圆外.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当切线的斜率不存在时,直线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=3与圆相切,即切线方程为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-3=0;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当切线的斜率存在时,可设所求切线方程为</a:t>
                </a:r>
                <a:r>
                  <a:rPr lang="zh-CN" altLang="zh-CN" sz="2800" i="1" dirty="0"/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-5=</a:t>
                </a:r>
                <a:r>
                  <a:rPr lang="zh-CN" altLang="zh-CN" sz="2800" i="1" dirty="0"/>
                  <a:t>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i="1" dirty="0"/>
                  <a:t>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-3),即</a:t>
                </a:r>
                <a:r>
                  <a:rPr lang="zh-CN" altLang="zh-CN" sz="2800" i="1" dirty="0"/>
                  <a:t>kx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/>
                  <a:t>y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+5-3</a:t>
                </a:r>
                <a:r>
                  <a:rPr lang="zh-CN" altLang="zh-CN" sz="2800" i="1" dirty="0"/>
                  <a:t>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=0.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又圆心为(1,2),半径</a:t>
                </a:r>
                <a:r>
                  <a:rPr lang="zh-CN" altLang="zh-CN" sz="2800" i="1" dirty="0"/>
                  <a:t>r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=2,而圆心到切线的距离</a:t>
                </a:r>
                <a:r>
                  <a:rPr lang="zh-CN" altLang="zh-CN" sz="2800" i="1" dirty="0"/>
                  <a:t>d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3−2</m:t>
                            </m:r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e>
                        </m: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kumimoji="0" lang="en-US" altLang="zh-CN" sz="28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j-ea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rad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=2,即|3-2</a:t>
                </a:r>
                <a:r>
                  <a:rPr lang="zh-CN" altLang="zh-CN" sz="2800" i="1" dirty="0"/>
                  <a:t>k</a:t>
                </a: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|=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kumimoji="0" lang="zh-CN" altLang="zh-CN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,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i="1" dirty="0"/>
                  <a:t>k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  <m:r>
                      <a:rPr lang="zh-CN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cs typeface="Times New Roman" panose="02020603050405020304" pitchFamily="18" charset="0"/>
                  </a:rPr>
                  <a:t>,即切线方程为5</a:t>
                </a:r>
                <a:r>
                  <a:rPr lang="zh-CN" altLang="zh-CN" sz="2800" i="1" dirty="0"/>
                  <a:t>x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cs typeface="Times New Roman" panose="02020603050405020304" pitchFamily="18" charset="0"/>
                  </a:rPr>
                  <a:t>-12</a:t>
                </a:r>
                <a:r>
                  <a:rPr lang="zh-CN" altLang="zh-CN" sz="2800" i="1" dirty="0"/>
                  <a:t>y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cs typeface="Times New Roman" panose="02020603050405020304" pitchFamily="18" charset="0"/>
                  </a:rPr>
                  <a:t>+45=0.</a:t>
                </a:r>
                <a:endParaRPr lang="en-US" altLang="zh-CN" sz="2800" dirty="0">
                  <a:solidFill>
                    <a:srgbClr val="000000"/>
                  </a:solidFill>
                  <a:latin typeface="+mj-ea"/>
                  <a:cs typeface="Times New Roman" panose="02020603050405020304" pitchFamily="18" charset="0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cs typeface="Times New Roman" panose="02020603050405020304" pitchFamily="18" charset="0"/>
                  </a:rPr>
                  <a:t>综上可知,所求切线的方程为5</a:t>
                </a:r>
                <a:r>
                  <a:rPr lang="zh-CN" altLang="zh-CN" sz="2800" i="1" dirty="0"/>
                  <a:t>x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cs typeface="Times New Roman" panose="02020603050405020304" pitchFamily="18" charset="0"/>
                  </a:rPr>
                  <a:t>-12</a:t>
                </a:r>
                <a:r>
                  <a:rPr lang="zh-CN" altLang="zh-CN" sz="2800" i="1" dirty="0"/>
                  <a:t>y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cs typeface="Times New Roman" panose="02020603050405020304" pitchFamily="18" charset="0"/>
                  </a:rPr>
                  <a:t>+45=0或</a:t>
                </a:r>
                <a:r>
                  <a:rPr lang="zh-CN" altLang="zh-CN" sz="2800" i="1" dirty="0"/>
                  <a:t>x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j-ea"/>
                    <a:cs typeface="Times New Roman" panose="02020603050405020304" pitchFamily="18" charset="0"/>
                  </a:rPr>
                  <a:t>-3=0</a:t>
                </a:r>
                <a:r>
                  <a:rPr lang="zh-CN" altLang="zh-CN" sz="2800" dirty="0" smtClean="0">
                    <a:solidFill>
                      <a:srgbClr val="000000"/>
                    </a:solidFill>
                    <a:latin typeface="+mj-ea"/>
                    <a:cs typeface="Times New Roman" panose="02020603050405020304" pitchFamily="18" charset="0"/>
                  </a:rPr>
                  <a:t>.</a:t>
                </a:r>
                <a:endParaRPr kumimoji="0" lang="en-US" altLang="zh-CN" sz="2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7480" y="117879"/>
                <a:ext cx="11311110" cy="6742808"/>
              </a:xfrm>
              <a:prstGeom prst="rect">
                <a:avLst/>
              </a:prstGeom>
              <a:blipFill rotWithShape="0">
                <a:blip r:embed="rId2"/>
                <a:stretch>
                  <a:fillRect l="-1132" b="-99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41" name="Picture 5" descr="C:\Users\l\AppData\Local\Temp\ksohtml6632\wps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89642" y="982487"/>
            <a:ext cx="3810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l\AppData\Local\Temp\ksohtml6632\wps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00792" y="982487"/>
            <a:ext cx="95250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579" y="0"/>
            <a:ext cx="4908622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DA251C"/>
                </a:solidFill>
              </a:rPr>
              <a:t>方法</a:t>
            </a:r>
            <a:r>
              <a:rPr lang="zh-CN" altLang="zh-CN" sz="2800" dirty="0">
                <a:solidFill>
                  <a:srgbClr val="DA251C"/>
                </a:solidFill>
              </a:rPr>
              <a:t>　</a:t>
            </a:r>
            <a:r>
              <a:rPr lang="zh-CN" altLang="en-US" sz="2800" dirty="0">
                <a:solidFill>
                  <a:srgbClr val="DA251C"/>
                </a:solidFill>
              </a:rPr>
              <a:t>妙用直线系求直线方程</a:t>
            </a:r>
          </a:p>
        </p:txBody>
      </p:sp>
      <p:sp>
        <p:nvSpPr>
          <p:cNvPr id="13" name="矩形 12"/>
          <p:cNvSpPr/>
          <p:nvPr/>
        </p:nvSpPr>
        <p:spPr>
          <a:xfrm>
            <a:off x="234043" y="923548"/>
            <a:ext cx="117239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/>
              <a:t>    </a:t>
            </a:r>
            <a:r>
              <a:rPr lang="zh-CN" altLang="zh-CN" sz="2800" dirty="0" smtClean="0"/>
              <a:t>求</a:t>
            </a:r>
            <a:r>
              <a:rPr lang="zh-CN" altLang="zh-CN" sz="2800" dirty="0"/>
              <a:t>与直线</a:t>
            </a:r>
            <a:r>
              <a:rPr lang="en-US" altLang="zh-CN" sz="2800" dirty="0"/>
              <a:t>3</a:t>
            </a:r>
            <a:r>
              <a:rPr lang="en-US" altLang="zh-CN" sz="2800" i="1" dirty="0"/>
              <a:t>x</a:t>
            </a:r>
            <a:r>
              <a:rPr lang="en-US" altLang="zh-CN" sz="2800" dirty="0"/>
              <a:t>+4</a:t>
            </a:r>
            <a:r>
              <a:rPr lang="en-US" altLang="zh-CN" sz="2800" i="1" dirty="0"/>
              <a:t>y</a:t>
            </a:r>
            <a:r>
              <a:rPr lang="en-US" altLang="zh-CN" sz="2800" dirty="0"/>
              <a:t>+1=0</a:t>
            </a:r>
            <a:r>
              <a:rPr lang="zh-CN" altLang="zh-CN" sz="2800" dirty="0"/>
              <a:t>平行且过点</a:t>
            </a:r>
            <a:r>
              <a:rPr lang="en-US" altLang="zh-CN" sz="2800" dirty="0"/>
              <a:t>(1,2)</a:t>
            </a:r>
            <a:r>
              <a:rPr lang="zh-CN" altLang="zh-CN" sz="2800" dirty="0"/>
              <a:t>的直线</a:t>
            </a:r>
            <a:r>
              <a:rPr lang="en-US" altLang="zh-CN" sz="2800" i="1" dirty="0"/>
              <a:t>l</a:t>
            </a:r>
            <a:r>
              <a:rPr lang="zh-CN" altLang="zh-CN" sz="2800" dirty="0"/>
              <a:t>的方程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15" name="矩形 14"/>
          <p:cNvSpPr/>
          <p:nvPr/>
        </p:nvSpPr>
        <p:spPr>
          <a:xfrm>
            <a:off x="234043" y="1877654"/>
            <a:ext cx="115007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思维导引    </a:t>
            </a:r>
            <a:r>
              <a:rPr lang="zh-CN" altLang="zh-CN" sz="2800" dirty="0" smtClean="0"/>
              <a:t>因为</a:t>
            </a:r>
            <a:r>
              <a:rPr lang="zh-CN" altLang="zh-CN" sz="2800" dirty="0"/>
              <a:t>所求直线与</a:t>
            </a:r>
            <a:r>
              <a:rPr lang="en-US" altLang="zh-CN" sz="2800" dirty="0"/>
              <a:t>3</a:t>
            </a:r>
            <a:r>
              <a:rPr lang="en-US" altLang="zh-CN" sz="2800" i="1" dirty="0"/>
              <a:t>x</a:t>
            </a:r>
            <a:r>
              <a:rPr lang="en-US" altLang="zh-CN" sz="2800" dirty="0"/>
              <a:t>+4</a:t>
            </a:r>
            <a:r>
              <a:rPr lang="en-US" altLang="zh-CN" sz="2800" i="1" dirty="0"/>
              <a:t>y</a:t>
            </a:r>
            <a:r>
              <a:rPr lang="en-US" altLang="zh-CN" sz="2800" dirty="0"/>
              <a:t>+1=0</a:t>
            </a:r>
            <a:r>
              <a:rPr lang="zh-CN" altLang="zh-CN" sz="2800" dirty="0"/>
              <a:t>平行</a:t>
            </a:r>
            <a:r>
              <a:rPr lang="en-US" altLang="zh-CN" sz="2800" dirty="0"/>
              <a:t>,</a:t>
            </a:r>
            <a:r>
              <a:rPr lang="zh-CN" altLang="zh-CN" sz="2800" dirty="0"/>
              <a:t>因此</a:t>
            </a:r>
            <a:r>
              <a:rPr lang="en-US" altLang="zh-CN" sz="2800" dirty="0"/>
              <a:t>,</a:t>
            </a:r>
            <a:r>
              <a:rPr lang="zh-CN" altLang="zh-CN" sz="2800" dirty="0"/>
              <a:t>可设所求直线方程为</a:t>
            </a:r>
            <a:r>
              <a:rPr lang="en-US" altLang="zh-CN" sz="2800" dirty="0"/>
              <a:t>3</a:t>
            </a:r>
            <a:r>
              <a:rPr lang="en-US" altLang="zh-CN" sz="2800" i="1" dirty="0"/>
              <a:t>x+</a:t>
            </a:r>
            <a:r>
              <a:rPr lang="en-US" altLang="zh-CN" sz="2800" dirty="0"/>
              <a:t>4</a:t>
            </a:r>
            <a:r>
              <a:rPr lang="en-US" altLang="zh-CN" sz="2800" i="1" dirty="0"/>
              <a:t>y</a:t>
            </a:r>
            <a:r>
              <a:rPr lang="en-US" altLang="zh-CN" sz="2800" dirty="0"/>
              <a:t>+</a:t>
            </a:r>
            <a:r>
              <a:rPr lang="en-US" altLang="zh-CN" sz="2800" i="1" dirty="0"/>
              <a:t>c</a:t>
            </a:r>
            <a:r>
              <a:rPr lang="en-US" altLang="zh-CN" sz="2800" dirty="0"/>
              <a:t>=0(</a:t>
            </a:r>
            <a:r>
              <a:rPr lang="en-US" altLang="zh-CN" sz="2800" i="1" dirty="0"/>
              <a:t>c</a:t>
            </a:r>
            <a:r>
              <a:rPr lang="en-US" altLang="zh-CN" sz="2800" dirty="0"/>
              <a:t>≠1)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10" name="矩形 9"/>
          <p:cNvSpPr/>
          <p:nvPr/>
        </p:nvSpPr>
        <p:spPr>
          <a:xfrm>
            <a:off x="234043" y="3430461"/>
            <a:ext cx="1163410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解析</a:t>
            </a:r>
            <a:r>
              <a:rPr lang="zh-CN" altLang="en-US" sz="2800" dirty="0" smtClean="0"/>
              <a:t>    </a:t>
            </a:r>
            <a:r>
              <a:rPr lang="zh-CN" altLang="zh-CN" sz="2800" dirty="0" smtClean="0"/>
              <a:t>依题意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设所求直线方程为</a:t>
            </a:r>
            <a:r>
              <a:rPr lang="en-US" altLang="zh-CN" sz="2800" dirty="0" smtClean="0"/>
              <a:t>3</a:t>
            </a:r>
            <a:r>
              <a:rPr lang="en-US" altLang="zh-CN" sz="2800" i="1" dirty="0" smtClean="0"/>
              <a:t>x</a:t>
            </a:r>
            <a:r>
              <a:rPr lang="en-US" altLang="zh-CN" sz="2800" dirty="0" smtClean="0"/>
              <a:t>+4</a:t>
            </a:r>
            <a:r>
              <a:rPr lang="en-US" altLang="zh-CN" sz="2800" i="1" dirty="0" smtClean="0"/>
              <a:t>y</a:t>
            </a:r>
            <a:r>
              <a:rPr lang="en-US" altLang="zh-CN" sz="2800" dirty="0" smtClean="0"/>
              <a:t>+</a:t>
            </a:r>
            <a:r>
              <a:rPr lang="en-US" altLang="zh-CN" sz="2800" i="1" dirty="0" smtClean="0"/>
              <a:t>c</a:t>
            </a:r>
            <a:r>
              <a:rPr lang="en-US" altLang="zh-CN" sz="2800" dirty="0" smtClean="0"/>
              <a:t>=0(</a:t>
            </a:r>
            <a:r>
              <a:rPr lang="en-US" altLang="zh-CN" sz="2800" i="1" dirty="0" smtClean="0"/>
              <a:t>c</a:t>
            </a:r>
            <a:r>
              <a:rPr lang="en-US" altLang="zh-CN" sz="2800" dirty="0" smtClean="0"/>
              <a:t>≠1),</a:t>
            </a:r>
            <a:endParaRPr lang="zh-CN" altLang="zh-CN" sz="2800" dirty="0" smtClean="0"/>
          </a:p>
          <a:p>
            <a:pPr>
              <a:lnSpc>
                <a:spcPct val="150000"/>
              </a:lnSpc>
            </a:pPr>
            <a:r>
              <a:rPr lang="zh-CN" altLang="zh-CN" sz="2800" dirty="0" smtClean="0"/>
              <a:t>因为直线过点</a:t>
            </a:r>
            <a:r>
              <a:rPr lang="en-US" altLang="zh-CN" sz="2800" dirty="0" smtClean="0"/>
              <a:t>(1,2),</a:t>
            </a:r>
            <a:endParaRPr lang="zh-CN" altLang="zh-CN" sz="2800" dirty="0" smtClean="0"/>
          </a:p>
          <a:p>
            <a:pPr>
              <a:lnSpc>
                <a:spcPct val="150000"/>
              </a:lnSpc>
            </a:pPr>
            <a:r>
              <a:rPr lang="zh-CN" altLang="zh-CN" sz="2800" dirty="0" smtClean="0"/>
              <a:t>所以</a:t>
            </a:r>
            <a:r>
              <a:rPr lang="en-US" altLang="zh-CN" sz="2800" dirty="0" smtClean="0"/>
              <a:t>3×1+4×2+</a:t>
            </a:r>
            <a:r>
              <a:rPr lang="en-US" altLang="zh-CN" sz="2800" i="1" dirty="0" smtClean="0"/>
              <a:t>c</a:t>
            </a:r>
            <a:r>
              <a:rPr lang="en-US" altLang="zh-CN" sz="2800" dirty="0" smtClean="0"/>
              <a:t>=0,</a:t>
            </a:r>
            <a:r>
              <a:rPr lang="zh-CN" altLang="zh-CN" sz="2800" dirty="0" smtClean="0"/>
              <a:t>解得</a:t>
            </a:r>
            <a:r>
              <a:rPr lang="en-US" altLang="zh-CN" sz="2800" i="1" dirty="0" smtClean="0"/>
              <a:t>c</a:t>
            </a:r>
            <a:r>
              <a:rPr lang="en-US" altLang="zh-CN" sz="2800" dirty="0" smtClean="0"/>
              <a:t>=</a:t>
            </a:r>
            <a:r>
              <a:rPr lang="en-US" altLang="zh-CN" sz="2800" i="1" dirty="0" smtClean="0"/>
              <a:t>-</a:t>
            </a:r>
            <a:r>
              <a:rPr lang="en-US" altLang="zh-CN" sz="2800" dirty="0" smtClean="0"/>
              <a:t>11</a:t>
            </a:r>
            <a:r>
              <a:rPr lang="en-US" altLang="zh-CN" sz="2800" i="1" dirty="0" smtClean="0"/>
              <a:t>.</a:t>
            </a:r>
            <a:endParaRPr lang="zh-CN" altLang="zh-CN" sz="2800" dirty="0" smtClean="0"/>
          </a:p>
          <a:p>
            <a:pPr>
              <a:lnSpc>
                <a:spcPct val="150000"/>
              </a:lnSpc>
            </a:pPr>
            <a:r>
              <a:rPr lang="zh-CN" altLang="zh-CN" sz="2800" dirty="0" smtClean="0"/>
              <a:t>因此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所求直线方程为</a:t>
            </a:r>
            <a:r>
              <a:rPr lang="en-US" altLang="zh-CN" sz="2800" dirty="0" smtClean="0"/>
              <a:t>3</a:t>
            </a:r>
            <a:r>
              <a:rPr lang="en-US" altLang="zh-CN" sz="2800" i="1" dirty="0" smtClean="0"/>
              <a:t>x</a:t>
            </a:r>
            <a:r>
              <a:rPr lang="en-US" altLang="zh-CN" sz="2800" dirty="0" smtClean="0"/>
              <a:t>+4</a:t>
            </a:r>
            <a:r>
              <a:rPr lang="en-US" altLang="zh-CN" sz="2800" i="1" dirty="0" smtClean="0"/>
              <a:t>y-</a:t>
            </a:r>
            <a:r>
              <a:rPr lang="en-US" altLang="zh-CN" sz="2800" dirty="0" smtClean="0"/>
              <a:t>11=0</a:t>
            </a:r>
            <a:r>
              <a:rPr lang="en-US" altLang="zh-CN" sz="2800" i="1" dirty="0" smtClean="0"/>
              <a:t>.</a:t>
            </a:r>
            <a:endParaRPr lang="zh-CN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34043" y="265049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2</a:t>
            </a:r>
            <a:r>
              <a:rPr lang="en-US" altLang="zh-CN" sz="2800" b="1" i="1" dirty="0"/>
              <a:t>.</a:t>
            </a:r>
            <a:r>
              <a:rPr lang="zh-CN" altLang="zh-CN" sz="2800" b="1" dirty="0"/>
              <a:t>垂直直线</a:t>
            </a:r>
            <a:r>
              <a:rPr lang="zh-CN" altLang="zh-CN" sz="2800" b="1" dirty="0" smtClean="0"/>
              <a:t>系</a:t>
            </a:r>
            <a:endParaRPr lang="zh-CN" altLang="zh-CN" sz="2800" b="1" dirty="0"/>
          </a:p>
        </p:txBody>
      </p:sp>
      <p:sp>
        <p:nvSpPr>
          <p:cNvPr id="12" name="矩形 11"/>
          <p:cNvSpPr/>
          <p:nvPr/>
        </p:nvSpPr>
        <p:spPr>
          <a:xfrm>
            <a:off x="234042" y="1148217"/>
            <a:ext cx="117239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     </a:t>
            </a:r>
            <a:r>
              <a:rPr lang="zh-CN" altLang="zh-CN" sz="2800" dirty="0" smtClean="0"/>
              <a:t>求</a:t>
            </a:r>
            <a:r>
              <a:rPr lang="zh-CN" altLang="zh-CN" sz="2800" dirty="0"/>
              <a:t>经过</a:t>
            </a:r>
            <a:r>
              <a:rPr lang="en-US" altLang="zh-CN" sz="2800" i="1" dirty="0"/>
              <a:t>A</a:t>
            </a:r>
            <a:r>
              <a:rPr lang="en-US" altLang="zh-CN" sz="2800" dirty="0"/>
              <a:t>(2,1),</a:t>
            </a:r>
            <a:r>
              <a:rPr lang="zh-CN" altLang="zh-CN" sz="2800" dirty="0"/>
              <a:t>且与直线</a:t>
            </a:r>
            <a:r>
              <a:rPr lang="en-US" altLang="zh-CN" sz="2800" dirty="0"/>
              <a:t>2</a:t>
            </a:r>
            <a:r>
              <a:rPr lang="en-US" altLang="zh-CN" sz="2800" i="1" dirty="0"/>
              <a:t>x</a:t>
            </a:r>
            <a:r>
              <a:rPr lang="en-US" altLang="zh-CN" sz="2800" dirty="0"/>
              <a:t>+</a:t>
            </a:r>
            <a:r>
              <a:rPr lang="en-US" altLang="zh-CN" sz="2800" i="1" dirty="0"/>
              <a:t>y-</a:t>
            </a:r>
            <a:r>
              <a:rPr lang="en-US" altLang="zh-CN" sz="2800" dirty="0"/>
              <a:t>10=0</a:t>
            </a:r>
            <a:r>
              <a:rPr lang="zh-CN" altLang="zh-CN" sz="2800" dirty="0"/>
              <a:t>垂直的直线</a:t>
            </a:r>
            <a:r>
              <a:rPr lang="en-US" altLang="zh-CN" sz="2800" i="1" dirty="0"/>
              <a:t>l</a:t>
            </a:r>
            <a:r>
              <a:rPr lang="zh-CN" altLang="zh-CN" sz="2800" dirty="0"/>
              <a:t>的方程</a:t>
            </a:r>
            <a:r>
              <a:rPr lang="en-US" altLang="zh-CN" sz="2800" i="1" dirty="0" smtClean="0"/>
              <a:t>.</a:t>
            </a:r>
            <a:endParaRPr lang="zh-CN" altLang="zh-CN" sz="2800" dirty="0"/>
          </a:p>
        </p:txBody>
      </p:sp>
      <p:sp>
        <p:nvSpPr>
          <p:cNvPr id="14" name="矩形 13"/>
          <p:cNvSpPr/>
          <p:nvPr/>
        </p:nvSpPr>
        <p:spPr>
          <a:xfrm>
            <a:off x="174368" y="2284041"/>
            <a:ext cx="1162010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思维导引    </a:t>
            </a:r>
            <a:r>
              <a:rPr lang="zh-CN" altLang="en-US" sz="2800" dirty="0" smtClean="0"/>
              <a:t>依据</a:t>
            </a:r>
            <a:r>
              <a:rPr lang="zh-CN" altLang="en-US" sz="2800" dirty="0"/>
              <a:t>两直线垂直的条件设出方程</a:t>
            </a:r>
            <a:r>
              <a:rPr lang="en-US" altLang="zh-CN" sz="2800" dirty="0"/>
              <a:t>,</a:t>
            </a:r>
            <a:r>
              <a:rPr lang="zh-CN" altLang="en-US" sz="2800" dirty="0"/>
              <a:t>再由待定系数法求解</a:t>
            </a:r>
            <a:r>
              <a:rPr lang="en-US" altLang="zh-CN" sz="2800" dirty="0" smtClean="0"/>
              <a:t>.</a:t>
            </a:r>
            <a:endParaRPr lang="zh-CN" altLang="zh-CN" sz="2800" dirty="0"/>
          </a:p>
        </p:txBody>
      </p:sp>
      <p:sp>
        <p:nvSpPr>
          <p:cNvPr id="8" name="矩形 7"/>
          <p:cNvSpPr/>
          <p:nvPr/>
        </p:nvSpPr>
        <p:spPr>
          <a:xfrm>
            <a:off x="234042" y="3290599"/>
            <a:ext cx="1163410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解析</a:t>
            </a:r>
            <a:r>
              <a:rPr lang="zh-CN" altLang="en-US" sz="2800" dirty="0" smtClean="0"/>
              <a:t>    </a:t>
            </a:r>
            <a:r>
              <a:rPr lang="zh-CN" altLang="zh-CN" sz="2800" dirty="0" smtClean="0"/>
              <a:t>因为</a:t>
            </a:r>
            <a:r>
              <a:rPr lang="zh-CN" altLang="zh-CN" sz="2800" dirty="0"/>
              <a:t>所求直线与直线</a:t>
            </a:r>
            <a:r>
              <a:rPr lang="en-US" altLang="zh-CN" sz="2800" dirty="0"/>
              <a:t>2</a:t>
            </a:r>
            <a:r>
              <a:rPr lang="en-US" altLang="zh-CN" sz="2800" i="1" dirty="0"/>
              <a:t>x+y-</a:t>
            </a:r>
            <a:r>
              <a:rPr lang="en-US" altLang="zh-CN" sz="2800" dirty="0"/>
              <a:t>10</a:t>
            </a:r>
            <a:r>
              <a:rPr lang="en-US" altLang="zh-CN" sz="2800" i="1" dirty="0"/>
              <a:t>=</a:t>
            </a:r>
            <a:r>
              <a:rPr lang="en-US" altLang="zh-CN" sz="2800" dirty="0"/>
              <a:t>0</a:t>
            </a:r>
            <a:r>
              <a:rPr lang="zh-CN" altLang="zh-CN" sz="2800" dirty="0"/>
              <a:t>垂直</a:t>
            </a:r>
            <a:r>
              <a:rPr lang="en-US" altLang="zh-CN" sz="2800" dirty="0"/>
              <a:t>,</a:t>
            </a:r>
            <a:r>
              <a:rPr lang="zh-CN" altLang="zh-CN" sz="2800" dirty="0"/>
              <a:t>所以设该直线方程为</a:t>
            </a:r>
            <a:r>
              <a:rPr lang="en-US" altLang="zh-CN" sz="2800" i="1" dirty="0" smtClean="0"/>
              <a:t>x-</a:t>
            </a:r>
            <a:r>
              <a:rPr lang="en-US" altLang="zh-CN" sz="2800" dirty="0" smtClean="0"/>
              <a:t>2</a:t>
            </a:r>
            <a:r>
              <a:rPr lang="en-US" altLang="zh-CN" sz="2800" i="1" dirty="0" smtClean="0"/>
              <a:t>y+C</a:t>
            </a:r>
            <a:r>
              <a:rPr lang="en-US" altLang="zh-CN" sz="2800" baseline="-25000" dirty="0" smtClean="0"/>
              <a:t>1</a:t>
            </a:r>
          </a:p>
          <a:p>
            <a:pPr>
              <a:lnSpc>
                <a:spcPct val="150000"/>
              </a:lnSpc>
            </a:pPr>
            <a:r>
              <a:rPr lang="en-US" altLang="zh-CN" sz="2800" i="1" dirty="0" smtClean="0"/>
              <a:t>=</a:t>
            </a:r>
            <a:r>
              <a:rPr lang="en-US" altLang="zh-CN" sz="2800" dirty="0"/>
              <a:t>0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又</a:t>
            </a:r>
            <a:r>
              <a:rPr lang="zh-CN" altLang="zh-CN" sz="2800" dirty="0"/>
              <a:t>直线过点</a:t>
            </a:r>
            <a:r>
              <a:rPr lang="en-US" altLang="zh-CN" sz="2800" dirty="0"/>
              <a:t>(2,1),</a:t>
            </a:r>
            <a:r>
              <a:rPr lang="zh-CN" altLang="zh-CN" sz="2800" dirty="0"/>
              <a:t>所以有</a:t>
            </a:r>
            <a:r>
              <a:rPr lang="en-US" altLang="zh-CN" sz="2800" dirty="0"/>
              <a:t>2</a:t>
            </a:r>
            <a:r>
              <a:rPr lang="en-US" altLang="zh-CN" sz="2800" i="1" dirty="0"/>
              <a:t>-</a:t>
            </a:r>
            <a:r>
              <a:rPr lang="en-US" altLang="zh-CN" sz="2800" dirty="0"/>
              <a:t>2</a:t>
            </a:r>
            <a:r>
              <a:rPr lang="en-US" altLang="zh-CN" sz="2800" i="1" dirty="0"/>
              <a:t>×</a:t>
            </a:r>
            <a:r>
              <a:rPr lang="en-US" altLang="zh-CN" sz="2800" dirty="0"/>
              <a:t>1</a:t>
            </a:r>
            <a:r>
              <a:rPr lang="en-US" altLang="zh-CN" sz="2800" i="1" dirty="0"/>
              <a:t>+C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=</a:t>
            </a:r>
            <a:r>
              <a:rPr lang="en-US" altLang="zh-CN" sz="2800" dirty="0"/>
              <a:t>0,</a:t>
            </a:r>
            <a:r>
              <a:rPr lang="zh-CN" altLang="zh-CN" sz="2800" dirty="0"/>
              <a:t>解得</a:t>
            </a:r>
            <a:r>
              <a:rPr lang="en-US" altLang="zh-CN" sz="2800" i="1" dirty="0"/>
              <a:t>C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=</a:t>
            </a:r>
            <a:r>
              <a:rPr lang="en-US" altLang="zh-CN" sz="2800" dirty="0"/>
              <a:t>0,</a:t>
            </a:r>
            <a:r>
              <a:rPr lang="zh-CN" altLang="zh-CN" sz="2800" dirty="0"/>
              <a:t>所以所求直线方程为</a:t>
            </a:r>
            <a:r>
              <a:rPr lang="en-US" altLang="zh-CN" sz="2800" i="1" dirty="0"/>
              <a:t>x-</a:t>
            </a:r>
            <a:r>
              <a:rPr lang="en-US" altLang="zh-CN" sz="2800" dirty="0"/>
              <a:t>2</a:t>
            </a:r>
            <a:r>
              <a:rPr lang="en-US" altLang="zh-CN" sz="2800" i="1" dirty="0"/>
              <a:t>y=</a:t>
            </a:r>
            <a:r>
              <a:rPr lang="en-US" altLang="zh-CN" sz="2800" dirty="0"/>
              <a:t>0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34043" y="265049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3.</a:t>
            </a:r>
            <a:r>
              <a:rPr lang="zh-CN" altLang="en-US" sz="2800" b="1" dirty="0"/>
              <a:t>过直线交点的直线系</a:t>
            </a:r>
            <a:endParaRPr lang="zh-CN" altLang="zh-CN" sz="2800" b="1" dirty="0"/>
          </a:p>
        </p:txBody>
      </p:sp>
      <p:sp>
        <p:nvSpPr>
          <p:cNvPr id="12" name="矩形 11"/>
          <p:cNvSpPr/>
          <p:nvPr/>
        </p:nvSpPr>
        <p:spPr>
          <a:xfrm>
            <a:off x="234043" y="1260999"/>
            <a:ext cx="11723913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 smtClean="0">
                <a:solidFill>
                  <a:srgbClr val="DA251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      </a:t>
            </a:r>
            <a:r>
              <a:rPr lang="zh-CN" altLang="zh-CN" sz="2800" dirty="0" smtClean="0"/>
              <a:t>求</a:t>
            </a:r>
            <a:r>
              <a:rPr lang="zh-CN" altLang="zh-CN" sz="2800" dirty="0"/>
              <a:t>经过直线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:3</a:t>
            </a:r>
            <a:r>
              <a:rPr lang="en-US" altLang="zh-CN" sz="2800" i="1" dirty="0"/>
              <a:t>x</a:t>
            </a:r>
            <a:r>
              <a:rPr lang="en-US" altLang="zh-CN" sz="2800" dirty="0"/>
              <a:t>+2</a:t>
            </a:r>
            <a:r>
              <a:rPr lang="en-US" altLang="zh-CN" sz="2800" i="1" dirty="0"/>
              <a:t>y-</a:t>
            </a:r>
            <a:r>
              <a:rPr lang="en-US" altLang="zh-CN" sz="2800" dirty="0"/>
              <a:t>1=0</a:t>
            </a:r>
            <a:r>
              <a:rPr lang="zh-CN" altLang="zh-CN" sz="2800" dirty="0"/>
              <a:t>和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:5</a:t>
            </a:r>
            <a:r>
              <a:rPr lang="en-US" altLang="zh-CN" sz="2800" i="1" dirty="0"/>
              <a:t>x</a:t>
            </a:r>
            <a:r>
              <a:rPr lang="en-US" altLang="zh-CN" sz="2800" dirty="0"/>
              <a:t>+2</a:t>
            </a:r>
            <a:r>
              <a:rPr lang="en-US" altLang="zh-CN" sz="2800" i="1" dirty="0"/>
              <a:t>y</a:t>
            </a:r>
            <a:r>
              <a:rPr lang="en-US" altLang="zh-CN" sz="2800" dirty="0"/>
              <a:t>+1=0</a:t>
            </a:r>
            <a:r>
              <a:rPr lang="zh-CN" altLang="zh-CN" sz="2800" dirty="0"/>
              <a:t>的交点</a:t>
            </a:r>
            <a:r>
              <a:rPr lang="en-US" altLang="zh-CN" sz="2800" dirty="0"/>
              <a:t>,</a:t>
            </a:r>
            <a:r>
              <a:rPr lang="zh-CN" altLang="zh-CN" sz="2800" dirty="0"/>
              <a:t>且垂直于直线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3</a:t>
            </a:r>
            <a:r>
              <a:rPr lang="en-US" altLang="zh-CN" sz="2800" dirty="0"/>
              <a:t>:3</a:t>
            </a:r>
            <a:r>
              <a:rPr lang="en-US" altLang="zh-CN" sz="2800" i="1" dirty="0"/>
              <a:t>x-</a:t>
            </a:r>
            <a:r>
              <a:rPr lang="en-US" altLang="zh-CN" sz="2800" dirty="0"/>
              <a:t>5</a:t>
            </a:r>
            <a:r>
              <a:rPr lang="en-US" altLang="zh-CN" sz="2800" i="1" dirty="0"/>
              <a:t>y</a:t>
            </a:r>
            <a:r>
              <a:rPr lang="en-US" altLang="zh-CN" sz="2800" dirty="0"/>
              <a:t>+6=0</a:t>
            </a:r>
            <a:r>
              <a:rPr lang="zh-CN" altLang="zh-CN" sz="2800" dirty="0"/>
              <a:t>的直线</a:t>
            </a:r>
            <a:r>
              <a:rPr lang="en-US" altLang="zh-CN" sz="2800" i="1" dirty="0"/>
              <a:t>l</a:t>
            </a:r>
            <a:r>
              <a:rPr lang="zh-CN" altLang="zh-CN" sz="2800" dirty="0"/>
              <a:t>的方程</a:t>
            </a:r>
            <a:r>
              <a:rPr lang="en-US" altLang="zh-CN" sz="2800" i="1" dirty="0" smtClean="0"/>
              <a:t>.</a:t>
            </a:r>
            <a:endParaRPr lang="zh-CN" altLang="zh-CN" sz="2800" dirty="0"/>
          </a:p>
        </p:txBody>
      </p:sp>
      <p:sp>
        <p:nvSpPr>
          <p:cNvPr id="15" name="矩形 14"/>
          <p:cNvSpPr/>
          <p:nvPr/>
        </p:nvSpPr>
        <p:spPr>
          <a:xfrm>
            <a:off x="123874" y="3799245"/>
            <a:ext cx="115007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DA251C"/>
                </a:solidFill>
              </a:rPr>
              <a:t>思维导引      </a:t>
            </a:r>
            <a:r>
              <a:rPr lang="zh-CN" altLang="zh-CN" sz="2800" dirty="0" smtClean="0"/>
              <a:t>可</a:t>
            </a:r>
            <a:r>
              <a:rPr lang="zh-CN" altLang="zh-CN" sz="2800" dirty="0"/>
              <a:t>先求出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1</a:t>
            </a:r>
            <a:r>
              <a:rPr lang="zh-CN" altLang="zh-CN" sz="2800" dirty="0"/>
              <a:t>与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2</a:t>
            </a:r>
            <a:r>
              <a:rPr lang="zh-CN" altLang="zh-CN" sz="2800" dirty="0"/>
              <a:t>的交点</a:t>
            </a:r>
            <a:r>
              <a:rPr lang="en-US" altLang="zh-CN" sz="2800" dirty="0"/>
              <a:t>,</a:t>
            </a:r>
            <a:r>
              <a:rPr lang="zh-CN" altLang="zh-CN" sz="2800" dirty="0"/>
              <a:t>再用点斜式求解</a:t>
            </a:r>
            <a:r>
              <a:rPr lang="en-US" altLang="zh-CN" sz="2800" dirty="0"/>
              <a:t>,</a:t>
            </a:r>
            <a:r>
              <a:rPr lang="zh-CN" altLang="zh-CN" sz="2800" dirty="0"/>
              <a:t>也可利用直线系方程求解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矩形 15">
                <a:extLst>
                  <a:ext uri="{FF2B5EF4-FFF2-40B4-BE49-F238E27FC236}">
                    <a14:artisticCrisscrossEtching xmlns="" id="{92ED32B7-0C39-49E8-991C-31D7144D9FD3}"/>
                  </a:ext>
                </a:extLst>
              </p:cNvPr>
              <p:cNvSpPr/>
              <p:nvPr/>
            </p:nvSpPr>
            <p:spPr>
              <a:xfrm>
                <a:off x="323850" y="767695"/>
                <a:ext cx="11634106" cy="40665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DA251C"/>
                    </a:solidFill>
                  </a:rPr>
                  <a:t>解析</a:t>
                </a:r>
                <a:r>
                  <a:rPr lang="zh-CN" altLang="en-US" sz="2800" b="1" dirty="0" smtClean="0"/>
                  <a:t>    </a:t>
                </a:r>
                <a:r>
                  <a:rPr lang="zh-CN" altLang="zh-CN" sz="2800" b="1" dirty="0" smtClean="0"/>
                  <a:t>解法</a:t>
                </a:r>
                <a:r>
                  <a:rPr lang="zh-CN" altLang="zh-CN" sz="2800" b="1" dirty="0"/>
                  <a:t>一</a:t>
                </a:r>
                <a:r>
                  <a:rPr lang="zh-CN" altLang="zh-CN" sz="2800" b="1" i="1" dirty="0"/>
                  <a:t>　</a:t>
                </a:r>
                <a:r>
                  <a:rPr lang="zh-CN" altLang="zh-CN" sz="2800" dirty="0"/>
                  <a:t>将直线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2</a:t>
                </a:r>
                <a:r>
                  <a:rPr lang="zh-CN" altLang="zh-CN" sz="2800" dirty="0"/>
                  <a:t>的方程联立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1=0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+1=0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=2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即直线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2</a:t>
                </a:r>
                <a:r>
                  <a:rPr lang="zh-CN" altLang="zh-CN" sz="2800" dirty="0"/>
                  <a:t>的交点为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1,2)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由题意得直线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3</a:t>
                </a:r>
                <a:r>
                  <a:rPr lang="zh-CN" altLang="zh-CN" sz="2800" dirty="0"/>
                  <a:t>的斜率为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又直线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dirty="0"/>
                  <a:t>⊥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的斜率为</a:t>
                </a:r>
                <a:r>
                  <a:rPr lang="en-US" altLang="zh-CN" sz="2800" i="1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则直线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的方程是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1),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6" name="矩形 15">
                <a:extLst>
                  <a:ext uri="{FF2B5EF4-FFF2-40B4-BE49-F238E27FC236}">
                    <a14:artisticCrisscrossEtching xmlns:a14="http://schemas.microsoft.com/office/drawing/2010/main" xmlns="" id="{92ED32B7-0C39-49E8-991C-31D7144D9F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767695"/>
                <a:ext cx="11634106" cy="4066562"/>
              </a:xfrm>
              <a:prstGeom prst="rect">
                <a:avLst/>
              </a:prstGeom>
              <a:blipFill rotWithShape="0">
                <a:blip r:embed="rId2"/>
                <a:stretch>
                  <a:fillRect l="-1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矩形 15">
                <a:extLst>
                  <a:ext uri="{FF2B5EF4-FFF2-40B4-BE49-F238E27FC236}">
                    <a14:artisticCrisscrossEtching xmlns="" id="{92ED32B7-0C39-49E8-991C-31D7144D9FD3}"/>
                  </a:ext>
                </a:extLst>
              </p:cNvPr>
              <p:cNvSpPr/>
              <p:nvPr/>
            </p:nvSpPr>
            <p:spPr>
              <a:xfrm>
                <a:off x="323850" y="767695"/>
                <a:ext cx="11634106" cy="41193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/>
                  <a:t>解法二</a:t>
                </a:r>
                <a:r>
                  <a:rPr lang="zh-CN" altLang="zh-CN" sz="2800" i="1" dirty="0"/>
                  <a:t>　</a:t>
                </a:r>
                <a:r>
                  <a:rPr lang="zh-CN" altLang="zh-CN" sz="2800" dirty="0"/>
                  <a:t>由于</a:t>
                </a:r>
                <a:r>
                  <a:rPr lang="en-US" altLang="zh-CN" sz="2800" i="1" dirty="0"/>
                  <a:t>l</a:t>
                </a:r>
                <a:r>
                  <a:rPr lang="en-US" altLang="zh-CN" sz="2800" dirty="0"/>
                  <a:t>⊥ 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所以可设直线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的方程是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y+C=</a:t>
                </a:r>
                <a:r>
                  <a:rPr lang="en-US" altLang="zh-CN" sz="2800" dirty="0"/>
                  <a:t>0,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将直线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2</a:t>
                </a:r>
                <a:r>
                  <a:rPr lang="zh-CN" altLang="zh-CN" sz="2800" dirty="0"/>
                  <a:t>的方程联立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1=0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+1=0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=2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即直线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2</a:t>
                </a:r>
                <a:r>
                  <a:rPr lang="zh-CN" altLang="zh-CN" sz="2800" dirty="0"/>
                  <a:t>的交点为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1,2),</a:t>
                </a:r>
                <a:r>
                  <a:rPr lang="zh-CN" altLang="zh-CN" sz="2800" dirty="0"/>
                  <a:t>则点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1,2)</a:t>
                </a:r>
                <a:r>
                  <a:rPr lang="zh-CN" altLang="zh-CN" sz="2800" dirty="0"/>
                  <a:t>在直线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上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1)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×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+C=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C=-</a:t>
                </a:r>
                <a:r>
                  <a:rPr lang="en-US" altLang="zh-CN" sz="2800" dirty="0"/>
                  <a:t>1,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的方程为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767695"/>
                <a:ext cx="11634106" cy="4119397"/>
              </a:xfrm>
              <a:prstGeom prst="rect">
                <a:avLst/>
              </a:prstGeom>
              <a:blipFill rotWithShape="1">
                <a:blip r:embed="rId2"/>
                <a:stretch>
                  <a:fillRect l="-1048" b="-13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矩形 15">
                <a:extLst>
                  <a:ext uri="{FF2B5EF4-FFF2-40B4-BE49-F238E27FC236}">
                    <a14:artisticCrisscrossEtching xmlns="" id="{92ED32B7-0C39-49E8-991C-31D7144D9FD3}"/>
                  </a:ext>
                </a:extLst>
              </p:cNvPr>
              <p:cNvSpPr/>
              <p:nvPr/>
            </p:nvSpPr>
            <p:spPr>
              <a:xfrm>
                <a:off x="323850" y="736746"/>
                <a:ext cx="11634106" cy="29648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/>
                  <a:t>解法三</a:t>
                </a:r>
                <a:r>
                  <a:rPr lang="zh-CN" altLang="zh-CN" sz="2800" i="1" dirty="0"/>
                  <a:t>　</a:t>
                </a:r>
                <a:r>
                  <a:rPr lang="zh-CN" altLang="zh-CN" sz="2800" dirty="0"/>
                  <a:t>设直线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的方程为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+λ</a:t>
                </a:r>
                <a:r>
                  <a:rPr lang="en-US" altLang="zh-CN" sz="2800" dirty="0"/>
                  <a:t>(5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y+</a:t>
                </a:r>
                <a:r>
                  <a:rPr lang="en-US" altLang="zh-CN" sz="2800" dirty="0"/>
                  <a:t>1)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整理得</a:t>
                </a:r>
                <a:r>
                  <a:rPr lang="en-US" altLang="zh-CN" sz="2800" dirty="0"/>
                  <a:t>(3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λ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(2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λ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y+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+λ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由于</a:t>
                </a:r>
                <a:r>
                  <a:rPr lang="en-US" altLang="zh-CN" sz="2800" i="1" dirty="0"/>
                  <a:t>l</a:t>
                </a:r>
                <a:r>
                  <a:rPr lang="en-US" altLang="zh-CN" sz="2800" dirty="0"/>
                  <a:t>⊥ </a:t>
                </a:r>
                <a:r>
                  <a:rPr lang="en-US" altLang="zh-CN" sz="2800" i="1" dirty="0"/>
                  <a:t>l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3(3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λ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-</a:t>
                </a:r>
                <a:r>
                  <a:rPr lang="en-US" altLang="zh-CN" sz="2800" dirty="0"/>
                  <a:t>5(2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λ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λ=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所以直线</a:t>
                </a:r>
                <a:r>
                  <a:rPr lang="en-US" altLang="zh-CN" sz="2800" i="1" dirty="0"/>
                  <a:t>l</a:t>
                </a:r>
                <a:r>
                  <a:rPr lang="zh-CN" altLang="zh-CN" sz="2800" dirty="0"/>
                  <a:t>的方程为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x+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y-</a:t>
                </a:r>
                <a:r>
                  <a:rPr lang="en-US" altLang="zh-CN" sz="2800" dirty="0"/>
                  <a:t>1</a:t>
                </a:r>
                <a:r>
                  <a:rPr lang="en-US" altLang="zh-CN" sz="2800" i="1" dirty="0"/>
                  <a:t>=</a:t>
                </a:r>
                <a:r>
                  <a:rPr lang="en-US" altLang="zh-CN" sz="2800" dirty="0"/>
                  <a:t>0</a:t>
                </a:r>
                <a:r>
                  <a:rPr lang="en-US" altLang="zh-CN" sz="2800" i="1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16" name="矩形 15">
                <a:extLst>
                  <a:ext uri="{FF2B5EF4-FFF2-40B4-BE49-F238E27FC236}">
                    <a14:artisticCrisscrossEtching xmlns:a14="http://schemas.microsoft.com/office/drawing/2010/main" xmlns="" id="{92ED32B7-0C39-49E8-991C-31D7144D9F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736746"/>
                <a:ext cx="11634106" cy="2964851"/>
              </a:xfrm>
              <a:prstGeom prst="rect">
                <a:avLst/>
              </a:prstGeom>
              <a:blipFill rotWithShape="0">
                <a:blip r:embed="rId2"/>
                <a:stretch>
                  <a:fillRect l="-1048" b="-1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323850" y="4001741"/>
            <a:ext cx="1163410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点评</a:t>
            </a:r>
            <a:r>
              <a:rPr lang="zh-CN" altLang="en-US" sz="2800" dirty="0" smtClean="0"/>
              <a:t>    </a:t>
            </a:r>
            <a:r>
              <a:rPr lang="zh-CN" altLang="zh-CN" sz="2800" dirty="0" smtClean="0"/>
              <a:t>本题</a:t>
            </a:r>
            <a:r>
              <a:rPr lang="zh-CN" altLang="zh-CN" sz="2800" dirty="0"/>
              <a:t>中的解法二、解法三均是利用直线系设出直线</a:t>
            </a:r>
            <a:r>
              <a:rPr lang="en-US" altLang="zh-CN" sz="2800" i="1" dirty="0"/>
              <a:t>l</a:t>
            </a:r>
            <a:r>
              <a:rPr lang="zh-CN" altLang="zh-CN" sz="2800" dirty="0"/>
              <a:t>的方程</a:t>
            </a:r>
            <a:r>
              <a:rPr lang="en-US" altLang="zh-CN" sz="2800" dirty="0"/>
              <a:t>,</a:t>
            </a:r>
            <a:r>
              <a:rPr lang="zh-CN" altLang="zh-CN" sz="2800" dirty="0"/>
              <a:t>而解法三是利用相交直线系设出方程</a:t>
            </a:r>
            <a:r>
              <a:rPr lang="en-US" altLang="zh-CN" sz="2800" dirty="0"/>
              <a:t>,</a:t>
            </a:r>
            <a:r>
              <a:rPr lang="zh-CN" altLang="zh-CN" sz="2800" dirty="0"/>
              <a:t>避免了求直线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1</a:t>
            </a:r>
            <a:r>
              <a:rPr lang="zh-CN" altLang="zh-CN" sz="2800" dirty="0"/>
              <a:t>与</a:t>
            </a:r>
            <a:r>
              <a:rPr lang="en-US" altLang="zh-CN" sz="2800" i="1" dirty="0"/>
              <a:t>l</a:t>
            </a:r>
            <a:r>
              <a:rPr lang="en-US" altLang="zh-CN" sz="2800" baseline="-25000" dirty="0"/>
              <a:t>2</a:t>
            </a:r>
            <a:r>
              <a:rPr lang="zh-CN" altLang="zh-CN" sz="2800" dirty="0"/>
              <a:t>的交点坐标</a:t>
            </a:r>
            <a:r>
              <a:rPr lang="en-US" altLang="zh-CN" sz="2800" dirty="0"/>
              <a:t>,</a:t>
            </a:r>
            <a:r>
              <a:rPr lang="zh-CN" altLang="zh-CN" sz="2800" dirty="0"/>
              <a:t>方便简捷</a:t>
            </a:r>
            <a:r>
              <a:rPr lang="en-US" altLang="zh-CN" sz="2800" dirty="0"/>
              <a:t>,</a:t>
            </a:r>
            <a:r>
              <a:rPr lang="zh-CN" altLang="zh-CN" sz="2800" dirty="0"/>
              <a:t>是最优解法</a:t>
            </a:r>
            <a:r>
              <a:rPr lang="en-US" altLang="zh-CN" sz="2800" i="1" dirty="0"/>
              <a:t>.</a:t>
            </a:r>
            <a:endParaRPr lang="zh-CN" altLang="zh-CN" sz="2800" dirty="0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C267EB8-8C8E-4B12-91AD-30368675FF65}"/>
              </a:ext>
            </a:extLst>
          </p:cNvPr>
          <p:cNvSpPr/>
          <p:nvPr/>
        </p:nvSpPr>
        <p:spPr>
          <a:xfrm>
            <a:off x="234043" y="244825"/>
            <a:ext cx="1172391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</a:rPr>
              <a:t>归纳总结                                  </a:t>
            </a:r>
            <a:r>
              <a:rPr lang="zh-CN" altLang="zh-CN" sz="2800" b="1" dirty="0" smtClean="0">
                <a:solidFill>
                  <a:prstClr val="black"/>
                </a:solidFill>
              </a:rPr>
              <a:t>常见</a:t>
            </a:r>
            <a:r>
              <a:rPr lang="zh-CN" altLang="zh-CN" sz="2800" b="1" dirty="0">
                <a:solidFill>
                  <a:prstClr val="black"/>
                </a:solidFill>
              </a:rPr>
              <a:t>的直线系方程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zh-CN" altLang="zh-CN" sz="2800" dirty="0">
                <a:solidFill>
                  <a:prstClr val="black"/>
                </a:solidFill>
              </a:rPr>
              <a:t>过定点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y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的直线系方程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x-x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+B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y-y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0(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+B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≠0),</a:t>
            </a:r>
            <a:r>
              <a:rPr lang="zh-CN" altLang="zh-CN" sz="2800" dirty="0">
                <a:solidFill>
                  <a:prstClr val="black"/>
                </a:solidFill>
              </a:rPr>
              <a:t>还可以表示为</a:t>
            </a:r>
            <a:r>
              <a:rPr lang="en-US" altLang="zh-CN" sz="2800" i="1" dirty="0">
                <a:solidFill>
                  <a:prstClr val="black"/>
                </a:solidFill>
              </a:rPr>
              <a:t>y-y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i="1" dirty="0">
                <a:solidFill>
                  <a:prstClr val="black"/>
                </a:solidFill>
              </a:rPr>
              <a:t>=k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</a:rPr>
              <a:t>x-x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zh-CN" altLang="zh-CN" sz="2800" dirty="0">
                <a:solidFill>
                  <a:prstClr val="black"/>
                </a:solidFill>
              </a:rPr>
              <a:t>和</a:t>
            </a:r>
            <a:r>
              <a:rPr lang="en-US" altLang="zh-CN" sz="2800" i="1" dirty="0">
                <a:solidFill>
                  <a:prstClr val="black"/>
                </a:solidFill>
              </a:rPr>
              <a:t>x=x</a:t>
            </a:r>
            <a:r>
              <a:rPr lang="en-US" altLang="zh-CN" sz="2800" baseline="-25000" dirty="0">
                <a:solidFill>
                  <a:prstClr val="black"/>
                </a:solidFill>
              </a:rPr>
              <a:t>0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zh-CN" altLang="zh-CN" sz="2800" dirty="0">
                <a:solidFill>
                  <a:prstClr val="black"/>
                </a:solidFill>
              </a:rPr>
              <a:t>平行于直线</a:t>
            </a:r>
            <a:r>
              <a:rPr lang="en-US" altLang="zh-CN" sz="2800" i="1" dirty="0" err="1">
                <a:solidFill>
                  <a:prstClr val="black"/>
                </a:solidFill>
              </a:rPr>
              <a:t>Ax+By+C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0</a:t>
            </a:r>
            <a:r>
              <a:rPr lang="zh-CN" altLang="zh-CN" sz="2800" dirty="0">
                <a:solidFill>
                  <a:prstClr val="black"/>
                </a:solidFill>
              </a:rPr>
              <a:t>的直线系方程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en-US" altLang="zh-CN" sz="2800" i="1" dirty="0" err="1">
                <a:solidFill>
                  <a:prstClr val="black"/>
                </a:solidFill>
              </a:rPr>
              <a:t>Ax+By+λ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0(</a:t>
            </a:r>
            <a:r>
              <a:rPr lang="en-US" altLang="zh-CN" sz="2800" i="1" dirty="0" err="1">
                <a:solidFill>
                  <a:prstClr val="black"/>
                </a:solidFill>
              </a:rPr>
              <a:t>λ</a:t>
            </a:r>
            <a:r>
              <a:rPr lang="en-US" altLang="zh-CN" sz="2800" dirty="0" err="1">
                <a:solidFill>
                  <a:prstClr val="black"/>
                </a:solidFill>
              </a:rPr>
              <a:t>≠</a:t>
            </a:r>
            <a:r>
              <a:rPr lang="en-US" altLang="zh-CN" sz="2800" i="1" dirty="0" err="1">
                <a:solidFill>
                  <a:prstClr val="black"/>
                </a:solidFill>
              </a:rPr>
              <a:t>C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3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zh-CN" altLang="zh-CN" sz="2800" dirty="0">
                <a:solidFill>
                  <a:prstClr val="black"/>
                </a:solidFill>
              </a:rPr>
              <a:t>垂直于直线</a:t>
            </a:r>
            <a:r>
              <a:rPr lang="en-US" altLang="zh-CN" sz="2800" i="1" dirty="0" err="1">
                <a:solidFill>
                  <a:prstClr val="black"/>
                </a:solidFill>
              </a:rPr>
              <a:t>Ax+By+C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0</a:t>
            </a:r>
            <a:r>
              <a:rPr lang="zh-CN" altLang="zh-CN" sz="2800" dirty="0">
                <a:solidFill>
                  <a:prstClr val="black"/>
                </a:solidFill>
              </a:rPr>
              <a:t>的直线系方程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en-US" altLang="zh-CN" sz="2800" i="1" dirty="0" err="1">
                <a:solidFill>
                  <a:prstClr val="black"/>
                </a:solidFill>
              </a:rPr>
              <a:t>Bx-Ay+λ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0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4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r>
              <a:rPr lang="zh-CN" altLang="zh-CN" sz="2800" dirty="0">
                <a:solidFill>
                  <a:prstClr val="black"/>
                </a:solidFill>
              </a:rPr>
              <a:t>过两条已知直线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x+B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y+C</a:t>
            </a:r>
            <a:r>
              <a:rPr lang="en-US" altLang="zh-CN" sz="2800" baseline="-250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0,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x+B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y+C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0</a:t>
            </a:r>
            <a:r>
              <a:rPr lang="zh-CN" altLang="zh-CN" sz="2800" dirty="0">
                <a:solidFill>
                  <a:prstClr val="black"/>
                </a:solidFill>
              </a:rPr>
              <a:t>交点的直线系方程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 smtClean="0">
                <a:solidFill>
                  <a:prstClr val="black"/>
                </a:solidFill>
              </a:rPr>
              <a:t>1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x+B</a:t>
            </a:r>
            <a:r>
              <a:rPr lang="en-US" altLang="zh-CN" sz="2800" baseline="-25000" dirty="0" smtClean="0">
                <a:solidFill>
                  <a:prstClr val="black"/>
                </a:solidFill>
              </a:rPr>
              <a:t>1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y</a:t>
            </a:r>
          </a:p>
          <a:p>
            <a:pPr>
              <a:lnSpc>
                <a:spcPct val="150000"/>
              </a:lnSpc>
            </a:pPr>
            <a:r>
              <a:rPr lang="en-US" altLang="zh-CN" sz="2800" i="1" dirty="0" smtClean="0">
                <a:solidFill>
                  <a:prstClr val="black"/>
                </a:solidFill>
              </a:rPr>
              <a:t>+C</a:t>
            </a:r>
            <a:r>
              <a:rPr lang="en-US" altLang="zh-CN" sz="2800" baseline="-25000" dirty="0" smtClean="0">
                <a:solidFill>
                  <a:prstClr val="black"/>
                </a:solidFill>
              </a:rPr>
              <a:t>1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+λ</a:t>
            </a:r>
            <a:r>
              <a:rPr lang="en-US" altLang="zh-CN" sz="2800" dirty="0" smtClean="0">
                <a:solidFill>
                  <a:prstClr val="black"/>
                </a:solidFill>
              </a:rPr>
              <a:t>(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 smtClean="0">
                <a:solidFill>
                  <a:prstClr val="black"/>
                </a:solidFill>
              </a:rPr>
              <a:t>2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x+B</a:t>
            </a:r>
            <a:r>
              <a:rPr lang="en-US" altLang="zh-CN" sz="2800" baseline="-25000" dirty="0" smtClean="0">
                <a:solidFill>
                  <a:prstClr val="black"/>
                </a:solidFill>
              </a:rPr>
              <a:t>2</a:t>
            </a:r>
            <a:r>
              <a:rPr lang="en-US" altLang="zh-CN" sz="2800" i="1" dirty="0" smtClean="0">
                <a:solidFill>
                  <a:prstClr val="black"/>
                </a:solidFill>
              </a:rPr>
              <a:t>y+C</a:t>
            </a:r>
            <a:r>
              <a:rPr lang="en-US" altLang="zh-CN" sz="2800" baseline="-25000" dirty="0" smtClean="0">
                <a:solidFill>
                  <a:prstClr val="black"/>
                </a:solidFill>
              </a:rPr>
              <a:t>2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0(</a:t>
            </a:r>
            <a:r>
              <a:rPr lang="zh-CN" altLang="zh-CN" sz="2800" dirty="0">
                <a:solidFill>
                  <a:prstClr val="black"/>
                </a:solidFill>
              </a:rPr>
              <a:t>不包括直线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x+B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y+C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0)</a:t>
            </a:r>
            <a:r>
              <a:rPr lang="zh-CN" altLang="zh-CN" sz="2800" dirty="0">
                <a:solidFill>
                  <a:prstClr val="black"/>
                </a:solidFill>
              </a:rPr>
              <a:t>和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x+B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y+C</a:t>
            </a:r>
            <a:r>
              <a:rPr lang="en-US" altLang="zh-CN" sz="2800" baseline="-25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=</a:t>
            </a:r>
            <a:r>
              <a:rPr lang="en-US" altLang="zh-CN" sz="2800" dirty="0">
                <a:solidFill>
                  <a:prstClr val="black"/>
                </a:solidFill>
              </a:rPr>
              <a:t>0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4043" y="4861473"/>
            <a:ext cx="114685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DA251C"/>
                </a:solidFill>
                <a:latin typeface="+mn-ea"/>
                <a:cs typeface="Times New Roman" panose="02020603050405020304" pitchFamily="18" charset="0"/>
              </a:rPr>
              <a:t>注意</a:t>
            </a:r>
            <a:r>
              <a:rPr lang="zh-CN" altLang="en-US" sz="2800" dirty="0" smtClean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    利用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平行直线系或垂直直线系求直线方程时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一定要注意系数及符号的变化规律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srgbClr val="000000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364751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43" y="949904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ea"/>
                <a:ea typeface="+mj-ea"/>
              </a:rPr>
              <a:t>1.</a:t>
            </a:r>
            <a:r>
              <a:rPr lang="zh-CN" altLang="en-US" sz="2800" b="1" dirty="0">
                <a:latin typeface="+mj-ea"/>
                <a:ea typeface="+mj-ea"/>
              </a:rPr>
              <a:t>命题分析预测 </a:t>
            </a:r>
            <a:r>
              <a:rPr lang="zh-CN" altLang="en-US" sz="2800" b="1" dirty="0" smtClean="0">
                <a:latin typeface="+mj-ea"/>
                <a:ea typeface="+mj-ea"/>
              </a:rPr>
              <a:t>  </a:t>
            </a:r>
            <a:r>
              <a:rPr lang="zh-CN" altLang="en-US" sz="2800" dirty="0" smtClean="0">
                <a:latin typeface="+mj-ea"/>
                <a:ea typeface="+mj-ea"/>
              </a:rPr>
              <a:t>该</a:t>
            </a:r>
            <a:r>
              <a:rPr lang="zh-CN" altLang="en-US" sz="2800" dirty="0">
                <a:latin typeface="+mj-ea"/>
                <a:ea typeface="+mj-ea"/>
              </a:rPr>
              <a:t>讲在高考中很少单独考查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通常与其他知识结合起来考查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一是与导数结合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求切线的斜率、倾斜角和切线方程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二是与圆、圆锥曲线结合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考查直线与圆、圆锥曲线的位置关系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有时需要运用到两条直线的位置关系和距离公式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ea"/>
                <a:ea typeface="+mj-ea"/>
              </a:rPr>
              <a:t>2.</a:t>
            </a:r>
            <a:r>
              <a:rPr lang="zh-CN" altLang="en-US" sz="2800" b="1" dirty="0">
                <a:latin typeface="+mj-ea"/>
                <a:ea typeface="+mj-ea"/>
              </a:rPr>
              <a:t>学科核心素养 </a:t>
            </a:r>
            <a:r>
              <a:rPr lang="zh-CN" altLang="en-US" sz="2800" b="1" dirty="0" smtClean="0">
                <a:latin typeface="+mj-ea"/>
                <a:ea typeface="+mj-ea"/>
              </a:rPr>
              <a:t>  </a:t>
            </a:r>
            <a:r>
              <a:rPr lang="zh-CN" altLang="en-US" sz="2800" dirty="0" smtClean="0">
                <a:latin typeface="+mj-ea"/>
                <a:ea typeface="+mj-ea"/>
              </a:rPr>
              <a:t>本</a:t>
            </a:r>
            <a:r>
              <a:rPr lang="zh-CN" altLang="en-US" sz="2800" dirty="0">
                <a:latin typeface="+mj-ea"/>
                <a:ea typeface="+mj-ea"/>
              </a:rPr>
              <a:t>讲主要考查考生的数学运算、直观想象素养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DA251C"/>
                </a:solidFill>
              </a:rPr>
              <a:t>聚焦核心素养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878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考点帮</a:t>
            </a:r>
            <a:r>
              <a:rPr lang="zh-CN" altLang="en-US" sz="2800" b="1" dirty="0">
                <a:solidFill>
                  <a:prstClr val="white"/>
                </a:solidFill>
              </a:rPr>
              <a:t>∙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知识全通关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1</a:t>
            </a:r>
            <a:r>
              <a:rPr lang="zh-CN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　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直线方程</a:t>
            </a:r>
            <a:endParaRPr lang="en-US" altLang="zh-CN" sz="28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2</a:t>
            </a:r>
            <a:r>
              <a:rPr lang="zh-CN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　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两直线的位置关系</a:t>
            </a:r>
            <a:endParaRPr lang="en-US" altLang="zh-CN" sz="28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距离公式</a:t>
            </a:r>
            <a:endParaRPr lang="zh-CN" altLang="zh-CN" sz="28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411973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8" y="-2"/>
            <a:ext cx="465505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DA251C"/>
                </a:solidFill>
                <a:latin typeface="微软雅黑" panose="020B0503020204020204" pitchFamily="34" charset="-122"/>
              </a:rPr>
              <a:t>  </a:t>
            </a:r>
            <a:r>
              <a:rPr lang="zh-CN" altLang="zh-CN" sz="2800" dirty="0">
                <a:solidFill>
                  <a:srgbClr val="DA251C"/>
                </a:solidFill>
                <a:latin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  <a:latin typeface="微软雅黑" panose="020B0503020204020204" pitchFamily="34" charset="-122"/>
              </a:rPr>
              <a:t>1</a:t>
            </a:r>
            <a:r>
              <a:rPr lang="zh-CN" altLang="zh-CN" sz="2800" dirty="0">
                <a:solidFill>
                  <a:srgbClr val="DA251C"/>
                </a:solidFill>
                <a:latin typeface="微软雅黑" panose="020B0503020204020204" pitchFamily="34" charset="-122"/>
              </a:rPr>
              <a:t>　</a:t>
            </a:r>
            <a:r>
              <a:rPr lang="zh-CN" altLang="en-US" sz="2800" dirty="0">
                <a:solidFill>
                  <a:srgbClr val="DA251C"/>
                </a:solidFill>
                <a:latin typeface="微软雅黑" panose="020B0503020204020204" pitchFamily="34" charset="-122"/>
              </a:rPr>
              <a:t>直线</a:t>
            </a:r>
            <a:r>
              <a:rPr lang="zh-CN" altLang="en-US" sz="2800" dirty="0" smtClean="0">
                <a:solidFill>
                  <a:srgbClr val="DA251C"/>
                </a:solidFill>
                <a:latin typeface="微软雅黑" panose="020B0503020204020204" pitchFamily="34" charset="-122"/>
              </a:rPr>
              <a:t>方程（重点）</a:t>
            </a:r>
            <a:endParaRPr lang="en-US" altLang="zh-CN" sz="2800" dirty="0">
              <a:solidFill>
                <a:srgbClr val="DA251C"/>
              </a:solidFill>
              <a:latin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8681749"/>
                  </p:ext>
                </p:extLst>
              </p:nvPr>
            </p:nvGraphicFramePr>
            <p:xfrm>
              <a:off x="291291" y="1061062"/>
              <a:ext cx="11628958" cy="4926201"/>
            </p:xfrm>
            <a:graphic>
              <a:graphicData uri="http://schemas.openxmlformats.org/drawingml/2006/table">
                <a:tbl>
                  <a:tblPr>
                    <a:tableStyleId>{2D5ABB26-0587-4C30-8999-92F81FD0307C}</a:tableStyleId>
                  </a:tblPr>
                  <a:tblGrid>
                    <a:gridCol w="970576"/>
                    <a:gridCol w="4918596"/>
                    <a:gridCol w="5739786"/>
                  </a:tblGrid>
                  <a:tr h="72641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zh-CN" altLang="en-US" sz="2800" b="1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b="1" dirty="0">
                              <a:effectLst/>
                            </a:rPr>
                            <a:t>直线的倾斜角</a:t>
                          </a:r>
                          <a:endParaRPr lang="zh-CN" altLang="en-US" sz="2800" b="1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b="1" dirty="0">
                              <a:effectLst/>
                            </a:rPr>
                            <a:t>直线的斜率</a:t>
                          </a:r>
                          <a:endParaRPr lang="zh-CN" altLang="en-US" sz="2800" b="1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</a:tr>
                  <a:tr h="419468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b="1" dirty="0">
                              <a:effectLst/>
                            </a:rPr>
                            <a:t>定义</a:t>
                          </a:r>
                          <a:endParaRPr lang="zh-CN" altLang="en-US" sz="2800" b="1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</a:rPr>
                            <a:t>当直线</a:t>
                          </a:r>
                          <a:r>
                            <a:rPr lang="en-US" altLang="zh-CN" sz="2800" i="1" dirty="0">
                              <a:effectLst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与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zh-CN" altLang="en-US" sz="2800" dirty="0">
                              <a:effectLst/>
                            </a:rPr>
                            <a:t>轴相交时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zh-CN" altLang="en-US" sz="2800" dirty="0">
                              <a:effectLst/>
                            </a:rPr>
                            <a:t>我们取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zh-CN" altLang="en-US" sz="2800" dirty="0">
                              <a:effectLst/>
                            </a:rPr>
                            <a:t>轴作为基准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zh-CN" altLang="en-US" sz="2800" dirty="0">
                              <a:effectLst/>
                            </a:rPr>
                            <a:t>轴正向与直线</a:t>
                          </a:r>
                          <a:r>
                            <a:rPr lang="en-US" altLang="zh-CN" sz="2800" kern="1200" dirty="0">
                              <a:effectLst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向上方向之间所成的角 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α</a:t>
                          </a:r>
                          <a:r>
                            <a:rPr lang="zh-CN" altLang="en-US" sz="2800" dirty="0">
                              <a:effectLst/>
                            </a:rPr>
                            <a:t>叫作直线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的倾斜角</a:t>
                          </a:r>
                          <a:r>
                            <a:rPr lang="en-US" altLang="zh-CN" sz="2800" dirty="0">
                              <a:effectLst/>
                            </a:rPr>
                            <a:t>.</a:t>
                          </a:r>
                          <a:r>
                            <a:rPr lang="zh-CN" altLang="en-US" sz="2800" dirty="0">
                              <a:effectLst/>
                            </a:rPr>
                            <a:t>当直线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与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zh-CN" altLang="en-US" sz="2800" dirty="0">
                              <a:effectLst/>
                            </a:rPr>
                            <a:t>轴平行或重合时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zh-CN" altLang="en-US" sz="2800" dirty="0">
                              <a:effectLst/>
                            </a:rPr>
                            <a:t>规定它的倾斜角为</a:t>
                          </a:r>
                          <a:r>
                            <a:rPr lang="en-US" altLang="zh-CN" sz="2800" dirty="0">
                              <a:effectLst/>
                            </a:rPr>
                            <a:t>0°.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</a:rPr>
                            <a:t>当直线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的倾斜角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α</a:t>
                          </a:r>
                          <a:r>
                            <a:rPr lang="zh-CN" altLang="en-US" sz="2800" dirty="0">
                              <a:effectLst/>
                            </a:rPr>
                            <a:t>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altLang="zh-CN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en-US" sz="2800" dirty="0">
                              <a:effectLst/>
                            </a:rPr>
                            <a:t>时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zh-CN" altLang="en-US" sz="2800" dirty="0">
                              <a:effectLst/>
                            </a:rPr>
                            <a:t>其倾斜角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α</a:t>
                          </a:r>
                          <a:r>
                            <a:rPr lang="zh-CN" altLang="en-US" sz="2800" dirty="0">
                              <a:effectLst/>
                            </a:rPr>
                            <a:t>的正切值</a:t>
                          </a:r>
                          <a:r>
                            <a:rPr lang="en-US" altLang="zh-CN" sz="2800" dirty="0">
                              <a:effectLst/>
                            </a:rPr>
                            <a:t>tan</a:t>
                          </a:r>
                          <a:r>
                            <a:rPr lang="zh-CN" altLang="en-US" sz="2800" dirty="0">
                              <a:effectLst/>
                            </a:rPr>
                            <a:t> 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α</a:t>
                          </a:r>
                          <a:r>
                            <a:rPr lang="zh-CN" altLang="en-US" sz="2800" dirty="0">
                              <a:effectLst/>
                            </a:rPr>
                            <a:t>叫作这条直线的斜率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zh-CN" altLang="en-US" sz="2800" dirty="0">
                              <a:effectLst/>
                            </a:rPr>
                            <a:t>斜率通常用小写字母</a:t>
                          </a:r>
                          <a:r>
                            <a:rPr lang="en-US" altLang="zh-CN" sz="2800" dirty="0">
                              <a:effectLst/>
                            </a:rPr>
                            <a:t>k</a:t>
                          </a:r>
                          <a:r>
                            <a:rPr lang="zh-CN" altLang="en-US" sz="2800" dirty="0">
                              <a:effectLst/>
                            </a:rPr>
                            <a:t>表示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zh-CN" altLang="en-US" sz="2800" dirty="0">
                              <a:effectLst/>
                            </a:rPr>
                            <a:t>即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k</a:t>
                          </a:r>
                          <a:r>
                            <a:rPr lang="en-US" altLang="zh-CN" sz="2800" dirty="0">
                              <a:effectLst/>
                            </a:rPr>
                            <a:t>=tan</a:t>
                          </a:r>
                          <a:r>
                            <a:rPr lang="zh-CN" altLang="en-US" sz="2800" dirty="0">
                              <a:effectLst/>
                            </a:rPr>
                            <a:t> 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α</a:t>
                          </a:r>
                          <a:r>
                            <a:rPr lang="en-US" altLang="zh-CN" sz="2800" dirty="0">
                              <a:effectLst/>
                            </a:rPr>
                            <a:t>;</a:t>
                          </a:r>
                          <a:r>
                            <a:rPr lang="zh-CN" altLang="en-US" sz="2800" dirty="0">
                              <a:effectLst/>
                            </a:rPr>
                            <a:t>经过两点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</a:t>
                          </a:r>
                          <a:r>
                            <a:rPr lang="en-US" altLang="zh-CN" sz="2800" baseline="-25000" dirty="0">
                              <a:effectLst/>
                            </a:rPr>
                            <a:t>1</a:t>
                          </a:r>
                          <a:r>
                            <a:rPr lang="en-US" altLang="zh-CN" sz="2800" dirty="0">
                              <a:effectLst/>
                            </a:rPr>
                            <a:t>(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en-US" altLang="zh-CN" sz="2800" baseline="-25000" dirty="0">
                              <a:effectLst/>
                            </a:rPr>
                            <a:t>1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y</a:t>
                          </a:r>
                          <a:r>
                            <a:rPr lang="en-US" altLang="zh-CN" sz="2800" baseline="-25000" dirty="0">
                              <a:effectLst/>
                            </a:rPr>
                            <a:t>1</a:t>
                          </a:r>
                          <a:r>
                            <a:rPr lang="en-US" altLang="zh-CN" sz="2800" dirty="0">
                              <a:effectLst/>
                            </a:rPr>
                            <a:t>),</a:t>
                          </a:r>
                          <a:r>
                            <a:rPr lang="en-US" altLang="zh-CN" sz="2800" i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</a:t>
                          </a:r>
                          <a:r>
                            <a:rPr lang="en-US" altLang="zh-CN" sz="2800" baseline="-25000" dirty="0" smtClean="0">
                              <a:effectLst/>
                            </a:rPr>
                            <a:t>2</a:t>
                          </a:r>
                          <a:r>
                            <a:rPr lang="en-US" altLang="zh-CN" sz="2800" dirty="0" smtClean="0">
                              <a:effectLst/>
                            </a:rPr>
                            <a:t>(</a:t>
                          </a:r>
                          <a:r>
                            <a:rPr lang="en-US" altLang="zh-CN" sz="2800" kern="1200" dirty="0" smtClean="0">
                              <a:effectLst/>
                            </a:rPr>
                            <a:t>x</a:t>
                          </a:r>
                          <a:r>
                            <a:rPr lang="en-US" altLang="zh-CN" sz="2800" baseline="-25000" dirty="0" smtClean="0">
                              <a:effectLst/>
                            </a:rPr>
                            <a:t>2</a:t>
                          </a:r>
                          <a:r>
                            <a:rPr lang="en-US" altLang="zh-CN" sz="2800" dirty="0" smtClean="0">
                              <a:effectLst/>
                            </a:rPr>
                            <a:t>,</a:t>
                          </a:r>
                          <a:r>
                            <a:rPr lang="en-US" altLang="zh-CN" sz="2800" kern="1200" dirty="0" smtClean="0">
                              <a:effectLst/>
                            </a:rPr>
                            <a:t>y</a:t>
                          </a:r>
                          <a:r>
                            <a:rPr lang="en-US" altLang="zh-CN" sz="2800" baseline="-25000" dirty="0" smtClean="0">
                              <a:effectLst/>
                            </a:rPr>
                            <a:t>2</a:t>
                          </a:r>
                          <a:r>
                            <a:rPr lang="en-US" altLang="zh-CN" sz="2800" dirty="0" smtClean="0">
                              <a:effectLst/>
                            </a:rPr>
                            <a:t>)(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en-US" altLang="zh-CN" sz="2800" baseline="-25000" dirty="0">
                              <a:effectLst/>
                            </a:rPr>
                            <a:t>1</a:t>
                          </a:r>
                          <a:r>
                            <a:rPr lang="zh-CN" altLang="en-US" sz="2800" dirty="0">
                              <a:effectLst/>
                            </a:rPr>
                            <a:t>≠ 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en-US" altLang="zh-CN" sz="2800" baseline="-25000" dirty="0">
                              <a:effectLst/>
                            </a:rPr>
                            <a:t>2</a:t>
                          </a:r>
                          <a:r>
                            <a:rPr lang="en-US" altLang="zh-CN" sz="2800" dirty="0" smtClean="0">
                              <a:effectLst/>
                            </a:rPr>
                            <a:t>)</a:t>
                          </a:r>
                        </a:p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 smtClean="0">
                              <a:effectLst/>
                            </a:rPr>
                            <a:t>的</a:t>
                          </a:r>
                          <a:r>
                            <a:rPr lang="zh-CN" altLang="en-US" sz="2800" dirty="0">
                              <a:effectLst/>
                            </a:rPr>
                            <a:t>直线的斜率公式为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CN" altLang="zh-CN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sub>
                              </m:sSub>
                            </m:oMath>
                          </a14:m>
                          <a:r>
                            <a:rPr lang="en-US" altLang="zh-CN" sz="2800" dirty="0"/>
                            <a:t>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US" altLang="zh-CN" sz="2800"/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lang="en-US" altLang="zh-CN" sz="2800"/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80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2800" dirty="0">
                              <a:effectLst/>
                            </a:rPr>
                            <a:t>.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1518681749"/>
                  </p:ext>
                </p:extLst>
              </p:nvPr>
            </p:nvGraphicFramePr>
            <p:xfrm>
              <a:off x="291291" y="1061062"/>
              <a:ext cx="11628958" cy="4926201"/>
            </p:xfrm>
            <a:graphic>
              <a:graphicData uri="http://schemas.openxmlformats.org/drawingml/2006/table">
                <a:tbl>
                  <a:tblPr>
                    <a:tableStyleId>{2D5ABB26-0587-4C30-8999-92F81FD0307C}</a:tableStyleId>
                  </a:tblPr>
                  <a:tblGrid>
                    <a:gridCol w="970576"/>
                    <a:gridCol w="4918596"/>
                    <a:gridCol w="5739786"/>
                  </a:tblGrid>
                  <a:tr h="72641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zh-CN" altLang="en-US" sz="2800" b="1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b="1" dirty="0">
                              <a:effectLst/>
                            </a:rPr>
                            <a:t>直线的倾斜角</a:t>
                          </a:r>
                          <a:endParaRPr lang="zh-CN" altLang="en-US" sz="2800" b="1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b="1" dirty="0">
                              <a:effectLst/>
                            </a:rPr>
                            <a:t>直线的斜率</a:t>
                          </a:r>
                          <a:endParaRPr lang="zh-CN" altLang="en-US" sz="2800" b="1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</a:tr>
                  <a:tr h="419468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b="1" dirty="0">
                              <a:effectLst/>
                            </a:rPr>
                            <a:t>定义</a:t>
                          </a:r>
                          <a:endParaRPr lang="zh-CN" altLang="en-US" sz="2800" b="1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</a:rPr>
                            <a:t>当直线</a:t>
                          </a:r>
                          <a:r>
                            <a:rPr lang="en-US" altLang="zh-CN" sz="2800" i="1" dirty="0">
                              <a:effectLst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与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zh-CN" altLang="en-US" sz="2800" dirty="0">
                              <a:effectLst/>
                            </a:rPr>
                            <a:t>轴相交时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zh-CN" altLang="en-US" sz="2800" dirty="0">
                              <a:effectLst/>
                            </a:rPr>
                            <a:t>我们取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zh-CN" altLang="en-US" sz="2800" dirty="0">
                              <a:effectLst/>
                            </a:rPr>
                            <a:t>轴作为基准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zh-CN" altLang="en-US" sz="2800" dirty="0">
                              <a:effectLst/>
                            </a:rPr>
                            <a:t>轴正向与直线</a:t>
                          </a:r>
                          <a:r>
                            <a:rPr lang="en-US" altLang="zh-CN" sz="2800" kern="1200" dirty="0">
                              <a:effectLst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向上方向之间所成的角 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α</a:t>
                          </a:r>
                          <a:r>
                            <a:rPr lang="zh-CN" altLang="en-US" sz="2800" dirty="0">
                              <a:effectLst/>
                            </a:rPr>
                            <a:t>叫作直线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的倾斜角</a:t>
                          </a:r>
                          <a:r>
                            <a:rPr lang="en-US" altLang="zh-CN" sz="2800" dirty="0">
                              <a:effectLst/>
                            </a:rPr>
                            <a:t>.</a:t>
                          </a:r>
                          <a:r>
                            <a:rPr lang="zh-CN" altLang="en-US" sz="2800" dirty="0">
                              <a:effectLst/>
                            </a:rPr>
                            <a:t>当直线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与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zh-CN" altLang="en-US" sz="2800" dirty="0">
                              <a:effectLst/>
                            </a:rPr>
                            <a:t>轴平行或重合时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zh-CN" altLang="en-US" sz="2800" dirty="0">
                              <a:effectLst/>
                            </a:rPr>
                            <a:t>规定它的倾斜角为</a:t>
                          </a:r>
                          <a:r>
                            <a:rPr lang="en-US" altLang="zh-CN" sz="2800" dirty="0">
                              <a:effectLst/>
                            </a:rPr>
                            <a:t>0°.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102760" t="-17417" r="-212" b="-29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xmlns="" val="419010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2723878"/>
                  </p:ext>
                </p:extLst>
              </p:nvPr>
            </p:nvGraphicFramePr>
            <p:xfrm>
              <a:off x="233715" y="554285"/>
              <a:ext cx="11719586" cy="5603875"/>
            </p:xfrm>
            <a:graphic>
              <a:graphicData uri="http://schemas.openxmlformats.org/drawingml/2006/table">
                <a:tbl>
                  <a:tblPr>
                    <a:tableStyleId>{2D5ABB26-0587-4C30-8999-92F81FD0307C}</a:tableStyleId>
                  </a:tblPr>
                  <a:tblGrid>
                    <a:gridCol w="978140"/>
                    <a:gridCol w="5122844"/>
                    <a:gridCol w="5618602"/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b="1" dirty="0">
                              <a:effectLst/>
                            </a:rPr>
                            <a:t>直线的倾斜角</a:t>
                          </a:r>
                          <a:endParaRPr lang="zh-CN" altLang="en-US" sz="2800" b="1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b="1" dirty="0">
                              <a:effectLst/>
                            </a:rPr>
                            <a:t>直线的斜率</a:t>
                          </a:r>
                          <a:endParaRPr lang="zh-CN" altLang="en-US" sz="2800" b="1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b="1" dirty="0">
                              <a:effectLst/>
                            </a:rPr>
                            <a:t>区别</a:t>
                          </a:r>
                          <a:endParaRPr lang="zh-CN" altLang="en-US" sz="2800" b="1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</a:rPr>
                            <a:t>直线</a:t>
                          </a:r>
                          <a:r>
                            <a:rPr lang="en-US" altLang="zh-CN" sz="2800" kern="1200" dirty="0">
                              <a:effectLst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垂直于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zh-CN" altLang="en-US" sz="2800" dirty="0">
                              <a:effectLst/>
                            </a:rPr>
                            <a:t>轴时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zh-CN" altLang="en-US" sz="2800" dirty="0">
                              <a:effectLst/>
                            </a:rPr>
                            <a:t>直线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的倾斜角是</a:t>
                          </a:r>
                          <a:r>
                            <a:rPr lang="en-US" altLang="zh-CN" sz="2800" dirty="0">
                              <a:effectLst/>
                            </a:rPr>
                            <a:t>90°;</a:t>
                          </a:r>
                          <a:r>
                            <a:rPr lang="zh-CN" altLang="en-US" sz="2800" dirty="0">
                              <a:effectLst/>
                            </a:rPr>
                            <a:t>倾斜角的取值范围为</a:t>
                          </a:r>
                          <a:r>
                            <a:rPr lang="en-US" altLang="zh-CN" sz="2800" dirty="0">
                              <a:effectLst/>
                            </a:rPr>
                            <a:t>[0,π).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</a:rPr>
                            <a:t>直线</a:t>
                          </a:r>
                          <a:r>
                            <a:rPr lang="en-US" altLang="zh-CN" sz="2800" kern="1200" dirty="0">
                              <a:effectLst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垂直于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zh-CN" altLang="en-US" sz="2800" dirty="0">
                              <a:effectLst/>
                            </a:rPr>
                            <a:t>轴时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zh-CN" altLang="en-US" sz="2800" dirty="0">
                              <a:effectLst/>
                            </a:rPr>
                            <a:t>直线</a:t>
                          </a:r>
                          <a:r>
                            <a:rPr lang="en-US" altLang="zh-CN" sz="2800" dirty="0">
                              <a:effectLst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的斜率不存在</a:t>
                          </a:r>
                          <a:r>
                            <a:rPr lang="en-US" altLang="zh-CN" sz="2800" dirty="0">
                              <a:effectLst/>
                            </a:rPr>
                            <a:t>;</a:t>
                          </a:r>
                          <a:r>
                            <a:rPr lang="zh-CN" altLang="en-US" sz="2800" dirty="0">
                              <a:effectLst/>
                            </a:rPr>
                            <a:t>斜率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k</a:t>
                          </a:r>
                          <a:r>
                            <a:rPr lang="zh-CN" altLang="en-US" sz="2800" dirty="0">
                              <a:effectLst/>
                            </a:rPr>
                            <a:t>的取值范围为</a:t>
                          </a:r>
                          <a:r>
                            <a:rPr lang="en-US" altLang="zh-CN" sz="2800" dirty="0">
                              <a:effectLst/>
                            </a:rPr>
                            <a:t>R.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b="1" dirty="0">
                              <a:effectLst/>
                            </a:rPr>
                            <a:t>联系</a:t>
                          </a:r>
                          <a:endParaRPr lang="zh-CN" altLang="en-US" sz="2800" b="1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2800" dirty="0">
                              <a:effectLst/>
                            </a:rPr>
                            <a:t>(1)</a:t>
                          </a:r>
                          <a:r>
                            <a:rPr lang="zh-CN" altLang="en-US" sz="2800" dirty="0">
                              <a:effectLst/>
                            </a:rPr>
                            <a:t>当直线不垂直于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zh-CN" altLang="en-US" sz="2800" dirty="0">
                              <a:effectLst/>
                            </a:rPr>
                            <a:t>轴时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zh-CN" altLang="en-US" sz="2800" dirty="0">
                              <a:effectLst/>
                            </a:rPr>
                            <a:t>直线的斜率和直线的倾斜角为一一对应关系</a:t>
                          </a:r>
                          <a:r>
                            <a:rPr lang="en-US" altLang="zh-CN" sz="2800" dirty="0">
                              <a:effectLst/>
                            </a:rPr>
                            <a:t>.</a:t>
                          </a:r>
                          <a:endParaRPr lang="zh-CN" altLang="en-US" sz="2800" dirty="0">
                            <a:effectLst/>
                          </a:endParaRPr>
                        </a:p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2800" dirty="0">
                              <a:effectLst/>
                            </a:rPr>
                            <a:t>(2)</a:t>
                          </a:r>
                          <a:r>
                            <a:rPr lang="zh-CN" altLang="en-US" sz="2800" dirty="0">
                              <a:effectLst/>
                            </a:rPr>
                            <a:t>当直线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的倾斜角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α</a:t>
                          </a:r>
                          <a:r>
                            <a:rPr lang="zh-CN" altLang="en-US" sz="2800" dirty="0">
                              <a:effectLst/>
                            </a:rPr>
                            <a:t>∈</a:t>
                          </a:r>
                          <a:r>
                            <a:rPr lang="en-US" altLang="zh-CN" sz="2800" dirty="0">
                              <a:effectLst/>
                            </a:rPr>
                            <a:t>[0,</a:t>
                          </a:r>
                          <a:r>
                            <a:rPr lang="zh-CN" altLang="zh-CN" sz="2800" dirty="0" smtClean="0"/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dirty="0">
                              <a:effectLst/>
                            </a:rPr>
                            <a:t>)</a:t>
                          </a:r>
                          <a:r>
                            <a:rPr lang="zh-CN" altLang="en-US" sz="2800" dirty="0">
                              <a:effectLst/>
                            </a:rPr>
                            <a:t>时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α</a:t>
                          </a:r>
                          <a:r>
                            <a:rPr lang="zh-CN" altLang="en-US" sz="2800" dirty="0">
                              <a:effectLst/>
                            </a:rPr>
                            <a:t>越大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zh-CN" altLang="en-US" sz="2800" dirty="0">
                              <a:effectLst/>
                            </a:rPr>
                            <a:t>直线</a:t>
                          </a:r>
                          <a:r>
                            <a:rPr lang="en-US" altLang="zh-CN" sz="2800" kern="1200" dirty="0">
                              <a:effectLst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的斜率越大</a:t>
                          </a:r>
                          <a:r>
                            <a:rPr lang="en-US" altLang="zh-CN" sz="2800" dirty="0">
                              <a:effectLst/>
                            </a:rPr>
                            <a:t>;</a:t>
                          </a:r>
                          <a:r>
                            <a:rPr lang="zh-CN" altLang="en-US" sz="2800" dirty="0">
                              <a:effectLst/>
                            </a:rPr>
                            <a:t>当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α</a:t>
                          </a:r>
                          <a:r>
                            <a:rPr lang="zh-CN" altLang="en-US" sz="2800" dirty="0">
                              <a:effectLst/>
                            </a:rPr>
                            <a:t>∈</a:t>
                          </a:r>
                          <a:r>
                            <a:rPr lang="en-US" altLang="zh-CN" sz="2800" dirty="0">
                              <a:effectLst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altLang="zh-CN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dirty="0">
                              <a:effectLst/>
                            </a:rPr>
                            <a:t>,π)</a:t>
                          </a:r>
                          <a:r>
                            <a:rPr lang="zh-CN" altLang="en-US" sz="2800" dirty="0">
                              <a:effectLst/>
                            </a:rPr>
                            <a:t>时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α</a:t>
                          </a:r>
                          <a:r>
                            <a:rPr lang="zh-CN" altLang="en-US" sz="2800" dirty="0">
                              <a:effectLst/>
                            </a:rPr>
                            <a:t>越大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zh-CN" altLang="en-US" sz="2800" dirty="0">
                              <a:effectLst/>
                            </a:rPr>
                            <a:t>直线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的斜率越大</a:t>
                          </a:r>
                          <a:r>
                            <a:rPr lang="en-US" altLang="zh-CN" sz="2800" dirty="0">
                              <a:effectLst/>
                            </a:rPr>
                            <a:t>.</a:t>
                          </a:r>
                          <a:endParaRPr lang="zh-CN" altLang="en-US" sz="2800" dirty="0">
                            <a:effectLst/>
                          </a:endParaRPr>
                        </a:p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CN" sz="2800" dirty="0">
                              <a:effectLst/>
                            </a:rPr>
                            <a:t>(3)</a:t>
                          </a:r>
                          <a:r>
                            <a:rPr lang="zh-CN" altLang="en-US" sz="2800" dirty="0">
                              <a:effectLst/>
                            </a:rPr>
                            <a:t>所有的直线都有倾斜角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zh-CN" altLang="en-US" sz="2800" dirty="0">
                              <a:effectLst/>
                            </a:rPr>
                            <a:t>但不是所有的直线都有斜率</a:t>
                          </a:r>
                          <a:r>
                            <a:rPr lang="en-US" altLang="zh-CN" sz="2800" dirty="0">
                              <a:effectLst/>
                            </a:rPr>
                            <a:t>.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4232723878"/>
                  </p:ext>
                </p:extLst>
              </p:nvPr>
            </p:nvGraphicFramePr>
            <p:xfrm>
              <a:off x="233715" y="554285"/>
              <a:ext cx="11719586" cy="5519865"/>
            </p:xfrm>
            <a:graphic>
              <a:graphicData uri="http://schemas.openxmlformats.org/drawingml/2006/table">
                <a:tbl>
                  <a:tblPr>
                    <a:tableStyleId>{2D5ABB26-0587-4C30-8999-92F81FD0307C}</a:tableStyleId>
                  </a:tblPr>
                  <a:tblGrid>
                    <a:gridCol w="978140"/>
                    <a:gridCol w="5122844"/>
                    <a:gridCol w="5618602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b="1" dirty="0">
                              <a:effectLst/>
                            </a:rPr>
                            <a:t>直线的倾斜角</a:t>
                          </a:r>
                          <a:endParaRPr lang="zh-CN" altLang="en-US" sz="2800" b="1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b="1" dirty="0">
                              <a:effectLst/>
                            </a:rPr>
                            <a:t>直线的斜率</a:t>
                          </a:r>
                          <a:endParaRPr lang="zh-CN" altLang="en-US" sz="2800" b="1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</a:tr>
                  <a:tr h="193605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b="1" dirty="0">
                              <a:effectLst/>
                            </a:rPr>
                            <a:t>区别</a:t>
                          </a:r>
                          <a:endParaRPr lang="zh-CN" altLang="en-US" sz="2800" b="1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</a:rPr>
                            <a:t>直线</a:t>
                          </a:r>
                          <a:r>
                            <a:rPr lang="en-US" altLang="zh-CN" sz="2800" kern="1200" dirty="0">
                              <a:effectLst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垂直于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zh-CN" altLang="en-US" sz="2800" dirty="0">
                              <a:effectLst/>
                            </a:rPr>
                            <a:t>轴时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zh-CN" altLang="en-US" sz="2800" dirty="0">
                              <a:effectLst/>
                            </a:rPr>
                            <a:t>直线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的倾斜角是</a:t>
                          </a:r>
                          <a:r>
                            <a:rPr lang="en-US" altLang="zh-CN" sz="2800" dirty="0">
                              <a:effectLst/>
                            </a:rPr>
                            <a:t>90°;</a:t>
                          </a:r>
                          <a:r>
                            <a:rPr lang="zh-CN" altLang="en-US" sz="2800" dirty="0">
                              <a:effectLst/>
                            </a:rPr>
                            <a:t>倾斜角的取值范围为</a:t>
                          </a:r>
                          <a:r>
                            <a:rPr lang="en-US" altLang="zh-CN" sz="2800" dirty="0">
                              <a:effectLst/>
                            </a:rPr>
                            <a:t>[0,π).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</a:rPr>
                            <a:t>直线</a:t>
                          </a:r>
                          <a:r>
                            <a:rPr lang="en-US" altLang="zh-CN" sz="2800" kern="1200" dirty="0">
                              <a:effectLst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垂直于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x</a:t>
                          </a:r>
                          <a:r>
                            <a:rPr lang="zh-CN" altLang="en-US" sz="2800" dirty="0">
                              <a:effectLst/>
                            </a:rPr>
                            <a:t>轴时</a:t>
                          </a:r>
                          <a:r>
                            <a:rPr lang="en-US" altLang="zh-CN" sz="2800" dirty="0">
                              <a:effectLst/>
                            </a:rPr>
                            <a:t>,</a:t>
                          </a:r>
                          <a:r>
                            <a:rPr lang="zh-CN" altLang="en-US" sz="2800" dirty="0">
                              <a:effectLst/>
                            </a:rPr>
                            <a:t>直线</a:t>
                          </a:r>
                          <a:r>
                            <a:rPr lang="en-US" altLang="zh-CN" sz="2800" dirty="0">
                              <a:effectLst/>
                            </a:rPr>
                            <a:t>l</a:t>
                          </a:r>
                          <a:r>
                            <a:rPr lang="zh-CN" altLang="en-US" sz="2800" dirty="0">
                              <a:effectLst/>
                            </a:rPr>
                            <a:t>的斜率不存在</a:t>
                          </a:r>
                          <a:r>
                            <a:rPr lang="en-US" altLang="zh-CN" sz="2800" dirty="0">
                              <a:effectLst/>
                            </a:rPr>
                            <a:t>;</a:t>
                          </a:r>
                          <a:r>
                            <a:rPr lang="zh-CN" altLang="en-US" sz="2800" dirty="0">
                              <a:effectLst/>
                            </a:rPr>
                            <a:t>斜率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k</a:t>
                          </a:r>
                          <a:r>
                            <a:rPr lang="zh-CN" altLang="en-US" sz="2800" dirty="0">
                              <a:effectLst/>
                            </a:rPr>
                            <a:t>的取值范围为</a:t>
                          </a:r>
                          <a:r>
                            <a:rPr lang="en-US" altLang="zh-CN" sz="2800" dirty="0">
                              <a:effectLst/>
                            </a:rPr>
                            <a:t>R.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76665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b="1" dirty="0">
                              <a:effectLst/>
                            </a:rPr>
                            <a:t>联系</a:t>
                          </a:r>
                          <a:endParaRPr lang="zh-CN" altLang="en-US" sz="2800" b="1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36195" marR="36195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9132" t="-96491" r="-113" b="-614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F7E0CC8-40CB-4B0D-8748-24DEA7DBF353}"/>
              </a:ext>
            </a:extLst>
          </p:cNvPr>
          <p:cNvSpPr/>
          <p:nvPr/>
        </p:nvSpPr>
        <p:spPr>
          <a:xfrm>
            <a:off x="8616950" y="1525"/>
            <a:ext cx="2519972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 smtClean="0">
                <a:solidFill>
                  <a:srgbClr val="DA251C"/>
                </a:solidFill>
              </a:rPr>
              <a:t>文科数学 第九</a:t>
            </a:r>
            <a:r>
              <a:rPr lang="zh-CN" altLang="en-US" sz="1200" dirty="0">
                <a:solidFill>
                  <a:srgbClr val="DA251C"/>
                </a:solidFill>
              </a:rPr>
              <a:t>章：直线和圆的方程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92794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2800</Words>
  <Application>Microsoft Office PowerPoint</Application>
  <PresentationFormat>自定义</PresentationFormat>
  <Paragraphs>328</Paragraphs>
  <Slides>58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58</vt:i4>
      </vt:variant>
    </vt:vector>
  </HeadingPairs>
  <TitlesOfParts>
    <vt:vector size="60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340</cp:revision>
  <dcterms:created xsi:type="dcterms:W3CDTF">2018-02-01T09:53:00Z</dcterms:created>
  <dcterms:modified xsi:type="dcterms:W3CDTF">2019-12-04T00:27:56Z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